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0" r:id="rId4"/>
    <p:sldId id="261" r:id="rId5"/>
    <p:sldId id="284" r:id="rId6"/>
    <p:sldId id="286" r:id="rId7"/>
    <p:sldId id="287" r:id="rId8"/>
    <p:sldId id="290" r:id="rId9"/>
    <p:sldId id="6254" r:id="rId10"/>
    <p:sldId id="6255" r:id="rId11"/>
    <p:sldId id="6256" r:id="rId12"/>
    <p:sldId id="6248" r:id="rId13"/>
    <p:sldId id="6257" r:id="rId14"/>
    <p:sldId id="6253" r:id="rId15"/>
    <p:sldId id="6251" r:id="rId16"/>
    <p:sldId id="283" r:id="rId17"/>
  </p:sldIdLst>
  <p:sldSz cx="18288000" cy="10287000"/>
  <p:notesSz cx="18288000" cy="10287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50" d="100"/>
          <a:sy n="50" d="100"/>
        </p:scale>
        <p:origin x="540" y="5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71459165896868E-2"/>
          <c:y val="0.20384924677483071"/>
          <c:w val="0.9091287431140096"/>
          <c:h val="0.64020949716649389"/>
        </c:manualLayout>
      </c:layout>
      <c:lineChart>
        <c:grouping val="standard"/>
        <c:varyColors val="0"/>
        <c:ser>
          <c:idx val="16"/>
          <c:order val="0"/>
          <c:tx>
            <c:strRef>
              <c:f>Planilha2!$A$4</c:f>
              <c:strCache>
                <c:ptCount val="1"/>
                <c:pt idx="0">
                  <c:v>FERTILIZANTES E SEUS INTERMEDIÁRIOS</c:v>
                </c:pt>
              </c:strCache>
            </c:strRef>
          </c:tx>
          <c:spPr>
            <a:ln w="57150" cap="rnd">
              <a:solidFill>
                <a:srgbClr val="FFC000"/>
              </a:solidFill>
              <a:round/>
            </a:ln>
            <a:effectLst/>
          </c:spPr>
          <c:marker>
            <c:symbol val="circle"/>
            <c:size val="10"/>
            <c:spPr>
              <a:solidFill>
                <a:srgbClr val="FFC000"/>
              </a:solidFill>
              <a:ln w="9525">
                <a:noFill/>
              </a:ln>
              <a:effectLst/>
            </c:spPr>
          </c:marker>
          <c:dLbls>
            <c:dLbl>
              <c:idx val="3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4B-447C-B7D8-040FF97C338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Planilha2!$B$1:$AH$1</c:f>
              <c:numCache>
                <c:formatCode>0</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f>Planilha2!$B$4:$AH$4</c:f>
              <c:numCache>
                <c:formatCode>#,##0</c:formatCode>
                <c:ptCount val="33"/>
                <c:pt idx="0">
                  <c:v>286</c:v>
                </c:pt>
                <c:pt idx="1">
                  <c:v>321</c:v>
                </c:pt>
                <c:pt idx="2">
                  <c:v>389</c:v>
                </c:pt>
                <c:pt idx="3">
                  <c:v>446</c:v>
                </c:pt>
                <c:pt idx="4">
                  <c:v>520</c:v>
                </c:pt>
                <c:pt idx="5">
                  <c:v>676</c:v>
                </c:pt>
                <c:pt idx="6">
                  <c:v>718</c:v>
                </c:pt>
                <c:pt idx="7">
                  <c:v>918</c:v>
                </c:pt>
                <c:pt idx="8">
                  <c:v>1073</c:v>
                </c:pt>
                <c:pt idx="9">
                  <c:v>1052</c:v>
                </c:pt>
                <c:pt idx="10">
                  <c:v>939</c:v>
                </c:pt>
                <c:pt idx="11">
                  <c:v>1335</c:v>
                </c:pt>
                <c:pt idx="12">
                  <c:v>1278</c:v>
                </c:pt>
                <c:pt idx="13">
                  <c:v>1274</c:v>
                </c:pt>
                <c:pt idx="14">
                  <c:v>1797</c:v>
                </c:pt>
                <c:pt idx="15">
                  <c:v>2669</c:v>
                </c:pt>
                <c:pt idx="16">
                  <c:v>2367</c:v>
                </c:pt>
                <c:pt idx="17">
                  <c:v>2524</c:v>
                </c:pt>
                <c:pt idx="18">
                  <c:v>4756</c:v>
                </c:pt>
                <c:pt idx="19">
                  <c:v>9946</c:v>
                </c:pt>
                <c:pt idx="20">
                  <c:v>4069</c:v>
                </c:pt>
                <c:pt idx="21">
                  <c:v>5202</c:v>
                </c:pt>
                <c:pt idx="22">
                  <c:v>9541</c:v>
                </c:pt>
                <c:pt idx="23">
                  <c:v>8933</c:v>
                </c:pt>
                <c:pt idx="24">
                  <c:v>9132</c:v>
                </c:pt>
                <c:pt idx="25">
                  <c:v>8690</c:v>
                </c:pt>
                <c:pt idx="26">
                  <c:v>6856</c:v>
                </c:pt>
                <c:pt idx="27">
                  <c:v>6157</c:v>
                </c:pt>
                <c:pt idx="28">
                  <c:v>7461</c:v>
                </c:pt>
                <c:pt idx="29">
                  <c:v>8799</c:v>
                </c:pt>
                <c:pt idx="30">
                  <c:v>9322</c:v>
                </c:pt>
                <c:pt idx="31">
                  <c:v>8183</c:v>
                </c:pt>
                <c:pt idx="32">
                  <c:v>15613</c:v>
                </c:pt>
              </c:numCache>
            </c:numRef>
          </c:val>
          <c:smooth val="0"/>
          <c:extLst xmlns:c16r2="http://schemas.microsoft.com/office/drawing/2015/06/chart">
            <c:ext xmlns:c16="http://schemas.microsoft.com/office/drawing/2014/chart" uri="{C3380CC4-5D6E-409C-BE32-E72D297353CC}">
              <c16:uniqueId val="{00000003-244B-447C-B7D8-040FF97C3387}"/>
            </c:ext>
          </c:extLst>
        </c:ser>
        <c:dLbls>
          <c:showLegendKey val="0"/>
          <c:showVal val="0"/>
          <c:showCatName val="0"/>
          <c:showSerName val="0"/>
          <c:showPercent val="0"/>
          <c:showBubbleSize val="0"/>
        </c:dLbls>
        <c:marker val="1"/>
        <c:smooth val="0"/>
        <c:axId val="-802419440"/>
        <c:axId val="-802431408"/>
        <c:extLst xmlns:c16r2="http://schemas.microsoft.com/office/drawing/2015/06/chart">
          <c:ext xmlns:c15="http://schemas.microsoft.com/office/drawing/2012/chart" uri="{02D57815-91ED-43cb-92C2-25804820EDAC}">
            <c15:filteredLineSeries>
              <c15:ser>
                <c:idx val="18"/>
                <c:order val="1"/>
                <c:tx>
                  <c:strRef>
                    <c:extLst xmlns:c16r2="http://schemas.microsoft.com/office/drawing/2015/06/chart">
                      <c:ext uri="{02D57815-91ED-43cb-92C2-25804820EDAC}">
                        <c15:formulaRef>
                          <c15:sqref>Planilha2!#REF!</c15:sqref>
                        </c15:formulaRef>
                      </c:ext>
                    </c:extLst>
                    <c:strCache>
                      <c:ptCount val="1"/>
                      <c:pt idx="0">
                        <c:v>#REF!</c:v>
                      </c:pt>
                    </c:strCache>
                  </c:strRef>
                </c:tx>
                <c:spPr>
                  <a:ln w="28575" cap="rnd">
                    <a:solidFill>
                      <a:schemeClr val="accent1">
                        <a:lumMod val="80000"/>
                      </a:schemeClr>
                    </a:solidFill>
                    <a:round/>
                  </a:ln>
                  <a:effectLst/>
                </c:spPr>
                <c:marker>
                  <c:symbol val="none"/>
                </c:marker>
                <c:cat>
                  <c:numRef>
                    <c:extLst xmlns:c16r2="http://schemas.microsoft.com/office/drawing/2015/06/chart">
                      <c:ext uri="{02D57815-91ED-43cb-92C2-25804820EDAC}">
                        <c15:formulaRef>
                          <c15:sqref>Planilha2!$B$1:$AH$1</c15:sqref>
                        </c15:formulaRef>
                      </c:ext>
                    </c:extLst>
                    <c:numCache>
                      <c:formatCode>0</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extLst xmlns:c16r2="http://schemas.microsoft.com/office/drawing/2015/06/chart">
                      <c:ext uri="{02D57815-91ED-43cb-92C2-25804820EDAC}">
                        <c15:formulaRef>
                          <c15:sqref>Planilha2!#REF!</c15:sqref>
                        </c15:formulaRef>
                      </c:ext>
                    </c:extLst>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6-244B-447C-B7D8-040FF97C3387}"/>
                  </c:ext>
                </c:extLst>
              </c15:ser>
            </c15:filteredLineSeries>
            <c15:filteredLineSeries>
              <c15:ser>
                <c:idx val="19"/>
                <c:order val="2"/>
                <c:tx>
                  <c:strRef>
                    <c:extLst xmlns:c16r2="http://schemas.microsoft.com/office/drawing/2015/06/chart" xmlns:c15="http://schemas.microsoft.com/office/drawing/2012/chart">
                      <c:ext xmlns:c15="http://schemas.microsoft.com/office/drawing/2012/chart" uri="{02D57815-91ED-43cb-92C2-25804820EDAC}">
                        <c15:formulaRef>
                          <c15:sqref>Planilha2!#REF!</c15:sqref>
                        </c15:formulaRef>
                      </c:ext>
                    </c:extLst>
                    <c:strCache>
                      <c:ptCount val="1"/>
                      <c:pt idx="0">
                        <c:v>#REF!</c:v>
                      </c:pt>
                    </c:strCache>
                  </c:strRef>
                </c:tx>
                <c:spPr>
                  <a:ln w="28575" cap="rnd">
                    <a:solidFill>
                      <a:schemeClr val="accent2">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Planilha2!$B$1:$AH$1</c15:sqref>
                        </c15:formulaRef>
                      </c:ext>
                    </c:extLst>
                    <c:numCache>
                      <c:formatCode>0</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Planilha2!#REF!</c15:sqref>
                        </c15:formulaRef>
                      </c:ext>
                    </c:extLst>
                    <c:numCache>
                      <c:formatCode>General</c:formatCode>
                      <c:ptCount val="1"/>
                      <c:pt idx="0">
                        <c:v>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7-244B-447C-B7D8-040FF97C3387}"/>
                  </c:ext>
                </c:extLst>
              </c15:ser>
            </c15:filteredLineSeries>
            <c15:filteredLineSeries>
              <c15:ser>
                <c:idx val="20"/>
                <c:order val="3"/>
                <c:tx>
                  <c:strRef>
                    <c:extLst xmlns:c16r2="http://schemas.microsoft.com/office/drawing/2015/06/chart" xmlns:c15="http://schemas.microsoft.com/office/drawing/2012/chart">
                      <c:ext xmlns:c15="http://schemas.microsoft.com/office/drawing/2012/chart" uri="{02D57815-91ED-43cb-92C2-25804820EDAC}">
                        <c15:formulaRef>
                          <c15:sqref>Planilha2!#REF!</c15:sqref>
                        </c15:formulaRef>
                      </c:ext>
                    </c:extLst>
                    <c:strCache>
                      <c:ptCount val="1"/>
                      <c:pt idx="0">
                        <c:v>#REF!</c:v>
                      </c:pt>
                    </c:strCache>
                  </c:strRef>
                </c:tx>
                <c:spPr>
                  <a:ln w="28575" cap="rnd">
                    <a:solidFill>
                      <a:schemeClr val="accent3">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Planilha2!$B$1:$AH$1</c15:sqref>
                        </c15:formulaRef>
                      </c:ext>
                    </c:extLst>
                    <c:numCache>
                      <c:formatCode>0</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Planilha2!#REF!</c15:sqref>
                        </c15:formulaRef>
                      </c:ext>
                    </c:extLst>
                    <c:numCache>
                      <c:formatCode>General</c:formatCode>
                      <c:ptCount val="1"/>
                      <c:pt idx="0">
                        <c:v>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8-244B-447C-B7D8-040FF97C3387}"/>
                  </c:ext>
                </c:extLst>
              </c15:ser>
            </c15:filteredLineSeries>
          </c:ext>
        </c:extLst>
      </c:lineChart>
      <c:catAx>
        <c:axId val="-80241944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802431408"/>
        <c:crosses val="autoZero"/>
        <c:auto val="1"/>
        <c:lblAlgn val="ctr"/>
        <c:lblOffset val="100"/>
        <c:noMultiLvlLbl val="1"/>
      </c:catAx>
      <c:valAx>
        <c:axId val="-802431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802419440"/>
        <c:crosses val="autoZero"/>
        <c:crossBetween val="between"/>
        <c:dispUnits>
          <c:builtInUnit val="thousands"/>
          <c:dispUnitsLbl>
            <c:layout>
              <c:manualLayout>
                <c:xMode val="edge"/>
                <c:yMode val="edge"/>
                <c:x val="2.7036275976512502E-3"/>
                <c:y val="0.17840092948629724"/>
              </c:manualLayout>
            </c:layout>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dispUnitsLbl>
        </c:dispUnits>
      </c:valAx>
      <c:spPr>
        <a:noFill/>
        <a:ln>
          <a:noFill/>
        </a:ln>
        <a:effectLst/>
      </c:spPr>
    </c:plotArea>
    <c:legend>
      <c:legendPos val="t"/>
      <c:layout>
        <c:manualLayout>
          <c:xMode val="edge"/>
          <c:yMode val="edge"/>
          <c:x val="4.032749876722614E-2"/>
          <c:y val="1.5090092007974381E-2"/>
          <c:w val="0.95020596058101392"/>
          <c:h val="0.1060564143683816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0"/>
    <c:extLst xmlns:c16r2="http://schemas.microsoft.com/office/drawing/2015/06/chart"/>
  </c:chart>
  <c:spPr>
    <a:noFill/>
    <a:ln>
      <a:noFill/>
    </a:ln>
    <a:effectLst/>
  </c:spPr>
  <c:txPr>
    <a:bodyPr/>
    <a:lstStyle/>
    <a:p>
      <a:pPr>
        <a:defRPr sz="28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71459165896868E-2"/>
          <c:y val="0.20384924677483071"/>
          <c:w val="0.9091287431140096"/>
          <c:h val="0.64020949716649389"/>
        </c:manualLayout>
      </c:layout>
      <c:lineChart>
        <c:grouping val="standard"/>
        <c:varyColors val="0"/>
        <c:ser>
          <c:idx val="15"/>
          <c:order val="0"/>
          <c:tx>
            <c:strRef>
              <c:f>Planilha2!$A$3</c:f>
              <c:strCache>
                <c:ptCount val="1"/>
                <c:pt idx="0">
                  <c:v>DEFENSIVOS AGRÍCOLAS</c:v>
                </c:pt>
              </c:strCache>
            </c:strRef>
          </c:tx>
          <c:spPr>
            <a:ln w="63500" cap="rnd">
              <a:solidFill>
                <a:srgbClr val="C00000"/>
              </a:solidFill>
              <a:round/>
            </a:ln>
            <a:effectLst/>
          </c:spPr>
          <c:marker>
            <c:symbol val="circle"/>
            <c:size val="10"/>
            <c:spPr>
              <a:solidFill>
                <a:srgbClr val="C00000"/>
              </a:solidFill>
              <a:ln w="9525">
                <a:noFill/>
              </a:ln>
              <a:effectLst/>
            </c:spPr>
          </c:marker>
          <c:dLbls>
            <c:dLbl>
              <c:idx val="3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44B-447C-B7D8-040FF97C338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Planilha2!$B$1:$AH$1</c:f>
              <c:numCache>
                <c:formatCode>0</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f>Planilha2!$B$3:$AH$3</c:f>
              <c:numCache>
                <c:formatCode>#,##0</c:formatCode>
                <c:ptCount val="33"/>
                <c:pt idx="0">
                  <c:v>131.516435</c:v>
                </c:pt>
                <c:pt idx="1">
                  <c:v>151.51126400000001</c:v>
                </c:pt>
                <c:pt idx="2">
                  <c:v>183.968681</c:v>
                </c:pt>
                <c:pt idx="3">
                  <c:v>211.910179</c:v>
                </c:pt>
                <c:pt idx="4">
                  <c:v>200.09450000000001</c:v>
                </c:pt>
                <c:pt idx="5">
                  <c:v>344.28899200000001</c:v>
                </c:pt>
                <c:pt idx="6">
                  <c:v>459.09596499999998</c:v>
                </c:pt>
                <c:pt idx="7">
                  <c:v>504.02826800000003</c:v>
                </c:pt>
                <c:pt idx="8">
                  <c:v>676.90803900000003</c:v>
                </c:pt>
                <c:pt idx="9">
                  <c:v>800.03099299999997</c:v>
                </c:pt>
                <c:pt idx="10">
                  <c:v>709.83748600000001</c:v>
                </c:pt>
                <c:pt idx="11">
                  <c:v>679.70941900000003</c:v>
                </c:pt>
                <c:pt idx="12">
                  <c:v>775.96831199999997</c:v>
                </c:pt>
                <c:pt idx="13">
                  <c:v>621.17261800000006</c:v>
                </c:pt>
                <c:pt idx="14">
                  <c:v>823.61315300000001</c:v>
                </c:pt>
                <c:pt idx="15">
                  <c:v>1295.5768390000001</c:v>
                </c:pt>
                <c:pt idx="16">
                  <c:v>1065.538082</c:v>
                </c:pt>
                <c:pt idx="17">
                  <c:v>1003.611777</c:v>
                </c:pt>
                <c:pt idx="18">
                  <c:v>1488.8750749999999</c:v>
                </c:pt>
                <c:pt idx="19">
                  <c:v>2127.6745989999999</c:v>
                </c:pt>
                <c:pt idx="20">
                  <c:v>2134.5221320000001</c:v>
                </c:pt>
                <c:pt idx="21">
                  <c:v>2193.0528469999999</c:v>
                </c:pt>
                <c:pt idx="22">
                  <c:v>2730.5164370000002</c:v>
                </c:pt>
                <c:pt idx="23">
                  <c:v>3307.609054</c:v>
                </c:pt>
                <c:pt idx="24">
                  <c:v>4395.9732679999997</c:v>
                </c:pt>
                <c:pt idx="25">
                  <c:v>4961.8816829999996</c:v>
                </c:pt>
                <c:pt idx="26">
                  <c:v>4299.013594</c:v>
                </c:pt>
                <c:pt idx="27">
                  <c:v>3436.2851559999999</c:v>
                </c:pt>
                <c:pt idx="28">
                  <c:v>3375.0605150000001</c:v>
                </c:pt>
                <c:pt idx="29">
                  <c:v>4332.6550699999998</c:v>
                </c:pt>
                <c:pt idx="30">
                  <c:v>5374.08673</c:v>
                </c:pt>
                <c:pt idx="31">
                  <c:v>5257</c:v>
                </c:pt>
                <c:pt idx="32">
                  <c:v>6078</c:v>
                </c:pt>
              </c:numCache>
            </c:numRef>
          </c:val>
          <c:smooth val="0"/>
          <c:extLst xmlns:c16r2="http://schemas.microsoft.com/office/drawing/2015/06/chart">
            <c:ext xmlns:c16="http://schemas.microsoft.com/office/drawing/2014/chart" uri="{C3380CC4-5D6E-409C-BE32-E72D297353CC}">
              <c16:uniqueId val="{00000001-244B-447C-B7D8-040FF97C3387}"/>
            </c:ext>
          </c:extLst>
        </c:ser>
        <c:dLbls>
          <c:showLegendKey val="0"/>
          <c:showVal val="0"/>
          <c:showCatName val="0"/>
          <c:showSerName val="0"/>
          <c:showPercent val="0"/>
          <c:showBubbleSize val="0"/>
        </c:dLbls>
        <c:marker val="1"/>
        <c:smooth val="0"/>
        <c:axId val="-802430864"/>
        <c:axId val="-802424336"/>
        <c:extLst xmlns:c16r2="http://schemas.microsoft.com/office/drawing/2015/06/chart"/>
      </c:lineChart>
      <c:catAx>
        <c:axId val="-80243086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802424336"/>
        <c:crosses val="autoZero"/>
        <c:auto val="1"/>
        <c:lblAlgn val="ctr"/>
        <c:lblOffset val="100"/>
        <c:noMultiLvlLbl val="1"/>
      </c:catAx>
      <c:valAx>
        <c:axId val="-802424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802430864"/>
        <c:crosses val="autoZero"/>
        <c:crossBetween val="between"/>
        <c:dispUnits>
          <c:builtInUnit val="thousands"/>
          <c:dispUnitsLbl>
            <c:layout>
              <c:manualLayout>
                <c:xMode val="edge"/>
                <c:yMode val="edge"/>
                <c:x val="2.7036275976512502E-3"/>
                <c:y val="0.17840092948629724"/>
              </c:manualLayout>
            </c:layout>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dispUnitsLbl>
        </c:dispUnits>
      </c:valAx>
      <c:spPr>
        <a:noFill/>
        <a:ln>
          <a:noFill/>
        </a:ln>
        <a:effectLst/>
      </c:spPr>
    </c:plotArea>
    <c:legend>
      <c:legendPos val="t"/>
      <c:layout>
        <c:manualLayout>
          <c:xMode val="edge"/>
          <c:yMode val="edge"/>
          <c:x val="4.032749876722614E-2"/>
          <c:y val="1.5090092007974381E-2"/>
          <c:w val="0.95020596058101392"/>
          <c:h val="0.1060564143683816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0"/>
    <c:extLst xmlns:c16r2="http://schemas.microsoft.com/office/drawing/2015/06/chart"/>
  </c:chart>
  <c:spPr>
    <a:noFill/>
    <a:ln>
      <a:noFill/>
    </a:ln>
    <a:effectLst/>
  </c:spPr>
  <c:txPr>
    <a:bodyPr/>
    <a:lstStyle/>
    <a:p>
      <a:pPr>
        <a:defRPr sz="2800"/>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71459165896868E-2"/>
          <c:y val="0.20384924677483071"/>
          <c:w val="0.9091287431140096"/>
          <c:h val="0.64020949716649389"/>
        </c:manualLayout>
      </c:layout>
      <c:lineChart>
        <c:grouping val="standard"/>
        <c:varyColors val="0"/>
        <c:ser>
          <c:idx val="17"/>
          <c:order val="0"/>
          <c:tx>
            <c:strRef>
              <c:f>Planilha2!$A$5</c:f>
              <c:strCache>
                <c:ptCount val="1"/>
                <c:pt idx="0">
                  <c:v>RESINAS TERMOPLÁSTICAS</c:v>
                </c:pt>
              </c:strCache>
            </c:strRef>
          </c:tx>
          <c:spPr>
            <a:ln w="63500" cap="rnd">
              <a:solidFill>
                <a:srgbClr val="00B050"/>
              </a:solidFill>
              <a:round/>
            </a:ln>
            <a:effectLst/>
          </c:spPr>
          <c:marker>
            <c:symbol val="circle"/>
            <c:size val="10"/>
            <c:spPr>
              <a:solidFill>
                <a:srgbClr val="00B050"/>
              </a:solidFill>
              <a:ln w="9525">
                <a:noFill/>
              </a:ln>
              <a:effectLst/>
            </c:spPr>
          </c:marker>
          <c:dLbls>
            <c:dLbl>
              <c:idx val="32"/>
              <c:layout>
                <c:manualLayout>
                  <c:x val="-1.8905023945738959E-2"/>
                  <c:y val="-5.65969347917036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44B-447C-B7D8-040FF97C338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Planilha2!$B$1:$AH$1</c:f>
              <c:numCache>
                <c:formatCode>0</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f>Planilha2!$B$5:$AH$5</c:f>
              <c:numCache>
                <c:formatCode>#,##0</c:formatCode>
                <c:ptCount val="33"/>
                <c:pt idx="0">
                  <c:v>137</c:v>
                </c:pt>
                <c:pt idx="1">
                  <c:v>150</c:v>
                </c:pt>
                <c:pt idx="2">
                  <c:v>196</c:v>
                </c:pt>
                <c:pt idx="3">
                  <c:v>198</c:v>
                </c:pt>
                <c:pt idx="4">
                  <c:v>292</c:v>
                </c:pt>
                <c:pt idx="5">
                  <c:v>337</c:v>
                </c:pt>
                <c:pt idx="6">
                  <c:v>774</c:v>
                </c:pt>
                <c:pt idx="7">
                  <c:v>762</c:v>
                </c:pt>
                <c:pt idx="8">
                  <c:v>795</c:v>
                </c:pt>
                <c:pt idx="9">
                  <c:v>815</c:v>
                </c:pt>
                <c:pt idx="10">
                  <c:v>742</c:v>
                </c:pt>
                <c:pt idx="11">
                  <c:v>1002</c:v>
                </c:pt>
                <c:pt idx="12">
                  <c:v>949</c:v>
                </c:pt>
                <c:pt idx="13">
                  <c:v>875</c:v>
                </c:pt>
                <c:pt idx="14">
                  <c:v>873</c:v>
                </c:pt>
                <c:pt idx="15">
                  <c:v>1143</c:v>
                </c:pt>
                <c:pt idx="16">
                  <c:v>1472</c:v>
                </c:pt>
                <c:pt idx="17">
                  <c:v>1665</c:v>
                </c:pt>
                <c:pt idx="18">
                  <c:v>2039</c:v>
                </c:pt>
                <c:pt idx="19">
                  <c:v>2959</c:v>
                </c:pt>
                <c:pt idx="20">
                  <c:v>2303</c:v>
                </c:pt>
                <c:pt idx="21">
                  <c:v>3261</c:v>
                </c:pt>
                <c:pt idx="22">
                  <c:v>4247</c:v>
                </c:pt>
                <c:pt idx="23">
                  <c:v>3744</c:v>
                </c:pt>
                <c:pt idx="24">
                  <c:v>4329</c:v>
                </c:pt>
                <c:pt idx="25">
                  <c:v>4329</c:v>
                </c:pt>
                <c:pt idx="26">
                  <c:v>3304</c:v>
                </c:pt>
                <c:pt idx="27">
                  <c:v>2732</c:v>
                </c:pt>
                <c:pt idx="28">
                  <c:v>3060</c:v>
                </c:pt>
                <c:pt idx="29">
                  <c:v>3477</c:v>
                </c:pt>
                <c:pt idx="30">
                  <c:v>3306</c:v>
                </c:pt>
                <c:pt idx="31">
                  <c:v>3109</c:v>
                </c:pt>
                <c:pt idx="32">
                  <c:v>5129</c:v>
                </c:pt>
              </c:numCache>
            </c:numRef>
          </c:val>
          <c:smooth val="0"/>
          <c:extLst xmlns:c16r2="http://schemas.microsoft.com/office/drawing/2015/06/chart">
            <c:ext xmlns:c16="http://schemas.microsoft.com/office/drawing/2014/chart" uri="{C3380CC4-5D6E-409C-BE32-E72D297353CC}">
              <c16:uniqueId val="{00000005-244B-447C-B7D8-040FF97C3387}"/>
            </c:ext>
          </c:extLst>
        </c:ser>
        <c:dLbls>
          <c:showLegendKey val="0"/>
          <c:showVal val="0"/>
          <c:showCatName val="0"/>
          <c:showSerName val="0"/>
          <c:showPercent val="0"/>
          <c:showBubbleSize val="0"/>
        </c:dLbls>
        <c:marker val="1"/>
        <c:smooth val="0"/>
        <c:axId val="-802430320"/>
        <c:axId val="-802429776"/>
        <c:extLst xmlns:c16r2="http://schemas.microsoft.com/office/drawing/2015/06/chart"/>
      </c:lineChart>
      <c:catAx>
        <c:axId val="-8024303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802429776"/>
        <c:crosses val="autoZero"/>
        <c:auto val="1"/>
        <c:lblAlgn val="ctr"/>
        <c:lblOffset val="100"/>
        <c:noMultiLvlLbl val="1"/>
      </c:catAx>
      <c:valAx>
        <c:axId val="-802429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802430320"/>
        <c:crosses val="autoZero"/>
        <c:crossBetween val="between"/>
        <c:dispUnits>
          <c:builtInUnit val="thousands"/>
          <c:dispUnitsLbl>
            <c:layout>
              <c:manualLayout>
                <c:xMode val="edge"/>
                <c:yMode val="edge"/>
                <c:x val="2.7036275976512502E-3"/>
                <c:y val="0.17840092948629724"/>
              </c:manualLayout>
            </c:layout>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dispUnitsLbl>
        </c:dispUnits>
      </c:valAx>
      <c:spPr>
        <a:noFill/>
        <a:ln>
          <a:noFill/>
        </a:ln>
        <a:effectLst/>
      </c:spPr>
    </c:plotArea>
    <c:legend>
      <c:legendPos val="t"/>
      <c:layout>
        <c:manualLayout>
          <c:xMode val="edge"/>
          <c:yMode val="edge"/>
          <c:x val="4.032749876722614E-2"/>
          <c:y val="1.5090092007974381E-2"/>
          <c:w val="0.95020596058101392"/>
          <c:h val="0.1060564143683816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0"/>
    <c:extLst xmlns:c16r2="http://schemas.microsoft.com/office/drawing/2015/06/chart"/>
  </c:chart>
  <c:spPr>
    <a:noFill/>
    <a:ln>
      <a:noFill/>
    </a:ln>
    <a:effectLst/>
  </c:spPr>
  <c:txPr>
    <a:bodyPr/>
    <a:lstStyle/>
    <a:p>
      <a:pPr>
        <a:defRPr sz="280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A197FCB-AF9B-4AEC-8EF3-CF15E988F13F}" type="datetimeFigureOut">
              <a:rPr lang="pt-BR" smtClean="0"/>
              <a:t>24/05/2022</a:t>
            </a:fld>
            <a:endParaRPr lang="pt-BR"/>
          </a:p>
        </p:txBody>
      </p:sp>
      <p:sp>
        <p:nvSpPr>
          <p:cNvPr id="4" name="Espaço Reservado para Imagem de Slide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EC69E259-DF25-4E20-958B-54732C4C302F}" type="slidenum">
              <a:rPr lang="pt-BR" smtClean="0"/>
              <a:t>‹nº›</a:t>
            </a:fld>
            <a:endParaRPr lang="pt-BR"/>
          </a:p>
        </p:txBody>
      </p:sp>
    </p:spTree>
    <p:extLst>
      <p:ext uri="{BB962C8B-B14F-4D97-AF65-F5344CB8AC3E}">
        <p14:creationId xmlns:p14="http://schemas.microsoft.com/office/powerpoint/2010/main" val="283192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lide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69"/>
          </a:xfrm>
          <a:prstGeom prst="rect">
            <a:avLst/>
          </a:prstGeom>
        </p:spPr>
        <p:txBody>
          <a:bodyPr wrap="square" lIns="0" tIns="0" rIns="0" bIns="0">
            <a:spAutoFit/>
          </a:bodyPr>
          <a:lstStyle>
            <a:lvl1pPr>
              <a:defRPr/>
            </a:lvl1pPr>
          </a:lstStyle>
          <a:p>
            <a:r>
              <a:rPr lang="pt-BR"/>
              <a:t>Clique para editar o título Mestre</a:t>
            </a:r>
            <a:endParaRPr/>
          </a:p>
        </p:txBody>
      </p:sp>
      <p:sp>
        <p:nvSpPr>
          <p:cNvPr id="3" name="Holder 3"/>
          <p:cNvSpPr>
            <a:spLocks noGrp="1"/>
          </p:cNvSpPr>
          <p:nvPr>
            <p:ph type="subTitle" idx="4"/>
          </p:nvPr>
        </p:nvSpPr>
        <p:spPr>
          <a:xfrm>
            <a:off x="2743200" y="5760720"/>
            <a:ext cx="12801599" cy="2571750"/>
          </a:xfrm>
          <a:prstGeom prst="rect">
            <a:avLst/>
          </a:prstGeom>
        </p:spPr>
        <p:txBody>
          <a:bodyPr wrap="square" lIns="0" tIns="0" rIns="0" bIns="0">
            <a:spAutoFit/>
          </a:bodyPr>
          <a:lstStyle>
            <a:lvl1pPr>
              <a:defRPr/>
            </a:lvl1pPr>
          </a:lstStyle>
          <a:p>
            <a:r>
              <a:rPr lang="pt-BR"/>
              <a:t>Clique para editar o estilo do subtítulo Mestre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1" i="0">
                <a:solidFill>
                  <a:srgbClr val="2F7769"/>
                </a:solidFill>
                <a:latin typeface="Open Sans Condensed"/>
                <a:cs typeface="Open Sans Condensed"/>
              </a:defRPr>
            </a:lvl1pPr>
          </a:lstStyle>
          <a:p>
            <a:r>
              <a:rPr lang="pt-BR"/>
              <a:t>Clique para editar o título Mestre</a:t>
            </a:r>
            <a:endParaRPr/>
          </a:p>
        </p:txBody>
      </p:sp>
      <p:sp>
        <p:nvSpPr>
          <p:cNvPr id="3" name="Holder 3"/>
          <p:cNvSpPr>
            <a:spLocks noGrp="1"/>
          </p:cNvSpPr>
          <p:nvPr>
            <p:ph type="body" idx="1"/>
          </p:nvPr>
        </p:nvSpPr>
        <p:spPr/>
        <p:txBody>
          <a:bodyPr lIns="0" tIns="0" rIns="0" bIns="0"/>
          <a:lstStyle>
            <a:lvl1pPr>
              <a:defRPr sz="2450" b="0" i="0">
                <a:solidFill>
                  <a:srgbClr val="175070"/>
                </a:solidFill>
                <a:latin typeface="Open Sans Condensed Light"/>
                <a:cs typeface="Open Sans Condensed Light"/>
              </a:defRPr>
            </a:lvl1pPr>
          </a:lstStyle>
          <a:p>
            <a:pPr lvl="0"/>
            <a:r>
              <a:rPr lang="pt-BR"/>
              <a:t>Clique para editar os estilos de texto Mestres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Duas Partes de Conteúd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0" cy="10287000"/>
          </a:xfrm>
          <a:custGeom>
            <a:avLst/>
            <a:gdLst/>
            <a:ahLst/>
            <a:cxnLst/>
            <a:rect l="l" t="t" r="r" b="b"/>
            <a:pathLst>
              <a:path h="10287000">
                <a:moveTo>
                  <a:pt x="0" y="0"/>
                </a:moveTo>
                <a:lnTo>
                  <a:pt x="0" y="10286999"/>
                </a:lnTo>
                <a:lnTo>
                  <a:pt x="0" y="0"/>
                </a:lnTo>
              </a:path>
            </a:pathLst>
          </a:custGeom>
          <a:solidFill>
            <a:srgbClr val="F1FAFF"/>
          </a:solidFill>
        </p:spPr>
        <p:txBody>
          <a:bodyPr wrap="square" lIns="0" tIns="0" rIns="0" bIns="0" rtlCol="0"/>
          <a:lstStyle/>
          <a:p>
            <a:endParaRPr/>
          </a:p>
        </p:txBody>
      </p:sp>
      <p:sp>
        <p:nvSpPr>
          <p:cNvPr id="17" name="bk object 17"/>
          <p:cNvSpPr/>
          <p:nvPr/>
        </p:nvSpPr>
        <p:spPr>
          <a:xfrm>
            <a:off x="0" y="0"/>
            <a:ext cx="0" cy="10287000"/>
          </a:xfrm>
          <a:custGeom>
            <a:avLst/>
            <a:gdLst/>
            <a:ahLst/>
            <a:cxnLst/>
            <a:rect l="l" t="t" r="r" b="b"/>
            <a:pathLst>
              <a:path h="10287000">
                <a:moveTo>
                  <a:pt x="0" y="0"/>
                </a:moveTo>
                <a:lnTo>
                  <a:pt x="0" y="10286999"/>
                </a:lnTo>
                <a:lnTo>
                  <a:pt x="0" y="0"/>
                </a:lnTo>
              </a:path>
            </a:pathLst>
          </a:custGeom>
          <a:solidFill>
            <a:srgbClr val="FFFFFF"/>
          </a:solidFill>
        </p:spPr>
        <p:txBody>
          <a:bodyPr wrap="square" lIns="0" tIns="0" rIns="0" bIns="0" rtlCol="0"/>
          <a:lstStyle/>
          <a:p>
            <a:endParaRPr/>
          </a:p>
        </p:txBody>
      </p:sp>
      <p:sp>
        <p:nvSpPr>
          <p:cNvPr id="18" name="bk object 18"/>
          <p:cNvSpPr/>
          <p:nvPr/>
        </p:nvSpPr>
        <p:spPr>
          <a:xfrm>
            <a:off x="0" y="1210662"/>
            <a:ext cx="18288000" cy="9076690"/>
          </a:xfrm>
          <a:custGeom>
            <a:avLst/>
            <a:gdLst/>
            <a:ahLst/>
            <a:cxnLst/>
            <a:rect l="l" t="t" r="r" b="b"/>
            <a:pathLst>
              <a:path w="18288000" h="9076690">
                <a:moveTo>
                  <a:pt x="0" y="0"/>
                </a:moveTo>
                <a:lnTo>
                  <a:pt x="18287998" y="0"/>
                </a:lnTo>
                <a:lnTo>
                  <a:pt x="18287998" y="9076336"/>
                </a:lnTo>
                <a:lnTo>
                  <a:pt x="0" y="9076336"/>
                </a:lnTo>
                <a:lnTo>
                  <a:pt x="0" y="0"/>
                </a:lnTo>
                <a:close/>
              </a:path>
            </a:pathLst>
          </a:custGeom>
          <a:solidFill>
            <a:srgbClr val="F1FAFF"/>
          </a:solidFill>
        </p:spPr>
        <p:txBody>
          <a:bodyPr wrap="square" lIns="0" tIns="0" rIns="0" bIns="0" rtlCol="0"/>
          <a:lstStyle/>
          <a:p>
            <a:endParaRPr/>
          </a:p>
        </p:txBody>
      </p:sp>
      <p:sp>
        <p:nvSpPr>
          <p:cNvPr id="19" name="bk object 19"/>
          <p:cNvSpPr/>
          <p:nvPr/>
        </p:nvSpPr>
        <p:spPr>
          <a:xfrm>
            <a:off x="438149" y="5337261"/>
            <a:ext cx="3057525" cy="4438650"/>
          </a:xfrm>
          <a:custGeom>
            <a:avLst/>
            <a:gdLst/>
            <a:ahLst/>
            <a:cxnLst/>
            <a:rect l="l" t="t" r="r" b="b"/>
            <a:pathLst>
              <a:path w="3057525" h="4438650">
                <a:moveTo>
                  <a:pt x="0" y="0"/>
                </a:moveTo>
                <a:lnTo>
                  <a:pt x="3057524" y="0"/>
                </a:lnTo>
                <a:lnTo>
                  <a:pt x="3057524" y="4438435"/>
                </a:lnTo>
                <a:lnTo>
                  <a:pt x="0" y="4438435"/>
                </a:lnTo>
                <a:lnTo>
                  <a:pt x="0" y="0"/>
                </a:lnTo>
                <a:close/>
              </a:path>
            </a:pathLst>
          </a:custGeom>
          <a:solidFill>
            <a:srgbClr val="244257"/>
          </a:solidFill>
        </p:spPr>
        <p:txBody>
          <a:bodyPr wrap="square" lIns="0" tIns="0" rIns="0" bIns="0" rtlCol="0"/>
          <a:lstStyle/>
          <a:p>
            <a:endParaRPr/>
          </a:p>
        </p:txBody>
      </p:sp>
      <p:sp>
        <p:nvSpPr>
          <p:cNvPr id="20" name="bk object 20"/>
          <p:cNvSpPr/>
          <p:nvPr/>
        </p:nvSpPr>
        <p:spPr>
          <a:xfrm>
            <a:off x="438150" y="2355937"/>
            <a:ext cx="3057525" cy="2981325"/>
          </a:xfrm>
          <a:custGeom>
            <a:avLst/>
            <a:gdLst/>
            <a:ahLst/>
            <a:cxnLst/>
            <a:rect l="l" t="t" r="r" b="b"/>
            <a:pathLst>
              <a:path w="3057525" h="2981325">
                <a:moveTo>
                  <a:pt x="0" y="0"/>
                </a:moveTo>
                <a:lnTo>
                  <a:pt x="3057524" y="0"/>
                </a:lnTo>
                <a:lnTo>
                  <a:pt x="3057524" y="2981324"/>
                </a:lnTo>
                <a:lnTo>
                  <a:pt x="0" y="2981324"/>
                </a:lnTo>
                <a:lnTo>
                  <a:pt x="0" y="0"/>
                </a:lnTo>
                <a:close/>
              </a:path>
            </a:pathLst>
          </a:custGeom>
          <a:solidFill>
            <a:srgbClr val="0191B6"/>
          </a:solidFill>
        </p:spPr>
        <p:txBody>
          <a:bodyPr wrap="square" lIns="0" tIns="0" rIns="0" bIns="0" rtlCol="0"/>
          <a:lstStyle/>
          <a:p>
            <a:endParaRPr/>
          </a:p>
        </p:txBody>
      </p:sp>
      <p:sp>
        <p:nvSpPr>
          <p:cNvPr id="21" name="bk object 21"/>
          <p:cNvSpPr/>
          <p:nvPr/>
        </p:nvSpPr>
        <p:spPr>
          <a:xfrm>
            <a:off x="0" y="0"/>
            <a:ext cx="18288000" cy="1210945"/>
          </a:xfrm>
          <a:custGeom>
            <a:avLst/>
            <a:gdLst/>
            <a:ahLst/>
            <a:cxnLst/>
            <a:rect l="l" t="t" r="r" b="b"/>
            <a:pathLst>
              <a:path w="18288000" h="1210945">
                <a:moveTo>
                  <a:pt x="0" y="0"/>
                </a:moveTo>
                <a:lnTo>
                  <a:pt x="18287999" y="0"/>
                </a:lnTo>
                <a:lnTo>
                  <a:pt x="18287999" y="1210663"/>
                </a:lnTo>
                <a:lnTo>
                  <a:pt x="0" y="1210663"/>
                </a:lnTo>
                <a:lnTo>
                  <a:pt x="0" y="0"/>
                </a:lnTo>
              </a:path>
            </a:pathLst>
          </a:custGeom>
          <a:solidFill>
            <a:srgbClr val="2F7769"/>
          </a:solidFill>
        </p:spPr>
        <p:txBody>
          <a:bodyPr wrap="square" lIns="0" tIns="0" rIns="0" bIns="0" rtlCol="0"/>
          <a:lstStyle/>
          <a:p>
            <a:endParaRPr/>
          </a:p>
        </p:txBody>
      </p:sp>
      <p:sp>
        <p:nvSpPr>
          <p:cNvPr id="22" name="bk object 22"/>
          <p:cNvSpPr/>
          <p:nvPr/>
        </p:nvSpPr>
        <p:spPr>
          <a:xfrm>
            <a:off x="14904904" y="400776"/>
            <a:ext cx="2714624" cy="533399"/>
          </a:xfrm>
          <a:prstGeom prst="rect">
            <a:avLst/>
          </a:prstGeom>
          <a:blipFill>
            <a:blip r:embed="rId2" cstate="print"/>
            <a:stretch>
              <a:fillRect/>
            </a:stretch>
          </a:blipFill>
        </p:spPr>
        <p:txBody>
          <a:bodyPr wrap="square" lIns="0" tIns="0" rIns="0" bIns="0" rtlCol="0"/>
          <a:lstStyle/>
          <a:p>
            <a:endParaRPr/>
          </a:p>
        </p:txBody>
      </p:sp>
      <p:sp>
        <p:nvSpPr>
          <p:cNvPr id="23" name="bk object 23"/>
          <p:cNvSpPr/>
          <p:nvPr/>
        </p:nvSpPr>
        <p:spPr>
          <a:xfrm>
            <a:off x="1186376" y="2825545"/>
            <a:ext cx="1169035" cy="1112520"/>
          </a:xfrm>
          <a:custGeom>
            <a:avLst/>
            <a:gdLst/>
            <a:ahLst/>
            <a:cxnLst/>
            <a:rect l="l" t="t" r="r" b="b"/>
            <a:pathLst>
              <a:path w="1169035" h="1112520">
                <a:moveTo>
                  <a:pt x="118311" y="534608"/>
                </a:moveTo>
                <a:lnTo>
                  <a:pt x="58918" y="534608"/>
                </a:lnTo>
                <a:lnTo>
                  <a:pt x="62334" y="491552"/>
                </a:lnTo>
                <a:lnTo>
                  <a:pt x="69113" y="448496"/>
                </a:lnTo>
                <a:lnTo>
                  <a:pt x="79121" y="405441"/>
                </a:lnTo>
                <a:lnTo>
                  <a:pt x="92224" y="362385"/>
                </a:lnTo>
                <a:lnTo>
                  <a:pt x="108288" y="326505"/>
                </a:lnTo>
                <a:lnTo>
                  <a:pt x="127179" y="287037"/>
                </a:lnTo>
                <a:lnTo>
                  <a:pt x="148764" y="251158"/>
                </a:lnTo>
                <a:lnTo>
                  <a:pt x="172908" y="215278"/>
                </a:lnTo>
                <a:lnTo>
                  <a:pt x="199477" y="182986"/>
                </a:lnTo>
                <a:lnTo>
                  <a:pt x="228338" y="154282"/>
                </a:lnTo>
                <a:lnTo>
                  <a:pt x="259357" y="125579"/>
                </a:lnTo>
                <a:lnTo>
                  <a:pt x="292399" y="100463"/>
                </a:lnTo>
                <a:lnTo>
                  <a:pt x="327331" y="78935"/>
                </a:lnTo>
                <a:lnTo>
                  <a:pt x="364019" y="57407"/>
                </a:lnTo>
                <a:lnTo>
                  <a:pt x="402329" y="39467"/>
                </a:lnTo>
                <a:lnTo>
                  <a:pt x="442127" y="25115"/>
                </a:lnTo>
                <a:lnTo>
                  <a:pt x="525651" y="3587"/>
                </a:lnTo>
                <a:lnTo>
                  <a:pt x="569109" y="0"/>
                </a:lnTo>
                <a:lnTo>
                  <a:pt x="658984" y="0"/>
                </a:lnTo>
                <a:lnTo>
                  <a:pt x="746770" y="14351"/>
                </a:lnTo>
                <a:lnTo>
                  <a:pt x="788803" y="25115"/>
                </a:lnTo>
                <a:lnTo>
                  <a:pt x="829404" y="43055"/>
                </a:lnTo>
                <a:lnTo>
                  <a:pt x="860624" y="57407"/>
                </a:lnTo>
                <a:lnTo>
                  <a:pt x="613520" y="57407"/>
                </a:lnTo>
                <a:lnTo>
                  <a:pt x="535272" y="64583"/>
                </a:lnTo>
                <a:lnTo>
                  <a:pt x="497533" y="71759"/>
                </a:lnTo>
                <a:lnTo>
                  <a:pt x="425421" y="93287"/>
                </a:lnTo>
                <a:lnTo>
                  <a:pt x="391285" y="111227"/>
                </a:lnTo>
                <a:lnTo>
                  <a:pt x="327443" y="150694"/>
                </a:lnTo>
                <a:lnTo>
                  <a:pt x="270302" y="197338"/>
                </a:lnTo>
                <a:lnTo>
                  <a:pt x="220810" y="251158"/>
                </a:lnTo>
                <a:lnTo>
                  <a:pt x="199229" y="283449"/>
                </a:lnTo>
                <a:lnTo>
                  <a:pt x="162990" y="348033"/>
                </a:lnTo>
                <a:lnTo>
                  <a:pt x="148569" y="383913"/>
                </a:lnTo>
                <a:lnTo>
                  <a:pt x="127718" y="455672"/>
                </a:lnTo>
                <a:lnTo>
                  <a:pt x="121524" y="495140"/>
                </a:lnTo>
                <a:lnTo>
                  <a:pt x="118311" y="534608"/>
                </a:lnTo>
                <a:close/>
              </a:path>
              <a:path w="1169035" h="1112520">
                <a:moveTo>
                  <a:pt x="866564" y="1051276"/>
                </a:moveTo>
                <a:lnTo>
                  <a:pt x="644305" y="1051276"/>
                </a:lnTo>
                <a:lnTo>
                  <a:pt x="682746" y="1047688"/>
                </a:lnTo>
                <a:lnTo>
                  <a:pt x="756778" y="1033336"/>
                </a:lnTo>
                <a:lnTo>
                  <a:pt x="792139" y="1018984"/>
                </a:lnTo>
                <a:lnTo>
                  <a:pt x="858981" y="986692"/>
                </a:lnTo>
                <a:lnTo>
                  <a:pt x="919883" y="947225"/>
                </a:lnTo>
                <a:lnTo>
                  <a:pt x="973929" y="896993"/>
                </a:lnTo>
                <a:lnTo>
                  <a:pt x="1020204" y="839586"/>
                </a:lnTo>
                <a:lnTo>
                  <a:pt x="1057791" y="775002"/>
                </a:lnTo>
                <a:lnTo>
                  <a:pt x="1085773" y="706830"/>
                </a:lnTo>
                <a:lnTo>
                  <a:pt x="1103235" y="631483"/>
                </a:lnTo>
                <a:lnTo>
                  <a:pt x="1109259" y="556136"/>
                </a:lnTo>
                <a:lnTo>
                  <a:pt x="1107612" y="513080"/>
                </a:lnTo>
                <a:lnTo>
                  <a:pt x="1102759" y="473612"/>
                </a:lnTo>
                <a:lnTo>
                  <a:pt x="1083944" y="398265"/>
                </a:lnTo>
                <a:lnTo>
                  <a:pt x="1070240" y="362385"/>
                </a:lnTo>
                <a:lnTo>
                  <a:pt x="1053844" y="326505"/>
                </a:lnTo>
                <a:lnTo>
                  <a:pt x="1013485" y="261922"/>
                </a:lnTo>
                <a:lnTo>
                  <a:pt x="963898" y="204514"/>
                </a:lnTo>
                <a:lnTo>
                  <a:pt x="906110" y="154282"/>
                </a:lnTo>
                <a:lnTo>
                  <a:pt x="874462" y="132755"/>
                </a:lnTo>
                <a:lnTo>
                  <a:pt x="806301" y="96875"/>
                </a:lnTo>
                <a:lnTo>
                  <a:pt x="770046" y="82523"/>
                </a:lnTo>
                <a:lnTo>
                  <a:pt x="732511" y="71759"/>
                </a:lnTo>
                <a:lnTo>
                  <a:pt x="693826" y="64583"/>
                </a:lnTo>
                <a:lnTo>
                  <a:pt x="613520" y="57407"/>
                </a:lnTo>
                <a:lnTo>
                  <a:pt x="860624" y="57407"/>
                </a:lnTo>
                <a:lnTo>
                  <a:pt x="905735" y="82523"/>
                </a:lnTo>
                <a:lnTo>
                  <a:pt x="941176" y="107639"/>
                </a:lnTo>
                <a:lnTo>
                  <a:pt x="974610" y="132755"/>
                </a:lnTo>
                <a:lnTo>
                  <a:pt x="1005891" y="161458"/>
                </a:lnTo>
                <a:lnTo>
                  <a:pt x="1034877" y="193750"/>
                </a:lnTo>
                <a:lnTo>
                  <a:pt x="1061423" y="226042"/>
                </a:lnTo>
                <a:lnTo>
                  <a:pt x="1085386" y="261922"/>
                </a:lnTo>
                <a:lnTo>
                  <a:pt x="1106620" y="301389"/>
                </a:lnTo>
                <a:lnTo>
                  <a:pt x="1124983" y="337269"/>
                </a:lnTo>
                <a:lnTo>
                  <a:pt x="1140330" y="380325"/>
                </a:lnTo>
                <a:lnTo>
                  <a:pt x="1152517" y="423380"/>
                </a:lnTo>
                <a:lnTo>
                  <a:pt x="1161400" y="466436"/>
                </a:lnTo>
                <a:lnTo>
                  <a:pt x="1166836" y="509492"/>
                </a:lnTo>
                <a:lnTo>
                  <a:pt x="1168680" y="556136"/>
                </a:lnTo>
                <a:lnTo>
                  <a:pt x="1166835" y="602779"/>
                </a:lnTo>
                <a:lnTo>
                  <a:pt x="1161395" y="645835"/>
                </a:lnTo>
                <a:lnTo>
                  <a:pt x="1152499" y="688891"/>
                </a:lnTo>
                <a:lnTo>
                  <a:pt x="1140286" y="731946"/>
                </a:lnTo>
                <a:lnTo>
                  <a:pt x="1124898" y="771414"/>
                </a:lnTo>
                <a:lnTo>
                  <a:pt x="1106473" y="810882"/>
                </a:lnTo>
                <a:lnTo>
                  <a:pt x="1085153" y="850349"/>
                </a:lnTo>
                <a:lnTo>
                  <a:pt x="1034382" y="918521"/>
                </a:lnTo>
                <a:lnTo>
                  <a:pt x="1005212" y="950813"/>
                </a:lnTo>
                <a:lnTo>
                  <a:pt x="973705" y="979517"/>
                </a:lnTo>
                <a:lnTo>
                  <a:pt x="940002" y="1004632"/>
                </a:lnTo>
                <a:lnTo>
                  <a:pt x="904241" y="1029748"/>
                </a:lnTo>
                <a:lnTo>
                  <a:pt x="866564" y="1051276"/>
                </a:lnTo>
                <a:close/>
              </a:path>
              <a:path w="1169035" h="1112520">
                <a:moveTo>
                  <a:pt x="385158" y="441320"/>
                </a:moveTo>
                <a:lnTo>
                  <a:pt x="338711" y="441320"/>
                </a:lnTo>
                <a:lnTo>
                  <a:pt x="385769" y="272686"/>
                </a:lnTo>
                <a:lnTo>
                  <a:pt x="391421" y="258334"/>
                </a:lnTo>
                <a:lnTo>
                  <a:pt x="399858" y="247570"/>
                </a:lnTo>
                <a:lnTo>
                  <a:pt x="410033" y="240394"/>
                </a:lnTo>
                <a:lnTo>
                  <a:pt x="420904" y="236806"/>
                </a:lnTo>
                <a:lnTo>
                  <a:pt x="805124" y="236806"/>
                </a:lnTo>
                <a:lnTo>
                  <a:pt x="815937" y="240394"/>
                </a:lnTo>
                <a:lnTo>
                  <a:pt x="825979" y="247570"/>
                </a:lnTo>
                <a:lnTo>
                  <a:pt x="834206" y="261922"/>
                </a:lnTo>
                <a:lnTo>
                  <a:pt x="450476" y="261922"/>
                </a:lnTo>
                <a:lnTo>
                  <a:pt x="440031" y="269098"/>
                </a:lnTo>
                <a:lnTo>
                  <a:pt x="431297" y="279862"/>
                </a:lnTo>
                <a:lnTo>
                  <a:pt x="425776" y="294213"/>
                </a:lnTo>
                <a:lnTo>
                  <a:pt x="385158" y="441320"/>
                </a:lnTo>
                <a:close/>
              </a:path>
              <a:path w="1169035" h="1112520">
                <a:moveTo>
                  <a:pt x="1006361" y="466436"/>
                </a:moveTo>
                <a:lnTo>
                  <a:pt x="849640" y="466436"/>
                </a:lnTo>
                <a:lnTo>
                  <a:pt x="797778" y="287037"/>
                </a:lnTo>
                <a:lnTo>
                  <a:pt x="790557" y="272686"/>
                </a:lnTo>
                <a:lnTo>
                  <a:pt x="780846" y="265510"/>
                </a:lnTo>
                <a:lnTo>
                  <a:pt x="770142" y="261922"/>
                </a:lnTo>
                <a:lnTo>
                  <a:pt x="834206" y="261922"/>
                </a:lnTo>
                <a:lnTo>
                  <a:pt x="839574" y="276274"/>
                </a:lnTo>
                <a:lnTo>
                  <a:pt x="888650" y="441320"/>
                </a:lnTo>
                <a:lnTo>
                  <a:pt x="1006361" y="441320"/>
                </a:lnTo>
                <a:lnTo>
                  <a:pt x="1006361" y="466436"/>
                </a:lnTo>
                <a:close/>
              </a:path>
              <a:path w="1169035" h="1112520">
                <a:moveTo>
                  <a:pt x="314529" y="480788"/>
                </a:moveTo>
                <a:lnTo>
                  <a:pt x="227659" y="480788"/>
                </a:lnTo>
                <a:lnTo>
                  <a:pt x="221474" y="477200"/>
                </a:lnTo>
                <a:lnTo>
                  <a:pt x="221474" y="409029"/>
                </a:lnTo>
                <a:lnTo>
                  <a:pt x="227659" y="401853"/>
                </a:lnTo>
                <a:lnTo>
                  <a:pt x="315227" y="401853"/>
                </a:lnTo>
                <a:lnTo>
                  <a:pt x="321412" y="409029"/>
                </a:lnTo>
                <a:lnTo>
                  <a:pt x="321412" y="426968"/>
                </a:lnTo>
                <a:lnTo>
                  <a:pt x="338711" y="441320"/>
                </a:lnTo>
                <a:lnTo>
                  <a:pt x="385158" y="441320"/>
                </a:lnTo>
                <a:lnTo>
                  <a:pt x="378223" y="466436"/>
                </a:lnTo>
                <a:lnTo>
                  <a:pt x="1006361" y="466436"/>
                </a:lnTo>
                <a:lnTo>
                  <a:pt x="1006361" y="470024"/>
                </a:lnTo>
                <a:lnTo>
                  <a:pt x="321217" y="470024"/>
                </a:lnTo>
                <a:lnTo>
                  <a:pt x="320240" y="477200"/>
                </a:lnTo>
                <a:lnTo>
                  <a:pt x="314529" y="480788"/>
                </a:lnTo>
                <a:close/>
              </a:path>
              <a:path w="1169035" h="1112520">
                <a:moveTo>
                  <a:pt x="1006361" y="441320"/>
                </a:moveTo>
                <a:lnTo>
                  <a:pt x="888650" y="441320"/>
                </a:lnTo>
                <a:lnTo>
                  <a:pt x="906437" y="426968"/>
                </a:lnTo>
                <a:lnTo>
                  <a:pt x="906437" y="409029"/>
                </a:lnTo>
                <a:lnTo>
                  <a:pt x="912622" y="401853"/>
                </a:lnTo>
                <a:lnTo>
                  <a:pt x="1000162" y="401853"/>
                </a:lnTo>
                <a:lnTo>
                  <a:pt x="1006361" y="409029"/>
                </a:lnTo>
                <a:lnTo>
                  <a:pt x="1006361" y="441320"/>
                </a:lnTo>
                <a:close/>
              </a:path>
              <a:path w="1169035" h="1112520">
                <a:moveTo>
                  <a:pt x="675859" y="444908"/>
                </a:moveTo>
                <a:lnTo>
                  <a:pt x="552699" y="444908"/>
                </a:lnTo>
                <a:lnTo>
                  <a:pt x="573516" y="441320"/>
                </a:lnTo>
                <a:lnTo>
                  <a:pt x="655044" y="441320"/>
                </a:lnTo>
                <a:lnTo>
                  <a:pt x="675859" y="444908"/>
                </a:lnTo>
                <a:close/>
              </a:path>
              <a:path w="1169035" h="1112520">
                <a:moveTo>
                  <a:pt x="719225" y="448496"/>
                </a:moveTo>
                <a:lnTo>
                  <a:pt x="509326" y="448496"/>
                </a:lnTo>
                <a:lnTo>
                  <a:pt x="531360" y="444908"/>
                </a:lnTo>
                <a:lnTo>
                  <a:pt x="697195" y="444908"/>
                </a:lnTo>
                <a:lnTo>
                  <a:pt x="719225" y="448496"/>
                </a:lnTo>
                <a:close/>
              </a:path>
              <a:path w="1169035" h="1112520">
                <a:moveTo>
                  <a:pt x="848356" y="466436"/>
                </a:moveTo>
                <a:lnTo>
                  <a:pt x="381224" y="466436"/>
                </a:lnTo>
                <a:lnTo>
                  <a:pt x="382649" y="462848"/>
                </a:lnTo>
                <a:lnTo>
                  <a:pt x="437316" y="455672"/>
                </a:lnTo>
                <a:lnTo>
                  <a:pt x="486423" y="448496"/>
                </a:lnTo>
                <a:lnTo>
                  <a:pt x="742123" y="448496"/>
                </a:lnTo>
                <a:lnTo>
                  <a:pt x="791219" y="455672"/>
                </a:lnTo>
                <a:lnTo>
                  <a:pt x="845871" y="462848"/>
                </a:lnTo>
                <a:lnTo>
                  <a:pt x="847113" y="462848"/>
                </a:lnTo>
                <a:lnTo>
                  <a:pt x="848356" y="466436"/>
                </a:lnTo>
                <a:close/>
              </a:path>
              <a:path w="1169035" h="1112520">
                <a:moveTo>
                  <a:pt x="904175" y="767826"/>
                </a:moveTo>
                <a:lnTo>
                  <a:pt x="324666" y="767826"/>
                </a:lnTo>
                <a:lnTo>
                  <a:pt x="319683" y="757062"/>
                </a:lnTo>
                <a:lnTo>
                  <a:pt x="314175" y="746298"/>
                </a:lnTo>
                <a:lnTo>
                  <a:pt x="309246" y="731946"/>
                </a:lnTo>
                <a:lnTo>
                  <a:pt x="304897" y="721182"/>
                </a:lnTo>
                <a:lnTo>
                  <a:pt x="301128" y="710418"/>
                </a:lnTo>
                <a:lnTo>
                  <a:pt x="297938" y="696067"/>
                </a:lnTo>
                <a:lnTo>
                  <a:pt x="295328" y="685303"/>
                </a:lnTo>
                <a:lnTo>
                  <a:pt x="293298" y="674539"/>
                </a:lnTo>
                <a:lnTo>
                  <a:pt x="291847" y="660187"/>
                </a:lnTo>
                <a:lnTo>
                  <a:pt x="290976" y="649423"/>
                </a:lnTo>
                <a:lnTo>
                  <a:pt x="290684" y="638659"/>
                </a:lnTo>
                <a:lnTo>
                  <a:pt x="290972" y="624307"/>
                </a:lnTo>
                <a:lnTo>
                  <a:pt x="291839" y="613543"/>
                </a:lnTo>
                <a:lnTo>
                  <a:pt x="293286" y="602779"/>
                </a:lnTo>
                <a:lnTo>
                  <a:pt x="295313" y="588427"/>
                </a:lnTo>
                <a:lnTo>
                  <a:pt x="297919" y="577663"/>
                </a:lnTo>
                <a:lnTo>
                  <a:pt x="301105" y="563311"/>
                </a:lnTo>
                <a:lnTo>
                  <a:pt x="304870" y="552548"/>
                </a:lnTo>
                <a:lnTo>
                  <a:pt x="309214" y="541784"/>
                </a:lnTo>
                <a:lnTo>
                  <a:pt x="314138" y="527432"/>
                </a:lnTo>
                <a:lnTo>
                  <a:pt x="328798" y="477200"/>
                </a:lnTo>
                <a:lnTo>
                  <a:pt x="321217" y="470024"/>
                </a:lnTo>
                <a:lnTo>
                  <a:pt x="906632" y="470024"/>
                </a:lnTo>
                <a:lnTo>
                  <a:pt x="898953" y="477200"/>
                </a:lnTo>
                <a:lnTo>
                  <a:pt x="906604" y="502316"/>
                </a:lnTo>
                <a:lnTo>
                  <a:pt x="423941" y="502316"/>
                </a:lnTo>
                <a:lnTo>
                  <a:pt x="411398" y="505904"/>
                </a:lnTo>
                <a:lnTo>
                  <a:pt x="399837" y="509492"/>
                </a:lnTo>
                <a:lnTo>
                  <a:pt x="389487" y="520256"/>
                </a:lnTo>
                <a:lnTo>
                  <a:pt x="380579" y="527432"/>
                </a:lnTo>
                <a:lnTo>
                  <a:pt x="373343" y="538196"/>
                </a:lnTo>
                <a:lnTo>
                  <a:pt x="368009" y="552548"/>
                </a:lnTo>
                <a:lnTo>
                  <a:pt x="364806" y="570487"/>
                </a:lnTo>
                <a:lnTo>
                  <a:pt x="363965" y="584839"/>
                </a:lnTo>
                <a:lnTo>
                  <a:pt x="367941" y="599191"/>
                </a:lnTo>
                <a:lnTo>
                  <a:pt x="393587" y="631483"/>
                </a:lnTo>
                <a:lnTo>
                  <a:pt x="433609" y="645835"/>
                </a:lnTo>
                <a:lnTo>
                  <a:pt x="937700" y="645835"/>
                </a:lnTo>
                <a:lnTo>
                  <a:pt x="936956" y="660187"/>
                </a:lnTo>
                <a:lnTo>
                  <a:pt x="935633" y="670951"/>
                </a:lnTo>
                <a:lnTo>
                  <a:pt x="933730" y="681715"/>
                </a:lnTo>
                <a:lnTo>
                  <a:pt x="931247" y="696067"/>
                </a:lnTo>
                <a:lnTo>
                  <a:pt x="928184" y="706830"/>
                </a:lnTo>
                <a:lnTo>
                  <a:pt x="924542" y="717594"/>
                </a:lnTo>
                <a:lnTo>
                  <a:pt x="920320" y="731946"/>
                </a:lnTo>
                <a:lnTo>
                  <a:pt x="915518" y="742710"/>
                </a:lnTo>
                <a:lnTo>
                  <a:pt x="910136" y="753474"/>
                </a:lnTo>
                <a:lnTo>
                  <a:pt x="904175" y="767826"/>
                </a:lnTo>
                <a:close/>
              </a:path>
              <a:path w="1169035" h="1112520">
                <a:moveTo>
                  <a:pt x="1000162" y="480788"/>
                </a:moveTo>
                <a:lnTo>
                  <a:pt x="913320" y="480788"/>
                </a:lnTo>
                <a:lnTo>
                  <a:pt x="907610" y="477200"/>
                </a:lnTo>
                <a:lnTo>
                  <a:pt x="906632" y="470024"/>
                </a:lnTo>
                <a:lnTo>
                  <a:pt x="1006361" y="470024"/>
                </a:lnTo>
                <a:lnTo>
                  <a:pt x="1006361" y="477200"/>
                </a:lnTo>
                <a:lnTo>
                  <a:pt x="1000162" y="480788"/>
                </a:lnTo>
                <a:close/>
              </a:path>
              <a:path w="1169035" h="1112520">
                <a:moveTo>
                  <a:pt x="794966" y="645835"/>
                </a:moveTo>
                <a:lnTo>
                  <a:pt x="433609" y="645835"/>
                </a:lnTo>
                <a:lnTo>
                  <a:pt x="437896" y="642247"/>
                </a:lnTo>
                <a:lnTo>
                  <a:pt x="451416" y="642247"/>
                </a:lnTo>
                <a:lnTo>
                  <a:pt x="463953" y="638659"/>
                </a:lnTo>
                <a:lnTo>
                  <a:pt x="493092" y="609955"/>
                </a:lnTo>
                <a:lnTo>
                  <a:pt x="504120" y="566899"/>
                </a:lnTo>
                <a:lnTo>
                  <a:pt x="501580" y="552548"/>
                </a:lnTo>
                <a:lnTo>
                  <a:pt x="479990" y="520256"/>
                </a:lnTo>
                <a:lnTo>
                  <a:pt x="440446" y="502316"/>
                </a:lnTo>
                <a:lnTo>
                  <a:pt x="785276" y="502316"/>
                </a:lnTo>
                <a:lnTo>
                  <a:pt x="772730" y="505904"/>
                </a:lnTo>
                <a:lnTo>
                  <a:pt x="761168" y="509492"/>
                </a:lnTo>
                <a:lnTo>
                  <a:pt x="750820" y="520256"/>
                </a:lnTo>
                <a:lnTo>
                  <a:pt x="741915" y="527432"/>
                </a:lnTo>
                <a:lnTo>
                  <a:pt x="737093" y="534608"/>
                </a:lnTo>
                <a:lnTo>
                  <a:pt x="521945" y="534608"/>
                </a:lnTo>
                <a:lnTo>
                  <a:pt x="517728" y="538196"/>
                </a:lnTo>
                <a:lnTo>
                  <a:pt x="517728" y="548960"/>
                </a:lnTo>
                <a:lnTo>
                  <a:pt x="521945" y="552548"/>
                </a:lnTo>
                <a:lnTo>
                  <a:pt x="729350" y="552548"/>
                </a:lnTo>
                <a:lnTo>
                  <a:pt x="727430" y="563311"/>
                </a:lnTo>
                <a:lnTo>
                  <a:pt x="521945" y="563311"/>
                </a:lnTo>
                <a:lnTo>
                  <a:pt x="517728" y="566899"/>
                </a:lnTo>
                <a:lnTo>
                  <a:pt x="517728" y="577663"/>
                </a:lnTo>
                <a:lnTo>
                  <a:pt x="521945" y="581251"/>
                </a:lnTo>
                <a:lnTo>
                  <a:pt x="725520" y="581251"/>
                </a:lnTo>
                <a:lnTo>
                  <a:pt x="725310" y="584839"/>
                </a:lnTo>
                <a:lnTo>
                  <a:pt x="726304" y="588427"/>
                </a:lnTo>
                <a:lnTo>
                  <a:pt x="521945" y="588427"/>
                </a:lnTo>
                <a:lnTo>
                  <a:pt x="517728" y="592015"/>
                </a:lnTo>
                <a:lnTo>
                  <a:pt x="517728" y="602779"/>
                </a:lnTo>
                <a:lnTo>
                  <a:pt x="521945" y="606367"/>
                </a:lnTo>
                <a:lnTo>
                  <a:pt x="732515" y="606367"/>
                </a:lnTo>
                <a:lnTo>
                  <a:pt x="735745" y="613543"/>
                </a:lnTo>
                <a:lnTo>
                  <a:pt x="738627" y="617131"/>
                </a:lnTo>
                <a:lnTo>
                  <a:pt x="521945" y="617131"/>
                </a:lnTo>
                <a:lnTo>
                  <a:pt x="517728" y="620719"/>
                </a:lnTo>
                <a:lnTo>
                  <a:pt x="517728" y="631483"/>
                </a:lnTo>
                <a:lnTo>
                  <a:pt x="521945" y="635071"/>
                </a:lnTo>
                <a:lnTo>
                  <a:pt x="761000" y="635071"/>
                </a:lnTo>
                <a:lnTo>
                  <a:pt x="767070" y="638659"/>
                </a:lnTo>
                <a:lnTo>
                  <a:pt x="780513" y="642247"/>
                </a:lnTo>
                <a:lnTo>
                  <a:pt x="794966" y="645835"/>
                </a:lnTo>
                <a:close/>
              </a:path>
              <a:path w="1169035" h="1112520">
                <a:moveTo>
                  <a:pt x="937700" y="645835"/>
                </a:moveTo>
                <a:lnTo>
                  <a:pt x="794966" y="645835"/>
                </a:lnTo>
                <a:lnTo>
                  <a:pt x="799267" y="642247"/>
                </a:lnTo>
                <a:lnTo>
                  <a:pt x="812777" y="642247"/>
                </a:lnTo>
                <a:lnTo>
                  <a:pt x="825309" y="638659"/>
                </a:lnTo>
                <a:lnTo>
                  <a:pt x="854445" y="609955"/>
                </a:lnTo>
                <a:lnTo>
                  <a:pt x="865476" y="566899"/>
                </a:lnTo>
                <a:lnTo>
                  <a:pt x="862931" y="552548"/>
                </a:lnTo>
                <a:lnTo>
                  <a:pt x="841326" y="520256"/>
                </a:lnTo>
                <a:lnTo>
                  <a:pt x="801777" y="502316"/>
                </a:lnTo>
                <a:lnTo>
                  <a:pt x="906604" y="502316"/>
                </a:lnTo>
                <a:lnTo>
                  <a:pt x="914255" y="527432"/>
                </a:lnTo>
                <a:lnTo>
                  <a:pt x="918310" y="538196"/>
                </a:lnTo>
                <a:lnTo>
                  <a:pt x="922783" y="548960"/>
                </a:lnTo>
                <a:lnTo>
                  <a:pt x="926676" y="563311"/>
                </a:lnTo>
                <a:lnTo>
                  <a:pt x="936454" y="609955"/>
                </a:lnTo>
                <a:lnTo>
                  <a:pt x="937864" y="635071"/>
                </a:lnTo>
                <a:lnTo>
                  <a:pt x="937700" y="645835"/>
                </a:lnTo>
                <a:close/>
              </a:path>
              <a:path w="1169035" h="1112520">
                <a:moveTo>
                  <a:pt x="122863" y="570487"/>
                </a:moveTo>
                <a:lnTo>
                  <a:pt x="52328" y="570487"/>
                </a:lnTo>
                <a:lnTo>
                  <a:pt x="52328" y="534608"/>
                </a:lnTo>
                <a:lnTo>
                  <a:pt x="122863" y="534608"/>
                </a:lnTo>
                <a:lnTo>
                  <a:pt x="122863" y="570487"/>
                </a:lnTo>
                <a:close/>
              </a:path>
              <a:path w="1169035" h="1112520">
                <a:moveTo>
                  <a:pt x="729350" y="552548"/>
                </a:moveTo>
                <a:lnTo>
                  <a:pt x="706630" y="552548"/>
                </a:lnTo>
                <a:lnTo>
                  <a:pt x="710833" y="548960"/>
                </a:lnTo>
                <a:lnTo>
                  <a:pt x="710833" y="538196"/>
                </a:lnTo>
                <a:lnTo>
                  <a:pt x="706630" y="534608"/>
                </a:lnTo>
                <a:lnTo>
                  <a:pt x="737093" y="534608"/>
                </a:lnTo>
                <a:lnTo>
                  <a:pt x="734682" y="538196"/>
                </a:lnTo>
                <a:lnTo>
                  <a:pt x="729350" y="552548"/>
                </a:lnTo>
                <a:close/>
              </a:path>
              <a:path w="1169035" h="1112520">
                <a:moveTo>
                  <a:pt x="725520" y="581251"/>
                </a:moveTo>
                <a:lnTo>
                  <a:pt x="706630" y="581251"/>
                </a:lnTo>
                <a:lnTo>
                  <a:pt x="710833" y="577663"/>
                </a:lnTo>
                <a:lnTo>
                  <a:pt x="710833" y="566899"/>
                </a:lnTo>
                <a:lnTo>
                  <a:pt x="706630" y="563311"/>
                </a:lnTo>
                <a:lnTo>
                  <a:pt x="727430" y="563311"/>
                </a:lnTo>
                <a:lnTo>
                  <a:pt x="726150" y="570487"/>
                </a:lnTo>
                <a:lnTo>
                  <a:pt x="725520" y="581251"/>
                </a:lnTo>
                <a:close/>
              </a:path>
              <a:path w="1169035" h="1112520">
                <a:moveTo>
                  <a:pt x="175247" y="631483"/>
                </a:moveTo>
                <a:lnTo>
                  <a:pt x="0" y="631483"/>
                </a:lnTo>
                <a:lnTo>
                  <a:pt x="19979" y="570487"/>
                </a:lnTo>
                <a:lnTo>
                  <a:pt x="156175" y="570487"/>
                </a:lnTo>
                <a:lnTo>
                  <a:pt x="175247" y="631483"/>
                </a:lnTo>
                <a:close/>
              </a:path>
              <a:path w="1169035" h="1112520">
                <a:moveTo>
                  <a:pt x="732515" y="606367"/>
                </a:moveTo>
                <a:lnTo>
                  <a:pt x="706630" y="606367"/>
                </a:lnTo>
                <a:lnTo>
                  <a:pt x="710833" y="602779"/>
                </a:lnTo>
                <a:lnTo>
                  <a:pt x="710833" y="592015"/>
                </a:lnTo>
                <a:lnTo>
                  <a:pt x="706630" y="588427"/>
                </a:lnTo>
                <a:lnTo>
                  <a:pt x="726304" y="588427"/>
                </a:lnTo>
                <a:lnTo>
                  <a:pt x="729286" y="599191"/>
                </a:lnTo>
                <a:lnTo>
                  <a:pt x="732515" y="606367"/>
                </a:lnTo>
                <a:close/>
              </a:path>
              <a:path w="1169035" h="1112520">
                <a:moveTo>
                  <a:pt x="761000" y="635071"/>
                </a:moveTo>
                <a:lnTo>
                  <a:pt x="706630" y="635071"/>
                </a:lnTo>
                <a:lnTo>
                  <a:pt x="710833" y="631483"/>
                </a:lnTo>
                <a:lnTo>
                  <a:pt x="710833" y="620719"/>
                </a:lnTo>
                <a:lnTo>
                  <a:pt x="706630" y="617131"/>
                </a:lnTo>
                <a:lnTo>
                  <a:pt x="738627" y="617131"/>
                </a:lnTo>
                <a:lnTo>
                  <a:pt x="744391" y="624307"/>
                </a:lnTo>
                <a:lnTo>
                  <a:pt x="754931" y="631483"/>
                </a:lnTo>
                <a:lnTo>
                  <a:pt x="761000" y="635071"/>
                </a:lnTo>
                <a:close/>
              </a:path>
              <a:path w="1169035" h="1112520">
                <a:moveTo>
                  <a:pt x="435173" y="875465"/>
                </a:moveTo>
                <a:lnTo>
                  <a:pt x="361128" y="875465"/>
                </a:lnTo>
                <a:lnTo>
                  <a:pt x="347515" y="871877"/>
                </a:lnTo>
                <a:lnTo>
                  <a:pt x="336490" y="861113"/>
                </a:lnTo>
                <a:lnTo>
                  <a:pt x="329106" y="850349"/>
                </a:lnTo>
                <a:lnTo>
                  <a:pt x="326411" y="835998"/>
                </a:lnTo>
                <a:lnTo>
                  <a:pt x="326411" y="767826"/>
                </a:lnTo>
                <a:lnTo>
                  <a:pt x="902123" y="767826"/>
                </a:lnTo>
                <a:lnTo>
                  <a:pt x="902100" y="782178"/>
                </a:lnTo>
                <a:lnTo>
                  <a:pt x="472799" y="782178"/>
                </a:lnTo>
                <a:lnTo>
                  <a:pt x="472688" y="839586"/>
                </a:lnTo>
                <a:lnTo>
                  <a:pt x="468983" y="853937"/>
                </a:lnTo>
                <a:lnTo>
                  <a:pt x="460796" y="864701"/>
                </a:lnTo>
                <a:lnTo>
                  <a:pt x="449176" y="871877"/>
                </a:lnTo>
                <a:lnTo>
                  <a:pt x="435173" y="875465"/>
                </a:lnTo>
                <a:close/>
              </a:path>
              <a:path w="1169035" h="1112520">
                <a:moveTo>
                  <a:pt x="654323" y="1112272"/>
                </a:moveTo>
                <a:lnTo>
                  <a:pt x="582720" y="1112272"/>
                </a:lnTo>
                <a:lnTo>
                  <a:pt x="574028" y="782178"/>
                </a:lnTo>
                <a:lnTo>
                  <a:pt x="644305" y="782178"/>
                </a:lnTo>
                <a:lnTo>
                  <a:pt x="644305" y="1051276"/>
                </a:lnTo>
                <a:lnTo>
                  <a:pt x="866564" y="1051276"/>
                </a:lnTo>
                <a:lnTo>
                  <a:pt x="827110" y="1069216"/>
                </a:lnTo>
                <a:lnTo>
                  <a:pt x="786019" y="1083568"/>
                </a:lnTo>
                <a:lnTo>
                  <a:pt x="743431" y="1097920"/>
                </a:lnTo>
                <a:lnTo>
                  <a:pt x="654323" y="1112272"/>
                </a:lnTo>
                <a:close/>
              </a:path>
              <a:path w="1169035" h="1112520">
                <a:moveTo>
                  <a:pt x="864496" y="875465"/>
                </a:moveTo>
                <a:lnTo>
                  <a:pt x="790439" y="875465"/>
                </a:lnTo>
                <a:lnTo>
                  <a:pt x="776822" y="871877"/>
                </a:lnTo>
                <a:lnTo>
                  <a:pt x="765798" y="861113"/>
                </a:lnTo>
                <a:lnTo>
                  <a:pt x="758414" y="850349"/>
                </a:lnTo>
                <a:lnTo>
                  <a:pt x="755720" y="835998"/>
                </a:lnTo>
                <a:lnTo>
                  <a:pt x="746503" y="782178"/>
                </a:lnTo>
                <a:lnTo>
                  <a:pt x="902100" y="782178"/>
                </a:lnTo>
                <a:lnTo>
                  <a:pt x="902012" y="839586"/>
                </a:lnTo>
                <a:lnTo>
                  <a:pt x="878505" y="871877"/>
                </a:lnTo>
                <a:lnTo>
                  <a:pt x="864496" y="875465"/>
                </a:lnTo>
                <a:close/>
              </a:path>
            </a:pathLst>
          </a:custGeom>
          <a:solidFill>
            <a:srgbClr val="FFFFFF"/>
          </a:solidFill>
        </p:spPr>
        <p:txBody>
          <a:bodyPr wrap="square" lIns="0" tIns="0" rIns="0" bIns="0" rtlCol="0"/>
          <a:lstStyle/>
          <a:p>
            <a:endParaRPr/>
          </a:p>
        </p:txBody>
      </p:sp>
      <p:sp>
        <p:nvSpPr>
          <p:cNvPr id="24" name="bk object 24"/>
          <p:cNvSpPr/>
          <p:nvPr/>
        </p:nvSpPr>
        <p:spPr>
          <a:xfrm>
            <a:off x="1184477" y="3471409"/>
            <a:ext cx="179070" cy="131445"/>
          </a:xfrm>
          <a:custGeom>
            <a:avLst/>
            <a:gdLst/>
            <a:ahLst/>
            <a:cxnLst/>
            <a:rect l="l" t="t" r="r" b="b"/>
            <a:pathLst>
              <a:path w="179069" h="131445">
                <a:moveTo>
                  <a:pt x="51030" y="131115"/>
                </a:moveTo>
                <a:lnTo>
                  <a:pt x="40740" y="131115"/>
                </a:lnTo>
                <a:lnTo>
                  <a:pt x="36579" y="126938"/>
                </a:lnTo>
                <a:lnTo>
                  <a:pt x="36579" y="68213"/>
                </a:lnTo>
                <a:lnTo>
                  <a:pt x="14781" y="66532"/>
                </a:lnTo>
                <a:lnTo>
                  <a:pt x="4142" y="57993"/>
                </a:lnTo>
                <a:lnTo>
                  <a:pt x="0" y="44611"/>
                </a:lnTo>
                <a:lnTo>
                  <a:pt x="0" y="0"/>
                </a:lnTo>
                <a:lnTo>
                  <a:pt x="178961" y="0"/>
                </a:lnTo>
                <a:lnTo>
                  <a:pt x="177289" y="53374"/>
                </a:lnTo>
                <a:lnTo>
                  <a:pt x="168787" y="64055"/>
                </a:lnTo>
                <a:lnTo>
                  <a:pt x="155449" y="68213"/>
                </a:lnTo>
                <a:lnTo>
                  <a:pt x="55204" y="68213"/>
                </a:lnTo>
                <a:lnTo>
                  <a:pt x="55204" y="126938"/>
                </a:lnTo>
                <a:lnTo>
                  <a:pt x="51030" y="131115"/>
                </a:lnTo>
                <a:close/>
              </a:path>
              <a:path w="179069" h="131445">
                <a:moveTo>
                  <a:pt x="138235" y="131115"/>
                </a:moveTo>
                <a:lnTo>
                  <a:pt x="127959" y="131115"/>
                </a:lnTo>
                <a:lnTo>
                  <a:pt x="123784" y="126938"/>
                </a:lnTo>
                <a:lnTo>
                  <a:pt x="123784" y="68213"/>
                </a:lnTo>
                <a:lnTo>
                  <a:pt x="142395" y="68213"/>
                </a:lnTo>
                <a:lnTo>
                  <a:pt x="142395" y="126938"/>
                </a:lnTo>
                <a:lnTo>
                  <a:pt x="138235" y="131115"/>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950" b="1" i="0">
                <a:solidFill>
                  <a:srgbClr val="2F7769"/>
                </a:solidFill>
                <a:latin typeface="Open Sans Condensed"/>
                <a:cs typeface="Open Sans Condensed"/>
              </a:defRPr>
            </a:lvl1pPr>
          </a:lstStyle>
          <a:p>
            <a:r>
              <a:rPr lang="pt-BR"/>
              <a:t>Clique para editar o título Mestre</a:t>
            </a:r>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pPr lvl="0"/>
            <a:r>
              <a:rPr lang="pt-BR"/>
              <a:t>Clique para editar os estilos de texto Mestres</a:t>
            </a:r>
          </a:p>
        </p:txBody>
      </p:sp>
      <p:sp>
        <p:nvSpPr>
          <p:cNvPr id="4" name="Holder 4"/>
          <p:cNvSpPr>
            <a:spLocks noGrp="1"/>
          </p:cNvSpPr>
          <p:nvPr>
            <p:ph sz="half" idx="3"/>
          </p:nvPr>
        </p:nvSpPr>
        <p:spPr>
          <a:xfrm>
            <a:off x="9418319" y="2366010"/>
            <a:ext cx="7955280" cy="6789420"/>
          </a:xfrm>
          <a:prstGeom prst="rect">
            <a:avLst/>
          </a:prstGeom>
        </p:spPr>
        <p:txBody>
          <a:bodyPr wrap="square" lIns="0" tIns="0" rIns="0" bIns="0">
            <a:spAutoFit/>
          </a:bodyPr>
          <a:lstStyle>
            <a:lvl1pPr>
              <a:defRPr/>
            </a:lvl1pPr>
          </a:lstStyle>
          <a:p>
            <a:pPr lvl="0"/>
            <a:r>
              <a:rPr lang="pt-BR"/>
              <a:t>Clique para editar os estilos de texto Mestres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omente Título">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1" i="0">
                <a:solidFill>
                  <a:srgbClr val="2F7769"/>
                </a:solidFill>
                <a:latin typeface="Open Sans Condensed"/>
                <a:cs typeface="Open Sans Condensed"/>
              </a:defRPr>
            </a:lvl1pPr>
          </a:lstStyle>
          <a:p>
            <a:r>
              <a:rPr lang="pt-BR"/>
              <a:t>Clique para editar o título Mestre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m Branco">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dústria 2">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70"/>
            <a:ext cx="18288000" cy="10281860"/>
          </a:xfrm>
          <a:prstGeom prst="rect">
            <a:avLst/>
          </a:prstGeom>
        </p:spPr>
      </p:pic>
      <p:pic>
        <p:nvPicPr>
          <p:cNvPr id="4" name="Imagem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013700"/>
            <a:ext cx="18288000" cy="1273301"/>
          </a:xfrm>
          <a:prstGeom prst="rect">
            <a:avLst/>
          </a:prstGeom>
        </p:spPr>
      </p:pic>
      <p:pic>
        <p:nvPicPr>
          <p:cNvPr id="5" name="Imagem 4"/>
          <p:cNvPicPr>
            <a:picLocks noChangeAspect="1"/>
          </p:cNvPicPr>
          <p:nvPr userDrawn="1"/>
        </p:nvPicPr>
        <p:blipFill rotWithShape="1">
          <a:blip r:embed="rId4" cstate="print">
            <a:extLst>
              <a:ext uri="{28A0092B-C50C-407E-A947-70E740481C1C}">
                <a14:useLocalDpi xmlns:a14="http://schemas.microsoft.com/office/drawing/2010/main" val="0"/>
              </a:ext>
            </a:extLst>
          </a:blip>
          <a:srcRect l="50323" t="12128"/>
          <a:stretch/>
        </p:blipFill>
        <p:spPr>
          <a:xfrm>
            <a:off x="-12700" y="-12701"/>
            <a:ext cx="3712892" cy="9039309"/>
          </a:xfrm>
          <a:prstGeom prst="rect">
            <a:avLst/>
          </a:prstGeom>
        </p:spPr>
      </p:pic>
      <p:pic>
        <p:nvPicPr>
          <p:cNvPr id="6" name="Imagem 5"/>
          <p:cNvPicPr>
            <a:picLocks noChangeAspect="1"/>
          </p:cNvPicPr>
          <p:nvPr userDrawn="1"/>
        </p:nvPicPr>
        <p:blipFill rotWithShape="1">
          <a:blip r:embed="rId5" cstate="print">
            <a:extLst>
              <a:ext uri="{28A0092B-C50C-407E-A947-70E740481C1C}">
                <a14:useLocalDpi xmlns:a14="http://schemas.microsoft.com/office/drawing/2010/main" val="0"/>
              </a:ext>
            </a:extLst>
          </a:blip>
          <a:srcRect r="38457"/>
          <a:stretch/>
        </p:blipFill>
        <p:spPr>
          <a:xfrm>
            <a:off x="4711701" y="285784"/>
            <a:ext cx="13576299" cy="886976"/>
          </a:xfrm>
          <a:prstGeom prst="rect">
            <a:avLst/>
          </a:prstGeom>
        </p:spPr>
      </p:pic>
    </p:spTree>
    <p:extLst>
      <p:ext uri="{BB962C8B-B14F-4D97-AF65-F5344CB8AC3E}">
        <p14:creationId xmlns:p14="http://schemas.microsoft.com/office/powerpoint/2010/main" val="49919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amília">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70"/>
            <a:ext cx="18288000" cy="10281860"/>
          </a:xfrm>
          <a:prstGeom prst="rect">
            <a:avLst/>
          </a:prstGeom>
        </p:spPr>
      </p:pic>
      <p:pic>
        <p:nvPicPr>
          <p:cNvPr id="6" name="Imagem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013700"/>
            <a:ext cx="18288000" cy="1273301"/>
          </a:xfrm>
          <a:prstGeom prst="rect">
            <a:avLst/>
          </a:prstGeom>
        </p:spPr>
      </p:pic>
      <p:pic>
        <p:nvPicPr>
          <p:cNvPr id="7" name="Imagem 6"/>
          <p:cNvPicPr>
            <a:picLocks noChangeAspect="1"/>
          </p:cNvPicPr>
          <p:nvPr userDrawn="1"/>
        </p:nvPicPr>
        <p:blipFill rotWithShape="1">
          <a:blip r:embed="rId4" cstate="print">
            <a:extLst>
              <a:ext uri="{28A0092B-C50C-407E-A947-70E740481C1C}">
                <a14:useLocalDpi xmlns:a14="http://schemas.microsoft.com/office/drawing/2010/main" val="0"/>
              </a:ext>
            </a:extLst>
          </a:blip>
          <a:srcRect l="50323" t="12128"/>
          <a:stretch/>
        </p:blipFill>
        <p:spPr>
          <a:xfrm>
            <a:off x="-12700" y="-12701"/>
            <a:ext cx="3712892" cy="9039309"/>
          </a:xfrm>
          <a:prstGeom prst="rect">
            <a:avLst/>
          </a:prstGeom>
        </p:spPr>
      </p:pic>
      <p:pic>
        <p:nvPicPr>
          <p:cNvPr id="8" name="Imagem 7"/>
          <p:cNvPicPr>
            <a:picLocks noChangeAspect="1"/>
          </p:cNvPicPr>
          <p:nvPr userDrawn="1"/>
        </p:nvPicPr>
        <p:blipFill rotWithShape="1">
          <a:blip r:embed="rId5" cstate="print">
            <a:extLst>
              <a:ext uri="{28A0092B-C50C-407E-A947-70E740481C1C}">
                <a14:useLocalDpi xmlns:a14="http://schemas.microsoft.com/office/drawing/2010/main" val="0"/>
              </a:ext>
            </a:extLst>
          </a:blip>
          <a:srcRect r="38457"/>
          <a:stretch/>
        </p:blipFill>
        <p:spPr>
          <a:xfrm>
            <a:off x="4711701" y="285784"/>
            <a:ext cx="13576299" cy="886976"/>
          </a:xfrm>
          <a:prstGeom prst="rect">
            <a:avLst/>
          </a:prstGeom>
        </p:spPr>
      </p:pic>
    </p:spTree>
    <p:extLst>
      <p:ext uri="{BB962C8B-B14F-4D97-AF65-F5344CB8AC3E}">
        <p14:creationId xmlns:p14="http://schemas.microsoft.com/office/powerpoint/2010/main" val="63889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1374818"/>
            <a:ext cx="16256000" cy="771525"/>
          </a:xfrm>
          <a:prstGeom prst="rect">
            <a:avLst/>
          </a:prstGeom>
        </p:spPr>
        <p:txBody>
          <a:bodyPr wrap="square" lIns="0" tIns="0" rIns="0" bIns="0">
            <a:spAutoFit/>
          </a:bodyPr>
          <a:lstStyle>
            <a:lvl1pPr>
              <a:defRPr sz="2950" b="1" i="0">
                <a:solidFill>
                  <a:srgbClr val="2F7769"/>
                </a:solidFill>
                <a:latin typeface="Open Sans Condensed"/>
                <a:cs typeface="Open Sans Condensed"/>
              </a:defRPr>
            </a:lvl1pPr>
          </a:lstStyle>
          <a:p>
            <a:endParaRPr/>
          </a:p>
        </p:txBody>
      </p:sp>
      <p:sp>
        <p:nvSpPr>
          <p:cNvPr id="3" name="Holder 3"/>
          <p:cNvSpPr>
            <a:spLocks noGrp="1"/>
          </p:cNvSpPr>
          <p:nvPr>
            <p:ph type="body" idx="1"/>
          </p:nvPr>
        </p:nvSpPr>
        <p:spPr>
          <a:xfrm>
            <a:off x="1084139" y="2979974"/>
            <a:ext cx="16119721" cy="6680834"/>
          </a:xfrm>
          <a:prstGeom prst="rect">
            <a:avLst/>
          </a:prstGeom>
        </p:spPr>
        <p:txBody>
          <a:bodyPr wrap="square" lIns="0" tIns="0" rIns="0" bIns="0">
            <a:spAutoFit/>
          </a:bodyPr>
          <a:lstStyle>
            <a:lvl1pPr>
              <a:defRPr sz="2450" b="0" i="0">
                <a:solidFill>
                  <a:srgbClr val="175070"/>
                </a:solidFill>
                <a:latin typeface="Open Sans Condensed Light"/>
                <a:cs typeface="Open Sans Condensed Light"/>
              </a:defRPr>
            </a:lvl1pPr>
          </a:lstStyle>
          <a:p>
            <a:endParaRPr/>
          </a:p>
        </p:txBody>
      </p:sp>
      <p:sp>
        <p:nvSpPr>
          <p:cNvPr id="4" name="Holder 4"/>
          <p:cNvSpPr>
            <a:spLocks noGrp="1"/>
          </p:cNvSpPr>
          <p:nvPr>
            <p:ph type="ftr" sz="quarter" idx="5"/>
          </p:nvPr>
        </p:nvSpPr>
        <p:spPr>
          <a:xfrm>
            <a:off x="6217920" y="9566910"/>
            <a:ext cx="5852159"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5/24/2022</a:t>
            </a:fld>
            <a:endParaRPr lang="en-US"/>
          </a:p>
        </p:txBody>
      </p:sp>
      <p:sp>
        <p:nvSpPr>
          <p:cNvPr id="6" name="Holder 6"/>
          <p:cNvSpPr>
            <a:spLocks noGrp="1"/>
          </p:cNvSpPr>
          <p:nvPr>
            <p:ph type="sldNum" sz="quarter" idx="7"/>
          </p:nvPr>
        </p:nvSpPr>
        <p:spPr>
          <a:xfrm>
            <a:off x="13167360"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hyperlink" Target="http://www.abiquim.org.b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hyperlink" Target="http://www.abiquim.org.b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9"/>
            <a:ext cx="18288000" cy="10287000"/>
          </a:xfrm>
          <a:custGeom>
            <a:avLst/>
            <a:gdLst/>
            <a:ahLst/>
            <a:cxnLst/>
            <a:rect l="l" t="t" r="r" b="b"/>
            <a:pathLst>
              <a:path w="18288000" h="10287000">
                <a:moveTo>
                  <a:pt x="0" y="0"/>
                </a:moveTo>
                <a:lnTo>
                  <a:pt x="18287998" y="0"/>
                </a:lnTo>
                <a:lnTo>
                  <a:pt x="18287998" y="10286999"/>
                </a:lnTo>
                <a:lnTo>
                  <a:pt x="0" y="10286999"/>
                </a:lnTo>
                <a:lnTo>
                  <a:pt x="0" y="0"/>
                </a:lnTo>
                <a:close/>
              </a:path>
            </a:pathLst>
          </a:custGeom>
          <a:solidFill>
            <a:srgbClr val="0A1B29"/>
          </a:solidFill>
        </p:spPr>
        <p:txBody>
          <a:bodyPr wrap="square" lIns="0" tIns="0" rIns="0" bIns="0" rtlCol="0"/>
          <a:lstStyle/>
          <a:p>
            <a:endParaRPr/>
          </a:p>
        </p:txBody>
      </p:sp>
      <p:sp>
        <p:nvSpPr>
          <p:cNvPr id="3" name="object 3"/>
          <p:cNvSpPr/>
          <p:nvPr/>
        </p:nvSpPr>
        <p:spPr>
          <a:xfrm>
            <a:off x="8925658" y="0"/>
            <a:ext cx="9362440" cy="8301990"/>
          </a:xfrm>
          <a:custGeom>
            <a:avLst/>
            <a:gdLst/>
            <a:ahLst/>
            <a:cxnLst/>
            <a:rect l="l" t="t" r="r" b="b"/>
            <a:pathLst>
              <a:path w="9362440" h="8301990">
                <a:moveTo>
                  <a:pt x="0" y="0"/>
                </a:moveTo>
                <a:lnTo>
                  <a:pt x="9362340" y="0"/>
                </a:lnTo>
                <a:lnTo>
                  <a:pt x="9362340" y="388378"/>
                </a:lnTo>
                <a:lnTo>
                  <a:pt x="4793288" y="8301975"/>
                </a:lnTo>
                <a:lnTo>
                  <a:pt x="0" y="0"/>
                </a:lnTo>
                <a:close/>
              </a:path>
            </a:pathLst>
          </a:custGeom>
          <a:solidFill>
            <a:srgbClr val="175070"/>
          </a:solidFill>
        </p:spPr>
        <p:txBody>
          <a:bodyPr wrap="square" lIns="0" tIns="0" rIns="0" bIns="0" rtlCol="0"/>
          <a:lstStyle/>
          <a:p>
            <a:endParaRPr/>
          </a:p>
        </p:txBody>
      </p:sp>
      <p:sp>
        <p:nvSpPr>
          <p:cNvPr id="4" name="object 4"/>
          <p:cNvSpPr/>
          <p:nvPr/>
        </p:nvSpPr>
        <p:spPr>
          <a:xfrm>
            <a:off x="11210499" y="0"/>
            <a:ext cx="7077499" cy="83077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31620" y="0"/>
            <a:ext cx="2286000" cy="1979295"/>
          </a:xfrm>
          <a:custGeom>
            <a:avLst/>
            <a:gdLst/>
            <a:ahLst/>
            <a:cxnLst/>
            <a:rect l="l" t="t" r="r" b="b"/>
            <a:pathLst>
              <a:path w="2286000" h="1979295">
                <a:moveTo>
                  <a:pt x="0" y="0"/>
                </a:moveTo>
                <a:lnTo>
                  <a:pt x="2285407" y="0"/>
                </a:lnTo>
                <a:lnTo>
                  <a:pt x="1142703" y="1979162"/>
                </a:lnTo>
                <a:lnTo>
                  <a:pt x="0" y="0"/>
                </a:lnTo>
                <a:close/>
              </a:path>
            </a:pathLst>
          </a:custGeom>
          <a:solidFill>
            <a:srgbClr val="175070"/>
          </a:solidFill>
        </p:spPr>
        <p:txBody>
          <a:bodyPr wrap="square" lIns="0" tIns="0" rIns="0" bIns="0" rtlCol="0"/>
          <a:lstStyle/>
          <a:p>
            <a:endParaRPr/>
          </a:p>
        </p:txBody>
      </p:sp>
      <p:sp>
        <p:nvSpPr>
          <p:cNvPr id="6" name="object 6"/>
          <p:cNvSpPr/>
          <p:nvPr/>
        </p:nvSpPr>
        <p:spPr>
          <a:xfrm>
            <a:off x="7774393" y="0"/>
            <a:ext cx="2286000" cy="1979295"/>
          </a:xfrm>
          <a:custGeom>
            <a:avLst/>
            <a:gdLst/>
            <a:ahLst/>
            <a:cxnLst/>
            <a:rect l="l" t="t" r="r" b="b"/>
            <a:pathLst>
              <a:path w="2286000" h="1979295">
                <a:moveTo>
                  <a:pt x="2285553" y="1979288"/>
                </a:moveTo>
                <a:lnTo>
                  <a:pt x="0" y="1979288"/>
                </a:lnTo>
                <a:lnTo>
                  <a:pt x="1142776" y="0"/>
                </a:lnTo>
                <a:lnTo>
                  <a:pt x="2285553" y="1979288"/>
                </a:lnTo>
                <a:close/>
              </a:path>
            </a:pathLst>
          </a:custGeom>
          <a:solidFill>
            <a:srgbClr val="0191B6"/>
          </a:solidFill>
        </p:spPr>
        <p:txBody>
          <a:bodyPr wrap="square" lIns="0" tIns="0" rIns="0" bIns="0" rtlCol="0"/>
          <a:lstStyle/>
          <a:p>
            <a:endParaRPr/>
          </a:p>
        </p:txBody>
      </p:sp>
      <p:sp>
        <p:nvSpPr>
          <p:cNvPr id="7" name="object 7"/>
          <p:cNvSpPr/>
          <p:nvPr/>
        </p:nvSpPr>
        <p:spPr>
          <a:xfrm>
            <a:off x="13718999" y="6328421"/>
            <a:ext cx="2286000" cy="1979295"/>
          </a:xfrm>
          <a:custGeom>
            <a:avLst/>
            <a:gdLst/>
            <a:ahLst/>
            <a:cxnLst/>
            <a:rect l="l" t="t" r="r" b="b"/>
            <a:pathLst>
              <a:path w="2286000" h="1979295">
                <a:moveTo>
                  <a:pt x="2285553" y="1979288"/>
                </a:moveTo>
                <a:lnTo>
                  <a:pt x="0" y="1979288"/>
                </a:lnTo>
                <a:lnTo>
                  <a:pt x="1142776" y="0"/>
                </a:lnTo>
                <a:lnTo>
                  <a:pt x="2285553" y="1979288"/>
                </a:lnTo>
                <a:close/>
              </a:path>
            </a:pathLst>
          </a:custGeom>
          <a:solidFill>
            <a:srgbClr val="0191B6"/>
          </a:solidFill>
        </p:spPr>
        <p:txBody>
          <a:bodyPr wrap="square" lIns="0" tIns="0" rIns="0" bIns="0" rtlCol="0"/>
          <a:lstStyle/>
          <a:p>
            <a:endParaRPr/>
          </a:p>
        </p:txBody>
      </p:sp>
      <p:sp>
        <p:nvSpPr>
          <p:cNvPr id="8" name="object 8"/>
          <p:cNvSpPr/>
          <p:nvPr/>
        </p:nvSpPr>
        <p:spPr>
          <a:xfrm>
            <a:off x="16004404" y="8307687"/>
            <a:ext cx="2284095" cy="1979295"/>
          </a:xfrm>
          <a:custGeom>
            <a:avLst/>
            <a:gdLst/>
            <a:ahLst/>
            <a:cxnLst/>
            <a:rect l="l" t="t" r="r" b="b"/>
            <a:pathLst>
              <a:path w="2284094" h="1979295">
                <a:moveTo>
                  <a:pt x="0" y="0"/>
                </a:moveTo>
                <a:lnTo>
                  <a:pt x="2283595" y="0"/>
                </a:lnTo>
                <a:lnTo>
                  <a:pt x="2283595" y="3391"/>
                </a:lnTo>
                <a:lnTo>
                  <a:pt x="1142776" y="1979288"/>
                </a:lnTo>
                <a:lnTo>
                  <a:pt x="0" y="0"/>
                </a:lnTo>
              </a:path>
            </a:pathLst>
          </a:custGeom>
          <a:solidFill>
            <a:srgbClr val="175070"/>
          </a:solidFill>
        </p:spPr>
        <p:txBody>
          <a:bodyPr wrap="square" lIns="0" tIns="0" rIns="0" bIns="0" rtlCol="0"/>
          <a:lstStyle/>
          <a:p>
            <a:endParaRPr/>
          </a:p>
        </p:txBody>
      </p:sp>
      <p:sp>
        <p:nvSpPr>
          <p:cNvPr id="9" name="object 9"/>
          <p:cNvSpPr/>
          <p:nvPr/>
        </p:nvSpPr>
        <p:spPr>
          <a:xfrm>
            <a:off x="13718850" y="8307687"/>
            <a:ext cx="2286000" cy="1979295"/>
          </a:xfrm>
          <a:custGeom>
            <a:avLst/>
            <a:gdLst/>
            <a:ahLst/>
            <a:cxnLst/>
            <a:rect l="l" t="t" r="r" b="b"/>
            <a:pathLst>
              <a:path w="2286000" h="1979295">
                <a:moveTo>
                  <a:pt x="0" y="0"/>
                </a:moveTo>
                <a:lnTo>
                  <a:pt x="2285553" y="0"/>
                </a:lnTo>
                <a:lnTo>
                  <a:pt x="1142776" y="1979288"/>
                </a:lnTo>
                <a:lnTo>
                  <a:pt x="0" y="0"/>
                </a:lnTo>
                <a:close/>
              </a:path>
            </a:pathLst>
          </a:custGeom>
          <a:solidFill>
            <a:srgbClr val="175070"/>
          </a:solidFill>
        </p:spPr>
        <p:txBody>
          <a:bodyPr wrap="square" lIns="0" tIns="0" rIns="0" bIns="0" rtlCol="0"/>
          <a:lstStyle/>
          <a:p>
            <a:endParaRPr/>
          </a:p>
        </p:txBody>
      </p:sp>
      <p:sp>
        <p:nvSpPr>
          <p:cNvPr id="10" name="object 10"/>
          <p:cNvSpPr/>
          <p:nvPr/>
        </p:nvSpPr>
        <p:spPr>
          <a:xfrm>
            <a:off x="14864323" y="8307710"/>
            <a:ext cx="2286000" cy="1979295"/>
          </a:xfrm>
          <a:custGeom>
            <a:avLst/>
            <a:gdLst/>
            <a:ahLst/>
            <a:cxnLst/>
            <a:rect l="l" t="t" r="r" b="b"/>
            <a:pathLst>
              <a:path w="2286000" h="1979295">
                <a:moveTo>
                  <a:pt x="2285553" y="1979288"/>
                </a:moveTo>
                <a:lnTo>
                  <a:pt x="0" y="1979288"/>
                </a:lnTo>
                <a:lnTo>
                  <a:pt x="1142776" y="0"/>
                </a:lnTo>
                <a:lnTo>
                  <a:pt x="2285553" y="1979288"/>
                </a:lnTo>
              </a:path>
            </a:pathLst>
          </a:custGeom>
          <a:solidFill>
            <a:srgbClr val="0191B6"/>
          </a:solidFill>
        </p:spPr>
        <p:txBody>
          <a:bodyPr wrap="square" lIns="0" tIns="0" rIns="0" bIns="0" rtlCol="0"/>
          <a:lstStyle/>
          <a:p>
            <a:endParaRPr/>
          </a:p>
        </p:txBody>
      </p:sp>
      <p:sp>
        <p:nvSpPr>
          <p:cNvPr id="11" name="object 11"/>
          <p:cNvSpPr/>
          <p:nvPr/>
        </p:nvSpPr>
        <p:spPr>
          <a:xfrm>
            <a:off x="16007098" y="6328421"/>
            <a:ext cx="2280920" cy="1979295"/>
          </a:xfrm>
          <a:custGeom>
            <a:avLst/>
            <a:gdLst/>
            <a:ahLst/>
            <a:cxnLst/>
            <a:rect l="l" t="t" r="r" b="b"/>
            <a:pathLst>
              <a:path w="2280919" h="1979295">
                <a:moveTo>
                  <a:pt x="2280900" y="1971230"/>
                </a:moveTo>
                <a:lnTo>
                  <a:pt x="2280900" y="1979288"/>
                </a:lnTo>
                <a:lnTo>
                  <a:pt x="0" y="1979288"/>
                </a:lnTo>
                <a:lnTo>
                  <a:pt x="1142776" y="0"/>
                </a:lnTo>
                <a:lnTo>
                  <a:pt x="2280900" y="1971230"/>
                </a:lnTo>
              </a:path>
            </a:pathLst>
          </a:custGeom>
          <a:solidFill>
            <a:srgbClr val="0191B6"/>
          </a:solidFill>
        </p:spPr>
        <p:txBody>
          <a:bodyPr wrap="square" lIns="0" tIns="0" rIns="0" bIns="0" rtlCol="0"/>
          <a:lstStyle/>
          <a:p>
            <a:endParaRPr/>
          </a:p>
        </p:txBody>
      </p:sp>
      <p:sp>
        <p:nvSpPr>
          <p:cNvPr id="12" name="object 12"/>
          <p:cNvSpPr/>
          <p:nvPr/>
        </p:nvSpPr>
        <p:spPr>
          <a:xfrm>
            <a:off x="1038222" y="1028702"/>
            <a:ext cx="9525" cy="8229600"/>
          </a:xfrm>
          <a:custGeom>
            <a:avLst/>
            <a:gdLst/>
            <a:ahLst/>
            <a:cxnLst/>
            <a:rect l="l" t="t" r="r" b="b"/>
            <a:pathLst>
              <a:path w="9525" h="8229600">
                <a:moveTo>
                  <a:pt x="0" y="0"/>
                </a:moveTo>
                <a:lnTo>
                  <a:pt x="9524" y="8229599"/>
                </a:lnTo>
              </a:path>
            </a:pathLst>
          </a:custGeom>
          <a:ln w="19049">
            <a:solidFill>
              <a:srgbClr val="0191B6"/>
            </a:solidFill>
          </a:ln>
        </p:spPr>
        <p:txBody>
          <a:bodyPr wrap="square" lIns="0" tIns="0" rIns="0" bIns="0" rtlCol="0"/>
          <a:lstStyle/>
          <a:p>
            <a:endParaRPr/>
          </a:p>
        </p:txBody>
      </p:sp>
      <p:sp>
        <p:nvSpPr>
          <p:cNvPr id="13" name="object 13"/>
          <p:cNvSpPr/>
          <p:nvPr/>
        </p:nvSpPr>
        <p:spPr>
          <a:xfrm>
            <a:off x="1520269" y="995710"/>
            <a:ext cx="5276849" cy="1038224"/>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500357" y="7146927"/>
            <a:ext cx="246221" cy="2111375"/>
          </a:xfrm>
          <a:prstGeom prst="rect">
            <a:avLst/>
          </a:prstGeom>
        </p:spPr>
        <p:txBody>
          <a:bodyPr vert="vert270" wrap="square" lIns="0" tIns="0" rIns="0" bIns="0" rtlCol="0">
            <a:spAutoFit/>
          </a:bodyPr>
          <a:lstStyle/>
          <a:p>
            <a:pPr marL="12700">
              <a:lnSpc>
                <a:spcPct val="100000"/>
              </a:lnSpc>
            </a:pPr>
            <a:r>
              <a:rPr sz="1600" b="1" dirty="0">
                <a:solidFill>
                  <a:srgbClr val="42C2DD"/>
                </a:solidFill>
                <a:latin typeface="Open Sans" panose="020B0606030504020204" pitchFamily="34" charset="0"/>
                <a:ea typeface="Open Sans" panose="020B0606030504020204" pitchFamily="34" charset="0"/>
                <a:cs typeface="Open Sans" panose="020B0606030504020204" pitchFamily="34" charset="0"/>
              </a:rPr>
              <a:t>22</a:t>
            </a:r>
            <a:r>
              <a:rPr sz="1600" b="1" spc="-65" dirty="0">
                <a:solidFill>
                  <a:srgbClr val="42C2DD"/>
                </a:solidFill>
                <a:latin typeface="Open Sans" panose="020B0606030504020204" pitchFamily="34" charset="0"/>
                <a:ea typeface="Open Sans" panose="020B0606030504020204" pitchFamily="34" charset="0"/>
                <a:cs typeface="Open Sans" panose="020B0606030504020204" pitchFamily="34" charset="0"/>
              </a:rPr>
              <a:t> </a:t>
            </a:r>
            <a:r>
              <a:rPr sz="1600" b="1" dirty="0">
                <a:solidFill>
                  <a:srgbClr val="42C2DD"/>
                </a:solidFill>
                <a:latin typeface="Open Sans" panose="020B0606030504020204" pitchFamily="34" charset="0"/>
                <a:ea typeface="Open Sans" panose="020B0606030504020204" pitchFamily="34" charset="0"/>
                <a:cs typeface="Open Sans" panose="020B0606030504020204" pitchFamily="34" charset="0"/>
              </a:rPr>
              <a:t>de</a:t>
            </a:r>
            <a:r>
              <a:rPr sz="1600" b="1" spc="-65" dirty="0">
                <a:solidFill>
                  <a:srgbClr val="42C2DD"/>
                </a:solidFill>
                <a:latin typeface="Open Sans" panose="020B0606030504020204" pitchFamily="34" charset="0"/>
                <a:ea typeface="Open Sans" panose="020B0606030504020204" pitchFamily="34" charset="0"/>
                <a:cs typeface="Open Sans" panose="020B0606030504020204" pitchFamily="34" charset="0"/>
              </a:rPr>
              <a:t> </a:t>
            </a:r>
            <a:r>
              <a:rPr sz="1600" b="1" spc="-5" dirty="0">
                <a:solidFill>
                  <a:srgbClr val="42C2DD"/>
                </a:solidFill>
                <a:latin typeface="Open Sans" panose="020B0606030504020204" pitchFamily="34" charset="0"/>
                <a:ea typeface="Open Sans" panose="020B0606030504020204" pitchFamily="34" charset="0"/>
                <a:cs typeface="Open Sans" panose="020B0606030504020204" pitchFamily="34" charset="0"/>
              </a:rPr>
              <a:t>m</a:t>
            </a:r>
            <a:r>
              <a:rPr sz="1600" b="1" dirty="0">
                <a:solidFill>
                  <a:srgbClr val="42C2DD"/>
                </a:solidFill>
                <a:latin typeface="Open Sans" panose="020B0606030504020204" pitchFamily="34" charset="0"/>
                <a:ea typeface="Open Sans" panose="020B0606030504020204" pitchFamily="34" charset="0"/>
                <a:cs typeface="Open Sans" panose="020B0606030504020204" pitchFamily="34" charset="0"/>
              </a:rPr>
              <a:t>arço</a:t>
            </a:r>
            <a:r>
              <a:rPr sz="1600" b="1" spc="-65" dirty="0">
                <a:solidFill>
                  <a:srgbClr val="42C2DD"/>
                </a:solidFill>
                <a:latin typeface="Open Sans" panose="020B0606030504020204" pitchFamily="34" charset="0"/>
                <a:ea typeface="Open Sans" panose="020B0606030504020204" pitchFamily="34" charset="0"/>
                <a:cs typeface="Open Sans" panose="020B0606030504020204" pitchFamily="34" charset="0"/>
              </a:rPr>
              <a:t> </a:t>
            </a:r>
            <a:r>
              <a:rPr sz="1600" b="1" dirty="0">
                <a:solidFill>
                  <a:srgbClr val="42C2DD"/>
                </a:solidFill>
                <a:latin typeface="Open Sans" panose="020B0606030504020204" pitchFamily="34" charset="0"/>
                <a:ea typeface="Open Sans" panose="020B0606030504020204" pitchFamily="34" charset="0"/>
                <a:cs typeface="Open Sans" panose="020B0606030504020204" pitchFamily="34" charset="0"/>
              </a:rPr>
              <a:t>de</a:t>
            </a:r>
            <a:r>
              <a:rPr sz="1600" b="1" spc="-65" dirty="0">
                <a:solidFill>
                  <a:srgbClr val="42C2DD"/>
                </a:solidFill>
                <a:latin typeface="Open Sans" panose="020B0606030504020204" pitchFamily="34" charset="0"/>
                <a:ea typeface="Open Sans" panose="020B0606030504020204" pitchFamily="34" charset="0"/>
                <a:cs typeface="Open Sans" panose="020B0606030504020204" pitchFamily="34" charset="0"/>
              </a:rPr>
              <a:t> </a:t>
            </a:r>
            <a:r>
              <a:rPr sz="1600" b="1" dirty="0">
                <a:solidFill>
                  <a:srgbClr val="42C2DD"/>
                </a:solidFill>
                <a:latin typeface="Open Sans" panose="020B0606030504020204" pitchFamily="34" charset="0"/>
                <a:ea typeface="Open Sans" panose="020B0606030504020204" pitchFamily="34" charset="0"/>
                <a:cs typeface="Open Sans" panose="020B0606030504020204" pitchFamily="34" charset="0"/>
              </a:rPr>
              <a:t>2022</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p:cNvSpPr txBox="1"/>
          <p:nvPr/>
        </p:nvSpPr>
        <p:spPr>
          <a:xfrm>
            <a:off x="469580" y="600548"/>
            <a:ext cx="369332" cy="3534840"/>
          </a:xfrm>
          <a:prstGeom prst="rect">
            <a:avLst/>
          </a:prstGeom>
        </p:spPr>
        <p:txBody>
          <a:bodyPr vert="vert270" wrap="square" lIns="0" tIns="0" rIns="0" bIns="0" rtlCol="0">
            <a:spAutoFit/>
          </a:bodyPr>
          <a:lstStyle/>
          <a:p>
            <a:pPr marL="12700">
              <a:lnSpc>
                <a:spcPct val="100000"/>
              </a:lnSpc>
            </a:pPr>
            <a:r>
              <a:rPr sz="2400" b="1" u="sng" spc="-5" dirty="0">
                <a:solidFill>
                  <a:srgbClr val="42C2DD"/>
                </a:solidFill>
                <a:latin typeface="Open Sans" panose="020B0606030504020204" pitchFamily="34" charset="0"/>
                <a:ea typeface="Open Sans" panose="020B0606030504020204" pitchFamily="34" charset="0"/>
                <a:cs typeface="Open Sans" panose="020B0606030504020204" pitchFamily="34" charset="0"/>
                <a:hlinkClick r:id="rId4"/>
              </a:rPr>
              <a:t>www</a:t>
            </a:r>
            <a:r>
              <a:rPr sz="2400" b="1" u="sng" dirty="0">
                <a:solidFill>
                  <a:srgbClr val="42C2DD"/>
                </a:solidFill>
                <a:latin typeface="Open Sans" panose="020B0606030504020204" pitchFamily="34" charset="0"/>
                <a:ea typeface="Open Sans" panose="020B0606030504020204" pitchFamily="34" charset="0"/>
                <a:cs typeface="Open Sans" panose="020B0606030504020204" pitchFamily="34" charset="0"/>
                <a:hlinkClick r:id="rId4"/>
              </a:rPr>
              <a:t>.abiqui</a:t>
            </a:r>
            <a:r>
              <a:rPr sz="2400" b="1" u="sng" spc="-5" dirty="0">
                <a:solidFill>
                  <a:srgbClr val="42C2DD"/>
                </a:solidFill>
                <a:latin typeface="Open Sans" panose="020B0606030504020204" pitchFamily="34" charset="0"/>
                <a:ea typeface="Open Sans" panose="020B0606030504020204" pitchFamily="34" charset="0"/>
                <a:cs typeface="Open Sans" panose="020B0606030504020204" pitchFamily="34" charset="0"/>
                <a:hlinkClick r:id="rId4"/>
              </a:rPr>
              <a:t>m</a:t>
            </a:r>
            <a:r>
              <a:rPr sz="2400" b="1" u="sng" dirty="0">
                <a:solidFill>
                  <a:srgbClr val="42C2DD"/>
                </a:solidFill>
                <a:latin typeface="Open Sans" panose="020B0606030504020204" pitchFamily="34" charset="0"/>
                <a:ea typeface="Open Sans" panose="020B0606030504020204" pitchFamily="34" charset="0"/>
                <a:cs typeface="Open Sans" panose="020B0606030504020204" pitchFamily="34" charset="0"/>
                <a:hlinkClick r:id="rId4"/>
              </a:rPr>
              <a:t>.org.br</a:t>
            </a:r>
            <a:endParaRPr sz="2400"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txBox="1"/>
          <p:nvPr/>
        </p:nvSpPr>
        <p:spPr>
          <a:xfrm>
            <a:off x="1662549" y="7868013"/>
            <a:ext cx="11143350" cy="1538883"/>
          </a:xfrm>
          <a:prstGeom prst="rect">
            <a:avLst/>
          </a:prstGeom>
        </p:spPr>
        <p:txBody>
          <a:bodyPr vert="horz" wrap="square" lIns="0" tIns="0" rIns="0" bIns="0" rtlCol="0">
            <a:spAutoFit/>
          </a:bodyPr>
          <a:lstStyle/>
          <a:p>
            <a:pPr marL="12700">
              <a:lnSpc>
                <a:spcPct val="100000"/>
              </a:lnSpc>
            </a:pPr>
            <a:r>
              <a:rPr lang="pt-BR" sz="3600" dirty="0">
                <a:solidFill>
                  <a:srgbClr val="FFFFFF"/>
                </a:solidFill>
                <a:latin typeface="Open Sans" panose="020B0606030504020204" pitchFamily="34" charset="0"/>
                <a:ea typeface="Open Sans" panose="020B0606030504020204" pitchFamily="34" charset="0"/>
                <a:cs typeface="Open Sans" panose="020B0606030504020204" pitchFamily="34" charset="0"/>
              </a:rPr>
              <a:t>Comissão de Relações Exteriores e Defesa Nacional</a:t>
            </a:r>
          </a:p>
          <a:p>
            <a:pPr marL="12700">
              <a:lnSpc>
                <a:spcPct val="100000"/>
              </a:lnSpc>
            </a:pPr>
            <a:r>
              <a:rPr lang="pt-BR" sz="3600" dirty="0">
                <a:solidFill>
                  <a:srgbClr val="FFFFFF"/>
                </a:solidFill>
                <a:latin typeface="Open Sans" panose="020B0606030504020204" pitchFamily="34" charset="0"/>
                <a:ea typeface="Open Sans" panose="020B0606030504020204" pitchFamily="34" charset="0"/>
                <a:cs typeface="Open Sans" panose="020B0606030504020204" pitchFamily="34" charset="0"/>
              </a:rPr>
              <a:t>Senado Federal</a:t>
            </a:r>
          </a:p>
          <a:p>
            <a:pPr marL="12700" algn="r">
              <a:lnSpc>
                <a:spcPct val="100000"/>
              </a:lnSpc>
            </a:pPr>
            <a:r>
              <a:rPr lang="pt-BR" sz="2800" dirty="0">
                <a:solidFill>
                  <a:srgbClr val="FFFFFF"/>
                </a:solidFill>
                <a:latin typeface="Open Sans" panose="020B0606030504020204" pitchFamily="34" charset="0"/>
                <a:ea typeface="Open Sans" panose="020B0606030504020204" pitchFamily="34" charset="0"/>
                <a:cs typeface="Open Sans" panose="020B0606030504020204" pitchFamily="34" charset="0"/>
              </a:rPr>
              <a:t>27/04/2022</a:t>
            </a:r>
            <a:endParaRPr lang="pt-B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6">
            <a:extLst>
              <a:ext uri="{FF2B5EF4-FFF2-40B4-BE49-F238E27FC236}">
                <a16:creationId xmlns:a16="http://schemas.microsoft.com/office/drawing/2014/main" xmlns="" id="{0D7D2D96-25FD-494D-BFE2-F2F344847553}"/>
              </a:ext>
            </a:extLst>
          </p:cNvPr>
          <p:cNvSpPr txBox="1"/>
          <p:nvPr/>
        </p:nvSpPr>
        <p:spPr>
          <a:xfrm>
            <a:off x="1682026" y="3660453"/>
            <a:ext cx="9677462" cy="2954655"/>
          </a:xfrm>
          <a:prstGeom prst="rect">
            <a:avLst/>
          </a:prstGeom>
        </p:spPr>
        <p:txBody>
          <a:bodyPr vert="horz" wrap="square" lIns="0" tIns="0" rIns="0" bIns="0" rtlCol="0">
            <a:spAutoFit/>
          </a:bodyPr>
          <a:lstStyle/>
          <a:p>
            <a:pPr marL="12700">
              <a:lnSpc>
                <a:spcPct val="100000"/>
              </a:lnSpc>
            </a:pPr>
            <a:r>
              <a:rPr lang="pt-BR" sz="4800" dirty="0">
                <a:solidFill>
                  <a:srgbClr val="FFFFFF"/>
                </a:solidFill>
                <a:latin typeface="Open Sans" panose="020B0606030504020204" pitchFamily="34" charset="0"/>
                <a:ea typeface="Open Sans" panose="020B0606030504020204" pitchFamily="34" charset="0"/>
                <a:cs typeface="Open Sans" panose="020B0606030504020204" pitchFamily="34" charset="0"/>
              </a:rPr>
              <a:t>Audiência Pública:</a:t>
            </a:r>
          </a:p>
          <a:p>
            <a:pPr marL="12700">
              <a:lnSpc>
                <a:spcPct val="100000"/>
              </a:lnSpc>
            </a:pPr>
            <a:endParaRPr lang="pt-BR" sz="4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12700">
              <a:lnSpc>
                <a:spcPct val="100000"/>
              </a:lnSpc>
            </a:pPr>
            <a:r>
              <a:rPr lang="pt-BR" sz="4800" dirty="0">
                <a:solidFill>
                  <a:srgbClr val="FFFFFF"/>
                </a:solidFill>
                <a:latin typeface="Open Sans" panose="020B0606030504020204" pitchFamily="34" charset="0"/>
                <a:ea typeface="Open Sans" panose="020B0606030504020204" pitchFamily="34" charset="0"/>
                <a:cs typeface="Open Sans" panose="020B0606030504020204" pitchFamily="34" charset="0"/>
              </a:rPr>
              <a:t>Redução da dependência de fertilizantes pelo Brasil</a:t>
            </a:r>
            <a:endParaRPr lang="pt-BR" sz="4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1527D3C2-CB4F-4003-8649-4996FF76D0E8}"/>
              </a:ext>
            </a:extLst>
          </p:cNvPr>
          <p:cNvSpPr>
            <a:spLocks noChangeArrowheads="1"/>
          </p:cNvSpPr>
          <p:nvPr/>
        </p:nvSpPr>
        <p:spPr bwMode="auto">
          <a:xfrm>
            <a:off x="1" y="6590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pt-BR" sz="2700"/>
          </a:p>
        </p:txBody>
      </p:sp>
      <p:pic>
        <p:nvPicPr>
          <p:cNvPr id="6145" name="Imagem 2">
            <a:extLst>
              <a:ext uri="{FF2B5EF4-FFF2-40B4-BE49-F238E27FC236}">
                <a16:creationId xmlns:a16="http://schemas.microsoft.com/office/drawing/2014/main" xmlns="" id="{AD288757-0367-4508-9F4F-65C30CD7B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100" y="2034341"/>
            <a:ext cx="12647874" cy="58889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7C5E9A4A-A858-4EF5-B9A6-41C0178C638D}"/>
              </a:ext>
            </a:extLst>
          </p:cNvPr>
          <p:cNvSpPr>
            <a:spLocks noChangeArrowheads="1"/>
          </p:cNvSpPr>
          <p:nvPr/>
        </p:nvSpPr>
        <p:spPr bwMode="auto">
          <a:xfrm>
            <a:off x="7572375" y="9456003"/>
            <a:ext cx="7629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r>
              <a:rPr lang="pt-BR" altLang="pt-BR" dirty="0">
                <a:latin typeface="Trebuchet MS" panose="020B0603020202020204" pitchFamily="34" charset="0"/>
                <a:ea typeface="Calibri" panose="020F0502020204030204" pitchFamily="34" charset="0"/>
                <a:cs typeface="Times New Roman" panose="02020603050405020304" pitchFamily="18" charset="0"/>
              </a:rPr>
              <a:t>		</a:t>
            </a:r>
            <a:r>
              <a:rPr lang="pt-BR" altLang="pt-BR" sz="1350" i="1" dirty="0">
                <a:latin typeface="Trebuchet MS" panose="020B0603020202020204" pitchFamily="34" charset="0"/>
                <a:ea typeface="Calibri" panose="020F0502020204030204" pitchFamily="34" charset="0"/>
                <a:cs typeface="Times New Roman" panose="02020603050405020304" pitchFamily="18" charset="0"/>
              </a:rPr>
              <a:t>Elaboração: ChemVision</a:t>
            </a:r>
            <a:endParaRPr lang="pt-BR" altLang="pt-BR" sz="1200" dirty="0"/>
          </a:p>
          <a:p>
            <a:pPr defTabSz="1371600" eaLnBrk="0" fontAlgn="base" hangingPunct="0">
              <a:spcBef>
                <a:spcPct val="0"/>
              </a:spcBef>
              <a:spcAft>
                <a:spcPct val="0"/>
              </a:spcAft>
            </a:pPr>
            <a:endParaRPr lang="pt-BR" altLang="pt-BR" sz="2700" dirty="0">
              <a:latin typeface="Arial" panose="020B0604020202020204" pitchFamily="34" charset="0"/>
            </a:endParaRPr>
          </a:p>
        </p:txBody>
      </p:sp>
      <p:sp>
        <p:nvSpPr>
          <p:cNvPr id="5" name="CaixaDeTexto 4">
            <a:extLst>
              <a:ext uri="{FF2B5EF4-FFF2-40B4-BE49-F238E27FC236}">
                <a16:creationId xmlns:a16="http://schemas.microsoft.com/office/drawing/2014/main" xmlns="" id="{C52EA258-C223-4BAE-9C2A-BB42F331C9E2}"/>
              </a:ext>
            </a:extLst>
          </p:cNvPr>
          <p:cNvSpPr txBox="1"/>
          <p:nvPr/>
        </p:nvSpPr>
        <p:spPr>
          <a:xfrm>
            <a:off x="677120" y="2691114"/>
            <a:ext cx="3750197" cy="5017271"/>
          </a:xfrm>
          <a:prstGeom prst="rect">
            <a:avLst/>
          </a:prstGeom>
          <a:noFill/>
        </p:spPr>
        <p:txBody>
          <a:bodyPr wrap="square">
            <a:spAutoFit/>
          </a:bodyPr>
          <a:lstStyle/>
          <a:p>
            <a:pPr algn="just">
              <a:lnSpc>
                <a:spcPct val="115000"/>
              </a:lnSpc>
              <a:spcAft>
                <a:spcPts val="900"/>
              </a:spcAft>
            </a:pPr>
            <a:r>
              <a:rPr lang="pt-BR" sz="2100" dirty="0">
                <a:latin typeface="+mj-lt"/>
                <a:ea typeface="Calibri" panose="020F0502020204030204" pitchFamily="34" charset="0"/>
                <a:cs typeface="Times New Roman" panose="02020603050405020304" pitchFamily="18" charset="0"/>
              </a:rPr>
              <a:t>O</a:t>
            </a:r>
            <a:r>
              <a:rPr lang="pt-BR" sz="2100" dirty="0">
                <a:solidFill>
                  <a:srgbClr val="000000"/>
                </a:solidFill>
                <a:latin typeface="+mj-lt"/>
                <a:ea typeface="Calibri" panose="020F0502020204030204" pitchFamily="34" charset="0"/>
                <a:cs typeface="Times New Roman" panose="02020603050405020304" pitchFamily="18" charset="0"/>
              </a:rPr>
              <a:t> preço da molécula representa 44,1% do preço final do GN entregue. </a:t>
            </a:r>
          </a:p>
          <a:p>
            <a:pPr algn="just">
              <a:lnSpc>
                <a:spcPct val="115000"/>
              </a:lnSpc>
              <a:spcAft>
                <a:spcPts val="900"/>
              </a:spcAft>
            </a:pPr>
            <a:r>
              <a:rPr lang="pt-BR" sz="2100" dirty="0">
                <a:latin typeface="+mj-lt"/>
                <a:ea typeface="Calibri" panose="020F0502020204030204" pitchFamily="34" charset="0"/>
                <a:cs typeface="Times New Roman" panose="02020603050405020304" pitchFamily="18" charset="0"/>
              </a:rPr>
              <a:t>Estrutura do preço do gás natural, utilizando o preço praticado Petrobras para a molécula e transporte até o City Gate, informado no “Boletim Mensal de Acompanhamento da Indústria de Gás Natural”, de dezembro de 2020 (último publicado pela Departamento de Gás Natural do MME):</a:t>
            </a:r>
          </a:p>
        </p:txBody>
      </p:sp>
      <p:sp>
        <p:nvSpPr>
          <p:cNvPr id="6" name="Título 1">
            <a:extLst>
              <a:ext uri="{FF2B5EF4-FFF2-40B4-BE49-F238E27FC236}">
                <a16:creationId xmlns:a16="http://schemas.microsoft.com/office/drawing/2014/main" xmlns="" id="{3FE5CE96-A30E-48D3-A150-1F0F8BFBB65A}"/>
              </a:ext>
            </a:extLst>
          </p:cNvPr>
          <p:cNvSpPr txBox="1">
            <a:spLocks/>
          </p:cNvSpPr>
          <p:nvPr/>
        </p:nvSpPr>
        <p:spPr>
          <a:xfrm>
            <a:off x="4836777" y="277750"/>
            <a:ext cx="10365123" cy="816101"/>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600" b="1" dirty="0">
                <a:solidFill>
                  <a:schemeClr val="bg1">
                    <a:lumMod val="95000"/>
                  </a:schemeClr>
                </a:solidFill>
                <a:latin typeface="+mn-lt"/>
              </a:rPr>
              <a:t>Falta competitividade ao Gás no Brasil</a:t>
            </a:r>
          </a:p>
        </p:txBody>
      </p:sp>
    </p:spTree>
    <p:extLst>
      <p:ext uri="{BB962C8B-B14F-4D97-AF65-F5344CB8AC3E}">
        <p14:creationId xmlns:p14="http://schemas.microsoft.com/office/powerpoint/2010/main" val="265549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50ED7C2D-FF16-427E-A97C-6DE30B902DD1}"/>
              </a:ext>
            </a:extLst>
          </p:cNvPr>
          <p:cNvSpPr>
            <a:spLocks noChangeArrowheads="1"/>
          </p:cNvSpPr>
          <p:nvPr/>
        </p:nvSpPr>
        <p:spPr bwMode="auto">
          <a:xfrm>
            <a:off x="11511023" y="1691243"/>
            <a:ext cx="6376203"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r>
              <a:rPr lang="pt-BR" altLang="pt-BR" sz="2400" dirty="0">
                <a:latin typeface="+mj-lt"/>
                <a:ea typeface="Calibri" panose="020F0502020204030204" pitchFamily="34" charset="0"/>
                <a:cs typeface="Times New Roman" panose="02020603050405020304" pitchFamily="18" charset="0"/>
              </a:rPr>
              <a:t>O preço da molécula, atualmente indexado pela Petrobras à cotação do óleo Brent, só cairá quando novos produtores puderem aumentar a sua oferta.</a:t>
            </a:r>
          </a:p>
          <a:p>
            <a:pPr defTabSz="1371600" eaLnBrk="0" fontAlgn="base" hangingPunct="0">
              <a:spcBef>
                <a:spcPct val="0"/>
              </a:spcBef>
              <a:spcAft>
                <a:spcPct val="0"/>
              </a:spcAft>
            </a:pPr>
            <a:endParaRPr lang="pt-BR" altLang="pt-BR" sz="2400" dirty="0">
              <a:latin typeface="+mj-lt"/>
              <a:ea typeface="Calibri" panose="020F0502020204030204" pitchFamily="34" charset="0"/>
              <a:cs typeface="Times New Roman" panose="02020603050405020304" pitchFamily="18" charset="0"/>
            </a:endParaRPr>
          </a:p>
          <a:p>
            <a:pPr defTabSz="1371600" eaLnBrk="0" fontAlgn="base" hangingPunct="0">
              <a:spcBef>
                <a:spcPct val="0"/>
              </a:spcBef>
              <a:spcAft>
                <a:spcPct val="0"/>
              </a:spcAft>
            </a:pPr>
            <a:r>
              <a:rPr lang="pt-BR" altLang="pt-BR" sz="2400" dirty="0">
                <a:latin typeface="+mj-lt"/>
                <a:ea typeface="Calibri" panose="020F0502020204030204" pitchFamily="34" charset="0"/>
                <a:cs typeface="Times New Roman" panose="02020603050405020304" pitchFamily="18" charset="0"/>
              </a:rPr>
              <a:t>Esta indexação é inadequada, pois como se mostra no gráfico seguinte, o preço do gás natural na Bacia do Atlântico (USA) depende da oferta e demanda, mas não do preço do petróleo.</a:t>
            </a:r>
            <a:endParaRPr lang="pt-BR" altLang="pt-BR" sz="2400" dirty="0">
              <a:latin typeface="+mj-lt"/>
            </a:endParaRPr>
          </a:p>
          <a:p>
            <a:pPr defTabSz="1371600" eaLnBrk="0" fontAlgn="base" hangingPunct="0">
              <a:spcBef>
                <a:spcPct val="0"/>
              </a:spcBef>
              <a:spcAft>
                <a:spcPct val="0"/>
              </a:spcAft>
            </a:pPr>
            <a:endParaRPr lang="pt-BR" altLang="pt-BR" sz="2400" dirty="0">
              <a:latin typeface="+mj-lt"/>
            </a:endParaRPr>
          </a:p>
        </p:txBody>
      </p:sp>
      <p:pic>
        <p:nvPicPr>
          <p:cNvPr id="12289" name="Imagem 3">
            <a:extLst>
              <a:ext uri="{FF2B5EF4-FFF2-40B4-BE49-F238E27FC236}">
                <a16:creationId xmlns:a16="http://schemas.microsoft.com/office/drawing/2014/main" xmlns="" id="{C189D0D9-9E78-4BBA-9AF1-8A95DC521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34" y="2085999"/>
            <a:ext cx="10520712" cy="6115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BD3F6BCA-9526-4A08-AA8B-4B4873526B91}"/>
              </a:ext>
            </a:extLst>
          </p:cNvPr>
          <p:cNvSpPr>
            <a:spLocks noChangeArrowheads="1"/>
          </p:cNvSpPr>
          <p:nvPr/>
        </p:nvSpPr>
        <p:spPr bwMode="auto">
          <a:xfrm>
            <a:off x="11511023" y="6871761"/>
            <a:ext cx="6209141"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673895" defTabSz="1371600"/>
            <a:r>
              <a:rPr lang="pt-BR" altLang="pt-BR" dirty="0">
                <a:latin typeface="Trebuchet MS" panose="020B0603020202020204" pitchFamily="34" charset="0"/>
                <a:ea typeface="Calibri" panose="020F0502020204030204" pitchFamily="34" charset="0"/>
                <a:cs typeface="Times New Roman" panose="02020603050405020304" pitchFamily="18" charset="0"/>
              </a:rPr>
              <a:t>O recente aumento do preço pela Petrobras do gás natural (39%), mostra o risco desta indexação.</a:t>
            </a:r>
          </a:p>
          <a:p>
            <a:pPr indent="673895" defTabSz="1371600"/>
            <a:endParaRPr lang="pt-BR" altLang="pt-BR" sz="1200" dirty="0"/>
          </a:p>
          <a:p>
            <a:pPr indent="673895" defTabSz="1371600"/>
            <a:r>
              <a:rPr lang="pt-BR" altLang="pt-BR" dirty="0">
                <a:latin typeface="Trebuchet MS" panose="020B0603020202020204" pitchFamily="34" charset="0"/>
                <a:ea typeface="Calibri" panose="020F0502020204030204" pitchFamily="34" charset="0"/>
                <a:cs typeface="Times New Roman" panose="02020603050405020304" pitchFamily="18" charset="0"/>
              </a:rPr>
              <a:t>Ou seja, confirma-se que apenas a oferta de gás natural por novos produtores terá condição real de baixar o preço da molécula, por determinar uma competição.</a:t>
            </a:r>
            <a:endParaRPr lang="pt-BR" altLang="pt-BR" sz="2700" dirty="0"/>
          </a:p>
        </p:txBody>
      </p:sp>
      <p:sp>
        <p:nvSpPr>
          <p:cNvPr id="5" name="Rectangle 3">
            <a:extLst>
              <a:ext uri="{FF2B5EF4-FFF2-40B4-BE49-F238E27FC236}">
                <a16:creationId xmlns:a16="http://schemas.microsoft.com/office/drawing/2014/main" xmlns="" id="{C588D4D1-774F-447B-B4C2-A9284382AB47}"/>
              </a:ext>
            </a:extLst>
          </p:cNvPr>
          <p:cNvSpPr>
            <a:spLocks noChangeArrowheads="1"/>
          </p:cNvSpPr>
          <p:nvPr/>
        </p:nvSpPr>
        <p:spPr bwMode="auto">
          <a:xfrm>
            <a:off x="2359019" y="8406796"/>
            <a:ext cx="620914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673895" defTabSz="1371600"/>
            <a:r>
              <a:rPr lang="pt-BR" altLang="pt-BR" sz="1350" i="1" dirty="0">
                <a:latin typeface="Trebuchet MS" panose="020B0603020202020204" pitchFamily="34" charset="0"/>
                <a:ea typeface="Calibri" panose="020F0502020204030204" pitchFamily="34" charset="0"/>
                <a:cs typeface="Times New Roman" panose="02020603050405020304" pitchFamily="18" charset="0"/>
              </a:rPr>
              <a:t>Fonte: EIA </a:t>
            </a:r>
            <a:endParaRPr lang="pt-BR" altLang="pt-BR" sz="2700" dirty="0"/>
          </a:p>
        </p:txBody>
      </p:sp>
      <p:sp>
        <p:nvSpPr>
          <p:cNvPr id="6" name="Título 1">
            <a:extLst>
              <a:ext uri="{FF2B5EF4-FFF2-40B4-BE49-F238E27FC236}">
                <a16:creationId xmlns:a16="http://schemas.microsoft.com/office/drawing/2014/main" xmlns="" id="{CE0E8147-9B85-4708-B7FB-155B33329289}"/>
              </a:ext>
            </a:extLst>
          </p:cNvPr>
          <p:cNvSpPr txBox="1">
            <a:spLocks/>
          </p:cNvSpPr>
          <p:nvPr/>
        </p:nvSpPr>
        <p:spPr>
          <a:xfrm>
            <a:off x="4946045" y="279832"/>
            <a:ext cx="10365123" cy="816101"/>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600" b="1" dirty="0">
                <a:solidFill>
                  <a:schemeClr val="bg1">
                    <a:lumMod val="95000"/>
                  </a:schemeClr>
                </a:solidFill>
                <a:latin typeface="+mn-lt"/>
              </a:rPr>
              <a:t>Falta competitividade ao Gás no Brasil</a:t>
            </a:r>
          </a:p>
        </p:txBody>
      </p:sp>
    </p:spTree>
    <p:extLst>
      <p:ext uri="{BB962C8B-B14F-4D97-AF65-F5344CB8AC3E}">
        <p14:creationId xmlns:p14="http://schemas.microsoft.com/office/powerpoint/2010/main" val="108762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3EB9544A-5F00-4020-84A3-7C339C7276F5}"/>
              </a:ext>
            </a:extLst>
          </p:cNvPr>
          <p:cNvPicPr/>
          <p:nvPr/>
        </p:nvPicPr>
        <p:blipFill rotWithShape="1">
          <a:blip r:embed="rId2"/>
          <a:srcRect l="17169" t="19514" r="16353" b="13043"/>
          <a:stretch/>
        </p:blipFill>
        <p:spPr bwMode="auto">
          <a:xfrm>
            <a:off x="132736" y="1474838"/>
            <a:ext cx="9244475" cy="7279520"/>
          </a:xfrm>
          <a:prstGeom prst="rect">
            <a:avLst/>
          </a:prstGeom>
          <a:ln>
            <a:noFill/>
          </a:ln>
          <a:extLst>
            <a:ext uri="{53640926-AAD7-44D8-BBD7-CCE9431645EC}">
              <a14:shadowObscured xmlns:a14="http://schemas.microsoft.com/office/drawing/2010/main"/>
            </a:ext>
          </a:extLst>
        </p:spPr>
      </p:pic>
      <p:sp>
        <p:nvSpPr>
          <p:cNvPr id="5" name="Título 1">
            <a:extLst>
              <a:ext uri="{FF2B5EF4-FFF2-40B4-BE49-F238E27FC236}">
                <a16:creationId xmlns:a16="http://schemas.microsoft.com/office/drawing/2014/main" xmlns="" id="{523B050E-EA00-4F25-91A1-F80CACB5C69B}"/>
              </a:ext>
            </a:extLst>
          </p:cNvPr>
          <p:cNvSpPr txBox="1">
            <a:spLocks/>
          </p:cNvSpPr>
          <p:nvPr/>
        </p:nvSpPr>
        <p:spPr>
          <a:xfrm>
            <a:off x="5043311" y="265469"/>
            <a:ext cx="11622368" cy="816101"/>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600" b="1" dirty="0">
                <a:solidFill>
                  <a:schemeClr val="bg1">
                    <a:lumMod val="95000"/>
                  </a:schemeClr>
                </a:solidFill>
                <a:latin typeface="+mn-lt"/>
              </a:rPr>
              <a:t>Preço do Gás precisa acompanhar o internacional</a:t>
            </a:r>
          </a:p>
        </p:txBody>
      </p:sp>
      <p:sp>
        <p:nvSpPr>
          <p:cNvPr id="6" name="CaixaDeTexto 5">
            <a:extLst>
              <a:ext uri="{FF2B5EF4-FFF2-40B4-BE49-F238E27FC236}">
                <a16:creationId xmlns:a16="http://schemas.microsoft.com/office/drawing/2014/main" xmlns="" id="{EF910BD3-1763-44C6-A7B7-6E564187DB52}"/>
              </a:ext>
            </a:extLst>
          </p:cNvPr>
          <p:cNvSpPr txBox="1"/>
          <p:nvPr/>
        </p:nvSpPr>
        <p:spPr>
          <a:xfrm>
            <a:off x="9457403" y="1995515"/>
            <a:ext cx="8697863" cy="5586145"/>
          </a:xfrm>
          <a:prstGeom prst="rect">
            <a:avLst/>
          </a:prstGeom>
          <a:noFill/>
        </p:spPr>
        <p:txBody>
          <a:bodyPr wrap="square">
            <a:spAutoFit/>
          </a:bodyPr>
          <a:lstStyle/>
          <a:p>
            <a:pPr algn="just"/>
            <a:r>
              <a:rPr lang="pt-BR" sz="2100" dirty="0">
                <a:solidFill>
                  <a:srgbClr val="1F3864"/>
                </a:solidFill>
                <a:latin typeface="Calibri" panose="020F0502020204030204" pitchFamily="34" charset="0"/>
                <a:ea typeface="Calibri" panose="020F0502020204030204" pitchFamily="34" charset="0"/>
              </a:rPr>
              <a:t>As sinalizações e as ações em curso do Governo têm estimulado várias empresas a estudar potenciais investimentos na química no Brasil usando gás como matéria-prima;</a:t>
            </a:r>
            <a:endParaRPr lang="pt-BR" sz="2100" dirty="0">
              <a:solidFill>
                <a:srgbClr val="44546A"/>
              </a:solidFill>
              <a:latin typeface="Calibri" panose="020F0502020204030204" pitchFamily="34" charset="0"/>
              <a:ea typeface="Calibri" panose="020F0502020204030204" pitchFamily="34" charset="0"/>
            </a:endParaRPr>
          </a:p>
          <a:p>
            <a:pPr algn="just"/>
            <a:endParaRPr lang="pt-BR" sz="2100" dirty="0">
              <a:solidFill>
                <a:srgbClr val="44546A"/>
              </a:solidFill>
              <a:latin typeface="Calibri" panose="020F0502020204030204" pitchFamily="34" charset="0"/>
              <a:ea typeface="Calibri" panose="020F0502020204030204" pitchFamily="34" charset="0"/>
            </a:endParaRPr>
          </a:p>
          <a:p>
            <a:pPr algn="just"/>
            <a:r>
              <a:rPr lang="pt-BR" sz="2100" dirty="0">
                <a:solidFill>
                  <a:srgbClr val="1F3864"/>
                </a:solidFill>
                <a:latin typeface="Calibri" panose="020F0502020204030204" pitchFamily="34" charset="0"/>
                <a:ea typeface="Calibri" panose="020F0502020204030204" pitchFamily="34" charset="0"/>
              </a:rPr>
              <a:t>O timing dessa travessia para o mercado competitivo deve ser célere, pois o Brasil compete com outras áreas geográficas na busca de novos investimentos </a:t>
            </a:r>
            <a:r>
              <a:rPr lang="pt-BR" sz="2100" dirty="0" err="1">
                <a:solidFill>
                  <a:srgbClr val="1F3864"/>
                </a:solidFill>
                <a:latin typeface="Calibri" panose="020F0502020204030204" pitchFamily="34" charset="0"/>
                <a:ea typeface="Calibri" panose="020F0502020204030204" pitchFamily="34" charset="0"/>
              </a:rPr>
              <a:t>green</a:t>
            </a:r>
            <a:r>
              <a:rPr lang="pt-BR" sz="2100" dirty="0">
                <a:solidFill>
                  <a:srgbClr val="1F3864"/>
                </a:solidFill>
                <a:latin typeface="Calibri" panose="020F0502020204030204" pitchFamily="34" charset="0"/>
                <a:ea typeface="Calibri" panose="020F0502020204030204" pitchFamily="34" charset="0"/>
              </a:rPr>
              <a:t> Fields;</a:t>
            </a:r>
            <a:endParaRPr lang="pt-BR" sz="2100" dirty="0">
              <a:solidFill>
                <a:srgbClr val="44546A"/>
              </a:solidFill>
              <a:latin typeface="Calibri" panose="020F0502020204030204" pitchFamily="34" charset="0"/>
              <a:ea typeface="Calibri" panose="020F0502020204030204" pitchFamily="34" charset="0"/>
            </a:endParaRPr>
          </a:p>
          <a:p>
            <a:pPr algn="just"/>
            <a:r>
              <a:rPr lang="pt-BR" sz="2100" dirty="0">
                <a:solidFill>
                  <a:srgbClr val="1F3864"/>
                </a:solidFill>
                <a:latin typeface="Calibri" panose="020F0502020204030204" pitchFamily="34" charset="0"/>
                <a:ea typeface="Calibri" panose="020F0502020204030204" pitchFamily="34" charset="0"/>
              </a:rPr>
              <a:t> </a:t>
            </a:r>
            <a:endParaRPr lang="pt-BR" sz="2100" dirty="0">
              <a:solidFill>
                <a:srgbClr val="44546A"/>
              </a:solidFill>
              <a:latin typeface="Calibri" panose="020F0502020204030204" pitchFamily="34" charset="0"/>
              <a:ea typeface="Calibri" panose="020F0502020204030204" pitchFamily="34" charset="0"/>
            </a:endParaRPr>
          </a:p>
          <a:p>
            <a:pPr algn="just"/>
            <a:r>
              <a:rPr lang="pt-BR" sz="2100" dirty="0">
                <a:solidFill>
                  <a:srgbClr val="1F3864"/>
                </a:solidFill>
                <a:latin typeface="Calibri" panose="020F0502020204030204" pitchFamily="34" charset="0"/>
                <a:ea typeface="Calibri" panose="020F0502020204030204" pitchFamily="34" charset="0"/>
              </a:rPr>
              <a:t>Os investimentos da química geralmente são intensivos em capital e as plantas tem a característica de consumir gás ininterruptamente (fator de carga), além de contratos de longo prazo, que são ideais para os produtores de gás, tipicamente uma indústria de rede;</a:t>
            </a:r>
            <a:endParaRPr lang="pt-BR" sz="2100" dirty="0">
              <a:solidFill>
                <a:srgbClr val="44546A"/>
              </a:solidFill>
              <a:latin typeface="Calibri" panose="020F0502020204030204" pitchFamily="34" charset="0"/>
              <a:ea typeface="Calibri" panose="020F0502020204030204" pitchFamily="34" charset="0"/>
            </a:endParaRPr>
          </a:p>
          <a:p>
            <a:pPr algn="just"/>
            <a:r>
              <a:rPr lang="pt-BR" sz="2100" dirty="0">
                <a:solidFill>
                  <a:srgbClr val="1F3864"/>
                </a:solidFill>
                <a:latin typeface="Calibri" panose="020F0502020204030204" pitchFamily="34" charset="0"/>
                <a:ea typeface="Calibri" panose="020F0502020204030204" pitchFamily="34" charset="0"/>
              </a:rPr>
              <a:t> </a:t>
            </a:r>
            <a:endParaRPr lang="pt-BR" sz="2100" dirty="0">
              <a:solidFill>
                <a:srgbClr val="44546A"/>
              </a:solidFill>
              <a:latin typeface="Calibri" panose="020F0502020204030204" pitchFamily="34" charset="0"/>
              <a:ea typeface="Calibri" panose="020F0502020204030204" pitchFamily="34" charset="0"/>
            </a:endParaRPr>
          </a:p>
          <a:p>
            <a:pPr algn="just"/>
            <a:r>
              <a:rPr lang="pt-BR" sz="2100" dirty="0">
                <a:solidFill>
                  <a:srgbClr val="1F3864"/>
                </a:solidFill>
                <a:latin typeface="Calibri" panose="020F0502020204030204" pitchFamily="34" charset="0"/>
                <a:ea typeface="Calibri" panose="020F0502020204030204" pitchFamily="34" charset="0"/>
              </a:rPr>
              <a:t>A química é totalmente globalizada, todos os principais players da química mundial estão presentes também no Brasil. Portanto, temos que praticar preços alinhados ao mercado internacional, ou isso, ou os Investimentos irão para outras áreas geográficas do Mundo.</a:t>
            </a:r>
            <a:endParaRPr lang="pt-BR" sz="2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1544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Gráfico, Gráfico de barras&#10;&#10;Descrição gerada automaticamente">
            <a:extLst>
              <a:ext uri="{FF2B5EF4-FFF2-40B4-BE49-F238E27FC236}">
                <a16:creationId xmlns:a16="http://schemas.microsoft.com/office/drawing/2014/main" xmlns="" id="{9FA4DEB4-6AC4-B915-DE85-E30264F5C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305" y="1608992"/>
            <a:ext cx="8904848" cy="7069016"/>
          </a:xfrm>
          <a:prstGeom prst="rect">
            <a:avLst/>
          </a:prstGeom>
        </p:spPr>
      </p:pic>
      <p:sp>
        <p:nvSpPr>
          <p:cNvPr id="4" name="CaixaDeTexto 3">
            <a:extLst>
              <a:ext uri="{FF2B5EF4-FFF2-40B4-BE49-F238E27FC236}">
                <a16:creationId xmlns:a16="http://schemas.microsoft.com/office/drawing/2014/main" xmlns="" id="{6003B588-412E-7DAC-83C2-D8E1FF9F6744}"/>
              </a:ext>
            </a:extLst>
          </p:cNvPr>
          <p:cNvSpPr txBox="1"/>
          <p:nvPr/>
        </p:nvSpPr>
        <p:spPr>
          <a:xfrm flipH="1">
            <a:off x="822959" y="2532185"/>
            <a:ext cx="4726745" cy="5493812"/>
          </a:xfrm>
          <a:prstGeom prst="rect">
            <a:avLst/>
          </a:prstGeom>
          <a:noFill/>
        </p:spPr>
        <p:txBody>
          <a:bodyPr wrap="square" rtlCol="0">
            <a:spAutoFit/>
          </a:bodyPr>
          <a:lstStyle/>
          <a:p>
            <a:r>
              <a:rPr lang="pt-BR" sz="2700" dirty="0"/>
              <a:t> - Carga tributária sobre químicos no Brasil é o dobro da média no mundo: 43% x 25% (20% nos EUA)</a:t>
            </a:r>
          </a:p>
          <a:p>
            <a:endParaRPr lang="pt-BR" sz="2700" dirty="0"/>
          </a:p>
          <a:p>
            <a:r>
              <a:rPr lang="pt-BR" sz="2700" dirty="0"/>
              <a:t>- Estímulos para investir na indústria são infinitamente menores no Brasil ( e ainda estão sendo reduzidos ou barrados: extinção do REIQ na MP 1095/21 e dificuldade de avançar o PROFERT)</a:t>
            </a:r>
          </a:p>
          <a:p>
            <a:r>
              <a:rPr lang="pt-BR" sz="2700" dirty="0"/>
              <a:t> </a:t>
            </a:r>
          </a:p>
        </p:txBody>
      </p:sp>
      <p:sp>
        <p:nvSpPr>
          <p:cNvPr id="7" name="Título 1">
            <a:extLst>
              <a:ext uri="{FF2B5EF4-FFF2-40B4-BE49-F238E27FC236}">
                <a16:creationId xmlns:a16="http://schemas.microsoft.com/office/drawing/2014/main" xmlns="" id="{807734E6-7154-49A2-7497-FBA011EFE944}"/>
              </a:ext>
            </a:extLst>
          </p:cNvPr>
          <p:cNvSpPr txBox="1">
            <a:spLocks/>
          </p:cNvSpPr>
          <p:nvPr/>
        </p:nvSpPr>
        <p:spPr>
          <a:xfrm>
            <a:off x="5043311" y="265469"/>
            <a:ext cx="11622368" cy="102172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600" b="1" dirty="0">
                <a:solidFill>
                  <a:schemeClr val="bg1">
                    <a:lumMod val="95000"/>
                  </a:schemeClr>
                </a:solidFill>
                <a:latin typeface="+mn-lt"/>
              </a:rPr>
              <a:t>Carga tributária e estímulos a investimentos precisam  acompanhar a prática internacional</a:t>
            </a:r>
          </a:p>
        </p:txBody>
      </p:sp>
    </p:spTree>
    <p:extLst>
      <p:ext uri="{BB962C8B-B14F-4D97-AF65-F5344CB8AC3E}">
        <p14:creationId xmlns:p14="http://schemas.microsoft.com/office/powerpoint/2010/main" val="385087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xmlns="" id="{AC9B5E6B-CD9B-4A1F-B824-1FC6A42FE78A}"/>
              </a:ext>
            </a:extLst>
          </p:cNvPr>
          <p:cNvGraphicFramePr>
            <a:graphicFrameLocks noGrp="1"/>
          </p:cNvGraphicFramePr>
          <p:nvPr/>
        </p:nvGraphicFramePr>
        <p:xfrm>
          <a:off x="717750" y="2986403"/>
          <a:ext cx="11632672" cy="439874"/>
        </p:xfrm>
        <a:graphic>
          <a:graphicData uri="http://schemas.openxmlformats.org/drawingml/2006/table">
            <a:tbl>
              <a:tblPr firstRow="1" bandRow="1">
                <a:tableStyleId>{5C22544A-7EE6-4342-B048-85BDC9FD1C3A}</a:tableStyleId>
              </a:tblPr>
              <a:tblGrid>
                <a:gridCol w="1454084">
                  <a:extLst>
                    <a:ext uri="{9D8B030D-6E8A-4147-A177-3AD203B41FA5}">
                      <a16:colId xmlns:a16="http://schemas.microsoft.com/office/drawing/2014/main" xmlns="" val="20000"/>
                    </a:ext>
                  </a:extLst>
                </a:gridCol>
                <a:gridCol w="1454084">
                  <a:extLst>
                    <a:ext uri="{9D8B030D-6E8A-4147-A177-3AD203B41FA5}">
                      <a16:colId xmlns:a16="http://schemas.microsoft.com/office/drawing/2014/main" xmlns="" val="20001"/>
                    </a:ext>
                  </a:extLst>
                </a:gridCol>
                <a:gridCol w="1454084">
                  <a:extLst>
                    <a:ext uri="{9D8B030D-6E8A-4147-A177-3AD203B41FA5}">
                      <a16:colId xmlns:a16="http://schemas.microsoft.com/office/drawing/2014/main" xmlns="" val="20002"/>
                    </a:ext>
                  </a:extLst>
                </a:gridCol>
                <a:gridCol w="1454084">
                  <a:extLst>
                    <a:ext uri="{9D8B030D-6E8A-4147-A177-3AD203B41FA5}">
                      <a16:colId xmlns:a16="http://schemas.microsoft.com/office/drawing/2014/main" xmlns="" val="20003"/>
                    </a:ext>
                  </a:extLst>
                </a:gridCol>
                <a:gridCol w="1454084">
                  <a:extLst>
                    <a:ext uri="{9D8B030D-6E8A-4147-A177-3AD203B41FA5}">
                      <a16:colId xmlns:a16="http://schemas.microsoft.com/office/drawing/2014/main" xmlns="" val="20004"/>
                    </a:ext>
                  </a:extLst>
                </a:gridCol>
                <a:gridCol w="1454084">
                  <a:extLst>
                    <a:ext uri="{9D8B030D-6E8A-4147-A177-3AD203B41FA5}">
                      <a16:colId xmlns:a16="http://schemas.microsoft.com/office/drawing/2014/main" xmlns="" val="20005"/>
                    </a:ext>
                  </a:extLst>
                </a:gridCol>
                <a:gridCol w="1454084">
                  <a:extLst>
                    <a:ext uri="{9D8B030D-6E8A-4147-A177-3AD203B41FA5}">
                      <a16:colId xmlns:a16="http://schemas.microsoft.com/office/drawing/2014/main" xmlns="" val="789740314"/>
                    </a:ext>
                  </a:extLst>
                </a:gridCol>
                <a:gridCol w="1454084">
                  <a:extLst>
                    <a:ext uri="{9D8B030D-6E8A-4147-A177-3AD203B41FA5}">
                      <a16:colId xmlns:a16="http://schemas.microsoft.com/office/drawing/2014/main" xmlns="" val="2859560920"/>
                    </a:ext>
                  </a:extLst>
                </a:gridCol>
              </a:tblGrid>
              <a:tr h="439874">
                <a:tc>
                  <a:txBody>
                    <a:bodyPr/>
                    <a:lstStyle/>
                    <a:p>
                      <a:pPr algn="ctr"/>
                      <a:r>
                        <a:rPr lang="pt-BR" sz="1700" dirty="0">
                          <a:solidFill>
                            <a:schemeClr val="bg1"/>
                          </a:solidFill>
                        </a:rPr>
                        <a:t>2009</a:t>
                      </a:r>
                    </a:p>
                  </a:txBody>
                  <a:tcPr marL="102894" marR="102894" marT="51504" marB="51504" anchor="ctr">
                    <a:solidFill>
                      <a:srgbClr val="00B0F0"/>
                    </a:solidFill>
                  </a:tcPr>
                </a:tc>
                <a:tc>
                  <a:txBody>
                    <a:bodyPr/>
                    <a:lstStyle/>
                    <a:p>
                      <a:pPr algn="ctr"/>
                      <a:r>
                        <a:rPr lang="pt-BR" sz="1700" dirty="0">
                          <a:solidFill>
                            <a:schemeClr val="bg1"/>
                          </a:solidFill>
                        </a:rPr>
                        <a:t>2011</a:t>
                      </a:r>
                    </a:p>
                  </a:txBody>
                  <a:tcPr marL="102894" marR="102894" marT="51504" marB="51504" anchor="ctr">
                    <a:solidFill>
                      <a:schemeClr val="accent6">
                        <a:lumMod val="75000"/>
                      </a:schemeClr>
                    </a:solidFill>
                  </a:tcPr>
                </a:tc>
                <a:tc>
                  <a:txBody>
                    <a:bodyPr/>
                    <a:lstStyle/>
                    <a:p>
                      <a:pPr algn="ctr"/>
                      <a:r>
                        <a:rPr lang="pt-BR" sz="1700" dirty="0">
                          <a:solidFill>
                            <a:schemeClr val="bg1"/>
                          </a:solidFill>
                        </a:rPr>
                        <a:t>2012</a:t>
                      </a:r>
                    </a:p>
                  </a:txBody>
                  <a:tcPr marL="102894" marR="102894" marT="51504" marB="51504" anchor="ctr">
                    <a:solidFill>
                      <a:schemeClr val="accent6">
                        <a:lumMod val="75000"/>
                      </a:schemeClr>
                    </a:solidFill>
                  </a:tcPr>
                </a:tc>
                <a:tc>
                  <a:txBody>
                    <a:bodyPr/>
                    <a:lstStyle/>
                    <a:p>
                      <a:pPr algn="ctr"/>
                      <a:r>
                        <a:rPr lang="pt-BR" sz="1700" dirty="0">
                          <a:solidFill>
                            <a:schemeClr val="bg1"/>
                          </a:solidFill>
                        </a:rPr>
                        <a:t>2013</a:t>
                      </a:r>
                    </a:p>
                  </a:txBody>
                  <a:tcPr marL="102894" marR="102894" marT="51504" marB="51504" anchor="ctr">
                    <a:solidFill>
                      <a:schemeClr val="accent6">
                        <a:lumMod val="75000"/>
                      </a:schemeClr>
                    </a:solidFill>
                  </a:tcPr>
                </a:tc>
                <a:tc>
                  <a:txBody>
                    <a:bodyPr/>
                    <a:lstStyle/>
                    <a:p>
                      <a:pPr algn="ctr"/>
                      <a:r>
                        <a:rPr lang="pt-BR" sz="1700" dirty="0">
                          <a:solidFill>
                            <a:schemeClr val="bg1"/>
                          </a:solidFill>
                        </a:rPr>
                        <a:t>2015</a:t>
                      </a:r>
                    </a:p>
                  </a:txBody>
                  <a:tcPr marL="102894" marR="102894" marT="51504" marB="51504" anchor="ctr">
                    <a:solidFill>
                      <a:schemeClr val="accent6">
                        <a:lumMod val="75000"/>
                      </a:schemeClr>
                    </a:solidFill>
                  </a:tcPr>
                </a:tc>
                <a:tc>
                  <a:txBody>
                    <a:bodyPr/>
                    <a:lstStyle/>
                    <a:p>
                      <a:pPr marL="0" algn="ctr" defTabSz="914400" rtl="0" eaLnBrk="1" latinLnBrk="0" hangingPunct="1"/>
                      <a:r>
                        <a:rPr lang="pt-BR" sz="1700" b="1" kern="1200" dirty="0">
                          <a:solidFill>
                            <a:schemeClr val="bg1"/>
                          </a:solidFill>
                          <a:latin typeface="+mn-lt"/>
                          <a:ea typeface="+mn-ea"/>
                          <a:cs typeface="+mn-cs"/>
                        </a:rPr>
                        <a:t>2016</a:t>
                      </a:r>
                    </a:p>
                  </a:txBody>
                  <a:tcPr marL="102894" marR="102894" marT="51504" marB="51504" anchor="ctr">
                    <a:solidFill>
                      <a:schemeClr val="accent6">
                        <a:lumMod val="75000"/>
                      </a:schemeClr>
                    </a:solidFill>
                  </a:tcPr>
                </a:tc>
                <a:tc>
                  <a:txBody>
                    <a:bodyPr/>
                    <a:lstStyle/>
                    <a:p>
                      <a:pPr algn="ctr"/>
                      <a:r>
                        <a:rPr lang="pt-BR" sz="1700" dirty="0">
                          <a:solidFill>
                            <a:schemeClr val="bg1"/>
                          </a:solidFill>
                        </a:rPr>
                        <a:t>2017</a:t>
                      </a:r>
                    </a:p>
                  </a:txBody>
                  <a:tcPr marL="102894" marR="102894" marT="51504" marB="51504" anchor="ctr">
                    <a:solidFill>
                      <a:schemeClr val="accent6">
                        <a:lumMod val="75000"/>
                      </a:schemeClr>
                    </a:solidFill>
                  </a:tcPr>
                </a:tc>
                <a:tc>
                  <a:txBody>
                    <a:bodyPr/>
                    <a:lstStyle/>
                    <a:p>
                      <a:pPr algn="ctr"/>
                      <a:r>
                        <a:rPr lang="pt-BR" sz="1700" dirty="0">
                          <a:solidFill>
                            <a:schemeClr val="bg1"/>
                          </a:solidFill>
                        </a:rPr>
                        <a:t>2018</a:t>
                      </a:r>
                    </a:p>
                  </a:txBody>
                  <a:tcPr marL="102894" marR="102894" marT="51504" marB="51504" anchor="ctr">
                    <a:solidFill>
                      <a:schemeClr val="accent6">
                        <a:lumMod val="75000"/>
                      </a:schemeClr>
                    </a:solidFill>
                  </a:tcPr>
                </a:tc>
                <a:extLst>
                  <a:ext uri="{0D108BD9-81ED-4DB2-BD59-A6C34878D82A}">
                    <a16:rowId xmlns:a16="http://schemas.microsoft.com/office/drawing/2014/main" xmlns="" val="10000"/>
                  </a:ext>
                </a:extLst>
              </a:tr>
            </a:tbl>
          </a:graphicData>
        </a:graphic>
      </p:graphicFrame>
      <p:grpSp>
        <p:nvGrpSpPr>
          <p:cNvPr id="3" name="Grupo 12">
            <a:extLst>
              <a:ext uri="{FF2B5EF4-FFF2-40B4-BE49-F238E27FC236}">
                <a16:creationId xmlns:a16="http://schemas.microsoft.com/office/drawing/2014/main" xmlns="" id="{B4F37BF6-4B82-4281-B7AC-71B093ACC5B1}"/>
              </a:ext>
            </a:extLst>
          </p:cNvPr>
          <p:cNvGrpSpPr>
            <a:grpSpLocks/>
          </p:cNvGrpSpPr>
          <p:nvPr/>
        </p:nvGrpSpPr>
        <p:grpSpPr bwMode="auto">
          <a:xfrm>
            <a:off x="4302001" y="3361891"/>
            <a:ext cx="796490" cy="792110"/>
            <a:chOff x="1187624" y="1699038"/>
            <a:chExt cx="648072" cy="471324"/>
          </a:xfrm>
        </p:grpSpPr>
        <p:pic>
          <p:nvPicPr>
            <p:cNvPr id="4" name="Picture 4" descr="https://www.pitadanatural.com.br/media/wysiwyg/O_Que_E/fabrica.png">
              <a:extLst>
                <a:ext uri="{FF2B5EF4-FFF2-40B4-BE49-F238E27FC236}">
                  <a16:creationId xmlns:a16="http://schemas.microsoft.com/office/drawing/2014/main" xmlns="" id="{E762F937-FD17-470D-B968-68222E18DC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99038"/>
              <a:ext cx="648072" cy="47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a:extLst>
                <a:ext uri="{FF2B5EF4-FFF2-40B4-BE49-F238E27FC236}">
                  <a16:creationId xmlns:a16="http://schemas.microsoft.com/office/drawing/2014/main" xmlns="" id="{DFB61553-6A3C-4A60-B7BF-90904BB0A22C}"/>
                </a:ext>
              </a:extLst>
            </p:cNvPr>
            <p:cNvSpPr txBox="1"/>
            <p:nvPr/>
          </p:nvSpPr>
          <p:spPr>
            <a:xfrm>
              <a:off x="1331639" y="1779394"/>
              <a:ext cx="263730" cy="247231"/>
            </a:xfrm>
            <a:prstGeom prst="rect">
              <a:avLst/>
            </a:prstGeom>
            <a:noFill/>
          </p:spPr>
          <p:txBody>
            <a:bodyPr wrap="none">
              <a:spAutoFit/>
            </a:bodyPr>
            <a:lstStyle/>
            <a:p>
              <a:pPr eaLnBrk="1" hangingPunct="1">
                <a:defRPr/>
              </a:pPr>
              <a:r>
                <a:rPr lang="pt-BR" sz="2100" dirty="0">
                  <a:solidFill>
                    <a:srgbClr val="C00000"/>
                  </a:solidFill>
                  <a:latin typeface="+mj-lt"/>
                </a:rPr>
                <a:t>X</a:t>
              </a:r>
            </a:p>
          </p:txBody>
        </p:sp>
      </p:grpSp>
      <p:cxnSp>
        <p:nvCxnSpPr>
          <p:cNvPr id="6" name="Conector de Seta Reta 5">
            <a:extLst>
              <a:ext uri="{FF2B5EF4-FFF2-40B4-BE49-F238E27FC236}">
                <a16:creationId xmlns:a16="http://schemas.microsoft.com/office/drawing/2014/main" xmlns="" id="{41D34EAD-5D36-435C-8028-ECC6113BA06F}"/>
              </a:ext>
            </a:extLst>
          </p:cNvPr>
          <p:cNvCxnSpPr>
            <a:cxnSpLocks/>
          </p:cNvCxnSpPr>
          <p:nvPr/>
        </p:nvCxnSpPr>
        <p:spPr>
          <a:xfrm>
            <a:off x="1061307" y="3370358"/>
            <a:ext cx="0" cy="658338"/>
          </a:xfrm>
          <a:prstGeom prst="straightConnector1">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7" name="CaixaDeTexto 6">
            <a:extLst>
              <a:ext uri="{FF2B5EF4-FFF2-40B4-BE49-F238E27FC236}">
                <a16:creationId xmlns:a16="http://schemas.microsoft.com/office/drawing/2014/main" xmlns="" id="{2601C480-5A3A-4EBF-8F57-FEA14820A23B}"/>
              </a:ext>
            </a:extLst>
          </p:cNvPr>
          <p:cNvSpPr txBox="1"/>
          <p:nvPr/>
        </p:nvSpPr>
        <p:spPr>
          <a:xfrm>
            <a:off x="2251457" y="3997342"/>
            <a:ext cx="2234288" cy="1338828"/>
          </a:xfrm>
          <a:prstGeom prst="rect">
            <a:avLst/>
          </a:prstGeom>
          <a:noFill/>
        </p:spPr>
        <p:txBody>
          <a:bodyPr wrap="square">
            <a:spAutoFit/>
          </a:bodyPr>
          <a:lstStyle/>
          <a:p>
            <a:pPr eaLnBrk="1" hangingPunct="1">
              <a:defRPr/>
            </a:pPr>
            <a:r>
              <a:rPr lang="pt-BR" sz="2700" b="1" dirty="0">
                <a:solidFill>
                  <a:srgbClr val="FF0000"/>
                </a:solidFill>
                <a:latin typeface="+mj-lt"/>
              </a:rPr>
              <a:t>TDI Dow (BA)</a:t>
            </a:r>
          </a:p>
          <a:p>
            <a:pPr eaLnBrk="1" hangingPunct="1">
              <a:defRPr/>
            </a:pPr>
            <a:r>
              <a:rPr lang="pt-BR" sz="2700" b="1" dirty="0">
                <a:solidFill>
                  <a:srgbClr val="FF0000"/>
                </a:solidFill>
                <a:latin typeface="+mj-lt"/>
              </a:rPr>
              <a:t>H2 Braskem (BA)</a:t>
            </a:r>
          </a:p>
        </p:txBody>
      </p:sp>
      <p:cxnSp>
        <p:nvCxnSpPr>
          <p:cNvPr id="8" name="Conector de Seta Reta 7">
            <a:extLst>
              <a:ext uri="{FF2B5EF4-FFF2-40B4-BE49-F238E27FC236}">
                <a16:creationId xmlns:a16="http://schemas.microsoft.com/office/drawing/2014/main" xmlns="" id="{9BE06E6F-D2C7-4C72-80C4-C00FAA3324F5}"/>
              </a:ext>
            </a:extLst>
          </p:cNvPr>
          <p:cNvCxnSpPr>
            <a:cxnSpLocks/>
          </p:cNvCxnSpPr>
          <p:nvPr/>
        </p:nvCxnSpPr>
        <p:spPr>
          <a:xfrm>
            <a:off x="2846783" y="3352268"/>
            <a:ext cx="0" cy="658335"/>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9" name="CaixaDeTexto 8">
            <a:extLst>
              <a:ext uri="{FF2B5EF4-FFF2-40B4-BE49-F238E27FC236}">
                <a16:creationId xmlns:a16="http://schemas.microsoft.com/office/drawing/2014/main" xmlns="" id="{462DE871-16D9-4DDF-AE00-D63D65A6125D}"/>
              </a:ext>
            </a:extLst>
          </p:cNvPr>
          <p:cNvSpPr txBox="1"/>
          <p:nvPr/>
        </p:nvSpPr>
        <p:spPr>
          <a:xfrm>
            <a:off x="714478" y="4040220"/>
            <a:ext cx="1490786" cy="415498"/>
          </a:xfrm>
          <a:prstGeom prst="rect">
            <a:avLst/>
          </a:prstGeom>
          <a:noFill/>
        </p:spPr>
        <p:txBody>
          <a:bodyPr wrap="square">
            <a:spAutoFit/>
          </a:bodyPr>
          <a:lstStyle/>
          <a:p>
            <a:pPr eaLnBrk="1" hangingPunct="1">
              <a:defRPr/>
            </a:pPr>
            <a:r>
              <a:rPr lang="pt-BR" sz="2100" b="1" dirty="0">
                <a:latin typeface="+mj-lt"/>
              </a:rPr>
              <a:t>Lei do Gás</a:t>
            </a:r>
          </a:p>
        </p:txBody>
      </p:sp>
      <p:cxnSp>
        <p:nvCxnSpPr>
          <p:cNvPr id="10" name="Conector de Seta Reta 9">
            <a:extLst>
              <a:ext uri="{FF2B5EF4-FFF2-40B4-BE49-F238E27FC236}">
                <a16:creationId xmlns:a16="http://schemas.microsoft.com/office/drawing/2014/main" xmlns="" id="{E13E8D52-B69A-4BA0-AFD3-809C1F6F67C4}"/>
              </a:ext>
            </a:extLst>
          </p:cNvPr>
          <p:cNvCxnSpPr>
            <a:cxnSpLocks/>
          </p:cNvCxnSpPr>
          <p:nvPr/>
        </p:nvCxnSpPr>
        <p:spPr>
          <a:xfrm>
            <a:off x="4340535" y="3381882"/>
            <a:ext cx="0" cy="658338"/>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grpSp>
        <p:nvGrpSpPr>
          <p:cNvPr id="11" name="Grupo 12">
            <a:extLst>
              <a:ext uri="{FF2B5EF4-FFF2-40B4-BE49-F238E27FC236}">
                <a16:creationId xmlns:a16="http://schemas.microsoft.com/office/drawing/2014/main" xmlns="" id="{EABC4E23-71C8-435B-BA0B-24B9EC6FDC95}"/>
              </a:ext>
            </a:extLst>
          </p:cNvPr>
          <p:cNvGrpSpPr>
            <a:grpSpLocks/>
          </p:cNvGrpSpPr>
          <p:nvPr/>
        </p:nvGrpSpPr>
        <p:grpSpPr bwMode="auto">
          <a:xfrm>
            <a:off x="2964373" y="3377173"/>
            <a:ext cx="796490" cy="656941"/>
            <a:chOff x="1187624" y="1699038"/>
            <a:chExt cx="648072" cy="471324"/>
          </a:xfrm>
        </p:grpSpPr>
        <p:pic>
          <p:nvPicPr>
            <p:cNvPr id="12" name="Picture 4" descr="https://www.pitadanatural.com.br/media/wysiwyg/O_Que_E/fabrica.png">
              <a:extLst>
                <a:ext uri="{FF2B5EF4-FFF2-40B4-BE49-F238E27FC236}">
                  <a16:creationId xmlns:a16="http://schemas.microsoft.com/office/drawing/2014/main" xmlns="" id="{AD954E5B-4A1A-4171-B395-C935D90E01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99038"/>
              <a:ext cx="648072" cy="47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a:extLst>
                <a:ext uri="{FF2B5EF4-FFF2-40B4-BE49-F238E27FC236}">
                  <a16:creationId xmlns:a16="http://schemas.microsoft.com/office/drawing/2014/main" xmlns="" id="{BDDC4FEF-37D8-4C01-8434-CDF7D3031883}"/>
                </a:ext>
              </a:extLst>
            </p:cNvPr>
            <p:cNvSpPr txBox="1"/>
            <p:nvPr/>
          </p:nvSpPr>
          <p:spPr>
            <a:xfrm>
              <a:off x="1407884" y="1800704"/>
              <a:ext cx="263730" cy="298100"/>
            </a:xfrm>
            <a:prstGeom prst="rect">
              <a:avLst/>
            </a:prstGeom>
            <a:noFill/>
          </p:spPr>
          <p:txBody>
            <a:bodyPr wrap="none">
              <a:spAutoFit/>
            </a:bodyPr>
            <a:lstStyle/>
            <a:p>
              <a:pPr eaLnBrk="1" hangingPunct="1">
                <a:defRPr/>
              </a:pPr>
              <a:r>
                <a:rPr lang="pt-BR" sz="2100" dirty="0">
                  <a:solidFill>
                    <a:srgbClr val="C00000"/>
                  </a:solidFill>
                  <a:latin typeface="+mj-lt"/>
                </a:rPr>
                <a:t>X</a:t>
              </a:r>
            </a:p>
          </p:txBody>
        </p:sp>
      </p:grpSp>
      <p:sp>
        <p:nvSpPr>
          <p:cNvPr id="14" name="CaixaDeTexto 13">
            <a:extLst>
              <a:ext uri="{FF2B5EF4-FFF2-40B4-BE49-F238E27FC236}">
                <a16:creationId xmlns:a16="http://schemas.microsoft.com/office/drawing/2014/main" xmlns="" id="{386900AB-29FC-48C9-ACFB-DC886E0B940C}"/>
              </a:ext>
            </a:extLst>
          </p:cNvPr>
          <p:cNvSpPr txBox="1"/>
          <p:nvPr/>
        </p:nvSpPr>
        <p:spPr>
          <a:xfrm>
            <a:off x="4340536" y="4004925"/>
            <a:ext cx="1277366" cy="1061829"/>
          </a:xfrm>
          <a:prstGeom prst="rect">
            <a:avLst/>
          </a:prstGeom>
          <a:noFill/>
        </p:spPr>
        <p:txBody>
          <a:bodyPr wrap="square">
            <a:spAutoFit/>
          </a:bodyPr>
          <a:lstStyle/>
          <a:p>
            <a:pPr eaLnBrk="1" hangingPunct="1">
              <a:defRPr/>
            </a:pPr>
            <a:r>
              <a:rPr lang="pt-BR" sz="2100" b="1" dirty="0">
                <a:latin typeface="+mj-lt"/>
              </a:rPr>
              <a:t>Metanol</a:t>
            </a:r>
          </a:p>
          <a:p>
            <a:pPr eaLnBrk="1" hangingPunct="1">
              <a:defRPr/>
            </a:pPr>
            <a:r>
              <a:rPr lang="pt-BR" sz="2100" b="1" dirty="0">
                <a:latin typeface="+mj-lt"/>
              </a:rPr>
              <a:t>GPC (RJ)</a:t>
            </a:r>
          </a:p>
          <a:p>
            <a:pPr eaLnBrk="1" hangingPunct="1">
              <a:defRPr/>
            </a:pPr>
            <a:endParaRPr lang="pt-BR" sz="2100" b="1" dirty="0">
              <a:latin typeface="+mj-lt"/>
            </a:endParaRPr>
          </a:p>
        </p:txBody>
      </p:sp>
      <p:grpSp>
        <p:nvGrpSpPr>
          <p:cNvPr id="15" name="Grupo 12">
            <a:extLst>
              <a:ext uri="{FF2B5EF4-FFF2-40B4-BE49-F238E27FC236}">
                <a16:creationId xmlns:a16="http://schemas.microsoft.com/office/drawing/2014/main" xmlns="" id="{FE7B1526-2F09-4ABE-B313-FD9C5F281568}"/>
              </a:ext>
            </a:extLst>
          </p:cNvPr>
          <p:cNvGrpSpPr>
            <a:grpSpLocks/>
          </p:cNvGrpSpPr>
          <p:nvPr/>
        </p:nvGrpSpPr>
        <p:grpSpPr bwMode="auto">
          <a:xfrm>
            <a:off x="5752733" y="3339163"/>
            <a:ext cx="796490" cy="655572"/>
            <a:chOff x="1187624" y="1699038"/>
            <a:chExt cx="648072" cy="471324"/>
          </a:xfrm>
        </p:grpSpPr>
        <p:pic>
          <p:nvPicPr>
            <p:cNvPr id="16" name="Picture 4" descr="https://www.pitadanatural.com.br/media/wysiwyg/O_Que_E/fabrica.png">
              <a:extLst>
                <a:ext uri="{FF2B5EF4-FFF2-40B4-BE49-F238E27FC236}">
                  <a16:creationId xmlns:a16="http://schemas.microsoft.com/office/drawing/2014/main" xmlns="" id="{B26D87C4-F132-48FE-9A62-C03801A665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99038"/>
              <a:ext cx="648072" cy="47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ixaDeTexto 16">
              <a:extLst>
                <a:ext uri="{FF2B5EF4-FFF2-40B4-BE49-F238E27FC236}">
                  <a16:creationId xmlns:a16="http://schemas.microsoft.com/office/drawing/2014/main" xmlns="" id="{30AA880A-4AB0-4C22-AABD-E8D5DF404347}"/>
                </a:ext>
              </a:extLst>
            </p:cNvPr>
            <p:cNvSpPr txBox="1"/>
            <p:nvPr/>
          </p:nvSpPr>
          <p:spPr>
            <a:xfrm>
              <a:off x="1331639" y="1779692"/>
              <a:ext cx="263730" cy="298722"/>
            </a:xfrm>
            <a:prstGeom prst="rect">
              <a:avLst/>
            </a:prstGeom>
            <a:noFill/>
          </p:spPr>
          <p:txBody>
            <a:bodyPr wrap="none">
              <a:spAutoFit/>
            </a:bodyPr>
            <a:lstStyle/>
            <a:p>
              <a:pPr eaLnBrk="1" hangingPunct="1">
                <a:defRPr/>
              </a:pPr>
              <a:r>
                <a:rPr lang="pt-BR" sz="2100" dirty="0">
                  <a:solidFill>
                    <a:srgbClr val="C00000"/>
                  </a:solidFill>
                  <a:latin typeface="+mj-lt"/>
                </a:rPr>
                <a:t>X</a:t>
              </a:r>
            </a:p>
          </p:txBody>
        </p:sp>
      </p:grpSp>
      <p:cxnSp>
        <p:nvCxnSpPr>
          <p:cNvPr id="18" name="Conector de Seta Reta 17">
            <a:extLst>
              <a:ext uri="{FF2B5EF4-FFF2-40B4-BE49-F238E27FC236}">
                <a16:creationId xmlns:a16="http://schemas.microsoft.com/office/drawing/2014/main" xmlns="" id="{E70F306D-70B1-4CFE-B95E-03B571C5BB14}"/>
              </a:ext>
            </a:extLst>
          </p:cNvPr>
          <p:cNvCxnSpPr>
            <a:cxnSpLocks/>
          </p:cNvCxnSpPr>
          <p:nvPr/>
        </p:nvCxnSpPr>
        <p:spPr>
          <a:xfrm>
            <a:off x="5617901" y="3352268"/>
            <a:ext cx="0" cy="658335"/>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19" name="CaixaDeTexto 18">
            <a:extLst>
              <a:ext uri="{FF2B5EF4-FFF2-40B4-BE49-F238E27FC236}">
                <a16:creationId xmlns:a16="http://schemas.microsoft.com/office/drawing/2014/main" xmlns="" id="{D5D21F23-6843-44A4-831B-25DC93D0CBC8}"/>
              </a:ext>
            </a:extLst>
          </p:cNvPr>
          <p:cNvSpPr txBox="1"/>
          <p:nvPr/>
        </p:nvSpPr>
        <p:spPr>
          <a:xfrm>
            <a:off x="5650046" y="4067795"/>
            <a:ext cx="1411937" cy="1061829"/>
          </a:xfrm>
          <a:prstGeom prst="rect">
            <a:avLst/>
          </a:prstGeom>
          <a:noFill/>
        </p:spPr>
        <p:txBody>
          <a:bodyPr wrap="square">
            <a:spAutoFit/>
          </a:bodyPr>
          <a:lstStyle/>
          <a:p>
            <a:pPr eaLnBrk="1" hangingPunct="1">
              <a:defRPr/>
            </a:pPr>
            <a:r>
              <a:rPr lang="pt-BR" sz="2100" b="1" dirty="0">
                <a:latin typeface="+mj-lt"/>
              </a:rPr>
              <a:t>H2</a:t>
            </a:r>
          </a:p>
          <a:p>
            <a:pPr eaLnBrk="1" hangingPunct="1">
              <a:defRPr/>
            </a:pPr>
            <a:r>
              <a:rPr lang="pt-BR" sz="2100" b="1" dirty="0">
                <a:latin typeface="+mj-lt"/>
              </a:rPr>
              <a:t>Bann (SP)</a:t>
            </a:r>
          </a:p>
          <a:p>
            <a:pPr eaLnBrk="1" hangingPunct="1">
              <a:defRPr/>
            </a:pPr>
            <a:endParaRPr lang="pt-BR" sz="2100" b="1" dirty="0">
              <a:latin typeface="+mj-lt"/>
            </a:endParaRPr>
          </a:p>
        </p:txBody>
      </p:sp>
      <p:grpSp>
        <p:nvGrpSpPr>
          <p:cNvPr id="20" name="Grupo 12">
            <a:extLst>
              <a:ext uri="{FF2B5EF4-FFF2-40B4-BE49-F238E27FC236}">
                <a16:creationId xmlns:a16="http://schemas.microsoft.com/office/drawing/2014/main" xmlns="" id="{A21BBD01-BB64-47FA-82A2-7F474F65E8DC}"/>
              </a:ext>
            </a:extLst>
          </p:cNvPr>
          <p:cNvGrpSpPr>
            <a:grpSpLocks/>
          </p:cNvGrpSpPr>
          <p:nvPr/>
        </p:nvGrpSpPr>
        <p:grpSpPr bwMode="auto">
          <a:xfrm>
            <a:off x="7267781" y="3426275"/>
            <a:ext cx="796490" cy="658002"/>
            <a:chOff x="1187624" y="1699038"/>
            <a:chExt cx="648072" cy="471324"/>
          </a:xfrm>
        </p:grpSpPr>
        <p:pic>
          <p:nvPicPr>
            <p:cNvPr id="21" name="Picture 4" descr="https://www.pitadanatural.com.br/media/wysiwyg/O_Que_E/fabrica.png">
              <a:extLst>
                <a:ext uri="{FF2B5EF4-FFF2-40B4-BE49-F238E27FC236}">
                  <a16:creationId xmlns:a16="http://schemas.microsoft.com/office/drawing/2014/main" xmlns="" id="{5F5885B2-21DB-4D77-A7B3-4C27F4735B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99038"/>
              <a:ext cx="648072" cy="47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ixaDeTexto 21">
              <a:extLst>
                <a:ext uri="{FF2B5EF4-FFF2-40B4-BE49-F238E27FC236}">
                  <a16:creationId xmlns:a16="http://schemas.microsoft.com/office/drawing/2014/main" xmlns="" id="{75931820-489E-429A-A541-B3BA2A9B805A}"/>
                </a:ext>
              </a:extLst>
            </p:cNvPr>
            <p:cNvSpPr txBox="1"/>
            <p:nvPr/>
          </p:nvSpPr>
          <p:spPr>
            <a:xfrm>
              <a:off x="1331639" y="1779393"/>
              <a:ext cx="263730" cy="297619"/>
            </a:xfrm>
            <a:prstGeom prst="rect">
              <a:avLst/>
            </a:prstGeom>
            <a:noFill/>
          </p:spPr>
          <p:txBody>
            <a:bodyPr wrap="none">
              <a:spAutoFit/>
            </a:bodyPr>
            <a:lstStyle/>
            <a:p>
              <a:pPr eaLnBrk="1" hangingPunct="1">
                <a:defRPr/>
              </a:pPr>
              <a:r>
                <a:rPr lang="pt-BR" sz="2100" dirty="0">
                  <a:solidFill>
                    <a:srgbClr val="C00000"/>
                  </a:solidFill>
                  <a:latin typeface="+mj-lt"/>
                </a:rPr>
                <a:t>X</a:t>
              </a:r>
            </a:p>
          </p:txBody>
        </p:sp>
      </p:grpSp>
      <p:cxnSp>
        <p:nvCxnSpPr>
          <p:cNvPr id="23" name="Conector de Seta Reta 22">
            <a:extLst>
              <a:ext uri="{FF2B5EF4-FFF2-40B4-BE49-F238E27FC236}">
                <a16:creationId xmlns:a16="http://schemas.microsoft.com/office/drawing/2014/main" xmlns="" id="{580BD7DC-2F38-4F9C-A1F0-2ADD31321BE0}"/>
              </a:ext>
            </a:extLst>
          </p:cNvPr>
          <p:cNvCxnSpPr>
            <a:cxnSpLocks/>
          </p:cNvCxnSpPr>
          <p:nvPr/>
        </p:nvCxnSpPr>
        <p:spPr>
          <a:xfrm>
            <a:off x="7198380" y="3377174"/>
            <a:ext cx="0" cy="658338"/>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24" name="CaixaDeTexto 23">
            <a:extLst>
              <a:ext uri="{FF2B5EF4-FFF2-40B4-BE49-F238E27FC236}">
                <a16:creationId xmlns:a16="http://schemas.microsoft.com/office/drawing/2014/main" xmlns="" id="{2088F526-3F8B-4D99-B71B-A375F38A5064}"/>
              </a:ext>
            </a:extLst>
          </p:cNvPr>
          <p:cNvSpPr txBox="1"/>
          <p:nvPr/>
        </p:nvSpPr>
        <p:spPr>
          <a:xfrm>
            <a:off x="7150481" y="3985112"/>
            <a:ext cx="1436748" cy="1061829"/>
          </a:xfrm>
          <a:prstGeom prst="rect">
            <a:avLst/>
          </a:prstGeom>
          <a:noFill/>
        </p:spPr>
        <p:txBody>
          <a:bodyPr wrap="square">
            <a:spAutoFit/>
          </a:bodyPr>
          <a:lstStyle/>
          <a:p>
            <a:pPr eaLnBrk="1" hangingPunct="1">
              <a:defRPr/>
            </a:pPr>
            <a:r>
              <a:rPr lang="pt-BR" sz="2100" b="1" dirty="0">
                <a:latin typeface="+mj-lt"/>
              </a:rPr>
              <a:t>MDI</a:t>
            </a:r>
          </a:p>
          <a:p>
            <a:pPr eaLnBrk="1" hangingPunct="1">
              <a:defRPr/>
            </a:pPr>
            <a:r>
              <a:rPr lang="pt-BR" sz="2100" b="1" dirty="0">
                <a:latin typeface="+mj-lt"/>
              </a:rPr>
              <a:t>Bayer (RJ)</a:t>
            </a:r>
          </a:p>
          <a:p>
            <a:pPr eaLnBrk="1" hangingPunct="1">
              <a:defRPr/>
            </a:pPr>
            <a:endParaRPr lang="pt-BR" sz="2100" b="1" dirty="0">
              <a:latin typeface="+mj-lt"/>
            </a:endParaRPr>
          </a:p>
        </p:txBody>
      </p:sp>
      <p:grpSp>
        <p:nvGrpSpPr>
          <p:cNvPr id="25" name="Grupo 12">
            <a:extLst>
              <a:ext uri="{FF2B5EF4-FFF2-40B4-BE49-F238E27FC236}">
                <a16:creationId xmlns:a16="http://schemas.microsoft.com/office/drawing/2014/main" xmlns="" id="{39C951C8-B60B-4710-ACC6-48C211A6B5FD}"/>
              </a:ext>
            </a:extLst>
          </p:cNvPr>
          <p:cNvGrpSpPr>
            <a:grpSpLocks/>
          </p:cNvGrpSpPr>
          <p:nvPr/>
        </p:nvGrpSpPr>
        <p:grpSpPr bwMode="auto">
          <a:xfrm>
            <a:off x="8538460" y="3373331"/>
            <a:ext cx="796490" cy="658002"/>
            <a:chOff x="1187624" y="1699038"/>
            <a:chExt cx="648072" cy="471324"/>
          </a:xfrm>
        </p:grpSpPr>
        <p:pic>
          <p:nvPicPr>
            <p:cNvPr id="26" name="Picture 4" descr="https://www.pitadanatural.com.br/media/wysiwyg/O_Que_E/fabrica.png">
              <a:extLst>
                <a:ext uri="{FF2B5EF4-FFF2-40B4-BE49-F238E27FC236}">
                  <a16:creationId xmlns:a16="http://schemas.microsoft.com/office/drawing/2014/main" xmlns="" id="{A90211F5-F518-4638-807B-3893DF0247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99038"/>
              <a:ext cx="648072" cy="47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aixaDeTexto 26">
              <a:extLst>
                <a:ext uri="{FF2B5EF4-FFF2-40B4-BE49-F238E27FC236}">
                  <a16:creationId xmlns:a16="http://schemas.microsoft.com/office/drawing/2014/main" xmlns="" id="{E7E68C0E-D10A-4D61-86F6-B669AAD7D46E}"/>
                </a:ext>
              </a:extLst>
            </p:cNvPr>
            <p:cNvSpPr txBox="1"/>
            <p:nvPr/>
          </p:nvSpPr>
          <p:spPr>
            <a:xfrm>
              <a:off x="1331639" y="1779393"/>
              <a:ext cx="263730" cy="297619"/>
            </a:xfrm>
            <a:prstGeom prst="rect">
              <a:avLst/>
            </a:prstGeom>
            <a:noFill/>
          </p:spPr>
          <p:txBody>
            <a:bodyPr wrap="none">
              <a:spAutoFit/>
            </a:bodyPr>
            <a:lstStyle/>
            <a:p>
              <a:pPr eaLnBrk="1" hangingPunct="1">
                <a:defRPr/>
              </a:pPr>
              <a:r>
                <a:rPr lang="pt-BR" sz="2100" dirty="0">
                  <a:solidFill>
                    <a:srgbClr val="C00000"/>
                  </a:solidFill>
                  <a:latin typeface="+mj-lt"/>
                </a:rPr>
                <a:t>X</a:t>
              </a:r>
            </a:p>
          </p:txBody>
        </p:sp>
      </p:grpSp>
      <p:cxnSp>
        <p:nvCxnSpPr>
          <p:cNvPr id="28" name="Conector de Seta Reta 27">
            <a:extLst>
              <a:ext uri="{FF2B5EF4-FFF2-40B4-BE49-F238E27FC236}">
                <a16:creationId xmlns:a16="http://schemas.microsoft.com/office/drawing/2014/main" xmlns="" id="{02C5FA11-55FD-45BF-9242-9E69952B24F4}"/>
              </a:ext>
            </a:extLst>
          </p:cNvPr>
          <p:cNvCxnSpPr>
            <a:cxnSpLocks/>
          </p:cNvCxnSpPr>
          <p:nvPr/>
        </p:nvCxnSpPr>
        <p:spPr>
          <a:xfrm>
            <a:off x="8374508" y="3326777"/>
            <a:ext cx="0" cy="658335"/>
          </a:xfrm>
          <a:prstGeom prst="straightConnector1">
            <a:avLst/>
          </a:prstGeom>
          <a:ln>
            <a:solidFill>
              <a:schemeClr val="accent6">
                <a:lumMod val="75000"/>
              </a:schemeClr>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29" name="CaixaDeTexto 28">
            <a:extLst>
              <a:ext uri="{FF2B5EF4-FFF2-40B4-BE49-F238E27FC236}">
                <a16:creationId xmlns:a16="http://schemas.microsoft.com/office/drawing/2014/main" xmlns="" id="{A9B52A1A-D63B-4660-A8AB-12009B44540C}"/>
              </a:ext>
            </a:extLst>
          </p:cNvPr>
          <p:cNvSpPr txBox="1"/>
          <p:nvPr/>
        </p:nvSpPr>
        <p:spPr>
          <a:xfrm>
            <a:off x="8329892" y="4152058"/>
            <a:ext cx="1671066" cy="1754326"/>
          </a:xfrm>
          <a:prstGeom prst="rect">
            <a:avLst/>
          </a:prstGeom>
          <a:noFill/>
        </p:spPr>
        <p:txBody>
          <a:bodyPr wrap="square">
            <a:spAutoFit/>
          </a:bodyPr>
          <a:lstStyle/>
          <a:p>
            <a:pPr eaLnBrk="1" hangingPunct="1">
              <a:defRPr/>
            </a:pPr>
            <a:r>
              <a:rPr lang="pt-BR" sz="2700" b="1" dirty="0">
                <a:solidFill>
                  <a:srgbClr val="FF0000"/>
                </a:solidFill>
                <a:latin typeface="+mj-lt"/>
              </a:rPr>
              <a:t>Metanol</a:t>
            </a:r>
          </a:p>
          <a:p>
            <a:pPr eaLnBrk="1" hangingPunct="1">
              <a:defRPr/>
            </a:pPr>
            <a:r>
              <a:rPr lang="pt-BR" sz="2700" b="1" dirty="0" err="1">
                <a:solidFill>
                  <a:srgbClr val="FF0000"/>
                </a:solidFill>
                <a:latin typeface="+mj-lt"/>
              </a:rPr>
              <a:t>Copenor</a:t>
            </a:r>
            <a:r>
              <a:rPr lang="pt-BR" sz="2700" b="1" dirty="0">
                <a:solidFill>
                  <a:srgbClr val="FF0000"/>
                </a:solidFill>
                <a:latin typeface="+mj-lt"/>
              </a:rPr>
              <a:t> (BA)</a:t>
            </a:r>
          </a:p>
          <a:p>
            <a:pPr eaLnBrk="1" hangingPunct="1">
              <a:defRPr/>
            </a:pPr>
            <a:endParaRPr lang="pt-BR" sz="2700" b="1" dirty="0">
              <a:latin typeface="+mj-lt"/>
            </a:endParaRPr>
          </a:p>
        </p:txBody>
      </p:sp>
      <p:sp>
        <p:nvSpPr>
          <p:cNvPr id="30" name="CaixaDeTexto 29">
            <a:extLst>
              <a:ext uri="{FF2B5EF4-FFF2-40B4-BE49-F238E27FC236}">
                <a16:creationId xmlns:a16="http://schemas.microsoft.com/office/drawing/2014/main" xmlns="" id="{AA9BDE92-DD6D-4E78-8784-21284F224434}"/>
              </a:ext>
            </a:extLst>
          </p:cNvPr>
          <p:cNvSpPr txBox="1"/>
          <p:nvPr/>
        </p:nvSpPr>
        <p:spPr>
          <a:xfrm>
            <a:off x="422822" y="2127485"/>
            <a:ext cx="11866383" cy="553998"/>
          </a:xfrm>
          <a:prstGeom prst="rect">
            <a:avLst/>
          </a:prstGeom>
          <a:noFill/>
        </p:spPr>
        <p:txBody>
          <a:bodyPr wrap="square">
            <a:spAutoFit/>
          </a:bodyPr>
          <a:lstStyle/>
          <a:p>
            <a:pPr algn="ctr" eaLnBrk="1" hangingPunct="1">
              <a:defRPr/>
            </a:pPr>
            <a:r>
              <a:rPr lang="pt-BR" sz="3000" b="1" cap="all" dirty="0">
                <a:latin typeface="+mj-lt"/>
              </a:rPr>
              <a:t>Fechamento de várias unidades</a:t>
            </a:r>
          </a:p>
        </p:txBody>
      </p:sp>
      <p:grpSp>
        <p:nvGrpSpPr>
          <p:cNvPr id="31" name="Grupo 12">
            <a:extLst>
              <a:ext uri="{FF2B5EF4-FFF2-40B4-BE49-F238E27FC236}">
                <a16:creationId xmlns:a16="http://schemas.microsoft.com/office/drawing/2014/main" xmlns="" id="{C72ED453-48B3-4723-BBE7-5AAB8E5C86F2}"/>
              </a:ext>
            </a:extLst>
          </p:cNvPr>
          <p:cNvGrpSpPr>
            <a:grpSpLocks/>
          </p:cNvGrpSpPr>
          <p:nvPr/>
        </p:nvGrpSpPr>
        <p:grpSpPr bwMode="auto">
          <a:xfrm>
            <a:off x="11373542" y="3402211"/>
            <a:ext cx="796490" cy="658002"/>
            <a:chOff x="1187624" y="1699038"/>
            <a:chExt cx="648072" cy="471324"/>
          </a:xfrm>
        </p:grpSpPr>
        <p:pic>
          <p:nvPicPr>
            <p:cNvPr id="32" name="Picture 4" descr="https://www.pitadanatural.com.br/media/wysiwyg/O_Que_E/fabrica.png">
              <a:extLst>
                <a:ext uri="{FF2B5EF4-FFF2-40B4-BE49-F238E27FC236}">
                  <a16:creationId xmlns:a16="http://schemas.microsoft.com/office/drawing/2014/main" xmlns="" id="{1A31B7C1-5669-4DAF-9220-8111B6F6E8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99038"/>
              <a:ext cx="648072" cy="47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aixaDeTexto 32">
              <a:extLst>
                <a:ext uri="{FF2B5EF4-FFF2-40B4-BE49-F238E27FC236}">
                  <a16:creationId xmlns:a16="http://schemas.microsoft.com/office/drawing/2014/main" xmlns="" id="{21AF00D0-4FF4-433B-A799-5495577FE71D}"/>
                </a:ext>
              </a:extLst>
            </p:cNvPr>
            <p:cNvSpPr txBox="1"/>
            <p:nvPr/>
          </p:nvSpPr>
          <p:spPr>
            <a:xfrm>
              <a:off x="1331639" y="1779393"/>
              <a:ext cx="263730" cy="297619"/>
            </a:xfrm>
            <a:prstGeom prst="rect">
              <a:avLst/>
            </a:prstGeom>
            <a:noFill/>
          </p:spPr>
          <p:txBody>
            <a:bodyPr wrap="none">
              <a:spAutoFit/>
            </a:bodyPr>
            <a:lstStyle/>
            <a:p>
              <a:pPr eaLnBrk="1" hangingPunct="1">
                <a:defRPr/>
              </a:pPr>
              <a:r>
                <a:rPr lang="pt-BR" sz="2100" dirty="0">
                  <a:solidFill>
                    <a:srgbClr val="C00000"/>
                  </a:solidFill>
                  <a:latin typeface="+mj-lt"/>
                </a:rPr>
                <a:t>X</a:t>
              </a:r>
            </a:p>
          </p:txBody>
        </p:sp>
      </p:grpSp>
      <p:sp>
        <p:nvSpPr>
          <p:cNvPr id="34" name="CaixaDeTexto 33">
            <a:extLst>
              <a:ext uri="{FF2B5EF4-FFF2-40B4-BE49-F238E27FC236}">
                <a16:creationId xmlns:a16="http://schemas.microsoft.com/office/drawing/2014/main" xmlns="" id="{4FF5A278-D232-4116-AB78-ED9B660E1C30}"/>
              </a:ext>
            </a:extLst>
          </p:cNvPr>
          <p:cNvSpPr txBox="1"/>
          <p:nvPr/>
        </p:nvSpPr>
        <p:spPr>
          <a:xfrm>
            <a:off x="10496383" y="4090071"/>
            <a:ext cx="2394509" cy="1246495"/>
          </a:xfrm>
          <a:prstGeom prst="rect">
            <a:avLst/>
          </a:prstGeom>
          <a:noFill/>
        </p:spPr>
        <p:txBody>
          <a:bodyPr wrap="square">
            <a:spAutoFit/>
          </a:bodyPr>
          <a:lstStyle/>
          <a:p>
            <a:pPr eaLnBrk="1" hangingPunct="1">
              <a:defRPr/>
            </a:pPr>
            <a:r>
              <a:rPr lang="pt-BR" sz="2700" b="1" dirty="0" err="1">
                <a:solidFill>
                  <a:srgbClr val="FF0000"/>
                </a:solidFill>
                <a:latin typeface="+mj-lt"/>
              </a:rPr>
              <a:t>Amonia</a:t>
            </a:r>
            <a:r>
              <a:rPr lang="pt-BR" sz="2700" b="1" dirty="0">
                <a:solidFill>
                  <a:srgbClr val="FF0000"/>
                </a:solidFill>
                <a:latin typeface="+mj-lt"/>
              </a:rPr>
              <a:t>/ureia</a:t>
            </a:r>
          </a:p>
          <a:p>
            <a:pPr eaLnBrk="1" hangingPunct="1">
              <a:defRPr/>
            </a:pPr>
            <a:r>
              <a:rPr lang="pt-BR" sz="2700" b="1" dirty="0">
                <a:solidFill>
                  <a:srgbClr val="FF0000"/>
                </a:solidFill>
                <a:latin typeface="+mj-lt"/>
              </a:rPr>
              <a:t>FAFEN (BA)</a:t>
            </a:r>
          </a:p>
          <a:p>
            <a:pPr eaLnBrk="1" hangingPunct="1">
              <a:defRPr/>
            </a:pPr>
            <a:r>
              <a:rPr lang="pt-BR" sz="2100" b="1" dirty="0">
                <a:latin typeface="+mj-lt"/>
              </a:rPr>
              <a:t>FAFEN (SE)</a:t>
            </a:r>
          </a:p>
        </p:txBody>
      </p:sp>
      <p:cxnSp>
        <p:nvCxnSpPr>
          <p:cNvPr id="35" name="Conector de Seta Reta 34">
            <a:extLst>
              <a:ext uri="{FF2B5EF4-FFF2-40B4-BE49-F238E27FC236}">
                <a16:creationId xmlns:a16="http://schemas.microsoft.com/office/drawing/2014/main" xmlns="" id="{8E585BE7-0638-42E5-885C-BF1BA4C9466F}"/>
              </a:ext>
            </a:extLst>
          </p:cNvPr>
          <p:cNvCxnSpPr>
            <a:cxnSpLocks/>
          </p:cNvCxnSpPr>
          <p:nvPr/>
        </p:nvCxnSpPr>
        <p:spPr>
          <a:xfrm>
            <a:off x="11204589" y="3273915"/>
            <a:ext cx="0" cy="658335"/>
          </a:xfrm>
          <a:prstGeom prst="straightConnector1">
            <a:avLst/>
          </a:prstGeom>
          <a:ln>
            <a:solidFill>
              <a:schemeClr val="accent6">
                <a:lumMod val="75000"/>
              </a:schemeClr>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37" name="CaixaDeTexto 36">
            <a:extLst>
              <a:ext uri="{FF2B5EF4-FFF2-40B4-BE49-F238E27FC236}">
                <a16:creationId xmlns:a16="http://schemas.microsoft.com/office/drawing/2014/main" xmlns="" id="{658CC67E-1772-40E3-AA8A-8BF53DBE0839}"/>
              </a:ext>
            </a:extLst>
          </p:cNvPr>
          <p:cNvSpPr txBox="1"/>
          <p:nvPr/>
        </p:nvSpPr>
        <p:spPr>
          <a:xfrm>
            <a:off x="4325846" y="6041120"/>
            <a:ext cx="8294562" cy="2118593"/>
          </a:xfrm>
          <a:prstGeom prst="rect">
            <a:avLst/>
          </a:prstGeom>
          <a:noFill/>
        </p:spPr>
        <p:txBody>
          <a:bodyPr wrap="square">
            <a:spAutoFit/>
          </a:bodyPr>
          <a:lstStyle/>
          <a:p>
            <a:pPr defTabSz="1371600">
              <a:lnSpc>
                <a:spcPts val="5400"/>
              </a:lnSpc>
              <a:defRPr/>
            </a:pPr>
            <a:r>
              <a:rPr lang="pt-BR" sz="3600" b="1" dirty="0">
                <a:solidFill>
                  <a:schemeClr val="accent5">
                    <a:lumMod val="50000"/>
                  </a:schemeClr>
                </a:solidFill>
                <a:latin typeface="Calibri Light"/>
              </a:rPr>
              <a:t>2020 em diante: Busca pela sobrevivência</a:t>
            </a:r>
          </a:p>
          <a:p>
            <a:pPr defTabSz="1371600">
              <a:lnSpc>
                <a:spcPts val="5400"/>
              </a:lnSpc>
              <a:defRPr/>
            </a:pPr>
            <a:r>
              <a:rPr lang="pt-BR" sz="3600" b="1" dirty="0">
                <a:solidFill>
                  <a:schemeClr val="accent5">
                    <a:lumMod val="50000"/>
                  </a:schemeClr>
                </a:solidFill>
                <a:latin typeface="Calibri Light"/>
              </a:rPr>
              <a:t>Esperança no Novo Mercado</a:t>
            </a:r>
          </a:p>
          <a:p>
            <a:pPr defTabSz="1371600">
              <a:lnSpc>
                <a:spcPts val="5400"/>
              </a:lnSpc>
              <a:defRPr/>
            </a:pPr>
            <a:r>
              <a:rPr lang="pt-BR" sz="3600" b="1" dirty="0">
                <a:solidFill>
                  <a:schemeClr val="accent5">
                    <a:lumMod val="50000"/>
                  </a:schemeClr>
                </a:solidFill>
                <a:latin typeface="Calibri Light"/>
              </a:rPr>
              <a:t>Não dá para aguardar até 2023 - 2024</a:t>
            </a:r>
          </a:p>
        </p:txBody>
      </p:sp>
      <p:pic>
        <p:nvPicPr>
          <p:cNvPr id="38" name="Picture 14">
            <a:extLst>
              <a:ext uri="{FF2B5EF4-FFF2-40B4-BE49-F238E27FC236}">
                <a16:creationId xmlns:a16="http://schemas.microsoft.com/office/drawing/2014/main" xmlns="" id="{B62005FD-A739-4E3D-8903-10EE5E80A30E}"/>
              </a:ext>
            </a:extLst>
          </p:cNvPr>
          <p:cNvPicPr/>
          <p:nvPr/>
        </p:nvPicPr>
        <p:blipFill rotWithShape="1">
          <a:blip r:embed="rId3" cstate="print"/>
          <a:srcRect t="29296" b="-29296"/>
          <a:stretch/>
        </p:blipFill>
        <p:spPr bwMode="auto">
          <a:xfrm rot="3558165" flipV="1">
            <a:off x="2873489" y="5466694"/>
            <a:ext cx="1034562" cy="3829169"/>
          </a:xfrm>
          <a:prstGeom prst="rect">
            <a:avLst/>
          </a:prstGeom>
          <a:noFill/>
          <a:ln w="9525">
            <a:noFill/>
            <a:miter lim="800000"/>
            <a:headEnd/>
            <a:tailEnd/>
          </a:ln>
          <a:effectLst/>
        </p:spPr>
      </p:pic>
      <p:sp>
        <p:nvSpPr>
          <p:cNvPr id="39" name="CaixaDeTexto 38">
            <a:extLst>
              <a:ext uri="{FF2B5EF4-FFF2-40B4-BE49-F238E27FC236}">
                <a16:creationId xmlns:a16="http://schemas.microsoft.com/office/drawing/2014/main" xmlns="" id="{9E452CC5-02AF-4646-9878-610A162E3072}"/>
              </a:ext>
            </a:extLst>
          </p:cNvPr>
          <p:cNvSpPr txBox="1"/>
          <p:nvPr/>
        </p:nvSpPr>
        <p:spPr>
          <a:xfrm>
            <a:off x="13428703" y="3206338"/>
            <a:ext cx="4074323" cy="4838248"/>
          </a:xfrm>
          <a:prstGeom prst="rect">
            <a:avLst/>
          </a:prstGeom>
          <a:noFill/>
        </p:spPr>
        <p:txBody>
          <a:bodyPr vert="horz" wrap="square" lIns="182880" tIns="91440" rIns="182880" bIns="91440" rtlCol="0" anchor="ctr">
            <a:spAutoFit/>
          </a:bodyPr>
          <a:lstStyle>
            <a:defPPr>
              <a:defRPr lang="pt-BR"/>
            </a:defPPr>
            <a:lvl1pPr defTabSz="1219170">
              <a:lnSpc>
                <a:spcPct val="90000"/>
              </a:lnSpc>
              <a:spcBef>
                <a:spcPct val="0"/>
              </a:spcBef>
              <a:buNone/>
              <a:defRPr sz="2800" b="1">
                <a:solidFill>
                  <a:schemeClr val="accent5">
                    <a:lumMod val="50000"/>
                  </a:schemeClr>
                </a:solidFill>
                <a:latin typeface="+mj-lt"/>
              </a:defRPr>
            </a:lvl1pPr>
          </a:lstStyle>
          <a:p>
            <a:r>
              <a:rPr lang="pt-BR" sz="4200" dirty="0"/>
              <a:t>Mas falta competitividade, o que tem trazido consequências muito ruins para o setor e para o País</a:t>
            </a:r>
          </a:p>
        </p:txBody>
      </p:sp>
      <p:sp>
        <p:nvSpPr>
          <p:cNvPr id="40" name="Título 1">
            <a:extLst>
              <a:ext uri="{FF2B5EF4-FFF2-40B4-BE49-F238E27FC236}">
                <a16:creationId xmlns:a16="http://schemas.microsoft.com/office/drawing/2014/main" xmlns="" id="{D62EC61F-7ECE-4AE1-88FF-ABD863D023F8}"/>
              </a:ext>
            </a:extLst>
          </p:cNvPr>
          <p:cNvSpPr txBox="1">
            <a:spLocks noChangeArrowheads="1"/>
          </p:cNvSpPr>
          <p:nvPr/>
        </p:nvSpPr>
        <p:spPr bwMode="auto">
          <a:xfrm>
            <a:off x="4867394" y="381890"/>
            <a:ext cx="9820880" cy="683264"/>
          </a:xfrm>
          <a:prstGeom prst="rect">
            <a:avLst/>
          </a:prstGeom>
        </p:spPr>
        <p:txBody>
          <a:bodyPr vert="horz" lIns="137160" tIns="68580" rIns="137160" bIns="68580" rtlCol="0" anchor="b">
            <a:noAutofit/>
          </a:bodyPr>
          <a:lstStyle>
            <a:defPPr>
              <a:defRPr lang="pt-BR"/>
            </a:defPPr>
            <a:lvl1pPr>
              <a:lnSpc>
                <a:spcPct val="90000"/>
              </a:lnSpc>
              <a:spcBef>
                <a:spcPct val="0"/>
              </a:spcBef>
              <a:buNone/>
              <a:defRPr sz="2400" b="1">
                <a:solidFill>
                  <a:schemeClr val="bg1">
                    <a:lumMod val="95000"/>
                  </a:schemeClr>
                </a:solidFill>
                <a:ea typeface="+mj-ea"/>
                <a:cs typeface="+mj-cs"/>
              </a:defRPr>
            </a:lvl1pPr>
          </a:lstStyle>
          <a:p>
            <a:r>
              <a:rPr lang="pt-BR" altLang="pt-BR" sz="3600" dirty="0"/>
              <a:t>Fechamento de unidades atribuídas ao gás</a:t>
            </a:r>
          </a:p>
        </p:txBody>
      </p:sp>
    </p:spTree>
    <p:extLst>
      <p:ext uri="{BB962C8B-B14F-4D97-AF65-F5344CB8AC3E}">
        <p14:creationId xmlns:p14="http://schemas.microsoft.com/office/powerpoint/2010/main" val="186524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6A54C709-B29C-47C0-84C4-738A9FD8C077}"/>
              </a:ext>
            </a:extLst>
          </p:cNvPr>
          <p:cNvSpPr txBox="1"/>
          <p:nvPr/>
        </p:nvSpPr>
        <p:spPr>
          <a:xfrm>
            <a:off x="5147971" y="1813493"/>
            <a:ext cx="11970986" cy="5909310"/>
          </a:xfrm>
          <a:prstGeom prst="rect">
            <a:avLst/>
          </a:prstGeom>
          <a:noFill/>
        </p:spPr>
        <p:txBody>
          <a:bodyPr wrap="square">
            <a:spAutoFit/>
          </a:bodyPr>
          <a:lstStyle/>
          <a:p>
            <a:endParaRPr lang="pt-BR" sz="2700" dirty="0">
              <a:solidFill>
                <a:schemeClr val="accent6">
                  <a:lumMod val="50000"/>
                </a:schemeClr>
              </a:solidFill>
              <a:latin typeface="Calibri" panose="020F0502020204030204" pitchFamily="34" charset="0"/>
              <a:ea typeface="Calibri" panose="020F0502020204030204" pitchFamily="34" charset="0"/>
            </a:endParaRPr>
          </a:p>
          <a:p>
            <a:pPr algn="just"/>
            <a:r>
              <a:rPr lang="pt-BR" sz="2700" i="1" dirty="0">
                <a:solidFill>
                  <a:schemeClr val="accent6">
                    <a:lumMod val="50000"/>
                  </a:schemeClr>
                </a:solidFill>
                <a:latin typeface="Calibri" panose="020F0502020204030204" pitchFamily="34" charset="0"/>
                <a:ea typeface="Calibri" panose="020F0502020204030204" pitchFamily="34" charset="0"/>
              </a:rPr>
              <a:t>“Brasil tem um grande diferencial que é a disponibilidade de matéria-prima e tem a prerrogativa da decisão de industrializá-la.” </a:t>
            </a:r>
            <a:endParaRPr lang="pt-BR" sz="2700" dirty="0">
              <a:solidFill>
                <a:schemeClr val="accent6">
                  <a:lumMod val="50000"/>
                </a:schemeClr>
              </a:solidFill>
              <a:latin typeface="Calibri" panose="020F0502020204030204" pitchFamily="34" charset="0"/>
              <a:ea typeface="Calibri" panose="020F0502020204030204" pitchFamily="34" charset="0"/>
            </a:endParaRPr>
          </a:p>
          <a:p>
            <a:pPr algn="just"/>
            <a:r>
              <a:rPr lang="pt-BR" sz="2700" dirty="0">
                <a:solidFill>
                  <a:schemeClr val="accent6">
                    <a:lumMod val="50000"/>
                  </a:schemeClr>
                </a:solidFill>
                <a:latin typeface="Calibri" panose="020F0502020204030204" pitchFamily="34" charset="0"/>
                <a:ea typeface="Calibri" panose="020F0502020204030204" pitchFamily="34" charset="0"/>
              </a:rPr>
              <a:t> </a:t>
            </a:r>
          </a:p>
          <a:p>
            <a:pPr algn="just"/>
            <a:r>
              <a:rPr lang="pt-BR" sz="2700" i="1" dirty="0">
                <a:solidFill>
                  <a:schemeClr val="accent6">
                    <a:lumMod val="50000"/>
                  </a:schemeClr>
                </a:solidFill>
                <a:latin typeface="Calibri" panose="020F0502020204030204" pitchFamily="34" charset="0"/>
                <a:ea typeface="Calibri" panose="020F0502020204030204" pitchFamily="34" charset="0"/>
              </a:rPr>
              <a:t>“Com gás natural competitivo, a preços internacionais, poderemos ter uma indústria química mais forte e reconstruir importantes cadeias estratégicas para o desenvolvimento do País, como a de fertilizantes.”</a:t>
            </a:r>
          </a:p>
          <a:p>
            <a:pPr algn="just"/>
            <a:endParaRPr lang="pt-BR" sz="2700" i="1" dirty="0">
              <a:solidFill>
                <a:schemeClr val="accent6">
                  <a:lumMod val="50000"/>
                </a:schemeClr>
              </a:solidFill>
              <a:latin typeface="Calibri" panose="020F0502020204030204" pitchFamily="34" charset="0"/>
              <a:ea typeface="Calibri" panose="020F0502020204030204" pitchFamily="34" charset="0"/>
            </a:endParaRPr>
          </a:p>
          <a:p>
            <a:pPr algn="just"/>
            <a:r>
              <a:rPr lang="pt-BR" sz="2700" i="1" dirty="0">
                <a:solidFill>
                  <a:schemeClr val="accent6">
                    <a:lumMod val="50000"/>
                  </a:schemeClr>
                </a:solidFill>
                <a:latin typeface="Calibri" panose="020F0502020204030204" pitchFamily="34" charset="0"/>
                <a:ea typeface="Calibri" panose="020F0502020204030204" pitchFamily="34" charset="0"/>
              </a:rPr>
              <a:t>“Com gás natural competitivo, a preços internacionais, poderemos ter uma indústria química mais forte e reconstruir importantes cadeias estratégicas para o desenvolvimento do País.”</a:t>
            </a:r>
          </a:p>
          <a:p>
            <a:r>
              <a:rPr lang="pt-BR" sz="2700" dirty="0">
                <a:solidFill>
                  <a:schemeClr val="accent6">
                    <a:lumMod val="50000"/>
                  </a:schemeClr>
                </a:solidFill>
                <a:latin typeface="Calibri" panose="020F0502020204030204" pitchFamily="34" charset="0"/>
                <a:ea typeface="Calibri" panose="020F0502020204030204" pitchFamily="34" charset="0"/>
              </a:rPr>
              <a:t> </a:t>
            </a:r>
          </a:p>
          <a:p>
            <a:r>
              <a:rPr lang="pt-BR" sz="2700" i="1" dirty="0">
                <a:solidFill>
                  <a:schemeClr val="accent6">
                    <a:lumMod val="50000"/>
                  </a:schemeClr>
                </a:solidFill>
                <a:latin typeface="Calibri" panose="020F0502020204030204" pitchFamily="34" charset="0"/>
                <a:ea typeface="Calibri" panose="020F0502020204030204" pitchFamily="34" charset="0"/>
              </a:rPr>
              <a:t>“Brasil tem um grande diferencial que é a disponibilidade de matéria prima e tem a prerrogativa da decisão de industrializá-la.” </a:t>
            </a:r>
            <a:endParaRPr lang="pt-BR" sz="2700" dirty="0">
              <a:solidFill>
                <a:schemeClr val="accent6">
                  <a:lumMod val="50000"/>
                </a:schemeClr>
              </a:solidFill>
              <a:latin typeface="Calibri" panose="020F0502020204030204" pitchFamily="34" charset="0"/>
              <a:ea typeface="Calibri" panose="020F0502020204030204" pitchFamily="34" charset="0"/>
            </a:endParaRPr>
          </a:p>
        </p:txBody>
      </p:sp>
      <p:sp>
        <p:nvSpPr>
          <p:cNvPr id="3" name="Título 1">
            <a:extLst>
              <a:ext uri="{FF2B5EF4-FFF2-40B4-BE49-F238E27FC236}">
                <a16:creationId xmlns:a16="http://schemas.microsoft.com/office/drawing/2014/main" xmlns="" id="{B6A3311E-42E1-47E1-BE6E-DD0EEED90ED9}"/>
              </a:ext>
            </a:extLst>
          </p:cNvPr>
          <p:cNvSpPr txBox="1">
            <a:spLocks/>
          </p:cNvSpPr>
          <p:nvPr/>
        </p:nvSpPr>
        <p:spPr>
          <a:xfrm>
            <a:off x="5025378" y="277793"/>
            <a:ext cx="9473967" cy="717677"/>
          </a:xfrm>
          <a:prstGeom prst="rect">
            <a:avLst/>
          </a:prstGeom>
        </p:spPr>
        <p:txBody>
          <a:bodyPr vert="horz" lIns="137160" tIns="68580" rIns="137160" bIns="68580" rtlCol="0" anchor="b">
            <a:noAutofit/>
          </a:bodyPr>
          <a:lstStyle>
            <a:defPPr>
              <a:defRPr lang="pt-BR"/>
            </a:defPPr>
            <a:lvl1pPr>
              <a:lnSpc>
                <a:spcPct val="90000"/>
              </a:lnSpc>
              <a:spcBef>
                <a:spcPct val="0"/>
              </a:spcBef>
              <a:buNone/>
              <a:defRPr sz="2400" b="1">
                <a:solidFill>
                  <a:schemeClr val="bg1">
                    <a:lumMod val="95000"/>
                  </a:schemeClr>
                </a:solidFill>
                <a:ea typeface="+mj-ea"/>
                <a:cs typeface="+mj-cs"/>
              </a:defRPr>
            </a:lvl1pPr>
          </a:lstStyle>
          <a:p>
            <a:endParaRPr lang="pt-BR" sz="3600" dirty="0"/>
          </a:p>
        </p:txBody>
      </p:sp>
      <p:sp>
        <p:nvSpPr>
          <p:cNvPr id="4" name="Título 1">
            <a:extLst>
              <a:ext uri="{FF2B5EF4-FFF2-40B4-BE49-F238E27FC236}">
                <a16:creationId xmlns:a16="http://schemas.microsoft.com/office/drawing/2014/main" xmlns="" id="{0B1E2E28-26A7-436D-9053-A53B557A8665}"/>
              </a:ext>
            </a:extLst>
          </p:cNvPr>
          <p:cNvSpPr txBox="1">
            <a:spLocks/>
          </p:cNvSpPr>
          <p:nvPr/>
        </p:nvSpPr>
        <p:spPr>
          <a:xfrm>
            <a:off x="5025378" y="327967"/>
            <a:ext cx="9473967" cy="717677"/>
          </a:xfrm>
          <a:prstGeom prst="rect">
            <a:avLst/>
          </a:prstGeom>
        </p:spPr>
        <p:txBody>
          <a:bodyPr vert="horz" lIns="137160" tIns="68580" rIns="137160" bIns="68580" rtlCol="0" anchor="b">
            <a:noAutofit/>
          </a:bodyPr>
          <a:lstStyle>
            <a:defPPr>
              <a:defRPr lang="pt-BR"/>
            </a:defPPr>
            <a:lvl1pPr>
              <a:lnSpc>
                <a:spcPct val="90000"/>
              </a:lnSpc>
              <a:spcBef>
                <a:spcPct val="0"/>
              </a:spcBef>
              <a:buNone/>
              <a:defRPr sz="2400" b="1">
                <a:solidFill>
                  <a:schemeClr val="bg1">
                    <a:lumMod val="95000"/>
                  </a:schemeClr>
                </a:solidFill>
                <a:ea typeface="+mj-ea"/>
                <a:cs typeface="+mj-cs"/>
              </a:defRPr>
            </a:lvl1pPr>
          </a:lstStyle>
          <a:p>
            <a:r>
              <a:rPr lang="pt-BR" sz="3600" dirty="0"/>
              <a:t>Considerações finais</a:t>
            </a:r>
          </a:p>
        </p:txBody>
      </p:sp>
    </p:spTree>
    <p:extLst>
      <p:ext uri="{BB962C8B-B14F-4D97-AF65-F5344CB8AC3E}">
        <p14:creationId xmlns:p14="http://schemas.microsoft.com/office/powerpoint/2010/main" val="421303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0" cy="10287000"/>
          </a:xfrm>
          <a:custGeom>
            <a:avLst/>
            <a:gdLst/>
            <a:ahLst/>
            <a:cxnLst/>
            <a:rect l="l" t="t" r="r" b="b"/>
            <a:pathLst>
              <a:path h="10287000">
                <a:moveTo>
                  <a:pt x="0" y="0"/>
                </a:moveTo>
                <a:lnTo>
                  <a:pt x="0" y="10286999"/>
                </a:lnTo>
                <a:lnTo>
                  <a:pt x="0" y="0"/>
                </a:lnTo>
              </a:path>
            </a:pathLst>
          </a:custGeom>
          <a:solidFill>
            <a:srgbClr val="0A1B29"/>
          </a:solidFill>
        </p:spPr>
        <p:txBody>
          <a:bodyPr wrap="square" lIns="0" tIns="0" rIns="0" bIns="0" rtlCol="0"/>
          <a:lstStyle/>
          <a:p>
            <a:endParaRPr/>
          </a:p>
        </p:txBody>
      </p:sp>
      <p:sp>
        <p:nvSpPr>
          <p:cNvPr id="3" name="object 3"/>
          <p:cNvSpPr/>
          <p:nvPr/>
        </p:nvSpPr>
        <p:spPr>
          <a:xfrm>
            <a:off x="0" y="0"/>
            <a:ext cx="0" cy="10287000"/>
          </a:xfrm>
          <a:custGeom>
            <a:avLst/>
            <a:gdLst/>
            <a:ahLst/>
            <a:cxnLst/>
            <a:rect l="l" t="t" r="r" b="b"/>
            <a:pathLst>
              <a:path h="10287000">
                <a:moveTo>
                  <a:pt x="0" y="0"/>
                </a:moveTo>
                <a:lnTo>
                  <a:pt x="0" y="10286999"/>
                </a:lnTo>
                <a:lnTo>
                  <a:pt x="0" y="0"/>
                </a:lnTo>
              </a:path>
            </a:pathLst>
          </a:custGeom>
          <a:solidFill>
            <a:srgbClr val="FFFFFF"/>
          </a:solidFill>
        </p:spPr>
        <p:txBody>
          <a:bodyPr wrap="square" lIns="0" tIns="0" rIns="0" bIns="0" rtlCol="0"/>
          <a:lstStyle/>
          <a:p>
            <a:endParaRPr/>
          </a:p>
        </p:txBody>
      </p:sp>
      <p:sp>
        <p:nvSpPr>
          <p:cNvPr id="4" name="object 4"/>
          <p:cNvSpPr/>
          <p:nvPr/>
        </p:nvSpPr>
        <p:spPr>
          <a:xfrm>
            <a:off x="0" y="0"/>
            <a:ext cx="18288000" cy="10287000"/>
          </a:xfrm>
          <a:custGeom>
            <a:avLst/>
            <a:gdLst/>
            <a:ahLst/>
            <a:cxnLst/>
            <a:rect l="l" t="t" r="r" b="b"/>
            <a:pathLst>
              <a:path w="18288000" h="10287000">
                <a:moveTo>
                  <a:pt x="0" y="0"/>
                </a:moveTo>
                <a:lnTo>
                  <a:pt x="18287998" y="0"/>
                </a:lnTo>
                <a:lnTo>
                  <a:pt x="18287998" y="10286999"/>
                </a:lnTo>
                <a:lnTo>
                  <a:pt x="0" y="10286999"/>
                </a:lnTo>
                <a:lnTo>
                  <a:pt x="0" y="0"/>
                </a:lnTo>
                <a:close/>
              </a:path>
            </a:pathLst>
          </a:custGeom>
          <a:solidFill>
            <a:srgbClr val="0A1B29"/>
          </a:solidFill>
        </p:spPr>
        <p:txBody>
          <a:bodyPr wrap="square" lIns="0" tIns="0" rIns="0" bIns="0" rtlCol="0"/>
          <a:lstStyle/>
          <a:p>
            <a:endParaRPr/>
          </a:p>
        </p:txBody>
      </p:sp>
      <p:sp>
        <p:nvSpPr>
          <p:cNvPr id="5" name="object 5"/>
          <p:cNvSpPr/>
          <p:nvPr/>
        </p:nvSpPr>
        <p:spPr>
          <a:xfrm>
            <a:off x="10001941" y="0"/>
            <a:ext cx="8286115" cy="8375650"/>
          </a:xfrm>
          <a:custGeom>
            <a:avLst/>
            <a:gdLst/>
            <a:ahLst/>
            <a:cxnLst/>
            <a:rect l="l" t="t" r="r" b="b"/>
            <a:pathLst>
              <a:path w="8286115" h="8375650">
                <a:moveTo>
                  <a:pt x="0" y="0"/>
                </a:moveTo>
                <a:lnTo>
                  <a:pt x="8286058" y="0"/>
                </a:lnTo>
                <a:lnTo>
                  <a:pt x="8286058" y="2399127"/>
                </a:lnTo>
                <a:lnTo>
                  <a:pt x="4835618" y="8375290"/>
                </a:lnTo>
                <a:lnTo>
                  <a:pt x="0" y="0"/>
                </a:lnTo>
              </a:path>
            </a:pathLst>
          </a:custGeom>
          <a:solidFill>
            <a:srgbClr val="175070"/>
          </a:solidFill>
        </p:spPr>
        <p:txBody>
          <a:bodyPr wrap="square" lIns="0" tIns="0" rIns="0" bIns="0" rtlCol="0"/>
          <a:lstStyle/>
          <a:p>
            <a:endParaRPr/>
          </a:p>
        </p:txBody>
      </p:sp>
      <p:sp>
        <p:nvSpPr>
          <p:cNvPr id="6" name="object 6"/>
          <p:cNvSpPr/>
          <p:nvPr/>
        </p:nvSpPr>
        <p:spPr>
          <a:xfrm>
            <a:off x="12284255" y="0"/>
            <a:ext cx="6003743" cy="640168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5980376" y="4422397"/>
            <a:ext cx="2286000" cy="1979295"/>
          </a:xfrm>
          <a:custGeom>
            <a:avLst/>
            <a:gdLst/>
            <a:ahLst/>
            <a:cxnLst/>
            <a:rect l="l" t="t" r="r" b="b"/>
            <a:pathLst>
              <a:path w="2286000" h="1979295">
                <a:moveTo>
                  <a:pt x="2285553" y="1979288"/>
                </a:moveTo>
                <a:lnTo>
                  <a:pt x="0" y="1979288"/>
                </a:lnTo>
                <a:lnTo>
                  <a:pt x="1142776" y="0"/>
                </a:lnTo>
                <a:lnTo>
                  <a:pt x="2285553" y="1979288"/>
                </a:lnTo>
                <a:close/>
              </a:path>
            </a:pathLst>
          </a:custGeom>
          <a:solidFill>
            <a:srgbClr val="2F7769"/>
          </a:solidFill>
        </p:spPr>
        <p:txBody>
          <a:bodyPr wrap="square" lIns="0" tIns="0" rIns="0" bIns="0" rtlCol="0"/>
          <a:lstStyle/>
          <a:p>
            <a:endParaRPr/>
          </a:p>
        </p:txBody>
      </p:sp>
      <p:sp>
        <p:nvSpPr>
          <p:cNvPr id="8" name="object 8"/>
          <p:cNvSpPr/>
          <p:nvPr/>
        </p:nvSpPr>
        <p:spPr>
          <a:xfrm>
            <a:off x="14837450" y="8380952"/>
            <a:ext cx="2286000" cy="1906270"/>
          </a:xfrm>
          <a:custGeom>
            <a:avLst/>
            <a:gdLst/>
            <a:ahLst/>
            <a:cxnLst/>
            <a:rect l="l" t="t" r="r" b="b"/>
            <a:pathLst>
              <a:path w="2286000" h="1906270">
                <a:moveTo>
                  <a:pt x="0" y="0"/>
                </a:moveTo>
                <a:lnTo>
                  <a:pt x="2285553" y="0"/>
                </a:lnTo>
                <a:lnTo>
                  <a:pt x="1185063" y="1906047"/>
                </a:lnTo>
                <a:lnTo>
                  <a:pt x="1100489" y="1906047"/>
                </a:lnTo>
                <a:lnTo>
                  <a:pt x="0" y="0"/>
                </a:lnTo>
                <a:close/>
              </a:path>
            </a:pathLst>
          </a:custGeom>
          <a:solidFill>
            <a:srgbClr val="175070"/>
          </a:solidFill>
        </p:spPr>
        <p:txBody>
          <a:bodyPr wrap="square" lIns="0" tIns="0" rIns="0" bIns="0" rtlCol="0"/>
          <a:lstStyle/>
          <a:p>
            <a:endParaRPr/>
          </a:p>
        </p:txBody>
      </p:sp>
      <p:sp>
        <p:nvSpPr>
          <p:cNvPr id="9" name="object 9"/>
          <p:cNvSpPr/>
          <p:nvPr/>
        </p:nvSpPr>
        <p:spPr>
          <a:xfrm>
            <a:off x="16022677" y="8380976"/>
            <a:ext cx="2201545" cy="1906270"/>
          </a:xfrm>
          <a:custGeom>
            <a:avLst/>
            <a:gdLst/>
            <a:ahLst/>
            <a:cxnLst/>
            <a:rect l="l" t="t" r="r" b="b"/>
            <a:pathLst>
              <a:path w="2201544" h="1906270">
                <a:moveTo>
                  <a:pt x="2200951" y="1906023"/>
                </a:moveTo>
                <a:lnTo>
                  <a:pt x="0" y="1906023"/>
                </a:lnTo>
                <a:lnTo>
                  <a:pt x="1100475" y="0"/>
                </a:lnTo>
                <a:lnTo>
                  <a:pt x="2200951" y="1906023"/>
                </a:lnTo>
              </a:path>
            </a:pathLst>
          </a:custGeom>
          <a:solidFill>
            <a:srgbClr val="86BCC3"/>
          </a:solidFill>
        </p:spPr>
        <p:txBody>
          <a:bodyPr wrap="square" lIns="0" tIns="0" rIns="0" bIns="0" rtlCol="0"/>
          <a:lstStyle/>
          <a:p>
            <a:endParaRPr/>
          </a:p>
        </p:txBody>
      </p:sp>
      <p:sp>
        <p:nvSpPr>
          <p:cNvPr id="10" name="object 10"/>
          <p:cNvSpPr/>
          <p:nvPr/>
        </p:nvSpPr>
        <p:spPr>
          <a:xfrm>
            <a:off x="12552046" y="6401680"/>
            <a:ext cx="2286000" cy="1979295"/>
          </a:xfrm>
          <a:custGeom>
            <a:avLst/>
            <a:gdLst/>
            <a:ahLst/>
            <a:cxnLst/>
            <a:rect l="l" t="t" r="r" b="b"/>
            <a:pathLst>
              <a:path w="2286000" h="1979295">
                <a:moveTo>
                  <a:pt x="2285553" y="1979288"/>
                </a:moveTo>
                <a:lnTo>
                  <a:pt x="0" y="1979288"/>
                </a:lnTo>
                <a:lnTo>
                  <a:pt x="1142776" y="0"/>
                </a:lnTo>
                <a:lnTo>
                  <a:pt x="2285553" y="1979288"/>
                </a:lnTo>
                <a:close/>
              </a:path>
            </a:pathLst>
          </a:custGeom>
          <a:solidFill>
            <a:srgbClr val="0191B6"/>
          </a:solidFill>
        </p:spPr>
        <p:txBody>
          <a:bodyPr wrap="square" lIns="0" tIns="0" rIns="0" bIns="0" rtlCol="0"/>
          <a:lstStyle/>
          <a:p>
            <a:endParaRPr/>
          </a:p>
        </p:txBody>
      </p:sp>
      <p:sp>
        <p:nvSpPr>
          <p:cNvPr id="11" name="object 11"/>
          <p:cNvSpPr/>
          <p:nvPr/>
        </p:nvSpPr>
        <p:spPr>
          <a:xfrm>
            <a:off x="1038222" y="1028705"/>
            <a:ext cx="9525" cy="8229600"/>
          </a:xfrm>
          <a:custGeom>
            <a:avLst/>
            <a:gdLst/>
            <a:ahLst/>
            <a:cxnLst/>
            <a:rect l="l" t="t" r="r" b="b"/>
            <a:pathLst>
              <a:path w="9525" h="8229600">
                <a:moveTo>
                  <a:pt x="0" y="0"/>
                </a:moveTo>
                <a:lnTo>
                  <a:pt x="9524" y="8229599"/>
                </a:lnTo>
              </a:path>
            </a:pathLst>
          </a:custGeom>
          <a:ln w="19049">
            <a:solidFill>
              <a:srgbClr val="0191B6"/>
            </a:solidFill>
          </a:ln>
        </p:spPr>
        <p:txBody>
          <a:bodyPr wrap="square" lIns="0" tIns="0" rIns="0" bIns="0" rtlCol="0"/>
          <a:lstStyle/>
          <a:p>
            <a:endParaRPr/>
          </a:p>
        </p:txBody>
      </p:sp>
      <p:sp>
        <p:nvSpPr>
          <p:cNvPr id="12" name="object 12"/>
          <p:cNvSpPr txBox="1"/>
          <p:nvPr/>
        </p:nvSpPr>
        <p:spPr>
          <a:xfrm>
            <a:off x="2583201" y="5074284"/>
            <a:ext cx="7418740" cy="977896"/>
          </a:xfrm>
          <a:prstGeom prst="rect">
            <a:avLst/>
          </a:prstGeom>
        </p:spPr>
        <p:txBody>
          <a:bodyPr vert="horz" wrap="square" lIns="0" tIns="0" rIns="0" bIns="0" rtlCol="0">
            <a:spAutoFit/>
          </a:bodyPr>
          <a:lstStyle/>
          <a:p>
            <a:pPr marL="12700" marR="5080">
              <a:lnSpc>
                <a:spcPts val="7500"/>
              </a:lnSpc>
            </a:pPr>
            <a:r>
              <a:rPr sz="80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Obrigado</a:t>
            </a:r>
            <a:endParaRPr sz="8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p:nvPr/>
        </p:nvSpPr>
        <p:spPr>
          <a:xfrm>
            <a:off x="2494213" y="7474582"/>
            <a:ext cx="9258299" cy="1809749"/>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414317" y="1015675"/>
            <a:ext cx="461665" cy="4020185"/>
          </a:xfrm>
          <a:prstGeom prst="rect">
            <a:avLst/>
          </a:prstGeom>
        </p:spPr>
        <p:txBody>
          <a:bodyPr vert="vert270" wrap="square" lIns="0" tIns="0" rIns="0" bIns="0" rtlCol="0">
            <a:spAutoFit/>
          </a:bodyPr>
          <a:lstStyle/>
          <a:p>
            <a:pPr marL="12700">
              <a:lnSpc>
                <a:spcPct val="100000"/>
              </a:lnSpc>
            </a:pPr>
            <a:r>
              <a:rPr sz="3000" b="1" dirty="0">
                <a:solidFill>
                  <a:srgbClr val="42C2DD"/>
                </a:solidFill>
                <a:latin typeface="Open Sans" panose="020B0606030504020204" pitchFamily="34" charset="0"/>
                <a:ea typeface="Open Sans" panose="020B0606030504020204" pitchFamily="34" charset="0"/>
                <a:cs typeface="Open Sans" panose="020B0606030504020204" pitchFamily="34" charset="0"/>
                <a:hlinkClick r:id="rId4"/>
              </a:rPr>
              <a:t>www.abiquim.org.br</a:t>
            </a:r>
            <a:endParaRPr sz="3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210945"/>
          </a:xfrm>
          <a:custGeom>
            <a:avLst/>
            <a:gdLst/>
            <a:ahLst/>
            <a:cxnLst/>
            <a:rect l="l" t="t" r="r" b="b"/>
            <a:pathLst>
              <a:path w="18288000" h="1210945">
                <a:moveTo>
                  <a:pt x="0" y="0"/>
                </a:moveTo>
                <a:lnTo>
                  <a:pt x="18287999" y="0"/>
                </a:lnTo>
                <a:lnTo>
                  <a:pt x="18287999" y="1210663"/>
                </a:lnTo>
                <a:lnTo>
                  <a:pt x="0" y="1210663"/>
                </a:lnTo>
                <a:lnTo>
                  <a:pt x="0" y="0"/>
                </a:lnTo>
              </a:path>
            </a:pathLst>
          </a:custGeom>
          <a:solidFill>
            <a:srgbClr val="86BCC3"/>
          </a:solidFill>
        </p:spPr>
        <p:txBody>
          <a:bodyPr wrap="square" lIns="0" tIns="0" rIns="0" bIns="0" rtlCol="0"/>
          <a:lstStyle/>
          <a:p>
            <a:endParaRPr/>
          </a:p>
        </p:txBody>
      </p:sp>
      <p:sp>
        <p:nvSpPr>
          <p:cNvPr id="3" name="object 3"/>
          <p:cNvSpPr/>
          <p:nvPr/>
        </p:nvSpPr>
        <p:spPr>
          <a:xfrm>
            <a:off x="0" y="1210142"/>
            <a:ext cx="18287999" cy="77438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871215"/>
            <a:ext cx="18288000" cy="1416050"/>
          </a:xfrm>
          <a:custGeom>
            <a:avLst/>
            <a:gdLst/>
            <a:ahLst/>
            <a:cxnLst/>
            <a:rect l="l" t="t" r="r" b="b"/>
            <a:pathLst>
              <a:path w="18288000" h="1416050">
                <a:moveTo>
                  <a:pt x="0" y="1415784"/>
                </a:moveTo>
                <a:lnTo>
                  <a:pt x="0" y="0"/>
                </a:lnTo>
                <a:lnTo>
                  <a:pt x="18287999" y="0"/>
                </a:lnTo>
                <a:lnTo>
                  <a:pt x="18287999" y="1415784"/>
                </a:lnTo>
                <a:lnTo>
                  <a:pt x="0" y="1415784"/>
                </a:lnTo>
              </a:path>
            </a:pathLst>
          </a:custGeom>
          <a:solidFill>
            <a:srgbClr val="175070"/>
          </a:solidFill>
        </p:spPr>
        <p:txBody>
          <a:bodyPr wrap="square" lIns="0" tIns="0" rIns="0" bIns="0" rtlCol="0"/>
          <a:lstStyle/>
          <a:p>
            <a:endParaRPr/>
          </a:p>
        </p:txBody>
      </p:sp>
      <p:sp>
        <p:nvSpPr>
          <p:cNvPr id="5" name="object 5"/>
          <p:cNvSpPr/>
          <p:nvPr/>
        </p:nvSpPr>
        <p:spPr>
          <a:xfrm>
            <a:off x="15224280" y="9476380"/>
            <a:ext cx="2552699" cy="4952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805752"/>
            <a:ext cx="7058024" cy="306704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021938" y="5805752"/>
            <a:ext cx="5266061" cy="306110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16863" y="207264"/>
            <a:ext cx="8756903" cy="124053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219199" y="9164448"/>
            <a:ext cx="85725" cy="85725"/>
          </a:xfrm>
          <a:custGeom>
            <a:avLst/>
            <a:gdLst/>
            <a:ahLst/>
            <a:cxnLst/>
            <a:rect l="l" t="t" r="r" b="b"/>
            <a:pathLst>
              <a:path w="85725" h="85725">
                <a:moveTo>
                  <a:pt x="48546" y="85724"/>
                </a:moveTo>
                <a:lnTo>
                  <a:pt x="37178" y="85724"/>
                </a:lnTo>
                <a:lnTo>
                  <a:pt x="31710" y="84637"/>
                </a:lnTo>
                <a:lnTo>
                  <a:pt x="1087" y="54013"/>
                </a:lnTo>
                <a:lnTo>
                  <a:pt x="0" y="48546"/>
                </a:lnTo>
                <a:lnTo>
                  <a:pt x="0" y="37178"/>
                </a:lnTo>
                <a:lnTo>
                  <a:pt x="21208" y="5437"/>
                </a:lnTo>
                <a:lnTo>
                  <a:pt x="37178" y="0"/>
                </a:lnTo>
                <a:lnTo>
                  <a:pt x="48546" y="0"/>
                </a:lnTo>
                <a:lnTo>
                  <a:pt x="80287" y="21208"/>
                </a:lnTo>
                <a:lnTo>
                  <a:pt x="85724" y="37178"/>
                </a:lnTo>
                <a:lnTo>
                  <a:pt x="85724" y="48546"/>
                </a:lnTo>
                <a:lnTo>
                  <a:pt x="64516" y="80287"/>
                </a:lnTo>
                <a:lnTo>
                  <a:pt x="48546" y="85724"/>
                </a:lnTo>
                <a:close/>
              </a:path>
            </a:pathLst>
          </a:custGeom>
          <a:solidFill>
            <a:srgbClr val="FFFFFF"/>
          </a:solidFill>
        </p:spPr>
        <p:txBody>
          <a:bodyPr wrap="square" lIns="0" tIns="0" rIns="0" bIns="0" rtlCol="0"/>
          <a:lstStyle/>
          <a:p>
            <a:endParaRPr/>
          </a:p>
        </p:txBody>
      </p:sp>
      <p:sp>
        <p:nvSpPr>
          <p:cNvPr id="10" name="object 10"/>
          <p:cNvSpPr/>
          <p:nvPr/>
        </p:nvSpPr>
        <p:spPr>
          <a:xfrm>
            <a:off x="1219199" y="9497823"/>
            <a:ext cx="85725" cy="85725"/>
          </a:xfrm>
          <a:custGeom>
            <a:avLst/>
            <a:gdLst/>
            <a:ahLst/>
            <a:cxnLst/>
            <a:rect l="l" t="t" r="r" b="b"/>
            <a:pathLst>
              <a:path w="85725" h="85725">
                <a:moveTo>
                  <a:pt x="48546" y="85724"/>
                </a:moveTo>
                <a:lnTo>
                  <a:pt x="37178" y="85724"/>
                </a:lnTo>
                <a:lnTo>
                  <a:pt x="31710" y="84637"/>
                </a:lnTo>
                <a:lnTo>
                  <a:pt x="1087" y="54013"/>
                </a:lnTo>
                <a:lnTo>
                  <a:pt x="0" y="48546"/>
                </a:lnTo>
                <a:lnTo>
                  <a:pt x="0" y="37178"/>
                </a:lnTo>
                <a:lnTo>
                  <a:pt x="21208" y="5437"/>
                </a:lnTo>
                <a:lnTo>
                  <a:pt x="37178" y="0"/>
                </a:lnTo>
                <a:lnTo>
                  <a:pt x="48546" y="0"/>
                </a:lnTo>
                <a:lnTo>
                  <a:pt x="80287" y="21208"/>
                </a:lnTo>
                <a:lnTo>
                  <a:pt x="85724" y="37178"/>
                </a:lnTo>
                <a:lnTo>
                  <a:pt x="85724" y="48546"/>
                </a:lnTo>
                <a:lnTo>
                  <a:pt x="64516" y="80287"/>
                </a:lnTo>
                <a:lnTo>
                  <a:pt x="48546" y="85724"/>
                </a:lnTo>
                <a:close/>
              </a:path>
            </a:pathLst>
          </a:custGeom>
          <a:solidFill>
            <a:srgbClr val="FFFFFF"/>
          </a:solidFill>
        </p:spPr>
        <p:txBody>
          <a:bodyPr wrap="square" lIns="0" tIns="0" rIns="0" bIns="0" rtlCol="0"/>
          <a:lstStyle/>
          <a:p>
            <a:endParaRPr/>
          </a:p>
        </p:txBody>
      </p:sp>
      <p:sp>
        <p:nvSpPr>
          <p:cNvPr id="11" name="object 11"/>
          <p:cNvSpPr/>
          <p:nvPr/>
        </p:nvSpPr>
        <p:spPr>
          <a:xfrm>
            <a:off x="1219199" y="9840723"/>
            <a:ext cx="85725" cy="85725"/>
          </a:xfrm>
          <a:custGeom>
            <a:avLst/>
            <a:gdLst/>
            <a:ahLst/>
            <a:cxnLst/>
            <a:rect l="l" t="t" r="r" b="b"/>
            <a:pathLst>
              <a:path w="85725" h="85725">
                <a:moveTo>
                  <a:pt x="48546" y="85724"/>
                </a:moveTo>
                <a:lnTo>
                  <a:pt x="37178" y="85724"/>
                </a:lnTo>
                <a:lnTo>
                  <a:pt x="31710" y="84637"/>
                </a:lnTo>
                <a:lnTo>
                  <a:pt x="1087" y="54013"/>
                </a:lnTo>
                <a:lnTo>
                  <a:pt x="0" y="48546"/>
                </a:lnTo>
                <a:lnTo>
                  <a:pt x="0" y="37178"/>
                </a:lnTo>
                <a:lnTo>
                  <a:pt x="21208" y="5437"/>
                </a:lnTo>
                <a:lnTo>
                  <a:pt x="37178" y="0"/>
                </a:lnTo>
                <a:lnTo>
                  <a:pt x="48546" y="0"/>
                </a:lnTo>
                <a:lnTo>
                  <a:pt x="80287" y="21208"/>
                </a:lnTo>
                <a:lnTo>
                  <a:pt x="85724" y="37178"/>
                </a:lnTo>
                <a:lnTo>
                  <a:pt x="85724" y="48546"/>
                </a:lnTo>
                <a:lnTo>
                  <a:pt x="64516" y="80287"/>
                </a:lnTo>
                <a:lnTo>
                  <a:pt x="48546" y="85724"/>
                </a:lnTo>
                <a:close/>
              </a:path>
            </a:pathLst>
          </a:custGeom>
          <a:solidFill>
            <a:srgbClr val="FFFFFF"/>
          </a:solidFill>
        </p:spPr>
        <p:txBody>
          <a:bodyPr wrap="square" lIns="0" tIns="0" rIns="0" bIns="0" rtlCol="0"/>
          <a:lstStyle/>
          <a:p>
            <a:endParaRPr/>
          </a:p>
        </p:txBody>
      </p:sp>
      <p:sp>
        <p:nvSpPr>
          <p:cNvPr id="12" name="object 12"/>
          <p:cNvSpPr txBox="1"/>
          <p:nvPr/>
        </p:nvSpPr>
        <p:spPr>
          <a:xfrm>
            <a:off x="1447749" y="9076266"/>
            <a:ext cx="10668051" cy="1017202"/>
          </a:xfrm>
          <a:prstGeom prst="rect">
            <a:avLst/>
          </a:prstGeom>
        </p:spPr>
        <p:txBody>
          <a:bodyPr vert="horz" wrap="square" lIns="0" tIns="0" rIns="0" bIns="0" rtlCol="0">
            <a:spAutoFit/>
          </a:bodyPr>
          <a:lstStyle/>
          <a:p>
            <a:pPr marL="12700" marR="3748404">
              <a:lnSpc>
                <a:spcPct val="109400"/>
              </a:lnSpc>
            </a:pPr>
            <a:r>
              <a:rPr sz="2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Líder em química de renováveis </a:t>
            </a:r>
            <a:r>
              <a:rPr sz="20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(álcool matéria-prima) </a:t>
            </a:r>
            <a:endParaRPr lang="pt-BR" sz="2000" b="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12700" marR="3748404">
              <a:lnSpc>
                <a:spcPct val="109400"/>
              </a:lnSpc>
            </a:pPr>
            <a:r>
              <a:rPr sz="2000" b="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Mão</a:t>
            </a:r>
            <a:r>
              <a:rPr sz="20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 de obra qualificada e tecnologia de ponta</a:t>
            </a:r>
            <a:endParaRPr sz="2000" dirty="0">
              <a:latin typeface="Open Sans" panose="020B0606030504020204" pitchFamily="34" charset="0"/>
              <a:ea typeface="Open Sans" panose="020B0606030504020204" pitchFamily="34" charset="0"/>
              <a:cs typeface="Open Sans" panose="020B0606030504020204" pitchFamily="34" charset="0"/>
            </a:endParaRPr>
          </a:p>
          <a:p>
            <a:pPr marL="12700">
              <a:lnSpc>
                <a:spcPct val="100000"/>
              </a:lnSpc>
              <a:spcBef>
                <a:spcPts val="300"/>
              </a:spcBef>
            </a:pPr>
            <a:r>
              <a:rPr sz="2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1ª em arrecadação de tributos federais | </a:t>
            </a:r>
            <a:r>
              <a:rPr sz="20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(13,1% do total da indústria) - </a:t>
            </a:r>
            <a:r>
              <a:rPr sz="2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R$ 30 bilhões</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txBox="1">
            <a:spLocks noGrp="1"/>
          </p:cNvSpPr>
          <p:nvPr>
            <p:ph type="title"/>
          </p:nvPr>
        </p:nvSpPr>
        <p:spPr>
          <a:xfrm>
            <a:off x="9573766" y="568690"/>
            <a:ext cx="8435759" cy="492443"/>
          </a:xfrm>
          <a:prstGeom prst="rect">
            <a:avLst/>
          </a:prstGeom>
        </p:spPr>
        <p:txBody>
          <a:bodyPr vert="horz" wrap="square" lIns="0" tIns="0" rIns="0" bIns="0" rtlCol="0">
            <a:spAutoFit/>
          </a:bodyPr>
          <a:lstStyle/>
          <a:p>
            <a:pPr marL="12700">
              <a:lnSpc>
                <a:spcPct val="100000"/>
              </a:lnSpc>
            </a:pPr>
            <a:r>
              <a:rPr sz="3200" dirty="0">
                <a:solidFill>
                  <a:srgbClr val="175070"/>
                </a:solidFill>
                <a:latin typeface="Open Sans" panose="020B0606030504020204" pitchFamily="34" charset="0"/>
                <a:ea typeface="Open Sans" panose="020B0606030504020204" pitchFamily="34" charset="0"/>
                <a:cs typeface="Open Sans" panose="020B0606030504020204" pitchFamily="34" charset="0"/>
              </a:rPr>
              <a:t>PAÍS FORTE = INDÚSTRIA QUÍMICA FORTE!</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p:nvPr/>
        </p:nvSpPr>
        <p:spPr>
          <a:xfrm>
            <a:off x="243839" y="1304544"/>
            <a:ext cx="6586727" cy="4337303"/>
          </a:xfrm>
          <a:prstGeom prst="rect">
            <a:avLst/>
          </a:prstGeom>
          <a:blipFill>
            <a:blip r:embed="rId7" cstate="print"/>
            <a:stretch>
              <a:fillRect/>
            </a:stretch>
          </a:blipFill>
        </p:spPr>
        <p:txBody>
          <a:bodyPr wrap="square" lIns="0" tIns="0" rIns="0" bIns="0" rtlCol="0"/>
          <a:lstStyle/>
          <a:p>
            <a:endParaRPr dirty="0"/>
          </a:p>
        </p:txBody>
      </p:sp>
      <p:sp>
        <p:nvSpPr>
          <p:cNvPr id="15" name="object 15"/>
          <p:cNvSpPr/>
          <p:nvPr/>
        </p:nvSpPr>
        <p:spPr>
          <a:xfrm>
            <a:off x="7022591" y="1414272"/>
            <a:ext cx="5964935" cy="4166615"/>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3453871" y="1911095"/>
            <a:ext cx="4215383" cy="3596639"/>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670559" y="6144767"/>
            <a:ext cx="5727191" cy="2831591"/>
          </a:xfrm>
          <a:prstGeom prst="rect">
            <a:avLst/>
          </a:prstGeom>
          <a:blipFill>
            <a:blip r:embed="rId10" cstate="print"/>
            <a:stretch>
              <a:fillRect/>
            </a:stretch>
          </a:blipFill>
        </p:spPr>
        <p:txBody>
          <a:bodyPr wrap="square" lIns="0" tIns="0" rIns="0" bIns="0" rtlCol="0"/>
          <a:lstStyle/>
          <a:p>
            <a:endParaRPr lang="pt-BR"/>
          </a:p>
        </p:txBody>
      </p:sp>
      <p:sp>
        <p:nvSpPr>
          <p:cNvPr id="18" name="object 18"/>
          <p:cNvSpPr/>
          <p:nvPr/>
        </p:nvSpPr>
        <p:spPr>
          <a:xfrm>
            <a:off x="6711695" y="5839967"/>
            <a:ext cx="6586727" cy="3166871"/>
          </a:xfrm>
          <a:prstGeom prst="rect">
            <a:avLst/>
          </a:prstGeom>
          <a:blipFill>
            <a:blip r:embed="rId11" cstate="print"/>
            <a:stretch>
              <a:fillRect/>
            </a:stretch>
          </a:blipFill>
        </p:spPr>
        <p:txBody>
          <a:bodyPr wrap="square" lIns="0" tIns="0" rIns="0" bIns="0" rtlCol="0"/>
          <a:lstStyle/>
          <a:p>
            <a:endParaRPr dirty="0"/>
          </a:p>
        </p:txBody>
      </p:sp>
      <p:sp>
        <p:nvSpPr>
          <p:cNvPr id="20" name="object 20"/>
          <p:cNvSpPr txBox="1"/>
          <p:nvPr/>
        </p:nvSpPr>
        <p:spPr>
          <a:xfrm>
            <a:off x="11726573" y="9093600"/>
            <a:ext cx="6249035" cy="184666"/>
          </a:xfrm>
          <a:prstGeom prst="rect">
            <a:avLst/>
          </a:prstGeom>
        </p:spPr>
        <p:txBody>
          <a:bodyPr vert="horz" wrap="square" lIns="0" tIns="0" rIns="0" bIns="0" rtlCol="0">
            <a:spAutoFit/>
          </a:bodyPr>
          <a:lstStyle/>
          <a:p>
            <a:pPr marL="12700">
              <a:lnSpc>
                <a:spcPct val="100000"/>
              </a:lnSpc>
            </a:pPr>
            <a:r>
              <a:rPr sz="1200" b="0" dirty="0">
                <a:solidFill>
                  <a:srgbClr val="F9FAFD"/>
                </a:solidFill>
                <a:latin typeface="Open Sans" panose="020B0606030504020204" pitchFamily="34" charset="0"/>
                <a:ea typeface="Open Sans" panose="020B0606030504020204" pitchFamily="34" charset="0"/>
                <a:cs typeface="Open Sans" panose="020B0606030504020204" pitchFamily="34" charset="0"/>
              </a:rPr>
              <a:t>FONTE: DIRETORIA DE ECONOMIA, ESTATÍSTICA E COMPETITIVIDADE – DEEC, ABIQUIM</a:t>
            </a: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CaixaDeTexto 21">
            <a:extLst>
              <a:ext uri="{FF2B5EF4-FFF2-40B4-BE49-F238E27FC236}">
                <a16:creationId xmlns:a16="http://schemas.microsoft.com/office/drawing/2014/main" xmlns="" id="{759FFC7D-12DD-4175-A8AA-DADC02F306D3}"/>
              </a:ext>
            </a:extLst>
          </p:cNvPr>
          <p:cNvSpPr txBox="1"/>
          <p:nvPr/>
        </p:nvSpPr>
        <p:spPr>
          <a:xfrm>
            <a:off x="13754289" y="6049627"/>
            <a:ext cx="4022690" cy="2431435"/>
          </a:xfrm>
          <a:prstGeom prst="rect">
            <a:avLst/>
          </a:prstGeom>
          <a:noFill/>
        </p:spPr>
        <p:txBody>
          <a:bodyPr wrap="square">
            <a:spAutoFit/>
          </a:bodyPr>
          <a:lstStyle/>
          <a:p>
            <a:pPr algn="ctr"/>
            <a:r>
              <a:rPr lang="pt-BR" sz="8800" b="1" dirty="0">
                <a:solidFill>
                  <a:schemeClr val="bg1"/>
                </a:solidFill>
                <a:effectLst>
                  <a:outerShdw blurRad="38100" dist="38100" dir="2700000" algn="tl">
                    <a:srgbClr val="000000">
                      <a:alpha val="43137"/>
                    </a:srgbClr>
                  </a:outerShdw>
                </a:effectLst>
                <a:latin typeface="Montserrat Black" panose="00000A00000000000000" pitchFamily="2" charset="0"/>
              </a:rPr>
              <a:t>188</a:t>
            </a:r>
            <a:r>
              <a:rPr lang="pt-BR" sz="8800" b="1" dirty="0">
                <a:solidFill>
                  <a:schemeClr val="bg1"/>
                </a:solidFill>
                <a:effectLst>
                  <a:outerShdw blurRad="38100" dist="38100" dir="2700000" algn="tl">
                    <a:srgbClr val="000000">
                      <a:alpha val="43137"/>
                    </a:srgbClr>
                  </a:outerShdw>
                </a:effectLst>
              </a:rPr>
              <a:t> </a:t>
            </a:r>
          </a:p>
          <a:p>
            <a:pPr algn="ctr"/>
            <a:r>
              <a:rPr lang="pt-BR" sz="3200" b="1" cap="all" dirty="0">
                <a:solidFill>
                  <a:schemeClr val="bg1"/>
                </a:solidFill>
                <a:effectLst>
                  <a:outerShdw blurRad="38100" dist="38100" dir="2700000" algn="tl">
                    <a:srgbClr val="000000">
                      <a:alpha val="43137"/>
                    </a:srgbClr>
                  </a:outerShdw>
                </a:effectLst>
                <a:latin typeface="Montserrat" panose="00000500000000000000" pitchFamily="2" charset="0"/>
              </a:rPr>
              <a:t>bilhões (US$) </a:t>
            </a:r>
          </a:p>
          <a:p>
            <a:pPr algn="ctr"/>
            <a:r>
              <a:rPr lang="pt-BR" sz="3200" b="1" cap="all" dirty="0">
                <a:solidFill>
                  <a:schemeClr val="bg1"/>
                </a:solidFill>
                <a:effectLst>
                  <a:outerShdw blurRad="38100" dist="38100" dir="2700000" algn="tl">
                    <a:srgbClr val="000000">
                      <a:alpha val="43137"/>
                    </a:srgbClr>
                  </a:outerShdw>
                </a:effectLst>
                <a:latin typeface="Montserrat" panose="00000500000000000000" pitchFamily="2" charset="0"/>
              </a:rPr>
              <a:t>Mercado Local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210945"/>
          </a:xfrm>
          <a:custGeom>
            <a:avLst/>
            <a:gdLst/>
            <a:ahLst/>
            <a:cxnLst/>
            <a:rect l="l" t="t" r="r" b="b"/>
            <a:pathLst>
              <a:path w="18288000" h="1210945">
                <a:moveTo>
                  <a:pt x="0" y="0"/>
                </a:moveTo>
                <a:lnTo>
                  <a:pt x="18287999" y="0"/>
                </a:lnTo>
                <a:lnTo>
                  <a:pt x="18287999" y="1210660"/>
                </a:lnTo>
                <a:lnTo>
                  <a:pt x="0" y="1210660"/>
                </a:lnTo>
                <a:lnTo>
                  <a:pt x="0" y="0"/>
                </a:lnTo>
              </a:path>
            </a:pathLst>
          </a:custGeom>
          <a:solidFill>
            <a:srgbClr val="0A1B29"/>
          </a:solidFill>
        </p:spPr>
        <p:txBody>
          <a:bodyPr wrap="square" lIns="0" tIns="0" rIns="0" bIns="0" rtlCol="0"/>
          <a:lstStyle/>
          <a:p>
            <a:endParaRPr/>
          </a:p>
        </p:txBody>
      </p:sp>
      <p:sp>
        <p:nvSpPr>
          <p:cNvPr id="3" name="object 3"/>
          <p:cNvSpPr/>
          <p:nvPr/>
        </p:nvSpPr>
        <p:spPr>
          <a:xfrm>
            <a:off x="0" y="8871218"/>
            <a:ext cx="18288000" cy="1416050"/>
          </a:xfrm>
          <a:custGeom>
            <a:avLst/>
            <a:gdLst/>
            <a:ahLst/>
            <a:cxnLst/>
            <a:rect l="l" t="t" r="r" b="b"/>
            <a:pathLst>
              <a:path w="18288000" h="1416050">
                <a:moveTo>
                  <a:pt x="0" y="1415781"/>
                </a:moveTo>
                <a:lnTo>
                  <a:pt x="0" y="0"/>
                </a:lnTo>
                <a:lnTo>
                  <a:pt x="18287999" y="0"/>
                </a:lnTo>
                <a:lnTo>
                  <a:pt x="18287999" y="1415781"/>
                </a:lnTo>
                <a:lnTo>
                  <a:pt x="0" y="1415781"/>
                </a:lnTo>
              </a:path>
            </a:pathLst>
          </a:custGeom>
          <a:solidFill>
            <a:srgbClr val="175070"/>
          </a:solidFill>
        </p:spPr>
        <p:txBody>
          <a:bodyPr wrap="square" lIns="0" tIns="0" rIns="0" bIns="0" rtlCol="0"/>
          <a:lstStyle/>
          <a:p>
            <a:endParaRPr/>
          </a:p>
        </p:txBody>
      </p:sp>
      <p:sp>
        <p:nvSpPr>
          <p:cNvPr id="4" name="object 4"/>
          <p:cNvSpPr/>
          <p:nvPr/>
        </p:nvSpPr>
        <p:spPr>
          <a:xfrm>
            <a:off x="15224280" y="9476383"/>
            <a:ext cx="2552699" cy="4952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00149" y="9169600"/>
            <a:ext cx="85725" cy="85725"/>
          </a:xfrm>
          <a:custGeom>
            <a:avLst/>
            <a:gdLst/>
            <a:ahLst/>
            <a:cxnLst/>
            <a:rect l="l" t="t" r="r" b="b"/>
            <a:pathLst>
              <a:path w="85725" h="85725">
                <a:moveTo>
                  <a:pt x="48546" y="85724"/>
                </a:moveTo>
                <a:lnTo>
                  <a:pt x="37178" y="85724"/>
                </a:lnTo>
                <a:lnTo>
                  <a:pt x="31710" y="84637"/>
                </a:lnTo>
                <a:lnTo>
                  <a:pt x="1087" y="54013"/>
                </a:lnTo>
                <a:lnTo>
                  <a:pt x="0" y="48546"/>
                </a:lnTo>
                <a:lnTo>
                  <a:pt x="0" y="37178"/>
                </a:lnTo>
                <a:lnTo>
                  <a:pt x="21208" y="5437"/>
                </a:lnTo>
                <a:lnTo>
                  <a:pt x="37178" y="0"/>
                </a:lnTo>
                <a:lnTo>
                  <a:pt x="48546" y="0"/>
                </a:lnTo>
                <a:lnTo>
                  <a:pt x="80287" y="21208"/>
                </a:lnTo>
                <a:lnTo>
                  <a:pt x="85724" y="37178"/>
                </a:lnTo>
                <a:lnTo>
                  <a:pt x="85724" y="48546"/>
                </a:lnTo>
                <a:lnTo>
                  <a:pt x="64516" y="80287"/>
                </a:lnTo>
                <a:lnTo>
                  <a:pt x="48546" y="85724"/>
                </a:lnTo>
                <a:close/>
              </a:path>
            </a:pathLst>
          </a:custGeom>
          <a:solidFill>
            <a:srgbClr val="FFFFFF"/>
          </a:solidFill>
        </p:spPr>
        <p:txBody>
          <a:bodyPr wrap="square" lIns="0" tIns="0" rIns="0" bIns="0" rtlCol="0"/>
          <a:lstStyle/>
          <a:p>
            <a:endParaRPr/>
          </a:p>
        </p:txBody>
      </p:sp>
      <p:sp>
        <p:nvSpPr>
          <p:cNvPr id="6" name="object 6"/>
          <p:cNvSpPr/>
          <p:nvPr/>
        </p:nvSpPr>
        <p:spPr>
          <a:xfrm>
            <a:off x="1200149" y="9464875"/>
            <a:ext cx="85725" cy="85725"/>
          </a:xfrm>
          <a:custGeom>
            <a:avLst/>
            <a:gdLst/>
            <a:ahLst/>
            <a:cxnLst/>
            <a:rect l="l" t="t" r="r" b="b"/>
            <a:pathLst>
              <a:path w="85725" h="85725">
                <a:moveTo>
                  <a:pt x="48546" y="85724"/>
                </a:moveTo>
                <a:lnTo>
                  <a:pt x="37178" y="85724"/>
                </a:lnTo>
                <a:lnTo>
                  <a:pt x="31710" y="84637"/>
                </a:lnTo>
                <a:lnTo>
                  <a:pt x="1087" y="54013"/>
                </a:lnTo>
                <a:lnTo>
                  <a:pt x="0" y="48546"/>
                </a:lnTo>
                <a:lnTo>
                  <a:pt x="0" y="37178"/>
                </a:lnTo>
                <a:lnTo>
                  <a:pt x="21208" y="5437"/>
                </a:lnTo>
                <a:lnTo>
                  <a:pt x="37178" y="0"/>
                </a:lnTo>
                <a:lnTo>
                  <a:pt x="48546" y="0"/>
                </a:lnTo>
                <a:lnTo>
                  <a:pt x="80287" y="21208"/>
                </a:lnTo>
                <a:lnTo>
                  <a:pt x="85724" y="37178"/>
                </a:lnTo>
                <a:lnTo>
                  <a:pt x="85724" y="48546"/>
                </a:lnTo>
                <a:lnTo>
                  <a:pt x="64516" y="80287"/>
                </a:lnTo>
                <a:lnTo>
                  <a:pt x="48546" y="85724"/>
                </a:lnTo>
                <a:close/>
              </a:path>
            </a:pathLst>
          </a:custGeom>
          <a:solidFill>
            <a:srgbClr val="FFFFFF"/>
          </a:solidFill>
        </p:spPr>
        <p:txBody>
          <a:bodyPr wrap="square" lIns="0" tIns="0" rIns="0" bIns="0" rtlCol="0"/>
          <a:lstStyle/>
          <a:p>
            <a:endParaRPr/>
          </a:p>
        </p:txBody>
      </p:sp>
      <p:sp>
        <p:nvSpPr>
          <p:cNvPr id="7" name="object 7"/>
          <p:cNvSpPr/>
          <p:nvPr/>
        </p:nvSpPr>
        <p:spPr>
          <a:xfrm>
            <a:off x="13652467" y="3"/>
            <a:ext cx="4635532" cy="514058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6611161" y="2237109"/>
            <a:ext cx="1677035" cy="2898140"/>
          </a:xfrm>
          <a:custGeom>
            <a:avLst/>
            <a:gdLst/>
            <a:ahLst/>
            <a:cxnLst/>
            <a:rect l="l" t="t" r="r" b="b"/>
            <a:pathLst>
              <a:path w="1677034" h="2898140">
                <a:moveTo>
                  <a:pt x="1676838" y="2898010"/>
                </a:moveTo>
                <a:lnTo>
                  <a:pt x="0" y="2895912"/>
                </a:lnTo>
                <a:lnTo>
                  <a:pt x="1676838" y="0"/>
                </a:lnTo>
                <a:lnTo>
                  <a:pt x="1676838" y="2898010"/>
                </a:lnTo>
                <a:close/>
              </a:path>
            </a:pathLst>
          </a:custGeom>
          <a:solidFill>
            <a:srgbClr val="175070"/>
          </a:solidFill>
        </p:spPr>
        <p:txBody>
          <a:bodyPr wrap="square" lIns="0" tIns="0" rIns="0" bIns="0" rtlCol="0"/>
          <a:lstStyle/>
          <a:p>
            <a:endParaRPr/>
          </a:p>
        </p:txBody>
      </p:sp>
      <p:sp>
        <p:nvSpPr>
          <p:cNvPr id="9" name="object 9"/>
          <p:cNvSpPr/>
          <p:nvPr/>
        </p:nvSpPr>
        <p:spPr>
          <a:xfrm>
            <a:off x="13683891" y="5140555"/>
            <a:ext cx="4604107" cy="514644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6620326" y="5113020"/>
            <a:ext cx="1668145" cy="2849880"/>
          </a:xfrm>
          <a:custGeom>
            <a:avLst/>
            <a:gdLst/>
            <a:ahLst/>
            <a:cxnLst/>
            <a:rect l="l" t="t" r="r" b="b"/>
            <a:pathLst>
              <a:path w="1668144" h="2849879">
                <a:moveTo>
                  <a:pt x="0" y="13275"/>
                </a:moveTo>
                <a:lnTo>
                  <a:pt x="1667673" y="0"/>
                </a:lnTo>
                <a:lnTo>
                  <a:pt x="1667673" y="2849307"/>
                </a:lnTo>
                <a:lnTo>
                  <a:pt x="0" y="13275"/>
                </a:lnTo>
                <a:close/>
              </a:path>
            </a:pathLst>
          </a:custGeom>
          <a:solidFill>
            <a:srgbClr val="86BCC3"/>
          </a:solidFill>
        </p:spPr>
        <p:txBody>
          <a:bodyPr wrap="square" lIns="0" tIns="0" rIns="0" bIns="0" rtlCol="0"/>
          <a:lstStyle/>
          <a:p>
            <a:endParaRPr/>
          </a:p>
        </p:txBody>
      </p:sp>
      <p:sp>
        <p:nvSpPr>
          <p:cNvPr id="11" name="object 11"/>
          <p:cNvSpPr/>
          <p:nvPr/>
        </p:nvSpPr>
        <p:spPr>
          <a:xfrm>
            <a:off x="1028700" y="2124482"/>
            <a:ext cx="12706349" cy="610552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868679" y="332232"/>
            <a:ext cx="11948159" cy="966215"/>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077981" y="8499897"/>
            <a:ext cx="9151620" cy="1579920"/>
          </a:xfrm>
          <a:prstGeom prst="rect">
            <a:avLst/>
          </a:prstGeom>
        </p:spPr>
        <p:txBody>
          <a:bodyPr vert="horz" wrap="square" lIns="0" tIns="0" rIns="0" bIns="0" rtlCol="0">
            <a:spAutoFit/>
          </a:bodyPr>
          <a:lstStyle/>
          <a:p>
            <a:pPr marL="12700">
              <a:lnSpc>
                <a:spcPct val="100000"/>
              </a:lnSpc>
            </a:pPr>
            <a:r>
              <a:rPr sz="1300" b="0" dirty="0">
                <a:solidFill>
                  <a:srgbClr val="175070"/>
                </a:solidFill>
                <a:latin typeface="Open Sans" panose="020B0606030504020204" pitchFamily="34" charset="0"/>
                <a:ea typeface="Open Sans" panose="020B0606030504020204" pitchFamily="34" charset="0"/>
                <a:cs typeface="Open Sans" panose="020B0606030504020204" pitchFamily="34" charset="0"/>
              </a:rPr>
              <a:t>FONTE: DIRETORIA DE ECONOMIA, ESTATÍSTICA E COMPETITIVIDADE – DEEC, ABIQUIM</a:t>
            </a:r>
            <a:endParaRPr sz="13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sz="13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53"/>
              </a:spcBef>
            </a:pPr>
            <a:endParaRPr sz="1300" dirty="0">
              <a:latin typeface="Open Sans" panose="020B0606030504020204" pitchFamily="34" charset="0"/>
              <a:ea typeface="Open Sans" panose="020B0606030504020204" pitchFamily="34" charset="0"/>
              <a:cs typeface="Open Sans" panose="020B0606030504020204" pitchFamily="34" charset="0"/>
            </a:endParaRPr>
          </a:p>
          <a:p>
            <a:pPr marL="360680">
              <a:lnSpc>
                <a:spcPct val="100000"/>
              </a:lnSpc>
            </a:pPr>
            <a:r>
              <a:rPr sz="1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Início dos anos 1990: </a:t>
            </a:r>
            <a:r>
              <a:rPr sz="19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7% de importações</a:t>
            </a:r>
            <a:endParaRPr sz="1900" dirty="0">
              <a:latin typeface="Open Sans" panose="020B0606030504020204" pitchFamily="34" charset="0"/>
              <a:ea typeface="Open Sans" panose="020B0606030504020204" pitchFamily="34" charset="0"/>
              <a:cs typeface="Open Sans" panose="020B0606030504020204" pitchFamily="34" charset="0"/>
            </a:endParaRPr>
          </a:p>
          <a:p>
            <a:pPr marL="360680">
              <a:lnSpc>
                <a:spcPct val="100000"/>
              </a:lnSpc>
              <a:spcBef>
                <a:spcPts val="45"/>
              </a:spcBef>
            </a:pPr>
            <a:r>
              <a:rPr sz="1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2021: </a:t>
            </a:r>
            <a:r>
              <a:rPr sz="1900" b="0" dirty="0">
                <a:solidFill>
                  <a:srgbClr val="FFFFFF"/>
                </a:solidFill>
                <a:latin typeface="Open Sans" panose="020B0606030504020204" pitchFamily="34" charset="0"/>
                <a:ea typeface="Open Sans" panose="020B0606030504020204" pitchFamily="34" charset="0"/>
                <a:cs typeface="Open Sans" panose="020B0606030504020204" pitchFamily="34" charset="0"/>
              </a:rPr>
              <a:t>importações alcançaram US$ 60 bilhões, com déficit de US$ 46 bilhões</a:t>
            </a:r>
            <a:endParaRPr sz="1900" dirty="0">
              <a:latin typeface="Open Sans" panose="020B0606030504020204" pitchFamily="34" charset="0"/>
              <a:ea typeface="Open Sans" panose="020B0606030504020204" pitchFamily="34" charset="0"/>
              <a:cs typeface="Open Sans" panose="020B0606030504020204" pitchFamily="34" charset="0"/>
            </a:endParaRPr>
          </a:p>
          <a:p>
            <a:pPr marL="361315">
              <a:lnSpc>
                <a:spcPct val="100000"/>
              </a:lnSpc>
              <a:spcBef>
                <a:spcPts val="70"/>
              </a:spcBef>
            </a:pPr>
            <a:r>
              <a:rPr sz="2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Importamos especialidades e exportamos commodities</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txBox="1">
            <a:spLocks noGrp="1"/>
          </p:cNvSpPr>
          <p:nvPr>
            <p:ph type="title"/>
          </p:nvPr>
        </p:nvSpPr>
        <p:spPr>
          <a:xfrm>
            <a:off x="1016000" y="1444588"/>
            <a:ext cx="11718925" cy="846386"/>
          </a:xfrm>
          <a:prstGeom prst="rect">
            <a:avLst/>
          </a:prstGeom>
        </p:spPr>
        <p:txBody>
          <a:bodyPr vert="horz" wrap="square" lIns="0" tIns="0" rIns="0" bIns="0" rtlCol="0">
            <a:spAutoFit/>
          </a:bodyPr>
          <a:lstStyle/>
          <a:p>
            <a:pPr marL="12700">
              <a:lnSpc>
                <a:spcPts val="3254"/>
              </a:lnSpc>
            </a:pPr>
            <a:r>
              <a:rPr sz="2800" b="0" dirty="0">
                <a:solidFill>
                  <a:srgbClr val="175070"/>
                </a:solidFill>
                <a:latin typeface="Open Sans" panose="020B0606030504020204" pitchFamily="34" charset="0"/>
                <a:ea typeface="Open Sans" panose="020B0606030504020204" pitchFamily="34" charset="0"/>
                <a:cs typeface="Open Sans" panose="020B0606030504020204" pitchFamily="34" charset="0"/>
              </a:rPr>
              <a:t>O CRESCIMENTO DO MERCADO DE PRODUTOS QUÍMICOS NO BRASIL</a:t>
            </a:r>
            <a:endParaRPr sz="2800" dirty="0">
              <a:latin typeface="Open Sans" panose="020B0606030504020204" pitchFamily="34" charset="0"/>
              <a:ea typeface="Open Sans" panose="020B0606030504020204" pitchFamily="34" charset="0"/>
              <a:cs typeface="Open Sans" panose="020B0606030504020204" pitchFamily="34" charset="0"/>
            </a:endParaRPr>
          </a:p>
          <a:p>
            <a:pPr marL="12700">
              <a:lnSpc>
                <a:spcPts val="3254"/>
              </a:lnSpc>
            </a:pPr>
            <a:r>
              <a:rPr sz="2800" dirty="0">
                <a:solidFill>
                  <a:srgbClr val="175070"/>
                </a:solidFill>
                <a:latin typeface="Open Sans" panose="020B0606030504020204" pitchFamily="34" charset="0"/>
                <a:ea typeface="Open Sans" panose="020B0606030504020204" pitchFamily="34" charset="0"/>
                <a:cs typeface="Open Sans" panose="020B0606030504020204" pitchFamily="34" charset="0"/>
              </a:rPr>
              <a:t>NOS ÚLTIMOS 30 ANOS </a:t>
            </a:r>
            <a:r>
              <a:rPr sz="2800" b="0" dirty="0">
                <a:solidFill>
                  <a:srgbClr val="175070"/>
                </a:solidFill>
                <a:latin typeface="Open Sans" panose="020B0606030504020204" pitchFamily="34" charset="0"/>
                <a:ea typeface="Open Sans" panose="020B0606030504020204" pitchFamily="34" charset="0"/>
                <a:cs typeface="Open Sans" panose="020B0606030504020204" pitchFamily="34" charset="0"/>
              </a:rPr>
              <a:t>FOI TOMADO POR PRODUTO IMPORTADO</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p:cNvSpPr/>
          <p:nvPr/>
        </p:nvSpPr>
        <p:spPr>
          <a:xfrm>
            <a:off x="549093" y="1496380"/>
            <a:ext cx="9525" cy="7172959"/>
          </a:xfrm>
          <a:custGeom>
            <a:avLst/>
            <a:gdLst/>
            <a:ahLst/>
            <a:cxnLst/>
            <a:rect l="l" t="t" r="r" b="b"/>
            <a:pathLst>
              <a:path w="9525" h="7172959">
                <a:moveTo>
                  <a:pt x="9530" y="0"/>
                </a:moveTo>
                <a:lnTo>
                  <a:pt x="0" y="7172359"/>
                </a:lnTo>
              </a:path>
            </a:pathLst>
          </a:custGeom>
          <a:ln w="19060">
            <a:solidFill>
              <a:srgbClr val="0191B6"/>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22164" y="1413962"/>
            <a:ext cx="16230599" cy="52292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811590" y="6646054"/>
            <a:ext cx="2178685" cy="433070"/>
          </a:xfrm>
          <a:custGeom>
            <a:avLst/>
            <a:gdLst/>
            <a:ahLst/>
            <a:cxnLst/>
            <a:rect l="l" t="t" r="r" b="b"/>
            <a:pathLst>
              <a:path w="2178684" h="433070">
                <a:moveTo>
                  <a:pt x="2178693" y="50065"/>
                </a:moveTo>
                <a:lnTo>
                  <a:pt x="2177564" y="90306"/>
                </a:lnTo>
                <a:lnTo>
                  <a:pt x="2165778" y="145706"/>
                </a:lnTo>
                <a:lnTo>
                  <a:pt x="2141900" y="195493"/>
                </a:lnTo>
                <a:lnTo>
                  <a:pt x="2107603" y="238018"/>
                </a:lnTo>
                <a:lnTo>
                  <a:pt x="2064561" y="271635"/>
                </a:lnTo>
                <a:lnTo>
                  <a:pt x="2014448" y="294697"/>
                </a:lnTo>
                <a:lnTo>
                  <a:pt x="1958937" y="305556"/>
                </a:lnTo>
                <a:lnTo>
                  <a:pt x="1939524" y="306180"/>
                </a:lnTo>
                <a:lnTo>
                  <a:pt x="1234749" y="300194"/>
                </a:lnTo>
                <a:lnTo>
                  <a:pt x="1109707" y="423306"/>
                </a:lnTo>
                <a:lnTo>
                  <a:pt x="1099301" y="430260"/>
                </a:lnTo>
                <a:lnTo>
                  <a:pt x="1087506" y="432845"/>
                </a:lnTo>
                <a:lnTo>
                  <a:pt x="1075602" y="431070"/>
                </a:lnTo>
                <a:lnTo>
                  <a:pt x="1064867" y="424948"/>
                </a:lnTo>
                <a:lnTo>
                  <a:pt x="939736" y="297689"/>
                </a:lnTo>
                <a:lnTo>
                  <a:pt x="234961" y="291703"/>
                </a:lnTo>
                <a:lnTo>
                  <a:pt x="196600" y="288266"/>
                </a:lnTo>
                <a:lnTo>
                  <a:pt x="142967" y="272243"/>
                </a:lnTo>
                <a:lnTo>
                  <a:pt x="95487" y="244669"/>
                </a:lnTo>
                <a:lnTo>
                  <a:pt x="55804" y="207220"/>
                </a:lnTo>
                <a:lnTo>
                  <a:pt x="25565" y="161571"/>
                </a:lnTo>
                <a:lnTo>
                  <a:pt x="6415" y="109397"/>
                </a:lnTo>
                <a:lnTo>
                  <a:pt x="0" y="52374"/>
                </a:lnTo>
                <a:lnTo>
                  <a:pt x="176" y="31563"/>
                </a:lnTo>
                <a:lnTo>
                  <a:pt x="3322" y="17686"/>
                </a:lnTo>
                <a:lnTo>
                  <a:pt x="11603" y="6719"/>
                </a:lnTo>
                <a:lnTo>
                  <a:pt x="23662" y="0"/>
                </a:lnTo>
                <a:lnTo>
                  <a:pt x="40989" y="1510"/>
                </a:lnTo>
                <a:lnTo>
                  <a:pt x="53949" y="7210"/>
                </a:lnTo>
                <a:lnTo>
                  <a:pt x="62450" y="16169"/>
                </a:lnTo>
                <a:lnTo>
                  <a:pt x="66404" y="27458"/>
                </a:lnTo>
                <a:lnTo>
                  <a:pt x="66518" y="52939"/>
                </a:lnTo>
                <a:lnTo>
                  <a:pt x="67020" y="67655"/>
                </a:lnTo>
                <a:lnTo>
                  <a:pt x="75659" y="109596"/>
                </a:lnTo>
                <a:lnTo>
                  <a:pt x="93922" y="147132"/>
                </a:lnTo>
                <a:lnTo>
                  <a:pt x="120428" y="178857"/>
                </a:lnTo>
                <a:lnTo>
                  <a:pt x="153796" y="203362"/>
                </a:lnTo>
                <a:lnTo>
                  <a:pt x="192643" y="219243"/>
                </a:lnTo>
                <a:lnTo>
                  <a:pt x="954081" y="231192"/>
                </a:lnTo>
                <a:lnTo>
                  <a:pt x="966758" y="233826"/>
                </a:lnTo>
                <a:lnTo>
                  <a:pt x="977469" y="241107"/>
                </a:lnTo>
                <a:lnTo>
                  <a:pt x="1086788" y="352446"/>
                </a:lnTo>
                <a:lnTo>
                  <a:pt x="1197943" y="243018"/>
                </a:lnTo>
                <a:lnTo>
                  <a:pt x="1208766" y="235902"/>
                </a:lnTo>
                <a:lnTo>
                  <a:pt x="1221480" y="233463"/>
                </a:lnTo>
                <a:lnTo>
                  <a:pt x="1940089" y="239566"/>
                </a:lnTo>
                <a:lnTo>
                  <a:pt x="1954784" y="239063"/>
                </a:lnTo>
                <a:lnTo>
                  <a:pt x="1996665" y="230411"/>
                </a:lnTo>
                <a:lnTo>
                  <a:pt x="2034148" y="212120"/>
                </a:lnTo>
                <a:lnTo>
                  <a:pt x="2065828" y="185575"/>
                </a:lnTo>
                <a:lnTo>
                  <a:pt x="2090300" y="152160"/>
                </a:lnTo>
                <a:lnTo>
                  <a:pt x="2106158" y="113256"/>
                </a:lnTo>
                <a:lnTo>
                  <a:pt x="2112174" y="49500"/>
                </a:lnTo>
                <a:lnTo>
                  <a:pt x="2115321" y="35623"/>
                </a:lnTo>
                <a:lnTo>
                  <a:pt x="2123602" y="24656"/>
                </a:lnTo>
                <a:lnTo>
                  <a:pt x="2135660" y="17936"/>
                </a:lnTo>
                <a:lnTo>
                  <a:pt x="2152987" y="19447"/>
                </a:lnTo>
                <a:lnTo>
                  <a:pt x="2165947" y="25147"/>
                </a:lnTo>
                <a:lnTo>
                  <a:pt x="2174449" y="34106"/>
                </a:lnTo>
                <a:lnTo>
                  <a:pt x="2178402" y="45395"/>
                </a:lnTo>
                <a:lnTo>
                  <a:pt x="2178693" y="50065"/>
                </a:lnTo>
                <a:close/>
              </a:path>
            </a:pathLst>
          </a:custGeom>
          <a:solidFill>
            <a:srgbClr val="175070"/>
          </a:solidFill>
        </p:spPr>
        <p:txBody>
          <a:bodyPr wrap="square" lIns="0" tIns="0" rIns="0" bIns="0" rtlCol="0"/>
          <a:lstStyle/>
          <a:p>
            <a:endParaRPr/>
          </a:p>
        </p:txBody>
      </p:sp>
      <p:sp>
        <p:nvSpPr>
          <p:cNvPr id="4" name="object 4"/>
          <p:cNvSpPr/>
          <p:nvPr/>
        </p:nvSpPr>
        <p:spPr>
          <a:xfrm>
            <a:off x="15541296" y="6725798"/>
            <a:ext cx="1417320" cy="279400"/>
          </a:xfrm>
          <a:custGeom>
            <a:avLst/>
            <a:gdLst/>
            <a:ahLst/>
            <a:cxnLst/>
            <a:rect l="l" t="t" r="r" b="b"/>
            <a:pathLst>
              <a:path w="1417319" h="279400">
                <a:moveTo>
                  <a:pt x="1417277" y="32598"/>
                </a:moveTo>
                <a:lnTo>
                  <a:pt x="1414165" y="74849"/>
                </a:lnTo>
                <a:lnTo>
                  <a:pt x="1400174" y="114495"/>
                </a:lnTo>
                <a:lnTo>
                  <a:pt x="1376338" y="148296"/>
                </a:lnTo>
                <a:lnTo>
                  <a:pt x="1344399" y="174553"/>
                </a:lnTo>
                <a:lnTo>
                  <a:pt x="1306100" y="191569"/>
                </a:lnTo>
                <a:lnTo>
                  <a:pt x="1263183" y="197644"/>
                </a:lnTo>
                <a:lnTo>
                  <a:pt x="803241" y="193744"/>
                </a:lnTo>
                <a:lnTo>
                  <a:pt x="721906" y="273077"/>
                </a:lnTo>
                <a:lnTo>
                  <a:pt x="711048" y="278807"/>
                </a:lnTo>
                <a:lnTo>
                  <a:pt x="699113" y="277863"/>
                </a:lnTo>
                <a:lnTo>
                  <a:pt x="611330" y="192114"/>
                </a:lnTo>
                <a:lnTo>
                  <a:pt x="152863" y="188221"/>
                </a:lnTo>
                <a:lnTo>
                  <a:pt x="109926" y="181806"/>
                </a:lnTo>
                <a:lnTo>
                  <a:pt x="71736" y="164474"/>
                </a:lnTo>
                <a:lnTo>
                  <a:pt x="40005" y="137951"/>
                </a:lnTo>
                <a:lnTo>
                  <a:pt x="16448" y="103967"/>
                </a:lnTo>
                <a:lnTo>
                  <a:pt x="2776" y="64249"/>
                </a:lnTo>
                <a:lnTo>
                  <a:pt x="0" y="35438"/>
                </a:lnTo>
                <a:lnTo>
                  <a:pt x="119" y="20563"/>
                </a:lnTo>
                <a:lnTo>
                  <a:pt x="4739" y="7485"/>
                </a:lnTo>
                <a:lnTo>
                  <a:pt x="16181" y="0"/>
                </a:lnTo>
                <a:lnTo>
                  <a:pt x="32079" y="2963"/>
                </a:lnTo>
                <a:lnTo>
                  <a:pt x="41228" y="11663"/>
                </a:lnTo>
                <a:lnTo>
                  <a:pt x="43276" y="34342"/>
                </a:lnTo>
                <a:lnTo>
                  <a:pt x="44118" y="48901"/>
                </a:lnTo>
                <a:lnTo>
                  <a:pt x="46815" y="62904"/>
                </a:lnTo>
                <a:lnTo>
                  <a:pt x="64803" y="100344"/>
                </a:lnTo>
                <a:lnTo>
                  <a:pt x="95065" y="128331"/>
                </a:lnTo>
                <a:lnTo>
                  <a:pt x="134290" y="143523"/>
                </a:lnTo>
                <a:lnTo>
                  <a:pt x="626394" y="149311"/>
                </a:lnTo>
                <a:lnTo>
                  <a:pt x="631877" y="151620"/>
                </a:lnTo>
                <a:lnTo>
                  <a:pt x="706993" y="227410"/>
                </a:lnTo>
                <a:lnTo>
                  <a:pt x="783384" y="152907"/>
                </a:lnTo>
                <a:lnTo>
                  <a:pt x="788906" y="150691"/>
                </a:lnTo>
                <a:lnTo>
                  <a:pt x="1262072" y="154709"/>
                </a:lnTo>
                <a:lnTo>
                  <a:pt x="1276747" y="153876"/>
                </a:lnTo>
                <a:lnTo>
                  <a:pt x="1290862" y="151202"/>
                </a:lnTo>
                <a:lnTo>
                  <a:pt x="1328598" y="133361"/>
                </a:lnTo>
                <a:lnTo>
                  <a:pt x="1356804" y="103343"/>
                </a:lnTo>
                <a:lnTo>
                  <a:pt x="1372112" y="64431"/>
                </a:lnTo>
                <a:lnTo>
                  <a:pt x="1374006" y="32231"/>
                </a:lnTo>
                <a:lnTo>
                  <a:pt x="1378627" y="19153"/>
                </a:lnTo>
                <a:lnTo>
                  <a:pt x="1390069" y="11668"/>
                </a:lnTo>
                <a:lnTo>
                  <a:pt x="1405966" y="14632"/>
                </a:lnTo>
                <a:lnTo>
                  <a:pt x="1415116" y="23332"/>
                </a:lnTo>
                <a:lnTo>
                  <a:pt x="1417277" y="32598"/>
                </a:lnTo>
                <a:close/>
              </a:path>
            </a:pathLst>
          </a:custGeom>
          <a:solidFill>
            <a:srgbClr val="175070"/>
          </a:solidFill>
        </p:spPr>
        <p:txBody>
          <a:bodyPr wrap="square" lIns="0" tIns="0" rIns="0" bIns="0" rtlCol="0"/>
          <a:lstStyle/>
          <a:p>
            <a:endParaRPr/>
          </a:p>
        </p:txBody>
      </p:sp>
      <p:sp>
        <p:nvSpPr>
          <p:cNvPr id="5" name="object 5"/>
          <p:cNvSpPr/>
          <p:nvPr/>
        </p:nvSpPr>
        <p:spPr>
          <a:xfrm>
            <a:off x="0" y="0"/>
            <a:ext cx="18288000" cy="1210945"/>
          </a:xfrm>
          <a:custGeom>
            <a:avLst/>
            <a:gdLst/>
            <a:ahLst/>
            <a:cxnLst/>
            <a:rect l="l" t="t" r="r" b="b"/>
            <a:pathLst>
              <a:path w="18288000" h="1210945">
                <a:moveTo>
                  <a:pt x="0" y="0"/>
                </a:moveTo>
                <a:lnTo>
                  <a:pt x="18287999" y="0"/>
                </a:lnTo>
                <a:lnTo>
                  <a:pt x="18287999" y="1210663"/>
                </a:lnTo>
                <a:lnTo>
                  <a:pt x="0" y="1210663"/>
                </a:lnTo>
                <a:lnTo>
                  <a:pt x="0" y="0"/>
                </a:lnTo>
              </a:path>
            </a:pathLst>
          </a:custGeom>
          <a:solidFill>
            <a:srgbClr val="0A1B29"/>
          </a:solidFill>
        </p:spPr>
        <p:txBody>
          <a:bodyPr wrap="square" lIns="0" tIns="0" rIns="0" bIns="0" rtlCol="0"/>
          <a:lstStyle/>
          <a:p>
            <a:endParaRPr/>
          </a:p>
        </p:txBody>
      </p:sp>
      <p:sp>
        <p:nvSpPr>
          <p:cNvPr id="6" name="object 6"/>
          <p:cNvSpPr txBox="1"/>
          <p:nvPr/>
        </p:nvSpPr>
        <p:spPr>
          <a:xfrm>
            <a:off x="1477099" y="7347512"/>
            <a:ext cx="6765290" cy="630942"/>
          </a:xfrm>
          <a:prstGeom prst="rect">
            <a:avLst/>
          </a:prstGeom>
        </p:spPr>
        <p:txBody>
          <a:bodyPr vert="horz" wrap="square" lIns="0" tIns="0" rIns="0" bIns="0" rtlCol="0">
            <a:spAutoFit/>
          </a:bodyPr>
          <a:lstStyle/>
          <a:p>
            <a:pPr marL="12700">
              <a:lnSpc>
                <a:spcPct val="100000"/>
              </a:lnSpc>
            </a:pPr>
            <a:r>
              <a:rPr sz="1800" b="0" dirty="0">
                <a:solidFill>
                  <a:srgbClr val="175070"/>
                </a:solidFill>
                <a:latin typeface="Open Sans" panose="020B0606030504020204" pitchFamily="34" charset="0"/>
                <a:ea typeface="Open Sans" panose="020B0606030504020204" pitchFamily="34" charset="0"/>
                <a:cs typeface="Open Sans" panose="020B0606030504020204" pitchFamily="34" charset="0"/>
              </a:rPr>
              <a:t>*DADOS PRELIMINARES</a:t>
            </a:r>
            <a:endParaRPr sz="1800" dirty="0">
              <a:latin typeface="Open Sans" panose="020B0606030504020204" pitchFamily="34" charset="0"/>
              <a:ea typeface="Open Sans" panose="020B0606030504020204" pitchFamily="34" charset="0"/>
              <a:cs typeface="Open Sans" panose="020B0606030504020204" pitchFamily="34" charset="0"/>
            </a:endParaRPr>
          </a:p>
          <a:p>
            <a:pPr marL="12700">
              <a:lnSpc>
                <a:spcPct val="100000"/>
              </a:lnSpc>
              <a:spcBef>
                <a:spcPts val="1170"/>
              </a:spcBef>
            </a:pPr>
            <a:r>
              <a:rPr sz="1300" b="0" dirty="0">
                <a:solidFill>
                  <a:srgbClr val="175070"/>
                </a:solidFill>
                <a:latin typeface="Open Sans" panose="020B0606030504020204" pitchFamily="34" charset="0"/>
                <a:ea typeface="Open Sans" panose="020B0606030504020204" pitchFamily="34" charset="0"/>
                <a:cs typeface="Open Sans" panose="020B0606030504020204" pitchFamily="34" charset="0"/>
              </a:rPr>
              <a:t>FONTE: DIRETORIA DE ECONOMIA, ESTATÍSTICA E COMPETITIVIDADE – DEEC, ABIQUIM</a:t>
            </a:r>
            <a:endParaRPr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txBox="1"/>
          <p:nvPr/>
        </p:nvSpPr>
        <p:spPr>
          <a:xfrm>
            <a:off x="12629316" y="7225031"/>
            <a:ext cx="2543810" cy="768350"/>
          </a:xfrm>
          <a:prstGeom prst="rect">
            <a:avLst/>
          </a:prstGeom>
        </p:spPr>
        <p:txBody>
          <a:bodyPr vert="horz" wrap="square" lIns="0" tIns="0" rIns="0" bIns="0" rtlCol="0">
            <a:spAutoFit/>
          </a:bodyPr>
          <a:lstStyle/>
          <a:p>
            <a:pPr marL="12700" marR="5080" indent="213995">
              <a:lnSpc>
                <a:spcPts val="2030"/>
              </a:lnSpc>
            </a:pPr>
            <a:r>
              <a:rPr sz="1800" b="0" dirty="0">
                <a:solidFill>
                  <a:srgbClr val="0191B6"/>
                </a:solidFill>
                <a:latin typeface="Open Sans" panose="020B0606030504020204" pitchFamily="34" charset="0"/>
                <a:ea typeface="Open Sans" panose="020B0606030504020204" pitchFamily="34" charset="0"/>
                <a:cs typeface="Open Sans" panose="020B0606030504020204" pitchFamily="34" charset="0"/>
              </a:rPr>
              <a:t>Inclui </a:t>
            </a:r>
            <a:r>
              <a:rPr sz="1800" b="1" dirty="0">
                <a:solidFill>
                  <a:srgbClr val="0191B6"/>
                </a:solidFill>
                <a:latin typeface="Open Sans" panose="020B0606030504020204" pitchFamily="34" charset="0"/>
                <a:ea typeface="Open Sans" panose="020B0606030504020204" pitchFamily="34" charset="0"/>
                <a:cs typeface="Open Sans" panose="020B0606030504020204" pitchFamily="34" charset="0"/>
              </a:rPr>
              <a:t>US$ 3,9 bi </a:t>
            </a:r>
            <a:r>
              <a:rPr sz="1800" b="0" dirty="0">
                <a:solidFill>
                  <a:srgbClr val="0191B6"/>
                </a:solidFill>
                <a:latin typeface="Open Sans" panose="020B0606030504020204" pitchFamily="34" charset="0"/>
                <a:ea typeface="Open Sans" panose="020B0606030504020204" pitchFamily="34" charset="0"/>
                <a:cs typeface="Open Sans" panose="020B0606030504020204" pitchFamily="34" charset="0"/>
              </a:rPr>
              <a:t>de projetos que ainda não entraram em operação</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txBox="1"/>
          <p:nvPr/>
        </p:nvSpPr>
        <p:spPr>
          <a:xfrm>
            <a:off x="15664481" y="7235368"/>
            <a:ext cx="1169670" cy="743793"/>
          </a:xfrm>
          <a:prstGeom prst="rect">
            <a:avLst/>
          </a:prstGeom>
        </p:spPr>
        <p:txBody>
          <a:bodyPr vert="horz" wrap="square" lIns="0" tIns="0" rIns="0" bIns="0" rtlCol="0">
            <a:spAutoFit/>
          </a:bodyPr>
          <a:lstStyle/>
          <a:p>
            <a:pPr algn="ctr">
              <a:lnSpc>
                <a:spcPts val="2895"/>
              </a:lnSpc>
            </a:pPr>
            <a:r>
              <a:rPr sz="2450" b="1" dirty="0">
                <a:solidFill>
                  <a:srgbClr val="0191B6"/>
                </a:solidFill>
                <a:latin typeface="Open Sans" panose="020B0606030504020204" pitchFamily="34" charset="0"/>
                <a:ea typeface="Open Sans" panose="020B0606030504020204" pitchFamily="34" charset="0"/>
                <a:cs typeface="Open Sans" panose="020B0606030504020204" pitchFamily="34" charset="0"/>
              </a:rPr>
              <a:t>US$ 1,9</a:t>
            </a:r>
            <a:endParaRPr sz="2450" dirty="0">
              <a:latin typeface="Open Sans" panose="020B0606030504020204" pitchFamily="34" charset="0"/>
              <a:ea typeface="Open Sans" panose="020B0606030504020204" pitchFamily="34" charset="0"/>
              <a:cs typeface="Open Sans" panose="020B0606030504020204" pitchFamily="34" charset="0"/>
            </a:endParaRPr>
          </a:p>
          <a:p>
            <a:pPr algn="ctr">
              <a:lnSpc>
                <a:spcPts val="2895"/>
              </a:lnSpc>
            </a:pPr>
            <a:r>
              <a:rPr sz="2450" b="1" dirty="0">
                <a:solidFill>
                  <a:srgbClr val="0191B6"/>
                </a:solidFill>
                <a:latin typeface="Open Sans" panose="020B0606030504020204" pitchFamily="34" charset="0"/>
                <a:ea typeface="Open Sans" panose="020B0606030504020204" pitchFamily="34" charset="0"/>
                <a:cs typeface="Open Sans" panose="020B0606030504020204" pitchFamily="34" charset="0"/>
              </a:rPr>
              <a:t>bilhão</a:t>
            </a:r>
            <a:endParaRPr sz="245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p:nvPr/>
        </p:nvSpPr>
        <p:spPr>
          <a:xfrm>
            <a:off x="868679" y="338328"/>
            <a:ext cx="13795247" cy="944879"/>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12207125" y="1738110"/>
            <a:ext cx="5053932" cy="369332"/>
          </a:xfrm>
          <a:prstGeom prst="rect">
            <a:avLst/>
          </a:prstGeom>
        </p:spPr>
        <p:txBody>
          <a:bodyPr vert="horz" wrap="square" lIns="0" tIns="0" rIns="0" bIns="0" rtlCol="0">
            <a:spAutoFit/>
          </a:bodyPr>
          <a:lstStyle/>
          <a:p>
            <a:pPr marL="12700">
              <a:lnSpc>
                <a:spcPct val="100000"/>
              </a:lnSpc>
            </a:pPr>
            <a:r>
              <a:rPr sz="2400" dirty="0">
                <a:solidFill>
                  <a:srgbClr val="175070"/>
                </a:solidFill>
                <a:latin typeface="Open Sans" panose="020B0606030504020204" pitchFamily="34" charset="0"/>
                <a:ea typeface="Open Sans" panose="020B0606030504020204" pitchFamily="34" charset="0"/>
                <a:cs typeface="Open Sans" panose="020B0606030504020204" pitchFamily="34" charset="0"/>
              </a:rPr>
              <a:t>(EM US$ BILHÕES) – 1995 A 2024</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558595" y="1496407"/>
            <a:ext cx="26670" cy="5458460"/>
          </a:xfrm>
          <a:custGeom>
            <a:avLst/>
            <a:gdLst/>
            <a:ahLst/>
            <a:cxnLst/>
            <a:rect l="l" t="t" r="r" b="b"/>
            <a:pathLst>
              <a:path w="26670" h="5458459">
                <a:moveTo>
                  <a:pt x="0" y="0"/>
                </a:moveTo>
                <a:lnTo>
                  <a:pt x="26463" y="5457858"/>
                </a:lnTo>
              </a:path>
            </a:pathLst>
          </a:custGeom>
          <a:ln w="19064">
            <a:solidFill>
              <a:srgbClr val="0191B6"/>
            </a:solidFill>
          </a:ln>
        </p:spPr>
        <p:txBody>
          <a:bodyPr wrap="square" lIns="0" tIns="0" rIns="0" bIns="0" rtlCol="0"/>
          <a:lstStyle/>
          <a:p>
            <a:endParaRPr/>
          </a:p>
        </p:txBody>
      </p:sp>
      <p:sp>
        <p:nvSpPr>
          <p:cNvPr id="12" name="object 12"/>
          <p:cNvSpPr/>
          <p:nvPr/>
        </p:nvSpPr>
        <p:spPr>
          <a:xfrm>
            <a:off x="431935" y="9111953"/>
            <a:ext cx="5022215" cy="1175385"/>
          </a:xfrm>
          <a:custGeom>
            <a:avLst/>
            <a:gdLst/>
            <a:ahLst/>
            <a:cxnLst/>
            <a:rect l="l" t="t" r="r" b="b"/>
            <a:pathLst>
              <a:path w="5022215" h="1175384">
                <a:moveTo>
                  <a:pt x="0" y="0"/>
                </a:moveTo>
                <a:lnTo>
                  <a:pt x="5022093" y="0"/>
                </a:lnTo>
                <a:lnTo>
                  <a:pt x="4343660" y="1175045"/>
                </a:lnTo>
                <a:lnTo>
                  <a:pt x="678432" y="1175045"/>
                </a:lnTo>
                <a:lnTo>
                  <a:pt x="0" y="0"/>
                </a:lnTo>
              </a:path>
            </a:pathLst>
          </a:custGeom>
          <a:solidFill>
            <a:srgbClr val="0191B6"/>
          </a:solidFill>
        </p:spPr>
        <p:txBody>
          <a:bodyPr wrap="square" lIns="0" tIns="0" rIns="0" bIns="0" rtlCol="0"/>
          <a:lstStyle/>
          <a:p>
            <a:endParaRPr/>
          </a:p>
        </p:txBody>
      </p:sp>
      <p:sp>
        <p:nvSpPr>
          <p:cNvPr id="13" name="object 13"/>
          <p:cNvSpPr/>
          <p:nvPr/>
        </p:nvSpPr>
        <p:spPr>
          <a:xfrm>
            <a:off x="2253367" y="8308103"/>
            <a:ext cx="5950411" cy="197889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4613108" y="9258300"/>
            <a:ext cx="2647949" cy="5333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0"/>
            <a:ext cx="18288000" cy="1210945"/>
          </a:xfrm>
          <a:custGeom>
            <a:avLst/>
            <a:gdLst/>
            <a:ahLst/>
            <a:cxnLst/>
            <a:rect l="l" t="t" r="r" b="b"/>
            <a:pathLst>
              <a:path w="18288000" h="1210945">
                <a:moveTo>
                  <a:pt x="0" y="0"/>
                </a:moveTo>
                <a:lnTo>
                  <a:pt x="18287999" y="0"/>
                </a:lnTo>
                <a:lnTo>
                  <a:pt x="18287999" y="1210663"/>
                </a:lnTo>
                <a:lnTo>
                  <a:pt x="0" y="1210663"/>
                </a:lnTo>
                <a:lnTo>
                  <a:pt x="0" y="0"/>
                </a:lnTo>
              </a:path>
            </a:pathLst>
          </a:custGeom>
          <a:solidFill>
            <a:srgbClr val="0A1B29"/>
          </a:solidFill>
        </p:spPr>
        <p:txBody>
          <a:bodyPr wrap="square" lIns="0" tIns="0" rIns="0" bIns="0" rtlCol="0"/>
          <a:lstStyle/>
          <a:p>
            <a:endParaRPr lang="pt-BR" dirty="0"/>
          </a:p>
        </p:txBody>
      </p:sp>
      <p:sp>
        <p:nvSpPr>
          <p:cNvPr id="11" name="object 11"/>
          <p:cNvSpPr/>
          <p:nvPr/>
        </p:nvSpPr>
        <p:spPr>
          <a:xfrm>
            <a:off x="558595" y="1496407"/>
            <a:ext cx="26670" cy="5458460"/>
          </a:xfrm>
          <a:custGeom>
            <a:avLst/>
            <a:gdLst/>
            <a:ahLst/>
            <a:cxnLst/>
            <a:rect l="l" t="t" r="r" b="b"/>
            <a:pathLst>
              <a:path w="26670" h="5458459">
                <a:moveTo>
                  <a:pt x="0" y="0"/>
                </a:moveTo>
                <a:lnTo>
                  <a:pt x="26463" y="5457858"/>
                </a:lnTo>
              </a:path>
            </a:pathLst>
          </a:custGeom>
          <a:ln w="19064">
            <a:solidFill>
              <a:srgbClr val="0191B6"/>
            </a:solidFill>
          </a:ln>
        </p:spPr>
        <p:txBody>
          <a:bodyPr wrap="square" lIns="0" tIns="0" rIns="0" bIns="0" rtlCol="0"/>
          <a:lstStyle/>
          <a:p>
            <a:endParaRPr/>
          </a:p>
        </p:txBody>
      </p:sp>
      <p:sp>
        <p:nvSpPr>
          <p:cNvPr id="12" name="object 12"/>
          <p:cNvSpPr/>
          <p:nvPr/>
        </p:nvSpPr>
        <p:spPr>
          <a:xfrm>
            <a:off x="431935" y="9111953"/>
            <a:ext cx="5022215" cy="1175385"/>
          </a:xfrm>
          <a:custGeom>
            <a:avLst/>
            <a:gdLst/>
            <a:ahLst/>
            <a:cxnLst/>
            <a:rect l="l" t="t" r="r" b="b"/>
            <a:pathLst>
              <a:path w="5022215" h="1175384">
                <a:moveTo>
                  <a:pt x="0" y="0"/>
                </a:moveTo>
                <a:lnTo>
                  <a:pt x="5022093" y="0"/>
                </a:lnTo>
                <a:lnTo>
                  <a:pt x="4343660" y="1175045"/>
                </a:lnTo>
                <a:lnTo>
                  <a:pt x="678432" y="1175045"/>
                </a:lnTo>
                <a:lnTo>
                  <a:pt x="0" y="0"/>
                </a:lnTo>
              </a:path>
            </a:pathLst>
          </a:custGeom>
          <a:solidFill>
            <a:srgbClr val="0191B6"/>
          </a:solidFill>
        </p:spPr>
        <p:txBody>
          <a:bodyPr wrap="square" lIns="0" tIns="0" rIns="0" bIns="0" rtlCol="0"/>
          <a:lstStyle/>
          <a:p>
            <a:endParaRPr/>
          </a:p>
        </p:txBody>
      </p:sp>
      <p:sp>
        <p:nvSpPr>
          <p:cNvPr id="13" name="object 13"/>
          <p:cNvSpPr/>
          <p:nvPr/>
        </p:nvSpPr>
        <p:spPr>
          <a:xfrm>
            <a:off x="2253367" y="8308103"/>
            <a:ext cx="5950411" cy="1978895"/>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4613108" y="9258300"/>
            <a:ext cx="2647949" cy="533399"/>
          </a:xfrm>
          <a:prstGeom prst="rect">
            <a:avLst/>
          </a:prstGeom>
          <a:blipFill>
            <a:blip r:embed="rId3" cstate="print"/>
            <a:stretch>
              <a:fillRect/>
            </a:stretch>
          </a:blipFill>
        </p:spPr>
        <p:txBody>
          <a:bodyPr wrap="square" lIns="0" tIns="0" rIns="0" bIns="0" rtlCol="0"/>
          <a:lstStyle/>
          <a:p>
            <a:endParaRPr/>
          </a:p>
        </p:txBody>
      </p:sp>
      <p:graphicFrame>
        <p:nvGraphicFramePr>
          <p:cNvPr id="16" name="Gráfico 15">
            <a:extLst>
              <a:ext uri="{FF2B5EF4-FFF2-40B4-BE49-F238E27FC236}">
                <a16:creationId xmlns:a16="http://schemas.microsoft.com/office/drawing/2014/main" xmlns="" id="{05A59A66-9F81-4AF8-A482-03A5E7BD05E8}"/>
              </a:ext>
            </a:extLst>
          </p:cNvPr>
          <p:cNvGraphicFramePr>
            <a:graphicFrameLocks/>
          </p:cNvGraphicFramePr>
          <p:nvPr>
            <p:extLst>
              <p:ext uri="{D42A27DB-BD31-4B8C-83A1-F6EECF244321}">
                <p14:modId xmlns:p14="http://schemas.microsoft.com/office/powerpoint/2010/main" val="994729632"/>
              </p:ext>
            </p:extLst>
          </p:nvPr>
        </p:nvGraphicFramePr>
        <p:xfrm>
          <a:off x="611935" y="1496407"/>
          <a:ext cx="16858323" cy="6599421"/>
        </p:xfrm>
        <a:graphic>
          <a:graphicData uri="http://schemas.openxmlformats.org/drawingml/2006/chart">
            <c:chart xmlns:c="http://schemas.openxmlformats.org/drawingml/2006/chart" xmlns:r="http://schemas.openxmlformats.org/officeDocument/2006/relationships" r:id="rId4"/>
          </a:graphicData>
        </a:graphic>
      </p:graphicFrame>
      <p:sp>
        <p:nvSpPr>
          <p:cNvPr id="17" name="CaixaDeTexto 16">
            <a:extLst>
              <a:ext uri="{FF2B5EF4-FFF2-40B4-BE49-F238E27FC236}">
                <a16:creationId xmlns:a16="http://schemas.microsoft.com/office/drawing/2014/main" xmlns="" id="{E05A1856-8463-4EB6-843E-34992D1EC603}"/>
              </a:ext>
            </a:extLst>
          </p:cNvPr>
          <p:cNvSpPr txBox="1"/>
          <p:nvPr/>
        </p:nvSpPr>
        <p:spPr>
          <a:xfrm>
            <a:off x="431935" y="390972"/>
            <a:ext cx="16632945" cy="646331"/>
          </a:xfrm>
          <a:prstGeom prst="rect">
            <a:avLst/>
          </a:prstGeom>
          <a:noFill/>
        </p:spPr>
        <p:txBody>
          <a:bodyPr wrap="square" rtlCol="0">
            <a:spAutoFit/>
          </a:bodyPr>
          <a:lstStyle/>
          <a:p>
            <a:r>
              <a:rPr lang="pt-BR" sz="3600" dirty="0">
                <a:solidFill>
                  <a:schemeClr val="bg1"/>
                </a:solidFill>
              </a:rPr>
              <a:t>Histórico Importações - Produtos Agro &amp; Resinas Termoplásticas - EM US$ MILHÃO FOB</a:t>
            </a:r>
          </a:p>
        </p:txBody>
      </p:sp>
      <p:sp>
        <p:nvSpPr>
          <p:cNvPr id="19" name="CaixaDeTexto 18">
            <a:extLst>
              <a:ext uri="{FF2B5EF4-FFF2-40B4-BE49-F238E27FC236}">
                <a16:creationId xmlns:a16="http://schemas.microsoft.com/office/drawing/2014/main" xmlns="" id="{28F88235-1848-413C-BFF2-7B33210321B9}"/>
              </a:ext>
            </a:extLst>
          </p:cNvPr>
          <p:cNvSpPr txBox="1"/>
          <p:nvPr/>
        </p:nvSpPr>
        <p:spPr>
          <a:xfrm>
            <a:off x="8103365" y="9683646"/>
            <a:ext cx="9144000" cy="369332"/>
          </a:xfrm>
          <a:prstGeom prst="rect">
            <a:avLst/>
          </a:prstGeom>
          <a:noFill/>
        </p:spPr>
        <p:txBody>
          <a:bodyPr wrap="square">
            <a:spAutoFit/>
          </a:bodyPr>
          <a:lstStyle/>
          <a:p>
            <a:pPr>
              <a:spcBef>
                <a:spcPct val="50000"/>
              </a:spcBef>
            </a:pPr>
            <a:r>
              <a:rPr lang="pt-BR" altLang="pt-BR" sz="1800" dirty="0">
                <a:solidFill>
                  <a:schemeClr val="tx2"/>
                </a:solidFill>
                <a:latin typeface="+mn-lt"/>
              </a:rPr>
              <a:t>FONTE: SISTEMA COMEX STAT – ME/SECEX</a:t>
            </a:r>
          </a:p>
        </p:txBody>
      </p:sp>
    </p:spTree>
    <p:extLst>
      <p:ext uri="{BB962C8B-B14F-4D97-AF65-F5344CB8AC3E}">
        <p14:creationId xmlns:p14="http://schemas.microsoft.com/office/powerpoint/2010/main" val="103229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0"/>
            <a:ext cx="18288000" cy="1210945"/>
          </a:xfrm>
          <a:custGeom>
            <a:avLst/>
            <a:gdLst/>
            <a:ahLst/>
            <a:cxnLst/>
            <a:rect l="l" t="t" r="r" b="b"/>
            <a:pathLst>
              <a:path w="18288000" h="1210945">
                <a:moveTo>
                  <a:pt x="0" y="0"/>
                </a:moveTo>
                <a:lnTo>
                  <a:pt x="18287999" y="0"/>
                </a:lnTo>
                <a:lnTo>
                  <a:pt x="18287999" y="1210663"/>
                </a:lnTo>
                <a:lnTo>
                  <a:pt x="0" y="1210663"/>
                </a:lnTo>
                <a:lnTo>
                  <a:pt x="0" y="0"/>
                </a:lnTo>
              </a:path>
            </a:pathLst>
          </a:custGeom>
          <a:solidFill>
            <a:srgbClr val="0A1B29"/>
          </a:solidFill>
        </p:spPr>
        <p:txBody>
          <a:bodyPr wrap="square" lIns="0" tIns="0" rIns="0" bIns="0" rtlCol="0"/>
          <a:lstStyle/>
          <a:p>
            <a:endParaRPr lang="pt-BR" dirty="0"/>
          </a:p>
        </p:txBody>
      </p:sp>
      <p:sp>
        <p:nvSpPr>
          <p:cNvPr id="11" name="object 11"/>
          <p:cNvSpPr/>
          <p:nvPr/>
        </p:nvSpPr>
        <p:spPr>
          <a:xfrm>
            <a:off x="558595" y="1496407"/>
            <a:ext cx="26670" cy="5458460"/>
          </a:xfrm>
          <a:custGeom>
            <a:avLst/>
            <a:gdLst/>
            <a:ahLst/>
            <a:cxnLst/>
            <a:rect l="l" t="t" r="r" b="b"/>
            <a:pathLst>
              <a:path w="26670" h="5458459">
                <a:moveTo>
                  <a:pt x="0" y="0"/>
                </a:moveTo>
                <a:lnTo>
                  <a:pt x="26463" y="5457858"/>
                </a:lnTo>
              </a:path>
            </a:pathLst>
          </a:custGeom>
          <a:ln w="19064">
            <a:solidFill>
              <a:srgbClr val="0191B6"/>
            </a:solidFill>
          </a:ln>
        </p:spPr>
        <p:txBody>
          <a:bodyPr wrap="square" lIns="0" tIns="0" rIns="0" bIns="0" rtlCol="0"/>
          <a:lstStyle/>
          <a:p>
            <a:endParaRPr/>
          </a:p>
        </p:txBody>
      </p:sp>
      <p:sp>
        <p:nvSpPr>
          <p:cNvPr id="12" name="object 12"/>
          <p:cNvSpPr/>
          <p:nvPr/>
        </p:nvSpPr>
        <p:spPr>
          <a:xfrm>
            <a:off x="431935" y="9111953"/>
            <a:ext cx="5022215" cy="1175385"/>
          </a:xfrm>
          <a:custGeom>
            <a:avLst/>
            <a:gdLst/>
            <a:ahLst/>
            <a:cxnLst/>
            <a:rect l="l" t="t" r="r" b="b"/>
            <a:pathLst>
              <a:path w="5022215" h="1175384">
                <a:moveTo>
                  <a:pt x="0" y="0"/>
                </a:moveTo>
                <a:lnTo>
                  <a:pt x="5022093" y="0"/>
                </a:lnTo>
                <a:lnTo>
                  <a:pt x="4343660" y="1175045"/>
                </a:lnTo>
                <a:lnTo>
                  <a:pt x="678432" y="1175045"/>
                </a:lnTo>
                <a:lnTo>
                  <a:pt x="0" y="0"/>
                </a:lnTo>
              </a:path>
            </a:pathLst>
          </a:custGeom>
          <a:solidFill>
            <a:srgbClr val="0191B6"/>
          </a:solidFill>
        </p:spPr>
        <p:txBody>
          <a:bodyPr wrap="square" lIns="0" tIns="0" rIns="0" bIns="0" rtlCol="0"/>
          <a:lstStyle/>
          <a:p>
            <a:endParaRPr/>
          </a:p>
        </p:txBody>
      </p:sp>
      <p:sp>
        <p:nvSpPr>
          <p:cNvPr id="13" name="object 13"/>
          <p:cNvSpPr/>
          <p:nvPr/>
        </p:nvSpPr>
        <p:spPr>
          <a:xfrm>
            <a:off x="2253367" y="8308103"/>
            <a:ext cx="5950411" cy="1978895"/>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4613108" y="9258300"/>
            <a:ext cx="2647949" cy="533399"/>
          </a:xfrm>
          <a:prstGeom prst="rect">
            <a:avLst/>
          </a:prstGeom>
          <a:blipFill>
            <a:blip r:embed="rId3" cstate="print"/>
            <a:stretch>
              <a:fillRect/>
            </a:stretch>
          </a:blipFill>
        </p:spPr>
        <p:txBody>
          <a:bodyPr wrap="square" lIns="0" tIns="0" rIns="0" bIns="0" rtlCol="0"/>
          <a:lstStyle/>
          <a:p>
            <a:endParaRPr/>
          </a:p>
        </p:txBody>
      </p:sp>
      <p:graphicFrame>
        <p:nvGraphicFramePr>
          <p:cNvPr id="16" name="Gráfico 15">
            <a:extLst>
              <a:ext uri="{FF2B5EF4-FFF2-40B4-BE49-F238E27FC236}">
                <a16:creationId xmlns:a16="http://schemas.microsoft.com/office/drawing/2014/main" xmlns="" id="{05A59A66-9F81-4AF8-A482-03A5E7BD05E8}"/>
              </a:ext>
            </a:extLst>
          </p:cNvPr>
          <p:cNvGraphicFramePr>
            <a:graphicFrameLocks/>
          </p:cNvGraphicFramePr>
          <p:nvPr>
            <p:extLst>
              <p:ext uri="{D42A27DB-BD31-4B8C-83A1-F6EECF244321}">
                <p14:modId xmlns:p14="http://schemas.microsoft.com/office/powerpoint/2010/main" val="353028052"/>
              </p:ext>
            </p:extLst>
          </p:nvPr>
        </p:nvGraphicFramePr>
        <p:xfrm>
          <a:off x="611935" y="1496407"/>
          <a:ext cx="16858323" cy="6599421"/>
        </p:xfrm>
        <a:graphic>
          <a:graphicData uri="http://schemas.openxmlformats.org/drawingml/2006/chart">
            <c:chart xmlns:c="http://schemas.openxmlformats.org/drawingml/2006/chart" xmlns:r="http://schemas.openxmlformats.org/officeDocument/2006/relationships" r:id="rId4"/>
          </a:graphicData>
        </a:graphic>
      </p:graphicFrame>
      <p:sp>
        <p:nvSpPr>
          <p:cNvPr id="17" name="CaixaDeTexto 16">
            <a:extLst>
              <a:ext uri="{FF2B5EF4-FFF2-40B4-BE49-F238E27FC236}">
                <a16:creationId xmlns:a16="http://schemas.microsoft.com/office/drawing/2014/main" xmlns="" id="{E05A1856-8463-4EB6-843E-34992D1EC603}"/>
              </a:ext>
            </a:extLst>
          </p:cNvPr>
          <p:cNvSpPr txBox="1"/>
          <p:nvPr/>
        </p:nvSpPr>
        <p:spPr>
          <a:xfrm>
            <a:off x="431935" y="390972"/>
            <a:ext cx="16632945" cy="646331"/>
          </a:xfrm>
          <a:prstGeom prst="rect">
            <a:avLst/>
          </a:prstGeom>
          <a:noFill/>
        </p:spPr>
        <p:txBody>
          <a:bodyPr wrap="square" rtlCol="0">
            <a:spAutoFit/>
          </a:bodyPr>
          <a:lstStyle/>
          <a:p>
            <a:r>
              <a:rPr lang="pt-BR" sz="3600" dirty="0">
                <a:solidFill>
                  <a:schemeClr val="bg1"/>
                </a:solidFill>
              </a:rPr>
              <a:t>Histórico Importações - Produtos Agro &amp; Resinas Termoplásticas - EM US$ MILHÃO FOB</a:t>
            </a:r>
          </a:p>
        </p:txBody>
      </p:sp>
      <p:sp>
        <p:nvSpPr>
          <p:cNvPr id="19" name="CaixaDeTexto 18">
            <a:extLst>
              <a:ext uri="{FF2B5EF4-FFF2-40B4-BE49-F238E27FC236}">
                <a16:creationId xmlns:a16="http://schemas.microsoft.com/office/drawing/2014/main" xmlns="" id="{28F88235-1848-413C-BFF2-7B33210321B9}"/>
              </a:ext>
            </a:extLst>
          </p:cNvPr>
          <p:cNvSpPr txBox="1"/>
          <p:nvPr/>
        </p:nvSpPr>
        <p:spPr>
          <a:xfrm>
            <a:off x="8103365" y="9683646"/>
            <a:ext cx="9144000" cy="369332"/>
          </a:xfrm>
          <a:prstGeom prst="rect">
            <a:avLst/>
          </a:prstGeom>
          <a:noFill/>
        </p:spPr>
        <p:txBody>
          <a:bodyPr wrap="square">
            <a:spAutoFit/>
          </a:bodyPr>
          <a:lstStyle/>
          <a:p>
            <a:pPr>
              <a:spcBef>
                <a:spcPct val="50000"/>
              </a:spcBef>
            </a:pPr>
            <a:r>
              <a:rPr lang="pt-BR" altLang="pt-BR" sz="1800" dirty="0">
                <a:solidFill>
                  <a:schemeClr val="tx2"/>
                </a:solidFill>
                <a:latin typeface="+mn-lt"/>
              </a:rPr>
              <a:t>FONTE: SISTEMA COMEX STAT – ME/SECEX</a:t>
            </a:r>
          </a:p>
        </p:txBody>
      </p:sp>
    </p:spTree>
    <p:extLst>
      <p:ext uri="{BB962C8B-B14F-4D97-AF65-F5344CB8AC3E}">
        <p14:creationId xmlns:p14="http://schemas.microsoft.com/office/powerpoint/2010/main" val="239434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0"/>
            <a:ext cx="18288000" cy="1210945"/>
          </a:xfrm>
          <a:custGeom>
            <a:avLst/>
            <a:gdLst/>
            <a:ahLst/>
            <a:cxnLst/>
            <a:rect l="l" t="t" r="r" b="b"/>
            <a:pathLst>
              <a:path w="18288000" h="1210945">
                <a:moveTo>
                  <a:pt x="0" y="0"/>
                </a:moveTo>
                <a:lnTo>
                  <a:pt x="18287999" y="0"/>
                </a:lnTo>
                <a:lnTo>
                  <a:pt x="18287999" y="1210663"/>
                </a:lnTo>
                <a:lnTo>
                  <a:pt x="0" y="1210663"/>
                </a:lnTo>
                <a:lnTo>
                  <a:pt x="0" y="0"/>
                </a:lnTo>
              </a:path>
            </a:pathLst>
          </a:custGeom>
          <a:solidFill>
            <a:srgbClr val="0A1B29"/>
          </a:solidFill>
        </p:spPr>
        <p:txBody>
          <a:bodyPr wrap="square" lIns="0" tIns="0" rIns="0" bIns="0" rtlCol="0"/>
          <a:lstStyle/>
          <a:p>
            <a:endParaRPr lang="pt-BR" dirty="0"/>
          </a:p>
        </p:txBody>
      </p:sp>
      <p:sp>
        <p:nvSpPr>
          <p:cNvPr id="11" name="object 11"/>
          <p:cNvSpPr/>
          <p:nvPr/>
        </p:nvSpPr>
        <p:spPr>
          <a:xfrm>
            <a:off x="558595" y="1496407"/>
            <a:ext cx="26670" cy="5458460"/>
          </a:xfrm>
          <a:custGeom>
            <a:avLst/>
            <a:gdLst/>
            <a:ahLst/>
            <a:cxnLst/>
            <a:rect l="l" t="t" r="r" b="b"/>
            <a:pathLst>
              <a:path w="26670" h="5458459">
                <a:moveTo>
                  <a:pt x="0" y="0"/>
                </a:moveTo>
                <a:lnTo>
                  <a:pt x="26463" y="5457858"/>
                </a:lnTo>
              </a:path>
            </a:pathLst>
          </a:custGeom>
          <a:ln w="19064">
            <a:solidFill>
              <a:srgbClr val="0191B6"/>
            </a:solidFill>
          </a:ln>
        </p:spPr>
        <p:txBody>
          <a:bodyPr wrap="square" lIns="0" tIns="0" rIns="0" bIns="0" rtlCol="0"/>
          <a:lstStyle/>
          <a:p>
            <a:endParaRPr/>
          </a:p>
        </p:txBody>
      </p:sp>
      <p:sp>
        <p:nvSpPr>
          <p:cNvPr id="12" name="object 12"/>
          <p:cNvSpPr/>
          <p:nvPr/>
        </p:nvSpPr>
        <p:spPr>
          <a:xfrm>
            <a:off x="431935" y="9111953"/>
            <a:ext cx="5022215" cy="1175385"/>
          </a:xfrm>
          <a:custGeom>
            <a:avLst/>
            <a:gdLst/>
            <a:ahLst/>
            <a:cxnLst/>
            <a:rect l="l" t="t" r="r" b="b"/>
            <a:pathLst>
              <a:path w="5022215" h="1175384">
                <a:moveTo>
                  <a:pt x="0" y="0"/>
                </a:moveTo>
                <a:lnTo>
                  <a:pt x="5022093" y="0"/>
                </a:lnTo>
                <a:lnTo>
                  <a:pt x="4343660" y="1175045"/>
                </a:lnTo>
                <a:lnTo>
                  <a:pt x="678432" y="1175045"/>
                </a:lnTo>
                <a:lnTo>
                  <a:pt x="0" y="0"/>
                </a:lnTo>
              </a:path>
            </a:pathLst>
          </a:custGeom>
          <a:solidFill>
            <a:srgbClr val="0191B6"/>
          </a:solidFill>
        </p:spPr>
        <p:txBody>
          <a:bodyPr wrap="square" lIns="0" tIns="0" rIns="0" bIns="0" rtlCol="0"/>
          <a:lstStyle/>
          <a:p>
            <a:endParaRPr/>
          </a:p>
        </p:txBody>
      </p:sp>
      <p:sp>
        <p:nvSpPr>
          <p:cNvPr id="13" name="object 13"/>
          <p:cNvSpPr/>
          <p:nvPr/>
        </p:nvSpPr>
        <p:spPr>
          <a:xfrm>
            <a:off x="2253367" y="8308103"/>
            <a:ext cx="5950411" cy="1978895"/>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4613108" y="9258300"/>
            <a:ext cx="2647949" cy="533399"/>
          </a:xfrm>
          <a:prstGeom prst="rect">
            <a:avLst/>
          </a:prstGeom>
          <a:blipFill>
            <a:blip r:embed="rId3" cstate="print"/>
            <a:stretch>
              <a:fillRect/>
            </a:stretch>
          </a:blipFill>
        </p:spPr>
        <p:txBody>
          <a:bodyPr wrap="square" lIns="0" tIns="0" rIns="0" bIns="0" rtlCol="0"/>
          <a:lstStyle/>
          <a:p>
            <a:endParaRPr/>
          </a:p>
        </p:txBody>
      </p:sp>
      <p:graphicFrame>
        <p:nvGraphicFramePr>
          <p:cNvPr id="16" name="Gráfico 15">
            <a:extLst>
              <a:ext uri="{FF2B5EF4-FFF2-40B4-BE49-F238E27FC236}">
                <a16:creationId xmlns:a16="http://schemas.microsoft.com/office/drawing/2014/main" xmlns="" id="{05A59A66-9F81-4AF8-A482-03A5E7BD05E8}"/>
              </a:ext>
            </a:extLst>
          </p:cNvPr>
          <p:cNvGraphicFramePr>
            <a:graphicFrameLocks/>
          </p:cNvGraphicFramePr>
          <p:nvPr>
            <p:extLst>
              <p:ext uri="{D42A27DB-BD31-4B8C-83A1-F6EECF244321}">
                <p14:modId xmlns:p14="http://schemas.microsoft.com/office/powerpoint/2010/main" val="635863992"/>
              </p:ext>
            </p:extLst>
          </p:nvPr>
        </p:nvGraphicFramePr>
        <p:xfrm>
          <a:off x="611935" y="1496407"/>
          <a:ext cx="16858323" cy="6599421"/>
        </p:xfrm>
        <a:graphic>
          <a:graphicData uri="http://schemas.openxmlformats.org/drawingml/2006/chart">
            <c:chart xmlns:c="http://schemas.openxmlformats.org/drawingml/2006/chart" xmlns:r="http://schemas.openxmlformats.org/officeDocument/2006/relationships" r:id="rId4"/>
          </a:graphicData>
        </a:graphic>
      </p:graphicFrame>
      <p:sp>
        <p:nvSpPr>
          <p:cNvPr id="17" name="CaixaDeTexto 16">
            <a:extLst>
              <a:ext uri="{FF2B5EF4-FFF2-40B4-BE49-F238E27FC236}">
                <a16:creationId xmlns:a16="http://schemas.microsoft.com/office/drawing/2014/main" xmlns="" id="{E05A1856-8463-4EB6-843E-34992D1EC603}"/>
              </a:ext>
            </a:extLst>
          </p:cNvPr>
          <p:cNvSpPr txBox="1"/>
          <p:nvPr/>
        </p:nvSpPr>
        <p:spPr>
          <a:xfrm>
            <a:off x="431935" y="390972"/>
            <a:ext cx="16632945" cy="646331"/>
          </a:xfrm>
          <a:prstGeom prst="rect">
            <a:avLst/>
          </a:prstGeom>
          <a:noFill/>
        </p:spPr>
        <p:txBody>
          <a:bodyPr wrap="square" rtlCol="0">
            <a:spAutoFit/>
          </a:bodyPr>
          <a:lstStyle/>
          <a:p>
            <a:r>
              <a:rPr lang="pt-BR" sz="3600" dirty="0">
                <a:solidFill>
                  <a:schemeClr val="bg1"/>
                </a:solidFill>
              </a:rPr>
              <a:t>Histórico Importações - Produtos Agro &amp; Resinas Termoplásticas - EM US$ MILHÃO FOB</a:t>
            </a:r>
          </a:p>
        </p:txBody>
      </p:sp>
      <p:sp>
        <p:nvSpPr>
          <p:cNvPr id="19" name="CaixaDeTexto 18">
            <a:extLst>
              <a:ext uri="{FF2B5EF4-FFF2-40B4-BE49-F238E27FC236}">
                <a16:creationId xmlns:a16="http://schemas.microsoft.com/office/drawing/2014/main" xmlns="" id="{28F88235-1848-413C-BFF2-7B33210321B9}"/>
              </a:ext>
            </a:extLst>
          </p:cNvPr>
          <p:cNvSpPr txBox="1"/>
          <p:nvPr/>
        </p:nvSpPr>
        <p:spPr>
          <a:xfrm>
            <a:off x="8103365" y="9683646"/>
            <a:ext cx="9144000" cy="369332"/>
          </a:xfrm>
          <a:prstGeom prst="rect">
            <a:avLst/>
          </a:prstGeom>
          <a:noFill/>
        </p:spPr>
        <p:txBody>
          <a:bodyPr wrap="square">
            <a:spAutoFit/>
          </a:bodyPr>
          <a:lstStyle/>
          <a:p>
            <a:pPr>
              <a:spcBef>
                <a:spcPct val="50000"/>
              </a:spcBef>
            </a:pPr>
            <a:r>
              <a:rPr lang="pt-BR" altLang="pt-BR" sz="1800" dirty="0">
                <a:solidFill>
                  <a:schemeClr val="tx2"/>
                </a:solidFill>
                <a:latin typeface="+mn-lt"/>
              </a:rPr>
              <a:t>FONTE: SISTEMA COMEX STAT – ME/SECEX</a:t>
            </a:r>
          </a:p>
        </p:txBody>
      </p:sp>
    </p:spTree>
    <p:extLst>
      <p:ext uri="{BB962C8B-B14F-4D97-AF65-F5344CB8AC3E}">
        <p14:creationId xmlns:p14="http://schemas.microsoft.com/office/powerpoint/2010/main" val="222733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0"/>
            <a:ext cx="18288000" cy="1210945"/>
          </a:xfrm>
          <a:custGeom>
            <a:avLst/>
            <a:gdLst/>
            <a:ahLst/>
            <a:cxnLst/>
            <a:rect l="l" t="t" r="r" b="b"/>
            <a:pathLst>
              <a:path w="18288000" h="1210945">
                <a:moveTo>
                  <a:pt x="0" y="0"/>
                </a:moveTo>
                <a:lnTo>
                  <a:pt x="18287999" y="0"/>
                </a:lnTo>
                <a:lnTo>
                  <a:pt x="18287999" y="1210663"/>
                </a:lnTo>
                <a:lnTo>
                  <a:pt x="0" y="1210663"/>
                </a:lnTo>
                <a:lnTo>
                  <a:pt x="0" y="0"/>
                </a:lnTo>
              </a:path>
            </a:pathLst>
          </a:custGeom>
          <a:solidFill>
            <a:srgbClr val="0A1B29"/>
          </a:solidFill>
        </p:spPr>
        <p:txBody>
          <a:bodyPr wrap="square" lIns="0" tIns="0" rIns="0" bIns="0" rtlCol="0"/>
          <a:lstStyle/>
          <a:p>
            <a:endParaRPr lang="pt-BR" dirty="0"/>
          </a:p>
        </p:txBody>
      </p:sp>
      <p:sp>
        <p:nvSpPr>
          <p:cNvPr id="11" name="object 11"/>
          <p:cNvSpPr/>
          <p:nvPr/>
        </p:nvSpPr>
        <p:spPr>
          <a:xfrm>
            <a:off x="558595" y="1496407"/>
            <a:ext cx="26670" cy="5458460"/>
          </a:xfrm>
          <a:custGeom>
            <a:avLst/>
            <a:gdLst/>
            <a:ahLst/>
            <a:cxnLst/>
            <a:rect l="l" t="t" r="r" b="b"/>
            <a:pathLst>
              <a:path w="26670" h="5458459">
                <a:moveTo>
                  <a:pt x="0" y="0"/>
                </a:moveTo>
                <a:lnTo>
                  <a:pt x="26463" y="5457858"/>
                </a:lnTo>
              </a:path>
            </a:pathLst>
          </a:custGeom>
          <a:ln w="19064">
            <a:solidFill>
              <a:srgbClr val="0191B6"/>
            </a:solidFill>
          </a:ln>
        </p:spPr>
        <p:txBody>
          <a:bodyPr wrap="square" lIns="0" tIns="0" rIns="0" bIns="0" rtlCol="0"/>
          <a:lstStyle/>
          <a:p>
            <a:endParaRPr/>
          </a:p>
        </p:txBody>
      </p:sp>
      <p:sp>
        <p:nvSpPr>
          <p:cNvPr id="12" name="object 12"/>
          <p:cNvSpPr/>
          <p:nvPr/>
        </p:nvSpPr>
        <p:spPr>
          <a:xfrm>
            <a:off x="431935" y="9111953"/>
            <a:ext cx="5022215" cy="1175385"/>
          </a:xfrm>
          <a:custGeom>
            <a:avLst/>
            <a:gdLst/>
            <a:ahLst/>
            <a:cxnLst/>
            <a:rect l="l" t="t" r="r" b="b"/>
            <a:pathLst>
              <a:path w="5022215" h="1175384">
                <a:moveTo>
                  <a:pt x="0" y="0"/>
                </a:moveTo>
                <a:lnTo>
                  <a:pt x="5022093" y="0"/>
                </a:lnTo>
                <a:lnTo>
                  <a:pt x="4343660" y="1175045"/>
                </a:lnTo>
                <a:lnTo>
                  <a:pt x="678432" y="1175045"/>
                </a:lnTo>
                <a:lnTo>
                  <a:pt x="0" y="0"/>
                </a:lnTo>
              </a:path>
            </a:pathLst>
          </a:custGeom>
          <a:solidFill>
            <a:srgbClr val="0191B6"/>
          </a:solidFill>
        </p:spPr>
        <p:txBody>
          <a:bodyPr wrap="square" lIns="0" tIns="0" rIns="0" bIns="0" rtlCol="0"/>
          <a:lstStyle/>
          <a:p>
            <a:endParaRPr/>
          </a:p>
        </p:txBody>
      </p:sp>
      <p:sp>
        <p:nvSpPr>
          <p:cNvPr id="13" name="object 13"/>
          <p:cNvSpPr/>
          <p:nvPr/>
        </p:nvSpPr>
        <p:spPr>
          <a:xfrm>
            <a:off x="2253367" y="8308103"/>
            <a:ext cx="5950411" cy="1978895"/>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4613108" y="9258300"/>
            <a:ext cx="2647949" cy="533399"/>
          </a:xfrm>
          <a:prstGeom prst="rect">
            <a:avLst/>
          </a:prstGeom>
          <a:blipFill>
            <a:blip r:embed="rId3" cstate="print"/>
            <a:stretch>
              <a:fillRect/>
            </a:stretch>
          </a:blipFill>
        </p:spPr>
        <p:txBody>
          <a:bodyPr wrap="square" lIns="0" tIns="0" rIns="0" bIns="0" rtlCol="0"/>
          <a:lstStyle/>
          <a:p>
            <a:endParaRPr/>
          </a:p>
        </p:txBody>
      </p:sp>
      <p:sp>
        <p:nvSpPr>
          <p:cNvPr id="17" name="CaixaDeTexto 16">
            <a:extLst>
              <a:ext uri="{FF2B5EF4-FFF2-40B4-BE49-F238E27FC236}">
                <a16:creationId xmlns:a16="http://schemas.microsoft.com/office/drawing/2014/main" xmlns="" id="{E05A1856-8463-4EB6-843E-34992D1EC603}"/>
              </a:ext>
            </a:extLst>
          </p:cNvPr>
          <p:cNvSpPr txBox="1"/>
          <p:nvPr/>
        </p:nvSpPr>
        <p:spPr>
          <a:xfrm>
            <a:off x="431935" y="390972"/>
            <a:ext cx="17270800" cy="584775"/>
          </a:xfrm>
          <a:prstGeom prst="rect">
            <a:avLst/>
          </a:prstGeom>
          <a:noFill/>
        </p:spPr>
        <p:txBody>
          <a:bodyPr wrap="square" rtlCol="0">
            <a:spAutoFit/>
          </a:bodyPr>
          <a:lstStyle/>
          <a:p>
            <a:pPr algn="l"/>
            <a:r>
              <a:rPr lang="pt-BR" sz="3200" b="1" dirty="0">
                <a:solidFill>
                  <a:schemeClr val="bg1">
                    <a:lumMod val="95000"/>
                  </a:schemeClr>
                </a:solidFill>
                <a:latin typeface="+mn-lt"/>
              </a:rPr>
              <a:t>Carga tributária e estímulos a investimentos precisam  acompanhar a prática internacional</a:t>
            </a:r>
          </a:p>
        </p:txBody>
      </p:sp>
      <p:sp>
        <p:nvSpPr>
          <p:cNvPr id="19" name="CaixaDeTexto 18">
            <a:extLst>
              <a:ext uri="{FF2B5EF4-FFF2-40B4-BE49-F238E27FC236}">
                <a16:creationId xmlns:a16="http://schemas.microsoft.com/office/drawing/2014/main" xmlns="" id="{28F88235-1848-413C-BFF2-7B33210321B9}"/>
              </a:ext>
            </a:extLst>
          </p:cNvPr>
          <p:cNvSpPr txBox="1"/>
          <p:nvPr/>
        </p:nvSpPr>
        <p:spPr>
          <a:xfrm>
            <a:off x="8103365" y="9683646"/>
            <a:ext cx="9144000" cy="369332"/>
          </a:xfrm>
          <a:prstGeom prst="rect">
            <a:avLst/>
          </a:prstGeom>
          <a:noFill/>
        </p:spPr>
        <p:txBody>
          <a:bodyPr wrap="square">
            <a:spAutoFit/>
          </a:bodyPr>
          <a:lstStyle/>
          <a:p>
            <a:pPr>
              <a:spcBef>
                <a:spcPct val="50000"/>
              </a:spcBef>
            </a:pPr>
            <a:r>
              <a:rPr lang="pt-BR" altLang="pt-BR" sz="1800" dirty="0">
                <a:solidFill>
                  <a:schemeClr val="tx2"/>
                </a:solidFill>
                <a:latin typeface="+mn-lt"/>
              </a:rPr>
              <a:t>FONTE: SISTEMA COMEX STAT – ME/SECEX</a:t>
            </a:r>
          </a:p>
        </p:txBody>
      </p:sp>
      <p:sp>
        <p:nvSpPr>
          <p:cNvPr id="10" name="CaixaDeTexto 9">
            <a:extLst>
              <a:ext uri="{FF2B5EF4-FFF2-40B4-BE49-F238E27FC236}">
                <a16:creationId xmlns:a16="http://schemas.microsoft.com/office/drawing/2014/main" xmlns="" id="{8152BC05-95D9-5088-1851-D44AF1638C00}"/>
              </a:ext>
            </a:extLst>
          </p:cNvPr>
          <p:cNvSpPr txBox="1"/>
          <p:nvPr/>
        </p:nvSpPr>
        <p:spPr>
          <a:xfrm flipH="1">
            <a:off x="822959" y="2532185"/>
            <a:ext cx="4726745" cy="5493812"/>
          </a:xfrm>
          <a:prstGeom prst="rect">
            <a:avLst/>
          </a:prstGeom>
          <a:noFill/>
        </p:spPr>
        <p:txBody>
          <a:bodyPr wrap="square" rtlCol="0">
            <a:spAutoFit/>
          </a:bodyPr>
          <a:lstStyle/>
          <a:p>
            <a:r>
              <a:rPr lang="pt-BR" sz="2700" dirty="0"/>
              <a:t> - Carga tributária sobre químicos no Brasil é o dobro da média no mundo: 43% x 25% (20% nos EUA)</a:t>
            </a:r>
          </a:p>
          <a:p>
            <a:endParaRPr lang="pt-BR" sz="2700" dirty="0"/>
          </a:p>
          <a:p>
            <a:r>
              <a:rPr lang="pt-BR" sz="2700" dirty="0"/>
              <a:t>- Estímulos para investir na indústria são infinitamente menores no Brasil ( e ainda estão sendo reduzidos ou barrados: extinção do REIQ na MP 1095/21 e dificuldade de avançar o PROFERT)</a:t>
            </a:r>
          </a:p>
          <a:p>
            <a:r>
              <a:rPr lang="pt-BR" sz="2700" dirty="0"/>
              <a:t> </a:t>
            </a:r>
          </a:p>
        </p:txBody>
      </p:sp>
      <p:pic>
        <p:nvPicPr>
          <p:cNvPr id="15" name="Imagem 14" descr="Gráfico, Gráfico de barras&#10;&#10;Descrição gerada automaticamente">
            <a:extLst>
              <a:ext uri="{FF2B5EF4-FFF2-40B4-BE49-F238E27FC236}">
                <a16:creationId xmlns:a16="http://schemas.microsoft.com/office/drawing/2014/main" xmlns="" id="{9B9EEB95-1F35-7745-4922-D1E1DEBD4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305" y="1608992"/>
            <a:ext cx="8904848" cy="6525469"/>
          </a:xfrm>
          <a:prstGeom prst="rect">
            <a:avLst/>
          </a:prstGeom>
        </p:spPr>
      </p:pic>
    </p:spTree>
    <p:extLst>
      <p:ext uri="{BB962C8B-B14F-4D97-AF65-F5344CB8AC3E}">
        <p14:creationId xmlns:p14="http://schemas.microsoft.com/office/powerpoint/2010/main" val="144417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312D8014-55CC-4094-B5EC-444A38051230}"/>
              </a:ext>
            </a:extLst>
          </p:cNvPr>
          <p:cNvSpPr txBox="1"/>
          <p:nvPr/>
        </p:nvSpPr>
        <p:spPr>
          <a:xfrm>
            <a:off x="3732836" y="1738794"/>
            <a:ext cx="13889621" cy="6165983"/>
          </a:xfrm>
          <a:prstGeom prst="rect">
            <a:avLst/>
          </a:prstGeom>
          <a:noFill/>
        </p:spPr>
        <p:txBody>
          <a:bodyPr wrap="square">
            <a:spAutoFit/>
          </a:bodyPr>
          <a:lstStyle/>
          <a:p>
            <a:pPr algn="just">
              <a:lnSpc>
                <a:spcPct val="115000"/>
              </a:lnSpc>
              <a:spcAft>
                <a:spcPts val="900"/>
              </a:spcAft>
            </a:pPr>
            <a:r>
              <a:rPr lang="pt-BR" sz="2400" dirty="0">
                <a:latin typeface="+mj-lt"/>
                <a:ea typeface="Calibri" panose="020F0502020204030204" pitchFamily="34" charset="0"/>
                <a:cs typeface="Times New Roman" panose="02020603050405020304" pitchFamily="18" charset="0"/>
              </a:rPr>
              <a:t>Produção de fertilizantes nitrogenados depende da disponibilidade de gás natural, principal matéria-prima, e da sua competitividade;</a:t>
            </a:r>
          </a:p>
          <a:p>
            <a:pPr algn="just">
              <a:lnSpc>
                <a:spcPct val="115000"/>
              </a:lnSpc>
              <a:spcAft>
                <a:spcPts val="900"/>
              </a:spcAft>
            </a:pPr>
            <a:r>
              <a:rPr lang="pt-BR" sz="2400" dirty="0">
                <a:solidFill>
                  <a:srgbClr val="000000"/>
                </a:solidFill>
                <a:latin typeface="+mj-lt"/>
                <a:ea typeface="Calibri" panose="020F0502020204030204" pitchFamily="34" charset="0"/>
                <a:cs typeface="Times New Roman" panose="02020603050405020304" pitchFamily="18" charset="0"/>
              </a:rPr>
              <a:t>Na indústria de fertilizantes nitrogenados (amônia/ureia) o gás natural representa de 70-75% do custo de produção;</a:t>
            </a:r>
          </a:p>
          <a:p>
            <a:pPr algn="just">
              <a:lnSpc>
                <a:spcPct val="115000"/>
              </a:lnSpc>
              <a:spcAft>
                <a:spcPts val="900"/>
              </a:spcAft>
            </a:pPr>
            <a:r>
              <a:rPr lang="pt-BR" sz="2400" dirty="0">
                <a:solidFill>
                  <a:srgbClr val="000000"/>
                </a:solidFill>
                <a:latin typeface="+mj-lt"/>
                <a:ea typeface="Calibri" panose="020F0502020204030204" pitchFamily="34" charset="0"/>
                <a:cs typeface="Times New Roman" panose="02020603050405020304" pitchFamily="18" charset="0"/>
              </a:rPr>
              <a:t>Estudos do BNDES e EPE realizaram um exercício de sensibilidade sobre quais preços de matéria-prima de longo prazo viabilizariam um empreendimento </a:t>
            </a:r>
            <a:r>
              <a:rPr lang="pt-BR" sz="2400" i="1" dirty="0" err="1">
                <a:solidFill>
                  <a:srgbClr val="000000"/>
                </a:solidFill>
                <a:latin typeface="+mj-lt"/>
                <a:ea typeface="Calibri" panose="020F0502020204030204" pitchFamily="34" charset="0"/>
                <a:cs typeface="Times New Roman" panose="02020603050405020304" pitchFamily="18" charset="0"/>
              </a:rPr>
              <a:t>grass</a:t>
            </a:r>
            <a:r>
              <a:rPr lang="pt-BR" sz="2400" i="1" dirty="0">
                <a:solidFill>
                  <a:srgbClr val="000000"/>
                </a:solidFill>
                <a:latin typeface="+mj-lt"/>
                <a:ea typeface="Calibri" panose="020F0502020204030204" pitchFamily="34" charset="0"/>
                <a:cs typeface="Times New Roman" panose="02020603050405020304" pitchFamily="18" charset="0"/>
              </a:rPr>
              <a:t> roots, chegando </a:t>
            </a:r>
            <a:r>
              <a:rPr lang="pt-BR" sz="2400" dirty="0">
                <a:solidFill>
                  <a:srgbClr val="000000"/>
                </a:solidFill>
                <a:latin typeface="+mj-lt"/>
                <a:ea typeface="Calibri" panose="020F0502020204030204" pitchFamily="34" charset="0"/>
                <a:cs typeface="Times New Roman" panose="02020603050405020304" pitchFamily="18" charset="0"/>
              </a:rPr>
              <a:t>a valores na faixa de </a:t>
            </a:r>
            <a:r>
              <a:rPr lang="pt-BR" sz="2400" b="1" dirty="0">
                <a:solidFill>
                  <a:srgbClr val="000000"/>
                </a:solidFill>
                <a:latin typeface="+mj-lt"/>
                <a:ea typeface="Calibri" panose="020F0502020204030204" pitchFamily="34" charset="0"/>
                <a:cs typeface="Times New Roman" panose="02020603050405020304" pitchFamily="18" charset="0"/>
              </a:rPr>
              <a:t>US$ 4 a 6/</a:t>
            </a:r>
            <a:r>
              <a:rPr lang="pt-BR" sz="2400" b="1" dirty="0" err="1">
                <a:solidFill>
                  <a:srgbClr val="000000"/>
                </a:solidFill>
                <a:latin typeface="+mj-lt"/>
                <a:ea typeface="Calibri" panose="020F0502020204030204" pitchFamily="34" charset="0"/>
                <a:cs typeface="Times New Roman" panose="02020603050405020304" pitchFamily="18" charset="0"/>
              </a:rPr>
              <a:t>MMBtu</a:t>
            </a:r>
            <a:r>
              <a:rPr lang="pt-BR" sz="2400" dirty="0">
                <a:solidFill>
                  <a:srgbClr val="000000"/>
                </a:solidFill>
                <a:latin typeface="+mj-lt"/>
                <a:ea typeface="Calibri" panose="020F0502020204030204" pitchFamily="34" charset="0"/>
                <a:cs typeface="Times New Roman" panose="02020603050405020304" pitchFamily="18" charset="0"/>
              </a:rPr>
              <a:t>.</a:t>
            </a:r>
            <a:endParaRPr lang="pt-BR" sz="2400" dirty="0">
              <a:latin typeface="+mj-lt"/>
              <a:ea typeface="Calibri" panose="020F0502020204030204" pitchFamily="34" charset="0"/>
              <a:cs typeface="Times New Roman" panose="02020603050405020304" pitchFamily="18" charset="0"/>
            </a:endParaRPr>
          </a:p>
          <a:p>
            <a:pPr algn="just">
              <a:lnSpc>
                <a:spcPct val="115000"/>
              </a:lnSpc>
              <a:spcAft>
                <a:spcPts val="900"/>
              </a:spcAft>
            </a:pPr>
            <a:r>
              <a:rPr lang="pt-BR" sz="2400" dirty="0">
                <a:latin typeface="+mj-lt"/>
                <a:ea typeface="Calibri" panose="020F0502020204030204" pitchFamily="34" charset="0"/>
                <a:cs typeface="Times New Roman" panose="02020603050405020304" pitchFamily="18" charset="0"/>
              </a:rPr>
              <a:t>A produção de gás existe e vai continuar crescendo, principalmente no </a:t>
            </a:r>
            <a:r>
              <a:rPr lang="pt-BR" sz="2400" dirty="0" err="1">
                <a:latin typeface="+mj-lt"/>
                <a:ea typeface="Calibri" panose="020F0502020204030204" pitchFamily="34" charset="0"/>
                <a:cs typeface="Times New Roman" panose="02020603050405020304" pitchFamily="18" charset="0"/>
              </a:rPr>
              <a:t>pré</a:t>
            </a:r>
            <a:r>
              <a:rPr lang="pt-BR" sz="2400" dirty="0">
                <a:latin typeface="+mj-lt"/>
                <a:ea typeface="Calibri" panose="020F0502020204030204" pitchFamily="34" charset="0"/>
                <a:cs typeface="Times New Roman" panose="02020603050405020304" pitchFamily="18" charset="0"/>
              </a:rPr>
              <a:t>-sal e possivelmente na Bacia Sergipe-Alagoas, mas essa só será disponibilizada para a demanda se existir infraestrutura – gasodutos para a costa (rotas) e </a:t>
            </a:r>
            <a:r>
              <a:rPr lang="pt-BR" sz="2400" dirty="0" err="1">
                <a:latin typeface="+mj-lt"/>
                <a:ea typeface="Calibri" panose="020F0502020204030204" pitchFamily="34" charset="0"/>
                <a:cs typeface="Times New Roman" panose="02020603050405020304" pitchFamily="18" charset="0"/>
              </a:rPr>
              <a:t>UPGNs</a:t>
            </a:r>
            <a:r>
              <a:rPr lang="pt-BR" sz="2400" dirty="0">
                <a:latin typeface="+mj-lt"/>
                <a:ea typeface="Calibri" panose="020F0502020204030204" pitchFamily="34" charset="0"/>
                <a:cs typeface="Times New Roman" panose="02020603050405020304" pitchFamily="18" charset="0"/>
              </a:rPr>
              <a:t> na costa.</a:t>
            </a:r>
          </a:p>
          <a:p>
            <a:pPr algn="just">
              <a:lnSpc>
                <a:spcPct val="115000"/>
              </a:lnSpc>
              <a:spcAft>
                <a:spcPts val="900"/>
              </a:spcAft>
            </a:pPr>
            <a:r>
              <a:rPr lang="pt-BR" sz="2400" dirty="0">
                <a:latin typeface="+mj-lt"/>
                <a:ea typeface="Calibri" panose="020F0502020204030204" pitchFamily="34" charset="0"/>
                <a:cs typeface="Times New Roman" panose="02020603050405020304" pitchFamily="18" charset="0"/>
              </a:rPr>
              <a:t>Portanto, o aumento da oferta que atenda a demanda reprimida dependerá, essencialmente, do investimento nessa infraestrutura.</a:t>
            </a:r>
          </a:p>
          <a:p>
            <a:pPr algn="just">
              <a:lnSpc>
                <a:spcPct val="115000"/>
              </a:lnSpc>
              <a:spcAft>
                <a:spcPts val="900"/>
              </a:spcAft>
            </a:pPr>
            <a:r>
              <a:rPr lang="pt-BR" sz="2400" dirty="0">
                <a:latin typeface="+mj-lt"/>
                <a:ea typeface="Calibri" panose="020F0502020204030204" pitchFamily="34" charset="0"/>
                <a:cs typeface="Times New Roman" panose="02020603050405020304" pitchFamily="18" charset="0"/>
              </a:rPr>
              <a:t>Enquanto isso não acontecer, a oferta será inferior à demanda e o preço será elevado, tirando toda a competitividade da cadeia de produção </a:t>
            </a:r>
            <a:r>
              <a:rPr lang="pt-BR" sz="2400" dirty="0">
                <a:solidFill>
                  <a:srgbClr val="000000"/>
                </a:solidFill>
                <a:latin typeface="+mj-lt"/>
                <a:ea typeface="Calibri" panose="020F0502020204030204" pitchFamily="34" charset="0"/>
                <a:cs typeface="Times New Roman" panose="02020603050405020304" pitchFamily="18" charset="0"/>
              </a:rPr>
              <a:t>da indústria química do C1 (fertilizantes nitrogenados e metanol).</a:t>
            </a:r>
            <a:endParaRPr lang="pt-BR" sz="2400" dirty="0">
              <a:latin typeface="+mj-lt"/>
              <a:ea typeface="Calibri" panose="020F0502020204030204" pitchFamily="34" charset="0"/>
              <a:cs typeface="Times New Roman" panose="02020603050405020304" pitchFamily="18" charset="0"/>
            </a:endParaRPr>
          </a:p>
        </p:txBody>
      </p:sp>
      <p:sp>
        <p:nvSpPr>
          <p:cNvPr id="4" name="Título 1">
            <a:extLst>
              <a:ext uri="{FF2B5EF4-FFF2-40B4-BE49-F238E27FC236}">
                <a16:creationId xmlns:a16="http://schemas.microsoft.com/office/drawing/2014/main" xmlns="" id="{419CADDE-3200-4D44-BECA-53302B7C7CBC}"/>
              </a:ext>
            </a:extLst>
          </p:cNvPr>
          <p:cNvSpPr txBox="1">
            <a:spLocks/>
          </p:cNvSpPr>
          <p:nvPr/>
        </p:nvSpPr>
        <p:spPr>
          <a:xfrm>
            <a:off x="4911323" y="165592"/>
            <a:ext cx="10714500" cy="816101"/>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600" b="1" dirty="0">
                <a:solidFill>
                  <a:schemeClr val="bg1">
                    <a:lumMod val="95000"/>
                  </a:schemeClr>
                </a:solidFill>
                <a:latin typeface="+mn-lt"/>
              </a:rPr>
              <a:t>A importância do Gás para a Cadeia de Fertilizantes N </a:t>
            </a:r>
          </a:p>
        </p:txBody>
      </p:sp>
    </p:spTree>
    <p:extLst>
      <p:ext uri="{BB962C8B-B14F-4D97-AF65-F5344CB8AC3E}">
        <p14:creationId xmlns:p14="http://schemas.microsoft.com/office/powerpoint/2010/main" val="11200415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2C2D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Agenda Indústria Química Brasileira(2)</Template>
  <TotalTime>111</TotalTime>
  <Words>972</Words>
  <Application>Microsoft Office PowerPoint</Application>
  <PresentationFormat>Personalizar</PresentationFormat>
  <Paragraphs>119</Paragraphs>
  <Slides>16</Slides>
  <Notes>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16</vt:i4>
      </vt:variant>
    </vt:vector>
  </HeadingPairs>
  <TitlesOfParts>
    <vt:vector size="27" baseType="lpstr">
      <vt:lpstr>Arial</vt:lpstr>
      <vt:lpstr>Calibri</vt:lpstr>
      <vt:lpstr>Calibri Light</vt:lpstr>
      <vt:lpstr>Montserrat</vt:lpstr>
      <vt:lpstr>Montserrat Black</vt:lpstr>
      <vt:lpstr>Open Sans</vt:lpstr>
      <vt:lpstr>Open Sans Condensed</vt:lpstr>
      <vt:lpstr>Open Sans Condensed Light</vt:lpstr>
      <vt:lpstr>Times New Roman</vt:lpstr>
      <vt:lpstr>Trebuchet MS</vt:lpstr>
      <vt:lpstr>Tema do Office</vt:lpstr>
      <vt:lpstr>Apresentação do PowerPoint</vt:lpstr>
      <vt:lpstr>PAÍS FORTE = INDÚSTRIA QUÍMICA FORTE!</vt:lpstr>
      <vt:lpstr>O CRESCIMENTO DO MERCADO DE PRODUTOS QUÍMICOS NO BRASIL NOS ÚLTIMOS 30 ANOS FOI TOMADO POR PRODUTO IMPORTADO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Lidiane</dc:creator>
  <cp:keywords>DAE7oBG4wUY,BAEEV-ooFM0</cp:keywords>
  <cp:lastModifiedBy>Anderson Goncalves de Oliveira</cp:lastModifiedBy>
  <cp:revision>22</cp:revision>
  <dcterms:created xsi:type="dcterms:W3CDTF">2022-03-22T12:40:39Z</dcterms:created>
  <dcterms:modified xsi:type="dcterms:W3CDTF">2022-05-24T13:52:51Z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2022-03-22T00:00:00Z</vt:filetime>
  </property>
  <property fmtid="{D5CDD505-2E9C-101B-9397-08002B2CF9AE}" pid="3" name="Creator">
    <vt:lpwstr>Canva</vt:lpwstr>
  </property>
  <property fmtid="{D5CDD505-2E9C-101B-9397-08002B2CF9AE}" pid="4" name="LastSaved">
    <vt:filetime>2022-03-22T00:00:00Z</vt:filetime>
  </property>
</Properties>
</file>