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49"/>
  </p:notesMasterIdLst>
  <p:sldIdLst>
    <p:sldId id="256" r:id="rId3"/>
    <p:sldId id="447" r:id="rId4"/>
    <p:sldId id="418" r:id="rId5"/>
    <p:sldId id="529" r:id="rId6"/>
    <p:sldId id="530" r:id="rId7"/>
    <p:sldId id="531" r:id="rId8"/>
    <p:sldId id="545" r:id="rId9"/>
    <p:sldId id="552" r:id="rId10"/>
    <p:sldId id="553" r:id="rId11"/>
    <p:sldId id="569" r:id="rId12"/>
    <p:sldId id="554" r:id="rId13"/>
    <p:sldId id="594" r:id="rId14"/>
    <p:sldId id="596" r:id="rId15"/>
    <p:sldId id="597" r:id="rId16"/>
    <p:sldId id="598" r:id="rId17"/>
    <p:sldId id="563" r:id="rId18"/>
    <p:sldId id="600" r:id="rId19"/>
    <p:sldId id="601" r:id="rId20"/>
    <p:sldId id="602" r:id="rId21"/>
    <p:sldId id="603" r:id="rId22"/>
    <p:sldId id="604" r:id="rId23"/>
    <p:sldId id="536" r:id="rId24"/>
    <p:sldId id="550" r:id="rId25"/>
    <p:sldId id="541" r:id="rId26"/>
    <p:sldId id="607" r:id="rId27"/>
    <p:sldId id="608" r:id="rId28"/>
    <p:sldId id="574" r:id="rId29"/>
    <p:sldId id="575" r:id="rId30"/>
    <p:sldId id="576" r:id="rId31"/>
    <p:sldId id="580" r:id="rId32"/>
    <p:sldId id="581" r:id="rId33"/>
    <p:sldId id="605" r:id="rId34"/>
    <p:sldId id="583" r:id="rId35"/>
    <p:sldId id="585" r:id="rId36"/>
    <p:sldId id="557" r:id="rId37"/>
    <p:sldId id="556" r:id="rId38"/>
    <p:sldId id="558" r:id="rId39"/>
    <p:sldId id="564" r:id="rId40"/>
    <p:sldId id="559" r:id="rId41"/>
    <p:sldId id="567" r:id="rId42"/>
    <p:sldId id="560" r:id="rId43"/>
    <p:sldId id="561" r:id="rId44"/>
    <p:sldId id="568" r:id="rId45"/>
    <p:sldId id="562" r:id="rId46"/>
    <p:sldId id="542" r:id="rId47"/>
    <p:sldId id="543" r:id="rId48"/>
  </p:sldIdLst>
  <p:sldSz cx="9144000" cy="6858000" type="screen4x3"/>
  <p:notesSz cx="6446838" cy="98282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1pPr>
    <a:lvl2pPr marL="4572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2pPr>
    <a:lvl3pPr marL="9144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3pPr>
    <a:lvl4pPr marL="1371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4pPr>
    <a:lvl5pPr marL="18288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+mn-ea"/>
        <a:cs typeface="Lucida Sans Unicode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CC0000"/>
    <a:srgbClr val="FF0000"/>
    <a:srgbClr val="FF0066"/>
    <a:srgbClr val="FFFF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22" autoAdjust="0"/>
    <p:restoredTop sz="94667" autoAdjust="0"/>
  </p:normalViewPr>
  <p:slideViewPr>
    <p:cSldViewPr>
      <p:cViewPr varScale="1">
        <p:scale>
          <a:sx n="63" d="100"/>
          <a:sy n="63" d="100"/>
        </p:scale>
        <p:origin x="-1092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NO%20NAME:ANVISA:MercadoMundial:ConsumoMundialAgrotoxicos00-3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lrMapOvr bg1="dk1" tx1="lt1" bg2="dk2" tx2="lt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20212750208233601"/>
          <c:y val="0.230158953139487"/>
          <c:w val="0.721276033746441"/>
          <c:h val="0.51190525784472163"/>
        </c:manualLayout>
      </c:layout>
      <c:lineChart>
        <c:grouping val="standard"/>
        <c:ser>
          <c:idx val="0"/>
          <c:order val="0"/>
          <c:tx>
            <c:strRef>
              <c:f>Brasilxmundo!$A$12</c:f>
              <c:strCache>
                <c:ptCount val="1"/>
                <c:pt idx="0">
                  <c:v>Brasil</c:v>
                </c:pt>
              </c:strCache>
            </c:strRef>
          </c:tx>
          <c:spPr>
            <a:ln w="38100">
              <a:solidFill>
                <a:srgbClr val="0000FF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cat>
            <c:numRef>
              <c:f>Brasilxmundo!$B$3:$L$3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Brasilxmundo!$B$12:$L$12</c:f>
              <c:numCache>
                <c:formatCode>#,##0.0</c:formatCode>
                <c:ptCount val="11"/>
                <c:pt idx="0">
                  <c:v>0</c:v>
                </c:pt>
                <c:pt idx="1">
                  <c:v>-7.9999999999999964</c:v>
                </c:pt>
                <c:pt idx="2">
                  <c:v>-24</c:v>
                </c:pt>
                <c:pt idx="3">
                  <c:v>24</c:v>
                </c:pt>
                <c:pt idx="4">
                  <c:v>76</c:v>
                </c:pt>
                <c:pt idx="5">
                  <c:v>69.599999999999994</c:v>
                </c:pt>
                <c:pt idx="6">
                  <c:v>56.8</c:v>
                </c:pt>
                <c:pt idx="7">
                  <c:v>114.8</c:v>
                </c:pt>
                <c:pt idx="8">
                  <c:v>184</c:v>
                </c:pt>
                <c:pt idx="9">
                  <c:v>162.4</c:v>
                </c:pt>
                <c:pt idx="10">
                  <c:v>189.6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Brasilxmundo!$A$13</c:f>
              <c:strCache>
                <c:ptCount val="1"/>
                <c:pt idx="0">
                  <c:v>Mundo</c:v>
                </c:pt>
              </c:strCache>
            </c:strRef>
          </c:tx>
          <c:spPr>
            <a:ln w="12700">
              <a:solidFill>
                <a:srgbClr val="FF0000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Brasilxmundo!$B$3:$L$3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Brasilxmundo!$B$13:$L$13</c:f>
              <c:numCache>
                <c:formatCode>#,##0.00</c:formatCode>
                <c:ptCount val="11"/>
                <c:pt idx="0">
                  <c:v>0</c:v>
                </c:pt>
                <c:pt idx="1">
                  <c:v>0.73301381449112646</c:v>
                </c:pt>
                <c:pt idx="2">
                  <c:v>-1.655322405251924</c:v>
                </c:pt>
                <c:pt idx="3">
                  <c:v>17.471505094848791</c:v>
                </c:pt>
                <c:pt idx="4">
                  <c:v>41.117241934834247</c:v>
                </c:pt>
                <c:pt idx="5">
                  <c:v>47.24717064722703</c:v>
                </c:pt>
                <c:pt idx="6">
                  <c:v>49.285110153449601</c:v>
                </c:pt>
                <c:pt idx="7">
                  <c:v>67.831970679447423</c:v>
                </c:pt>
                <c:pt idx="8">
                  <c:v>98.4614764992549</c:v>
                </c:pt>
                <c:pt idx="9">
                  <c:v>94.131861935639748</c:v>
                </c:pt>
                <c:pt idx="10">
                  <c:v>96.073140279511819</c:v>
                </c:pt>
              </c:numCache>
            </c:numRef>
          </c:val>
        </c:ser>
        <c:dLbls/>
        <c:marker val="1"/>
        <c:axId val="57660544"/>
        <c:axId val="59677312"/>
      </c:lineChart>
      <c:catAx>
        <c:axId val="57660544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9677312"/>
        <c:crosses val="autoZero"/>
        <c:auto val="1"/>
        <c:lblAlgn val="ctr"/>
        <c:lblOffset val="100"/>
        <c:tickMarkSkip val="1"/>
      </c:catAx>
      <c:valAx>
        <c:axId val="5967731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>
                  <a:defRPr sz="2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(%)</a:t>
                </a:r>
              </a:p>
            </c:rich>
          </c:tx>
          <c:layout>
            <c:manualLayout>
              <c:xMode val="edge"/>
              <c:yMode val="edge"/>
              <c:x val="5.8146534874630951E-2"/>
              <c:y val="0.31395225596801196"/>
            </c:manualLayout>
          </c:layout>
          <c:spPr>
            <a:noFill/>
            <a:ln w="25400">
              <a:noFill/>
            </a:ln>
          </c:spPr>
        </c:title>
        <c:numFmt formatCode="#,##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  <c:crossAx val="576605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3175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pt-BR"/>
          </a:p>
        </c:txPr>
      </c:dTable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5AD9CF-DB1C-4589-A808-BED8719D2EF8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9A80C78-E774-447C-BD31-5D41E99B967F}">
      <dgm:prSet phldrT="[Texto]" phldr="1"/>
      <dgm:spPr/>
      <dgm:t>
        <a:bodyPr/>
        <a:lstStyle/>
        <a:p>
          <a:endParaRPr lang="pt-BR" dirty="0"/>
        </a:p>
      </dgm:t>
    </dgm:pt>
    <dgm:pt modelId="{69AD314E-000E-4ADD-81A1-CEFE95D8ED79}" type="parTrans" cxnId="{093CB4EE-5953-4517-8406-6C287EBBBE07}">
      <dgm:prSet/>
      <dgm:spPr/>
      <dgm:t>
        <a:bodyPr/>
        <a:lstStyle/>
        <a:p>
          <a:endParaRPr lang="pt-BR"/>
        </a:p>
      </dgm:t>
    </dgm:pt>
    <dgm:pt modelId="{5CE3A58A-E8EB-434E-8030-E51BD3DA93C8}" type="sibTrans" cxnId="{093CB4EE-5953-4517-8406-6C287EBBBE07}">
      <dgm:prSet/>
      <dgm:spPr>
        <a:solidFill>
          <a:srgbClr val="FF0000"/>
        </a:solidFill>
      </dgm:spPr>
      <dgm:t>
        <a:bodyPr/>
        <a:lstStyle/>
        <a:p>
          <a:endParaRPr lang="pt-BR"/>
        </a:p>
      </dgm:t>
    </dgm:pt>
    <dgm:pt modelId="{8CDCC107-42E0-4BCA-B463-1C8153C50934}">
      <dgm:prSet phldrT="[Texto]" phldr="1"/>
      <dgm:spPr/>
      <dgm:t>
        <a:bodyPr/>
        <a:lstStyle/>
        <a:p>
          <a:endParaRPr lang="pt-BR" dirty="0"/>
        </a:p>
      </dgm:t>
    </dgm:pt>
    <dgm:pt modelId="{062C401F-43C0-442A-9492-53C266FBE63A}" type="parTrans" cxnId="{A69DB87E-8D86-4EE0-A5FC-A5B9E1D3B3FD}">
      <dgm:prSet/>
      <dgm:spPr/>
      <dgm:t>
        <a:bodyPr/>
        <a:lstStyle/>
        <a:p>
          <a:endParaRPr lang="pt-BR"/>
        </a:p>
      </dgm:t>
    </dgm:pt>
    <dgm:pt modelId="{11BFBBC5-E903-4117-821A-AC925E60351E}" type="sibTrans" cxnId="{A69DB87E-8D86-4EE0-A5FC-A5B9E1D3B3FD}">
      <dgm:prSet/>
      <dgm:spPr>
        <a:solidFill>
          <a:srgbClr val="FFFF00"/>
        </a:solidFill>
      </dgm:spPr>
      <dgm:t>
        <a:bodyPr/>
        <a:lstStyle/>
        <a:p>
          <a:endParaRPr lang="pt-BR"/>
        </a:p>
      </dgm:t>
    </dgm:pt>
    <dgm:pt modelId="{A0090F06-0475-4E64-9072-644C9DD8ECD1}">
      <dgm:prSet phldrT="[Texto]" phldr="1"/>
      <dgm:spPr/>
      <dgm:t>
        <a:bodyPr/>
        <a:lstStyle/>
        <a:p>
          <a:endParaRPr lang="pt-BR" dirty="0"/>
        </a:p>
      </dgm:t>
    </dgm:pt>
    <dgm:pt modelId="{BC1BB4F9-4B50-4258-82E5-E1DDE6A6B5E5}" type="parTrans" cxnId="{574D74C1-BB18-4630-B204-DA7351A6D8F8}">
      <dgm:prSet/>
      <dgm:spPr/>
      <dgm:t>
        <a:bodyPr/>
        <a:lstStyle/>
        <a:p>
          <a:endParaRPr lang="pt-BR"/>
        </a:p>
      </dgm:t>
    </dgm:pt>
    <dgm:pt modelId="{85D61F07-5BD3-4B1E-80E9-B760D7C8F0C9}" type="sibTrans" cxnId="{574D74C1-BB18-4630-B204-DA7351A6D8F8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pt-BR"/>
        </a:p>
      </dgm:t>
    </dgm:pt>
    <dgm:pt modelId="{01B130C1-E1D2-4B4D-841A-2D8AC2B0FC0A}">
      <dgm:prSet phldrT="[Texto]" phldr="1"/>
      <dgm:spPr/>
      <dgm:t>
        <a:bodyPr/>
        <a:lstStyle/>
        <a:p>
          <a:endParaRPr lang="pt-BR" dirty="0"/>
        </a:p>
      </dgm:t>
    </dgm:pt>
    <dgm:pt modelId="{C347C013-FC91-46E8-88F9-2113C275A86D}" type="parTrans" cxnId="{B9629A3F-56CA-4413-83F9-817F77254740}">
      <dgm:prSet/>
      <dgm:spPr/>
      <dgm:t>
        <a:bodyPr/>
        <a:lstStyle/>
        <a:p>
          <a:endParaRPr lang="pt-BR"/>
        </a:p>
      </dgm:t>
    </dgm:pt>
    <dgm:pt modelId="{364987FF-DE94-44B0-B104-55A8A51F02A2}" type="sibTrans" cxnId="{B9629A3F-56CA-4413-83F9-817F77254740}">
      <dgm:prSet/>
      <dgm:spPr/>
      <dgm:t>
        <a:bodyPr/>
        <a:lstStyle/>
        <a:p>
          <a:endParaRPr lang="pt-BR"/>
        </a:p>
      </dgm:t>
    </dgm:pt>
    <dgm:pt modelId="{69371F1B-3FCC-4AB2-B74B-2AA4F18749C2}">
      <dgm:prSet phldrT="[Texto]" phldr="1"/>
      <dgm:spPr/>
      <dgm:t>
        <a:bodyPr/>
        <a:lstStyle/>
        <a:p>
          <a:endParaRPr lang="pt-BR" dirty="0"/>
        </a:p>
      </dgm:t>
    </dgm:pt>
    <dgm:pt modelId="{B9A584E1-34B4-4D0F-A6EA-5B224D9D5CE2}" type="parTrans" cxnId="{8F37FB68-5A59-4A26-B497-F851D7A683E5}">
      <dgm:prSet/>
      <dgm:spPr/>
      <dgm:t>
        <a:bodyPr/>
        <a:lstStyle/>
        <a:p>
          <a:endParaRPr lang="pt-BR"/>
        </a:p>
      </dgm:t>
    </dgm:pt>
    <dgm:pt modelId="{AA343324-52E3-4B8F-B8F0-84FF8ADD45B8}" type="sibTrans" cxnId="{8F37FB68-5A59-4A26-B497-F851D7A683E5}">
      <dgm:prSet/>
      <dgm:spPr>
        <a:solidFill>
          <a:srgbClr val="00B0F0"/>
        </a:solidFill>
      </dgm:spPr>
      <dgm:t>
        <a:bodyPr/>
        <a:lstStyle/>
        <a:p>
          <a:endParaRPr lang="pt-BR"/>
        </a:p>
      </dgm:t>
    </dgm:pt>
    <dgm:pt modelId="{57B58BFD-B179-4216-8C35-F292A51413A3}" type="pres">
      <dgm:prSet presAssocID="{B65AD9CF-DB1C-4589-A808-BED8719D2EF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23248DC-8B93-4F20-97E8-7F882E6A798C}" type="pres">
      <dgm:prSet presAssocID="{69A80C78-E774-447C-BD31-5D41E99B967F}" presName="dummy" presStyleCnt="0"/>
      <dgm:spPr/>
    </dgm:pt>
    <dgm:pt modelId="{FC872464-3C8E-4E48-A0F7-3287C75C2EA5}" type="pres">
      <dgm:prSet presAssocID="{69A80C78-E774-447C-BD31-5D41E99B967F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22C21CC-719A-4E29-8554-33AE3C4E25A3}" type="pres">
      <dgm:prSet presAssocID="{5CE3A58A-E8EB-434E-8030-E51BD3DA93C8}" presName="sibTrans" presStyleLbl="node1" presStyleIdx="0" presStyleCnt="5"/>
      <dgm:spPr/>
      <dgm:t>
        <a:bodyPr/>
        <a:lstStyle/>
        <a:p>
          <a:endParaRPr lang="pt-BR"/>
        </a:p>
      </dgm:t>
    </dgm:pt>
    <dgm:pt modelId="{402CC49C-D21E-4E5E-B821-A9E330AD06FA}" type="pres">
      <dgm:prSet presAssocID="{8CDCC107-42E0-4BCA-B463-1C8153C50934}" presName="dummy" presStyleCnt="0"/>
      <dgm:spPr/>
    </dgm:pt>
    <dgm:pt modelId="{C0249B26-90E7-4ED4-AD43-87904D1C136A}" type="pres">
      <dgm:prSet presAssocID="{8CDCC107-42E0-4BCA-B463-1C8153C50934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D80CC9C-D00E-4FE8-A4B2-A76482C47952}" type="pres">
      <dgm:prSet presAssocID="{11BFBBC5-E903-4117-821A-AC925E60351E}" presName="sibTrans" presStyleLbl="node1" presStyleIdx="1" presStyleCnt="5"/>
      <dgm:spPr/>
      <dgm:t>
        <a:bodyPr/>
        <a:lstStyle/>
        <a:p>
          <a:endParaRPr lang="pt-BR"/>
        </a:p>
      </dgm:t>
    </dgm:pt>
    <dgm:pt modelId="{5C12F264-A686-420C-A00F-09395758EBFB}" type="pres">
      <dgm:prSet presAssocID="{A0090F06-0475-4E64-9072-644C9DD8ECD1}" presName="dummy" presStyleCnt="0"/>
      <dgm:spPr/>
    </dgm:pt>
    <dgm:pt modelId="{EF2CD137-1923-426E-BCA3-7FA5A2F3A83E}" type="pres">
      <dgm:prSet presAssocID="{A0090F06-0475-4E64-9072-644C9DD8ECD1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AE8FFD8-8C9F-49AE-88DA-C7ED521F5928}" type="pres">
      <dgm:prSet presAssocID="{85D61F07-5BD3-4B1E-80E9-B760D7C8F0C9}" presName="sibTrans" presStyleLbl="node1" presStyleIdx="2" presStyleCnt="5"/>
      <dgm:spPr/>
      <dgm:t>
        <a:bodyPr/>
        <a:lstStyle/>
        <a:p>
          <a:endParaRPr lang="pt-BR"/>
        </a:p>
      </dgm:t>
    </dgm:pt>
    <dgm:pt modelId="{D41FCAFD-7EBC-4596-8DC0-2F5B06C73D3C}" type="pres">
      <dgm:prSet presAssocID="{01B130C1-E1D2-4B4D-841A-2D8AC2B0FC0A}" presName="dummy" presStyleCnt="0"/>
      <dgm:spPr/>
    </dgm:pt>
    <dgm:pt modelId="{69C919C6-83FB-468C-A279-329A3FBB5F15}" type="pres">
      <dgm:prSet presAssocID="{01B130C1-E1D2-4B4D-841A-2D8AC2B0FC0A}" presName="node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16D294-B028-4461-9898-174B2FB43F36}" type="pres">
      <dgm:prSet presAssocID="{364987FF-DE94-44B0-B104-55A8A51F02A2}" presName="sibTrans" presStyleLbl="node1" presStyleIdx="3" presStyleCnt="5"/>
      <dgm:spPr/>
      <dgm:t>
        <a:bodyPr/>
        <a:lstStyle/>
        <a:p>
          <a:endParaRPr lang="pt-BR"/>
        </a:p>
      </dgm:t>
    </dgm:pt>
    <dgm:pt modelId="{8731B0A1-B13C-456D-90E9-9E60CE6214BB}" type="pres">
      <dgm:prSet presAssocID="{69371F1B-3FCC-4AB2-B74B-2AA4F18749C2}" presName="dummy" presStyleCnt="0"/>
      <dgm:spPr/>
    </dgm:pt>
    <dgm:pt modelId="{AD4846EB-132B-4A17-AC7B-F216E03A5D00}" type="pres">
      <dgm:prSet presAssocID="{69371F1B-3FCC-4AB2-B74B-2AA4F18749C2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72EA9EB-A16F-4802-A087-1FD68C52E95D}" type="pres">
      <dgm:prSet presAssocID="{AA343324-52E3-4B8F-B8F0-84FF8ADD45B8}" presName="sibTrans" presStyleLbl="node1" presStyleIdx="4" presStyleCnt="5"/>
      <dgm:spPr/>
      <dgm:t>
        <a:bodyPr/>
        <a:lstStyle/>
        <a:p>
          <a:endParaRPr lang="pt-BR"/>
        </a:p>
      </dgm:t>
    </dgm:pt>
  </dgm:ptLst>
  <dgm:cxnLst>
    <dgm:cxn modelId="{94F1B86C-031B-45F9-ACF4-FC236EFF356E}" type="presOf" srcId="{B65AD9CF-DB1C-4589-A808-BED8719D2EF8}" destId="{57B58BFD-B179-4216-8C35-F292A51413A3}" srcOrd="0" destOrd="0" presId="urn:microsoft.com/office/officeart/2005/8/layout/cycle1"/>
    <dgm:cxn modelId="{0F1ED2F4-2301-46AE-939A-9DCCE7CBEE84}" type="presOf" srcId="{69A80C78-E774-447C-BD31-5D41E99B967F}" destId="{FC872464-3C8E-4E48-A0F7-3287C75C2EA5}" srcOrd="0" destOrd="0" presId="urn:microsoft.com/office/officeart/2005/8/layout/cycle1"/>
    <dgm:cxn modelId="{F6702C36-4B1E-4EC3-AA03-53654939132E}" type="presOf" srcId="{11BFBBC5-E903-4117-821A-AC925E60351E}" destId="{3D80CC9C-D00E-4FE8-A4B2-A76482C47952}" srcOrd="0" destOrd="0" presId="urn:microsoft.com/office/officeart/2005/8/layout/cycle1"/>
    <dgm:cxn modelId="{B9629A3F-56CA-4413-83F9-817F77254740}" srcId="{B65AD9CF-DB1C-4589-A808-BED8719D2EF8}" destId="{01B130C1-E1D2-4B4D-841A-2D8AC2B0FC0A}" srcOrd="3" destOrd="0" parTransId="{C347C013-FC91-46E8-88F9-2113C275A86D}" sibTransId="{364987FF-DE94-44B0-B104-55A8A51F02A2}"/>
    <dgm:cxn modelId="{71FCDBDD-F140-4946-9268-CDEEB5776FC1}" type="presOf" srcId="{A0090F06-0475-4E64-9072-644C9DD8ECD1}" destId="{EF2CD137-1923-426E-BCA3-7FA5A2F3A83E}" srcOrd="0" destOrd="0" presId="urn:microsoft.com/office/officeart/2005/8/layout/cycle1"/>
    <dgm:cxn modelId="{093CB4EE-5953-4517-8406-6C287EBBBE07}" srcId="{B65AD9CF-DB1C-4589-A808-BED8719D2EF8}" destId="{69A80C78-E774-447C-BD31-5D41E99B967F}" srcOrd="0" destOrd="0" parTransId="{69AD314E-000E-4ADD-81A1-CEFE95D8ED79}" sibTransId="{5CE3A58A-E8EB-434E-8030-E51BD3DA93C8}"/>
    <dgm:cxn modelId="{7EA97EE1-A193-4919-B69A-5CFD5CA9068A}" type="presOf" srcId="{85D61F07-5BD3-4B1E-80E9-B760D7C8F0C9}" destId="{DAE8FFD8-8C9F-49AE-88DA-C7ED521F5928}" srcOrd="0" destOrd="0" presId="urn:microsoft.com/office/officeart/2005/8/layout/cycle1"/>
    <dgm:cxn modelId="{BF84D4B4-8A6E-4833-B401-532F9B6372A4}" type="presOf" srcId="{8CDCC107-42E0-4BCA-B463-1C8153C50934}" destId="{C0249B26-90E7-4ED4-AD43-87904D1C136A}" srcOrd="0" destOrd="0" presId="urn:microsoft.com/office/officeart/2005/8/layout/cycle1"/>
    <dgm:cxn modelId="{A69DB87E-8D86-4EE0-A5FC-A5B9E1D3B3FD}" srcId="{B65AD9CF-DB1C-4589-A808-BED8719D2EF8}" destId="{8CDCC107-42E0-4BCA-B463-1C8153C50934}" srcOrd="1" destOrd="0" parTransId="{062C401F-43C0-442A-9492-53C266FBE63A}" sibTransId="{11BFBBC5-E903-4117-821A-AC925E60351E}"/>
    <dgm:cxn modelId="{C8D73187-0374-4B3B-96B0-934D36D65B39}" type="presOf" srcId="{69371F1B-3FCC-4AB2-B74B-2AA4F18749C2}" destId="{AD4846EB-132B-4A17-AC7B-F216E03A5D00}" srcOrd="0" destOrd="0" presId="urn:microsoft.com/office/officeart/2005/8/layout/cycle1"/>
    <dgm:cxn modelId="{8F37FB68-5A59-4A26-B497-F851D7A683E5}" srcId="{B65AD9CF-DB1C-4589-A808-BED8719D2EF8}" destId="{69371F1B-3FCC-4AB2-B74B-2AA4F18749C2}" srcOrd="4" destOrd="0" parTransId="{B9A584E1-34B4-4D0F-A6EA-5B224D9D5CE2}" sibTransId="{AA343324-52E3-4B8F-B8F0-84FF8ADD45B8}"/>
    <dgm:cxn modelId="{574D74C1-BB18-4630-B204-DA7351A6D8F8}" srcId="{B65AD9CF-DB1C-4589-A808-BED8719D2EF8}" destId="{A0090F06-0475-4E64-9072-644C9DD8ECD1}" srcOrd="2" destOrd="0" parTransId="{BC1BB4F9-4B50-4258-82E5-E1DDE6A6B5E5}" sibTransId="{85D61F07-5BD3-4B1E-80E9-B760D7C8F0C9}"/>
    <dgm:cxn modelId="{712D66CF-2430-4950-946C-9D7626D456D7}" type="presOf" srcId="{AA343324-52E3-4B8F-B8F0-84FF8ADD45B8}" destId="{772EA9EB-A16F-4802-A087-1FD68C52E95D}" srcOrd="0" destOrd="0" presId="urn:microsoft.com/office/officeart/2005/8/layout/cycle1"/>
    <dgm:cxn modelId="{0C672A1F-24AE-4B50-BF2B-2A6A66839757}" type="presOf" srcId="{364987FF-DE94-44B0-B104-55A8A51F02A2}" destId="{DD16D294-B028-4461-9898-174B2FB43F36}" srcOrd="0" destOrd="0" presId="urn:microsoft.com/office/officeart/2005/8/layout/cycle1"/>
    <dgm:cxn modelId="{2F7578F4-80AB-4C2D-A959-1B9C0133800A}" type="presOf" srcId="{01B130C1-E1D2-4B4D-841A-2D8AC2B0FC0A}" destId="{69C919C6-83FB-468C-A279-329A3FBB5F15}" srcOrd="0" destOrd="0" presId="urn:microsoft.com/office/officeart/2005/8/layout/cycle1"/>
    <dgm:cxn modelId="{BCBD5A45-6F6E-41ED-836C-1FD872F90FAC}" type="presOf" srcId="{5CE3A58A-E8EB-434E-8030-E51BD3DA93C8}" destId="{C22C21CC-719A-4E29-8554-33AE3C4E25A3}" srcOrd="0" destOrd="0" presId="urn:microsoft.com/office/officeart/2005/8/layout/cycle1"/>
    <dgm:cxn modelId="{387E1325-D676-4C65-8EF1-D4CC900869C6}" type="presParOf" srcId="{57B58BFD-B179-4216-8C35-F292A51413A3}" destId="{323248DC-8B93-4F20-97E8-7F882E6A798C}" srcOrd="0" destOrd="0" presId="urn:microsoft.com/office/officeart/2005/8/layout/cycle1"/>
    <dgm:cxn modelId="{61CCCE03-F429-4C22-8FF4-8F983C6A6157}" type="presParOf" srcId="{57B58BFD-B179-4216-8C35-F292A51413A3}" destId="{FC872464-3C8E-4E48-A0F7-3287C75C2EA5}" srcOrd="1" destOrd="0" presId="urn:microsoft.com/office/officeart/2005/8/layout/cycle1"/>
    <dgm:cxn modelId="{DD546AA5-65D5-4BCA-9B21-99624361D762}" type="presParOf" srcId="{57B58BFD-B179-4216-8C35-F292A51413A3}" destId="{C22C21CC-719A-4E29-8554-33AE3C4E25A3}" srcOrd="2" destOrd="0" presId="urn:microsoft.com/office/officeart/2005/8/layout/cycle1"/>
    <dgm:cxn modelId="{5B93179F-F2CA-40DE-9DE2-E7A46A0686F7}" type="presParOf" srcId="{57B58BFD-B179-4216-8C35-F292A51413A3}" destId="{402CC49C-D21E-4E5E-B821-A9E330AD06FA}" srcOrd="3" destOrd="0" presId="urn:microsoft.com/office/officeart/2005/8/layout/cycle1"/>
    <dgm:cxn modelId="{CBEAE2A9-790D-4DE4-AE07-4A88A73E03B3}" type="presParOf" srcId="{57B58BFD-B179-4216-8C35-F292A51413A3}" destId="{C0249B26-90E7-4ED4-AD43-87904D1C136A}" srcOrd="4" destOrd="0" presId="urn:microsoft.com/office/officeart/2005/8/layout/cycle1"/>
    <dgm:cxn modelId="{16C71DD6-1789-4F70-954D-5D24B2C69C64}" type="presParOf" srcId="{57B58BFD-B179-4216-8C35-F292A51413A3}" destId="{3D80CC9C-D00E-4FE8-A4B2-A76482C47952}" srcOrd="5" destOrd="0" presId="urn:microsoft.com/office/officeart/2005/8/layout/cycle1"/>
    <dgm:cxn modelId="{A23E708E-FF3D-4C68-B6D1-131A84B43F70}" type="presParOf" srcId="{57B58BFD-B179-4216-8C35-F292A51413A3}" destId="{5C12F264-A686-420C-A00F-09395758EBFB}" srcOrd="6" destOrd="0" presId="urn:microsoft.com/office/officeart/2005/8/layout/cycle1"/>
    <dgm:cxn modelId="{0EF22A8B-49A2-4FAE-8EA2-584139D9B36E}" type="presParOf" srcId="{57B58BFD-B179-4216-8C35-F292A51413A3}" destId="{EF2CD137-1923-426E-BCA3-7FA5A2F3A83E}" srcOrd="7" destOrd="0" presId="urn:microsoft.com/office/officeart/2005/8/layout/cycle1"/>
    <dgm:cxn modelId="{0E1549FB-197A-4E7E-91CD-DF8C020F6B5A}" type="presParOf" srcId="{57B58BFD-B179-4216-8C35-F292A51413A3}" destId="{DAE8FFD8-8C9F-49AE-88DA-C7ED521F5928}" srcOrd="8" destOrd="0" presId="urn:microsoft.com/office/officeart/2005/8/layout/cycle1"/>
    <dgm:cxn modelId="{90F1C9E7-BD89-4559-8645-77A684288E56}" type="presParOf" srcId="{57B58BFD-B179-4216-8C35-F292A51413A3}" destId="{D41FCAFD-7EBC-4596-8DC0-2F5B06C73D3C}" srcOrd="9" destOrd="0" presId="urn:microsoft.com/office/officeart/2005/8/layout/cycle1"/>
    <dgm:cxn modelId="{5967FF1B-A57F-4813-9D7A-A58F8E326105}" type="presParOf" srcId="{57B58BFD-B179-4216-8C35-F292A51413A3}" destId="{69C919C6-83FB-468C-A279-329A3FBB5F15}" srcOrd="10" destOrd="0" presId="urn:microsoft.com/office/officeart/2005/8/layout/cycle1"/>
    <dgm:cxn modelId="{87ADEED2-E8B4-4BA6-B8AA-6BB1560177BA}" type="presParOf" srcId="{57B58BFD-B179-4216-8C35-F292A51413A3}" destId="{DD16D294-B028-4461-9898-174B2FB43F36}" srcOrd="11" destOrd="0" presId="urn:microsoft.com/office/officeart/2005/8/layout/cycle1"/>
    <dgm:cxn modelId="{8C834ED0-785E-470F-814D-C113AC24BEC2}" type="presParOf" srcId="{57B58BFD-B179-4216-8C35-F292A51413A3}" destId="{8731B0A1-B13C-456D-90E9-9E60CE6214BB}" srcOrd="12" destOrd="0" presId="urn:microsoft.com/office/officeart/2005/8/layout/cycle1"/>
    <dgm:cxn modelId="{BEFF5CDB-51C8-4041-9BF9-0E535C54CDE8}" type="presParOf" srcId="{57B58BFD-B179-4216-8C35-F292A51413A3}" destId="{AD4846EB-132B-4A17-AC7B-F216E03A5D00}" srcOrd="13" destOrd="0" presId="urn:microsoft.com/office/officeart/2005/8/layout/cycle1"/>
    <dgm:cxn modelId="{7187BD7B-892E-4912-B1AF-3DEFF37E7E68}" type="presParOf" srcId="{57B58BFD-B179-4216-8C35-F292A51413A3}" destId="{772EA9EB-A16F-4802-A087-1FD68C52E95D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872464-3C8E-4E48-A0F7-3287C75C2EA5}">
      <dsp:nvSpPr>
        <dsp:cNvPr id="0" name=""/>
        <dsp:cNvSpPr/>
      </dsp:nvSpPr>
      <dsp:spPr>
        <a:xfrm>
          <a:off x="1879370" y="14957"/>
          <a:ext cx="495008" cy="495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 dirty="0"/>
        </a:p>
      </dsp:txBody>
      <dsp:txXfrm>
        <a:off x="1879370" y="14957"/>
        <a:ext cx="495008" cy="495008"/>
      </dsp:txXfrm>
    </dsp:sp>
    <dsp:sp modelId="{C22C21CC-719A-4E29-8554-33AE3C4E25A3}">
      <dsp:nvSpPr>
        <dsp:cNvPr id="0" name=""/>
        <dsp:cNvSpPr/>
      </dsp:nvSpPr>
      <dsp:spPr>
        <a:xfrm>
          <a:off x="715413" y="694"/>
          <a:ext cx="1855321" cy="1855321"/>
        </a:xfrm>
        <a:prstGeom prst="circularArrow">
          <a:avLst>
            <a:gd name="adj1" fmla="val 5203"/>
            <a:gd name="adj2" fmla="val 336097"/>
            <a:gd name="adj3" fmla="val 21292491"/>
            <a:gd name="adj4" fmla="val 19766896"/>
            <a:gd name="adj5" fmla="val 607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249B26-90E7-4ED4-AD43-87904D1C136A}">
      <dsp:nvSpPr>
        <dsp:cNvPr id="0" name=""/>
        <dsp:cNvSpPr/>
      </dsp:nvSpPr>
      <dsp:spPr>
        <a:xfrm>
          <a:off x="2178375" y="935200"/>
          <a:ext cx="495008" cy="495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 dirty="0"/>
        </a:p>
      </dsp:txBody>
      <dsp:txXfrm>
        <a:off x="2178375" y="935200"/>
        <a:ext cx="495008" cy="495008"/>
      </dsp:txXfrm>
    </dsp:sp>
    <dsp:sp modelId="{3D80CC9C-D00E-4FE8-A4B2-A76482C47952}">
      <dsp:nvSpPr>
        <dsp:cNvPr id="0" name=""/>
        <dsp:cNvSpPr/>
      </dsp:nvSpPr>
      <dsp:spPr>
        <a:xfrm>
          <a:off x="715413" y="694"/>
          <a:ext cx="1855321" cy="1855321"/>
        </a:xfrm>
        <a:prstGeom prst="circularArrow">
          <a:avLst>
            <a:gd name="adj1" fmla="val 5203"/>
            <a:gd name="adj2" fmla="val 336097"/>
            <a:gd name="adj3" fmla="val 4013920"/>
            <a:gd name="adj4" fmla="val 2254147"/>
            <a:gd name="adj5" fmla="val 607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CD137-1923-426E-BCA3-7FA5A2F3A83E}">
      <dsp:nvSpPr>
        <dsp:cNvPr id="0" name=""/>
        <dsp:cNvSpPr/>
      </dsp:nvSpPr>
      <dsp:spPr>
        <a:xfrm>
          <a:off x="1395569" y="1503942"/>
          <a:ext cx="495008" cy="495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 dirty="0"/>
        </a:p>
      </dsp:txBody>
      <dsp:txXfrm>
        <a:off x="1395569" y="1503942"/>
        <a:ext cx="495008" cy="495008"/>
      </dsp:txXfrm>
    </dsp:sp>
    <dsp:sp modelId="{DAE8FFD8-8C9F-49AE-88DA-C7ED521F5928}">
      <dsp:nvSpPr>
        <dsp:cNvPr id="0" name=""/>
        <dsp:cNvSpPr/>
      </dsp:nvSpPr>
      <dsp:spPr>
        <a:xfrm>
          <a:off x="715413" y="694"/>
          <a:ext cx="1855321" cy="1855321"/>
        </a:xfrm>
        <a:prstGeom prst="circularArrow">
          <a:avLst>
            <a:gd name="adj1" fmla="val 5203"/>
            <a:gd name="adj2" fmla="val 336097"/>
            <a:gd name="adj3" fmla="val 8209756"/>
            <a:gd name="adj4" fmla="val 6449983"/>
            <a:gd name="adj5" fmla="val 607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C919C6-83FB-468C-A279-329A3FBB5F15}">
      <dsp:nvSpPr>
        <dsp:cNvPr id="0" name=""/>
        <dsp:cNvSpPr/>
      </dsp:nvSpPr>
      <dsp:spPr>
        <a:xfrm>
          <a:off x="612764" y="935200"/>
          <a:ext cx="495008" cy="495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 dirty="0"/>
        </a:p>
      </dsp:txBody>
      <dsp:txXfrm>
        <a:off x="612764" y="935200"/>
        <a:ext cx="495008" cy="495008"/>
      </dsp:txXfrm>
    </dsp:sp>
    <dsp:sp modelId="{DD16D294-B028-4461-9898-174B2FB43F36}">
      <dsp:nvSpPr>
        <dsp:cNvPr id="0" name=""/>
        <dsp:cNvSpPr/>
      </dsp:nvSpPr>
      <dsp:spPr>
        <a:xfrm>
          <a:off x="715413" y="694"/>
          <a:ext cx="1855321" cy="1855321"/>
        </a:xfrm>
        <a:prstGeom prst="circularArrow">
          <a:avLst>
            <a:gd name="adj1" fmla="val 5203"/>
            <a:gd name="adj2" fmla="val 336097"/>
            <a:gd name="adj3" fmla="val 12297006"/>
            <a:gd name="adj4" fmla="val 10771411"/>
            <a:gd name="adj5" fmla="val 60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4846EB-132B-4A17-AC7B-F216E03A5D00}">
      <dsp:nvSpPr>
        <dsp:cNvPr id="0" name=""/>
        <dsp:cNvSpPr/>
      </dsp:nvSpPr>
      <dsp:spPr>
        <a:xfrm>
          <a:off x="911769" y="14957"/>
          <a:ext cx="495008" cy="495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200" kern="1200" dirty="0"/>
        </a:p>
      </dsp:txBody>
      <dsp:txXfrm>
        <a:off x="911769" y="14957"/>
        <a:ext cx="495008" cy="495008"/>
      </dsp:txXfrm>
    </dsp:sp>
    <dsp:sp modelId="{772EA9EB-A16F-4802-A087-1FD68C52E95D}">
      <dsp:nvSpPr>
        <dsp:cNvPr id="0" name=""/>
        <dsp:cNvSpPr/>
      </dsp:nvSpPr>
      <dsp:spPr>
        <a:xfrm>
          <a:off x="715413" y="694"/>
          <a:ext cx="1855321" cy="1855321"/>
        </a:xfrm>
        <a:prstGeom prst="circularArrow">
          <a:avLst>
            <a:gd name="adj1" fmla="val 5203"/>
            <a:gd name="adj2" fmla="val 336097"/>
            <a:gd name="adj3" fmla="val 16864911"/>
            <a:gd name="adj4" fmla="val 15198991"/>
            <a:gd name="adj5" fmla="val 607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6448425" cy="98282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defRPr/>
            </a:pPr>
            <a:endParaRPr lang="pt-BR" smtClean="0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0" y="0"/>
            <a:ext cx="6448425" cy="98282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defRPr/>
            </a:pPr>
            <a:endParaRPr lang="pt-BR" smtClean="0"/>
          </a:p>
        </p:txBody>
      </p:sp>
      <p:sp>
        <p:nvSpPr>
          <p:cNvPr id="4100" name="AutoShape 3"/>
          <p:cNvSpPr>
            <a:spLocks noChangeArrowheads="1"/>
          </p:cNvSpPr>
          <p:nvPr/>
        </p:nvSpPr>
        <p:spPr bwMode="auto">
          <a:xfrm>
            <a:off x="0" y="0"/>
            <a:ext cx="6448425" cy="98282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defRPr/>
            </a:pPr>
            <a:endParaRPr lang="pt-BR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789238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ahoma" pitchFamily="34" charset="0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ahoma" pitchFamily="34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652838" y="0"/>
            <a:ext cx="2789237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ahoma" pitchFamily="34" charset="0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ahoma" pitchFamily="34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9" name="Rectangle 6"/>
          <p:cNvSpPr>
            <a:spLocks noGrp="1" noChangeArrowheads="1"/>
          </p:cNvSpPr>
          <p:nvPr>
            <p:ph type="sldImg"/>
          </p:nvPr>
        </p:nvSpPr>
        <p:spPr bwMode="auto">
          <a:xfrm>
            <a:off x="766763" y="736600"/>
            <a:ext cx="4910137" cy="3683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858838" y="4667250"/>
            <a:ext cx="4724400" cy="4418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 smtClean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336088"/>
            <a:ext cx="2789238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ahoma" pitchFamily="34" charset="0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ahoma" pitchFamily="34" charset="0"/>
                <a:ea typeface="Lucida Sans Unicode" pitchFamily="34" charset="0"/>
                <a:cs typeface="Lucida Sans Unicode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652838" y="9336088"/>
            <a:ext cx="2789237" cy="485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ahoma" pitchFamily="34" charset="0"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000000"/>
                </a:solidFill>
                <a:latin typeface="Tahoma" pitchFamily="34" charset="0"/>
              </a:defRPr>
            </a:lvl1pPr>
          </a:lstStyle>
          <a:p>
            <a:fld id="{DD9352C0-A0F1-4048-A596-187B816876E3}" type="slidenum">
              <a:rPr lang="en-GB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BE6DA51-AA4D-46E8-8D7E-12F92C4982BE}" type="slidenum">
              <a:rPr lang="en-GB"/>
              <a:pPr/>
              <a:t>1</a:t>
            </a:fld>
            <a:endParaRPr lang="en-GB"/>
          </a:p>
        </p:txBody>
      </p:sp>
      <p:sp>
        <p:nvSpPr>
          <p:cNvPr id="5123" name="Text Box 1"/>
          <p:cNvSpPr txBox="1">
            <a:spLocks noChangeArrowheads="1"/>
          </p:cNvSpPr>
          <p:nvPr/>
        </p:nvSpPr>
        <p:spPr bwMode="auto">
          <a:xfrm>
            <a:off x="766763" y="736600"/>
            <a:ext cx="4914900" cy="36861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5124" name="Rectangle 2"/>
          <p:cNvSpPr>
            <a:spLocks noChangeArrowheads="1"/>
          </p:cNvSpPr>
          <p:nvPr>
            <p:ph type="body"/>
          </p:nvPr>
        </p:nvSpPr>
        <p:spPr>
          <a:xfrm>
            <a:off x="858838" y="4667250"/>
            <a:ext cx="4725987" cy="4421188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62D8CBE-ECD3-4B10-B558-8F1D0F13C583}" type="slidenum">
              <a:rPr lang="en-GB"/>
              <a:pPr/>
              <a:t>37</a:t>
            </a:fld>
            <a:endParaRPr lang="en-GB"/>
          </a:p>
        </p:txBody>
      </p:sp>
      <p:sp>
        <p:nvSpPr>
          <p:cNvPr id="51203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66763" y="736600"/>
            <a:ext cx="4914900" cy="3686175"/>
          </a:xfrm>
          <a:ln/>
        </p:spPr>
      </p:sp>
      <p:sp>
        <p:nvSpPr>
          <p:cNvPr id="51204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51205" name="Espaço Reservado para Número de Slide 3"/>
          <p:cNvSpPr txBox="1">
            <a:spLocks noGrp="1"/>
          </p:cNvSpPr>
          <p:nvPr/>
        </p:nvSpPr>
        <p:spPr bwMode="auto">
          <a:xfrm>
            <a:off x="3652838" y="9336088"/>
            <a:ext cx="2794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fld id="{8A271429-562A-491D-942C-F96DF911F5B1}" type="slidenum">
              <a:rPr lang="pt-BR" sz="1200"/>
              <a:pPr algn="r" eaLnBrk="1" hangingPunct="1">
                <a:lnSpc>
                  <a:spcPct val="86000"/>
                </a:lnSpc>
                <a:buClr>
                  <a:srgbClr val="003366"/>
                </a:buClr>
                <a:buSzPct val="100000"/>
                <a:buFont typeface="Times New Roman" pitchFamily="18" charset="0"/>
                <a:buNone/>
              </a:pPr>
              <a:t>37</a:t>
            </a:fld>
            <a:endParaRPr lang="pt-B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4165D83-F7A8-454B-8373-7C0D44BB8F52}" type="slidenum">
              <a:rPr lang="en-GB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18B8F99-C8E1-46EE-9D94-DCDDA1481F36}" type="slidenum">
              <a:rPr lang="en-GB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 smtClean="0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E0A71D94-EFEA-4E82-A498-5EFE2BC8BCB1}" type="slidenum">
              <a:rPr lang="en-GB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769938" y="738188"/>
            <a:ext cx="4910137" cy="3684587"/>
          </a:xfrm>
          <a:ln/>
        </p:spPr>
      </p:sp>
      <p:sp>
        <p:nvSpPr>
          <p:cNvPr id="26627" name="Rectangle 2"/>
          <p:cNvSpPr>
            <a:spLocks noChangeArrowheads="1"/>
          </p:cNvSpPr>
          <p:nvPr>
            <p:ph type="body" idx="1"/>
          </p:nvPr>
        </p:nvSpPr>
        <p:spPr>
          <a:xfrm>
            <a:off x="858838" y="4668838"/>
            <a:ext cx="4729162" cy="4424362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 noTextEdit="1"/>
          </p:cNvSpPr>
          <p:nvPr>
            <p:ph type="sldImg"/>
          </p:nvPr>
        </p:nvSpPr>
        <p:spPr>
          <a:xfrm>
            <a:off x="766763" y="736600"/>
            <a:ext cx="4914900" cy="3686175"/>
          </a:xfrm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4525" y="4668838"/>
            <a:ext cx="5157788" cy="4422775"/>
          </a:xfrm>
          <a:noFill/>
          <a:ln/>
        </p:spPr>
        <p:txBody>
          <a:bodyPr/>
          <a:lstStyle/>
          <a:p>
            <a:pPr defTabSz="914400"/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ACC497D-9DC8-4D1A-8D17-D09BC088BA4C}" type="slidenum">
              <a:rPr lang="pt-BR"/>
              <a:pPr/>
              <a:t>23</a:t>
            </a:fld>
            <a:endParaRPr lang="pt-BR"/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652838" y="9336088"/>
            <a:ext cx="2794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4" tIns="45706" rIns="91414" bIns="45706" anchor="b"/>
          <a:lstStyle/>
          <a:p>
            <a:pPr algn="r"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Tx/>
              <a:buChar char="•"/>
            </a:pPr>
            <a:fld id="{641616F5-C077-44BC-BA07-A2CF2C4DB1B3}" type="slidenum">
              <a:rPr lang="pt-BR" sz="1200">
                <a:latin typeface="Calibri" pitchFamily="34" charset="0"/>
                <a:ea typeface="MS PGothic" pitchFamily="34" charset="-128"/>
              </a:rPr>
              <a:pPr algn="r" eaLnBrk="1" hangingPunct="1">
                <a:lnSpc>
                  <a:spcPct val="86000"/>
                </a:lnSpc>
                <a:spcBef>
                  <a:spcPct val="20000"/>
                </a:spcBef>
                <a:buClr>
                  <a:srgbClr val="003366"/>
                </a:buClr>
                <a:buSzPct val="100000"/>
                <a:buFontTx/>
                <a:buChar char="•"/>
              </a:pPr>
              <a:t>23</a:t>
            </a:fld>
            <a:endParaRPr lang="pt-BR" sz="120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14" tIns="45706" rIns="91414" bIns="45706"/>
          <a:lstStyle/>
          <a:p>
            <a:pPr defTabSz="863600">
              <a:spcBef>
                <a:spcPct val="0"/>
              </a:spcBef>
            </a:pPr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"/>
          <p:cNvSpPr txBox="1">
            <a:spLocks noChangeArrowheads="1"/>
          </p:cNvSpPr>
          <p:nvPr/>
        </p:nvSpPr>
        <p:spPr bwMode="auto">
          <a:xfrm>
            <a:off x="2014538" y="747713"/>
            <a:ext cx="2417762" cy="36845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39939" name="Rectangle 2"/>
          <p:cNvSpPr>
            <a:spLocks noChangeArrowheads="1"/>
          </p:cNvSpPr>
          <p:nvPr>
            <p:ph type="body"/>
          </p:nvPr>
        </p:nvSpPr>
        <p:spPr>
          <a:xfrm>
            <a:off x="644525" y="4668838"/>
            <a:ext cx="5154613" cy="4419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-3405188" y="0"/>
            <a:ext cx="17900651" cy="13425488"/>
          </a:xfrm>
          <a:ln/>
        </p:spPr>
      </p:sp>
      <p:sp>
        <p:nvSpPr>
          <p:cNvPr id="41987" name="Rectangle 2"/>
          <p:cNvSpPr>
            <a:spLocks noChangeArrowheads="1"/>
          </p:cNvSpPr>
          <p:nvPr>
            <p:ph type="body" idx="1"/>
          </p:nvPr>
        </p:nvSpPr>
        <p:spPr>
          <a:xfrm>
            <a:off x="644525" y="4668838"/>
            <a:ext cx="5154613" cy="441960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61150" y="309563"/>
            <a:ext cx="1949450" cy="5792787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09625" y="309563"/>
            <a:ext cx="5699125" cy="5792787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761868" y="-39578"/>
            <a:ext cx="8151984" cy="609811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856288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85628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41413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767138" cy="3740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57738" y="2362200"/>
            <a:ext cx="3768725" cy="3740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0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ChangeArrowheads="1"/>
          </p:cNvSpPr>
          <p:nvPr/>
        </p:nvSpPr>
        <p:spPr bwMode="auto">
          <a:xfrm>
            <a:off x="-36513" y="-26988"/>
            <a:ext cx="762001" cy="6884988"/>
          </a:xfrm>
          <a:prstGeom prst="rect">
            <a:avLst/>
          </a:prstGeom>
          <a:solidFill>
            <a:srgbClr val="89B4ED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defRPr/>
            </a:pPr>
            <a:endParaRPr lang="pt-BR" smtClean="0"/>
          </a:p>
        </p:txBody>
      </p:sp>
      <p:sp>
        <p:nvSpPr>
          <p:cNvPr id="1027" name="Freeform 2"/>
          <p:cNvSpPr>
            <a:spLocks noChangeArrowheads="1"/>
          </p:cNvSpPr>
          <p:nvPr/>
        </p:nvSpPr>
        <p:spPr bwMode="auto">
          <a:xfrm>
            <a:off x="395288" y="-171450"/>
            <a:ext cx="8748712" cy="782638"/>
          </a:xfrm>
          <a:custGeom>
            <a:avLst/>
            <a:gdLst>
              <a:gd name="T0" fmla="*/ 2147483646 w 5511"/>
              <a:gd name="T1" fmla="*/ 0 h 491"/>
              <a:gd name="T2" fmla="*/ 2147483646 w 5511"/>
              <a:gd name="T3" fmla="*/ 2147483646 h 491"/>
              <a:gd name="T4" fmla="*/ 2147483646 w 5511"/>
              <a:gd name="T5" fmla="*/ 2147483646 h 491"/>
              <a:gd name="T6" fmla="*/ 2147483646 w 5511"/>
              <a:gd name="T7" fmla="*/ 2147483646 h 491"/>
              <a:gd name="T8" fmla="*/ 2147483646 w 5511"/>
              <a:gd name="T9" fmla="*/ 2147483646 h 491"/>
              <a:gd name="T10" fmla="*/ 2147483646 w 5511"/>
              <a:gd name="T11" fmla="*/ 2147483646 h 491"/>
              <a:gd name="T12" fmla="*/ 2147483646 w 5511"/>
              <a:gd name="T13" fmla="*/ 2147483646 h 491"/>
              <a:gd name="T14" fmla="*/ 2147483646 w 5511"/>
              <a:gd name="T15" fmla="*/ 2147483646 h 491"/>
              <a:gd name="T16" fmla="*/ 2147483646 w 5511"/>
              <a:gd name="T17" fmla="*/ 2147483646 h 491"/>
              <a:gd name="T18" fmla="*/ 0 w 5511"/>
              <a:gd name="T19" fmla="*/ 2147483646 h 491"/>
              <a:gd name="T20" fmla="*/ 0 w 5511"/>
              <a:gd name="T21" fmla="*/ 2147483646 h 491"/>
              <a:gd name="T22" fmla="*/ 2147483646 w 5511"/>
              <a:gd name="T23" fmla="*/ 0 h 491"/>
              <a:gd name="T24" fmla="*/ 2147483646 w 5511"/>
              <a:gd name="T25" fmla="*/ 0 h 49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5511" h="491">
                <a:moveTo>
                  <a:pt x="5511" y="0"/>
                </a:moveTo>
                <a:lnTo>
                  <a:pt x="5511" y="222"/>
                </a:lnTo>
                <a:lnTo>
                  <a:pt x="380" y="238"/>
                </a:lnTo>
                <a:lnTo>
                  <a:pt x="354" y="236"/>
                </a:lnTo>
                <a:lnTo>
                  <a:pt x="308" y="245"/>
                </a:lnTo>
                <a:cubicBezTo>
                  <a:pt x="290" y="254"/>
                  <a:pt x="263" y="269"/>
                  <a:pt x="246" y="287"/>
                </a:cubicBezTo>
                <a:cubicBezTo>
                  <a:pt x="229" y="305"/>
                  <a:pt x="215" y="330"/>
                  <a:pt x="206" y="353"/>
                </a:cubicBezTo>
                <a:cubicBezTo>
                  <a:pt x="197" y="376"/>
                  <a:pt x="194" y="399"/>
                  <a:pt x="192" y="422"/>
                </a:cubicBezTo>
                <a:lnTo>
                  <a:pt x="192" y="491"/>
                </a:lnTo>
                <a:lnTo>
                  <a:pt x="0" y="491"/>
                </a:lnTo>
                <a:lnTo>
                  <a:pt x="0" y="236"/>
                </a:lnTo>
                <a:lnTo>
                  <a:pt x="1" y="0"/>
                </a:lnTo>
                <a:lnTo>
                  <a:pt x="5511" y="0"/>
                </a:lnTo>
                <a:close/>
              </a:path>
            </a:pathLst>
          </a:custGeom>
          <a:solidFill>
            <a:srgbClr val="89B4ED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09625" y="309563"/>
            <a:ext cx="7800975" cy="968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título de texto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688263" cy="3740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em estrutura de tópicos</a:t>
            </a:r>
          </a:p>
          <a:p>
            <a:pPr lvl="1"/>
            <a:r>
              <a:rPr lang="en-GB" smtClean="0"/>
              <a:t>Segundo Nível da Estrutura de Tópicos</a:t>
            </a:r>
          </a:p>
          <a:p>
            <a:pPr lvl="2"/>
            <a:r>
              <a:rPr lang="en-GB" smtClean="0"/>
              <a:t>Terceiro Nível da Estrutura de Tópicos</a:t>
            </a:r>
          </a:p>
          <a:p>
            <a:pPr lvl="3"/>
            <a:r>
              <a:rPr lang="en-GB" smtClean="0"/>
              <a:t>Quarto Nível da Estrutura de Tópicos</a:t>
            </a:r>
          </a:p>
          <a:p>
            <a:pPr lvl="4"/>
            <a:r>
              <a:rPr lang="en-GB" smtClean="0"/>
              <a:t>Quinto Nível da Estrutura de Tópicos</a:t>
            </a:r>
          </a:p>
          <a:p>
            <a:pPr lvl="4"/>
            <a:r>
              <a:rPr lang="en-GB" smtClean="0"/>
              <a:t>Sexto Nível da Estrutura de Tópicos</a:t>
            </a:r>
          </a:p>
          <a:p>
            <a:pPr lvl="4"/>
            <a:r>
              <a:rPr lang="en-GB" smtClean="0"/>
              <a:t>Sétimo Nível da Estrutura de Tópicos</a:t>
            </a:r>
          </a:p>
          <a:p>
            <a:pPr lvl="4"/>
            <a:r>
              <a:rPr lang="en-GB" smtClean="0"/>
              <a:t>Oitavo Nível da Estrutura de Tópicos</a:t>
            </a:r>
          </a:p>
          <a:p>
            <a:pPr lvl="4"/>
            <a:r>
              <a:rPr lang="en-GB" smtClean="0"/>
              <a:t>Nono Nível da Estrutura de Tópicos</a:t>
            </a:r>
          </a:p>
        </p:txBody>
      </p:sp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6165850"/>
            <a:ext cx="684213" cy="592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1" name="Picture 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95250" y="1484313"/>
            <a:ext cx="850900" cy="936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2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-71438" y="4568825"/>
            <a:ext cx="827088" cy="7318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3" name="Picture 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36513" y="5302250"/>
            <a:ext cx="755651" cy="86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4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-36513" y="3168650"/>
            <a:ext cx="792163" cy="692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5" name="Picture 1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-36513" y="2492375"/>
            <a:ext cx="755651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6" name="Picture 11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36513" y="3860800"/>
            <a:ext cx="755651" cy="73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7" name="Picture 1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-36513" y="115888"/>
            <a:ext cx="792163" cy="538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38" name="Picture 1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0" y="728663"/>
            <a:ext cx="684213" cy="684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defTabSz="449263" rtl="0" eaLnBrk="0" fontAlgn="base" hangingPunct="0">
        <a:lnSpc>
          <a:spcPct val="73000"/>
        </a:lnSpc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pitchFamily="34" charset="0"/>
        <a:defRPr sz="3200" b="1">
          <a:solidFill>
            <a:srgbClr val="006666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73000"/>
        </a:lnSpc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pitchFamily="34" charset="0"/>
        <a:defRPr sz="3200" b="1">
          <a:solidFill>
            <a:srgbClr val="006666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l" defTabSz="449263" rtl="0" eaLnBrk="0" fontAlgn="base" hangingPunct="0">
        <a:lnSpc>
          <a:spcPct val="73000"/>
        </a:lnSpc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pitchFamily="34" charset="0"/>
        <a:defRPr sz="3200" b="1">
          <a:solidFill>
            <a:srgbClr val="006666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l" defTabSz="449263" rtl="0" eaLnBrk="0" fontAlgn="base" hangingPunct="0">
        <a:lnSpc>
          <a:spcPct val="73000"/>
        </a:lnSpc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pitchFamily="34" charset="0"/>
        <a:defRPr sz="3200" b="1">
          <a:solidFill>
            <a:srgbClr val="006666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l" defTabSz="449263" rtl="0" eaLnBrk="0" fontAlgn="base" hangingPunct="0">
        <a:lnSpc>
          <a:spcPct val="73000"/>
        </a:lnSpc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pitchFamily="34" charset="0"/>
        <a:defRPr sz="3200" b="1">
          <a:solidFill>
            <a:srgbClr val="006666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9pPr>
    </p:titleStyle>
    <p:bodyStyle>
      <a:lvl1pPr marL="338138" indent="-338138" algn="l" defTabSz="449263" rtl="0" eaLnBrk="0" fontAlgn="base" hangingPunct="0">
        <a:lnSpc>
          <a:spcPct val="81000"/>
        </a:lnSpc>
        <a:spcBef>
          <a:spcPts val="700"/>
        </a:spcBef>
        <a:spcAft>
          <a:spcPct val="0"/>
        </a:spcAft>
        <a:buClr>
          <a:srgbClr val="003366"/>
        </a:buClr>
        <a:buSzPct val="75000"/>
        <a:buFont typeface="Wingdings" pitchFamily="2" charset="2"/>
        <a:buChar char="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1000"/>
        </a:lnSpc>
        <a:spcBef>
          <a:spcPts val="600"/>
        </a:spcBef>
        <a:spcAft>
          <a:spcPct val="0"/>
        </a:spcAft>
        <a:buClr>
          <a:srgbClr val="003366"/>
        </a:buClr>
        <a:buSzPct val="75000"/>
        <a:buFont typeface="Arial" pitchFamily="34" charset="0"/>
        <a:buChar char="–"/>
        <a:defRPr sz="2400">
          <a:solidFill>
            <a:srgbClr val="003366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3366"/>
        </a:buClr>
        <a:buSzPct val="75000"/>
        <a:buFont typeface="Wingdings" pitchFamily="2" charset="2"/>
        <a:buChar char=""/>
        <a:defRPr sz="2000">
          <a:solidFill>
            <a:srgbClr val="003366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1000"/>
        </a:lnSpc>
        <a:spcBef>
          <a:spcPts val="450"/>
        </a:spcBef>
        <a:spcAft>
          <a:spcPct val="0"/>
        </a:spcAft>
        <a:buClr>
          <a:srgbClr val="003366"/>
        </a:buClr>
        <a:buSzPct val="80000"/>
        <a:buFont typeface="Arial" pitchFamily="34" charset="0"/>
        <a:buChar char="–"/>
        <a:defRPr sz="2000">
          <a:solidFill>
            <a:srgbClr val="003366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1000"/>
        </a:lnSpc>
        <a:spcBef>
          <a:spcPts val="450"/>
        </a:spcBef>
        <a:spcAft>
          <a:spcPct val="0"/>
        </a:spcAft>
        <a:buClr>
          <a:srgbClr val="003366"/>
        </a:buClr>
        <a:buSzPct val="65000"/>
        <a:buFont typeface="Wingdings" pitchFamily="2" charset="2"/>
        <a:buChar char=""/>
        <a:defRPr sz="2000">
          <a:solidFill>
            <a:srgbClr val="003366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1000"/>
        </a:lnSpc>
        <a:spcBef>
          <a:spcPts val="450"/>
        </a:spcBef>
        <a:spcAft>
          <a:spcPct val="0"/>
        </a:spcAft>
        <a:buClr>
          <a:srgbClr val="003366"/>
        </a:buClr>
        <a:buSzPct val="65000"/>
        <a:buFont typeface="Wingdings" pitchFamily="2" charset="2"/>
        <a:buChar char=""/>
        <a:defRPr>
          <a:solidFill>
            <a:srgbClr val="003366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1000"/>
        </a:lnSpc>
        <a:spcBef>
          <a:spcPts val="450"/>
        </a:spcBef>
        <a:spcAft>
          <a:spcPct val="0"/>
        </a:spcAft>
        <a:buClr>
          <a:srgbClr val="003366"/>
        </a:buClr>
        <a:buSzPct val="65000"/>
        <a:buFont typeface="Wingdings" pitchFamily="2" charset="2"/>
        <a:buChar char=""/>
        <a:defRPr>
          <a:solidFill>
            <a:srgbClr val="003366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1000"/>
        </a:lnSpc>
        <a:spcBef>
          <a:spcPts val="450"/>
        </a:spcBef>
        <a:spcAft>
          <a:spcPct val="0"/>
        </a:spcAft>
        <a:buClr>
          <a:srgbClr val="003366"/>
        </a:buClr>
        <a:buSzPct val="65000"/>
        <a:buFont typeface="Wingdings" pitchFamily="2" charset="2"/>
        <a:buChar char=""/>
        <a:defRPr>
          <a:solidFill>
            <a:srgbClr val="003366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1000"/>
        </a:lnSpc>
        <a:spcBef>
          <a:spcPts val="450"/>
        </a:spcBef>
        <a:spcAft>
          <a:spcPct val="0"/>
        </a:spcAft>
        <a:buClr>
          <a:srgbClr val="003366"/>
        </a:buClr>
        <a:buSzPct val="65000"/>
        <a:buFont typeface="Wingdings" pitchFamily="2" charset="2"/>
        <a:buChar char=""/>
        <a:defRPr>
          <a:solidFill>
            <a:srgbClr val="003366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7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0"/>
            <a:ext cx="4572000" cy="6858000"/>
          </a:xfrm>
          <a:prstGeom prst="rect">
            <a:avLst/>
          </a:prstGeom>
          <a:solidFill>
            <a:srgbClr val="5843F7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defRPr/>
            </a:pPr>
            <a:endParaRPr lang="pt-BR" smtClean="0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755650" y="990600"/>
            <a:ext cx="5181600" cy="1905000"/>
          </a:xfrm>
          <a:prstGeom prst="roundRect">
            <a:avLst>
              <a:gd name="adj" fmla="val 50000"/>
            </a:avLst>
          </a:prstGeom>
          <a:solidFill>
            <a:srgbClr val="6F79F7"/>
          </a:solidFill>
          <a:ln>
            <a:noFill/>
          </a:ln>
          <a:extLst/>
        </p:spPr>
        <p:txBody>
          <a:bodyPr wrap="none" anchor="ctr"/>
          <a:lstStyle>
            <a:lvl1pPr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86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defRPr/>
            </a:pPr>
            <a:endParaRPr lang="pt-BR" smtClean="0"/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2924175"/>
            <a:ext cx="3662362" cy="3817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título de texto</a:t>
            </a: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em estrutura de tópicos</a:t>
            </a:r>
          </a:p>
          <a:p>
            <a:pPr lvl="1"/>
            <a:r>
              <a:rPr lang="en-GB" smtClean="0"/>
              <a:t>Segundo Nível da Estrutura de Tópicos</a:t>
            </a:r>
          </a:p>
          <a:p>
            <a:pPr lvl="2"/>
            <a:r>
              <a:rPr lang="en-GB" smtClean="0"/>
              <a:t>Terceiro Nível da Estrutura de Tópicos</a:t>
            </a:r>
          </a:p>
          <a:p>
            <a:pPr lvl="3"/>
            <a:r>
              <a:rPr lang="en-GB" smtClean="0"/>
              <a:t>Quarto Nível da Estrutura de Tópicos</a:t>
            </a:r>
          </a:p>
          <a:p>
            <a:pPr lvl="4"/>
            <a:r>
              <a:rPr lang="en-GB" smtClean="0"/>
              <a:t>Quinto Nível da Estrutura de Tópicos</a:t>
            </a:r>
          </a:p>
          <a:p>
            <a:pPr lvl="4"/>
            <a:r>
              <a:rPr lang="en-GB" smtClean="0"/>
              <a:t>Sexto Nível da Estrutura de Tópicos</a:t>
            </a:r>
          </a:p>
          <a:p>
            <a:pPr lvl="4"/>
            <a:r>
              <a:rPr lang="en-GB" smtClean="0"/>
              <a:t>Sétimo Nível da Estrutura de Tópicos</a:t>
            </a:r>
          </a:p>
          <a:p>
            <a:pPr lvl="4"/>
            <a:r>
              <a:rPr lang="en-GB" smtClean="0"/>
              <a:t>Oitavo Nível da Estrutura de Tópicos</a:t>
            </a:r>
          </a:p>
          <a:p>
            <a:pPr lvl="4"/>
            <a:r>
              <a:rPr lang="en-GB" smtClean="0"/>
              <a:t>Nono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449263" rtl="0" eaLnBrk="0" fontAlgn="base" hangingPunct="0">
        <a:lnSpc>
          <a:spcPct val="73000"/>
        </a:lnSpc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pitchFamily="34" charset="0"/>
        <a:defRPr sz="3200" b="1">
          <a:solidFill>
            <a:srgbClr val="006666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73000"/>
        </a:lnSpc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pitchFamily="34" charset="0"/>
        <a:defRPr sz="3200" b="1">
          <a:solidFill>
            <a:srgbClr val="006666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algn="l" defTabSz="449263" rtl="0" eaLnBrk="0" fontAlgn="base" hangingPunct="0">
        <a:lnSpc>
          <a:spcPct val="73000"/>
        </a:lnSpc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pitchFamily="34" charset="0"/>
        <a:defRPr sz="3200" b="1">
          <a:solidFill>
            <a:srgbClr val="006666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algn="l" defTabSz="449263" rtl="0" eaLnBrk="0" fontAlgn="base" hangingPunct="0">
        <a:lnSpc>
          <a:spcPct val="73000"/>
        </a:lnSpc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pitchFamily="34" charset="0"/>
        <a:defRPr sz="3200" b="1">
          <a:solidFill>
            <a:srgbClr val="006666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algn="l" defTabSz="449263" rtl="0" eaLnBrk="0" fontAlgn="base" hangingPunct="0">
        <a:lnSpc>
          <a:spcPct val="73000"/>
        </a:lnSpc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pitchFamily="34" charset="0"/>
        <a:defRPr sz="3200" b="1">
          <a:solidFill>
            <a:srgbClr val="006666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457200" algn="l" defTabSz="449263" rtl="0" fontAlgn="base"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6pPr>
      <a:lvl7pPr marL="914400" algn="l" defTabSz="449263" rtl="0" fontAlgn="base"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7pPr>
      <a:lvl8pPr marL="1371600" algn="l" defTabSz="449263" rtl="0" fontAlgn="base"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8pPr>
      <a:lvl9pPr marL="1828800" algn="l" defTabSz="449263" rtl="0" fontAlgn="base">
        <a:spcBef>
          <a:spcPct val="0"/>
        </a:spcBef>
        <a:spcAft>
          <a:spcPct val="0"/>
        </a:spcAft>
        <a:buClr>
          <a:srgbClr val="006666"/>
        </a:buClr>
        <a:buSzPct val="100000"/>
        <a:buFont typeface="Arial" charset="0"/>
        <a:defRPr sz="4400">
          <a:solidFill>
            <a:srgbClr val="000000"/>
          </a:solidFill>
          <a:latin typeface="Times New Roman" pitchFamily="18" charset="0"/>
          <a:ea typeface="Lucida Sans Unicode" pitchFamily="34" charset="0"/>
          <a:cs typeface="Lucida Sans Unicode" pitchFamily="34" charset="0"/>
        </a:defRPr>
      </a:lvl9pPr>
    </p:titleStyle>
    <p:bodyStyle>
      <a:lvl1pPr marL="338138" indent="-338138" algn="l" defTabSz="449263" rtl="0" eaLnBrk="0" fontAlgn="base" hangingPunct="0">
        <a:lnSpc>
          <a:spcPct val="81000"/>
        </a:lnSpc>
        <a:spcBef>
          <a:spcPts val="700"/>
        </a:spcBef>
        <a:spcAft>
          <a:spcPct val="0"/>
        </a:spcAft>
        <a:buClr>
          <a:srgbClr val="003366"/>
        </a:buClr>
        <a:buSzPct val="75000"/>
        <a:buFont typeface="Wingdings" pitchFamily="2" charset="2"/>
        <a:buChar char="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81000"/>
        </a:lnSpc>
        <a:spcBef>
          <a:spcPts val="600"/>
        </a:spcBef>
        <a:spcAft>
          <a:spcPct val="0"/>
        </a:spcAft>
        <a:buClr>
          <a:srgbClr val="003366"/>
        </a:buClr>
        <a:buSzPct val="75000"/>
        <a:buFont typeface="Arial" pitchFamily="34" charset="0"/>
        <a:buChar char="–"/>
        <a:defRPr sz="2400">
          <a:solidFill>
            <a:srgbClr val="003366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81000"/>
        </a:lnSpc>
        <a:spcBef>
          <a:spcPts val="500"/>
        </a:spcBef>
        <a:spcAft>
          <a:spcPct val="0"/>
        </a:spcAft>
        <a:buClr>
          <a:srgbClr val="003366"/>
        </a:buClr>
        <a:buSzPct val="75000"/>
        <a:buFont typeface="Wingdings" pitchFamily="2" charset="2"/>
        <a:buChar char=""/>
        <a:defRPr sz="2000">
          <a:solidFill>
            <a:srgbClr val="003366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81000"/>
        </a:lnSpc>
        <a:spcBef>
          <a:spcPts val="450"/>
        </a:spcBef>
        <a:spcAft>
          <a:spcPct val="0"/>
        </a:spcAft>
        <a:buClr>
          <a:srgbClr val="003366"/>
        </a:buClr>
        <a:buSzPct val="80000"/>
        <a:buFont typeface="Arial" pitchFamily="34" charset="0"/>
        <a:buChar char="–"/>
        <a:defRPr sz="2000">
          <a:solidFill>
            <a:srgbClr val="003366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81000"/>
        </a:lnSpc>
        <a:spcBef>
          <a:spcPts val="450"/>
        </a:spcBef>
        <a:spcAft>
          <a:spcPct val="0"/>
        </a:spcAft>
        <a:buClr>
          <a:srgbClr val="003366"/>
        </a:buClr>
        <a:buSzPct val="65000"/>
        <a:buFont typeface="Wingdings" pitchFamily="2" charset="2"/>
        <a:buChar char=""/>
        <a:defRPr sz="2000">
          <a:solidFill>
            <a:srgbClr val="003366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81000"/>
        </a:lnSpc>
        <a:spcBef>
          <a:spcPts val="450"/>
        </a:spcBef>
        <a:spcAft>
          <a:spcPct val="0"/>
        </a:spcAft>
        <a:buClr>
          <a:srgbClr val="003366"/>
        </a:buClr>
        <a:buSzPct val="65000"/>
        <a:buFont typeface="Wingdings" pitchFamily="2" charset="2"/>
        <a:buChar char=""/>
        <a:defRPr>
          <a:solidFill>
            <a:srgbClr val="003366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81000"/>
        </a:lnSpc>
        <a:spcBef>
          <a:spcPts val="450"/>
        </a:spcBef>
        <a:spcAft>
          <a:spcPct val="0"/>
        </a:spcAft>
        <a:buClr>
          <a:srgbClr val="003366"/>
        </a:buClr>
        <a:buSzPct val="65000"/>
        <a:buFont typeface="Wingdings" pitchFamily="2" charset="2"/>
        <a:buChar char=""/>
        <a:defRPr>
          <a:solidFill>
            <a:srgbClr val="003366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81000"/>
        </a:lnSpc>
        <a:spcBef>
          <a:spcPts val="450"/>
        </a:spcBef>
        <a:spcAft>
          <a:spcPct val="0"/>
        </a:spcAft>
        <a:buClr>
          <a:srgbClr val="003366"/>
        </a:buClr>
        <a:buSzPct val="65000"/>
        <a:buFont typeface="Wingdings" pitchFamily="2" charset="2"/>
        <a:buChar char=""/>
        <a:defRPr>
          <a:solidFill>
            <a:srgbClr val="003366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81000"/>
        </a:lnSpc>
        <a:spcBef>
          <a:spcPts val="450"/>
        </a:spcBef>
        <a:spcAft>
          <a:spcPct val="0"/>
        </a:spcAft>
        <a:buClr>
          <a:srgbClr val="003366"/>
        </a:buClr>
        <a:buSzPct val="65000"/>
        <a:buFont typeface="Wingdings" pitchFamily="2" charset="2"/>
        <a:buChar char=""/>
        <a:defRPr>
          <a:solidFill>
            <a:srgbClr val="003366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criare.net/clientes/rgv/default.as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iare.net/clientes/rgv/default.as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7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1.jpeg"/><Relationship Id="rId5" Type="http://schemas.openxmlformats.org/officeDocument/2006/relationships/image" Target="../media/image29.jpeg"/><Relationship Id="rId10" Type="http://schemas.microsoft.com/office/2007/relationships/diagramDrawing" Target="../diagrams/drawing1.xml"/><Relationship Id="rId4" Type="http://schemas.openxmlformats.org/officeDocument/2006/relationships/image" Target="../media/image28.jpeg"/><Relationship Id="rId9" Type="http://schemas.openxmlformats.org/officeDocument/2006/relationships/diagramColors" Target="../diagrams/colors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>
          <a:xfrm>
            <a:off x="760413" y="1196975"/>
            <a:ext cx="8059737" cy="869950"/>
          </a:xfrm>
        </p:spPr>
        <p:txBody>
          <a:bodyPr lIns="90000" tIns="46800" rIns="90000" bIns="46800" anchor="t">
            <a:spAutoFit/>
          </a:bodyPr>
          <a:lstStyle/>
          <a:p>
            <a:pPr algn="ctr" eaLnBrk="1" hangingPunct="1">
              <a:lnSpc>
                <a:spcPct val="90000"/>
              </a:lnSpc>
              <a:buClr>
                <a:srgbClr val="FFFFFF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AGROBIODIVERSIDADE E AGRICULTURA FAMILIAR: IMPACTOS DOS TRANSGÊNICOS</a:t>
            </a:r>
            <a:endParaRPr lang="en-GB" sz="2800" dirty="0" smtClean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4572000" y="5391150"/>
            <a:ext cx="4572000" cy="1277938"/>
          </a:xfrm>
          <a:prstGeom prst="rect">
            <a:avLst/>
          </a:prstGeom>
          <a:solidFill>
            <a:srgbClr val="6F79F7"/>
          </a:solidFill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Senado</a:t>
            </a: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Federal: </a:t>
            </a:r>
            <a:r>
              <a:rPr lang="en-GB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Comissão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ctr" eaLnBrk="1" hangingPunct="1"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de </a:t>
            </a:r>
            <a:r>
              <a:rPr lang="en-GB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Direitos</a:t>
            </a: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  <a:r>
              <a:rPr lang="en-GB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Humanos</a:t>
            </a:r>
            <a:endParaRPr lang="en-GB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ctr" eaLnBrk="1" hangingPunct="1"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5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  <a:p>
            <a:pPr algn="ctr" eaLnBrk="1" hangingPunct="1">
              <a:buClr>
                <a:srgbClr val="FFFFFF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Brasília, 06 Agosto </a:t>
            </a:r>
            <a:r>
              <a:rPr lang="en-GB" sz="23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2014</a:t>
            </a:r>
          </a:p>
        </p:txBody>
      </p:sp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3995738" y="2620963"/>
            <a:ext cx="4787900" cy="1023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1500"/>
              </a:spcBef>
              <a:buClr>
                <a:srgbClr val="FFFF00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Paulo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Kageyama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</a:p>
          <a:p>
            <a:pPr algn="ctr" eaLnBrk="1" hangingPunct="1">
              <a:spcBef>
                <a:spcPts val="1500"/>
              </a:spcBef>
              <a:buClr>
                <a:srgbClr val="FFFF00"/>
              </a:buClr>
              <a:buSzPct val="100000"/>
              <a:buFont typeface="Arial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ESALQ/USP</a:t>
            </a:r>
          </a:p>
        </p:txBody>
      </p:sp>
      <p:pic>
        <p:nvPicPr>
          <p:cNvPr id="4101" name="Picture 6" descr="esal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188" y="3500438"/>
            <a:ext cx="115252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ChangeArrowheads="1"/>
          </p:cNvSpPr>
          <p:nvPr/>
        </p:nvSpPr>
        <p:spPr bwMode="auto">
          <a:xfrm>
            <a:off x="685800" y="2590800"/>
            <a:ext cx="784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1" tIns="45715" rIns="91431" bIns="45715"/>
          <a:lstStyle/>
          <a:p>
            <a:pPr marL="340869" indent="-340869" eaLnBrk="1" hangingPunct="1">
              <a:lnSpc>
                <a:spcPct val="93000"/>
              </a:lnSpc>
              <a:spcBef>
                <a:spcPts val="799"/>
              </a:spcBef>
              <a:buClr>
                <a:srgbClr val="FC0128"/>
              </a:buClr>
              <a:buSzPct val="75000"/>
              <a:buFont typeface="Monotype Sorts" charset="2"/>
              <a:buChar char=""/>
              <a:defRPr/>
            </a:pPr>
            <a:endParaRPr lang="pt-BR" sz="3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0869" indent="-340869" eaLnBrk="1" hangingPunct="1">
              <a:lnSpc>
                <a:spcPct val="93000"/>
              </a:lnSpc>
              <a:spcBef>
                <a:spcPts val="799"/>
              </a:spcBef>
              <a:buClr>
                <a:srgbClr val="FC0128"/>
              </a:buClr>
              <a:buSzPct val="75000"/>
              <a:buFont typeface="Monotype Sorts" charset="2"/>
              <a:buChar char=""/>
              <a:defRPr/>
            </a:pPr>
            <a:endParaRPr lang="pt-BR" sz="3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0869" indent="-340869" eaLnBrk="1" hangingPunct="1">
              <a:lnSpc>
                <a:spcPct val="93000"/>
              </a:lnSpc>
              <a:spcBef>
                <a:spcPts val="799"/>
              </a:spcBef>
              <a:buClr>
                <a:srgbClr val="FC0128"/>
              </a:buClr>
              <a:buSzPct val="75000"/>
              <a:buFont typeface="Monotype Sorts" charset="2"/>
              <a:buChar char=""/>
              <a:defRPr/>
            </a:pPr>
            <a:endParaRPr lang="pt-BR" sz="3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0869" indent="-340869" eaLnBrk="1" hangingPunct="1">
              <a:lnSpc>
                <a:spcPct val="93000"/>
              </a:lnSpc>
              <a:spcBef>
                <a:spcPts val="799"/>
              </a:spcBef>
              <a:buClr>
                <a:srgbClr val="FC0128"/>
              </a:buClr>
              <a:buSzPct val="75000"/>
              <a:buFont typeface="Monotype Sorts" charset="2"/>
              <a:buChar char=""/>
              <a:defRPr/>
            </a:pPr>
            <a:endParaRPr lang="pt-BR" sz="3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0869" indent="-340869" eaLnBrk="1" hangingPunct="1">
              <a:lnSpc>
                <a:spcPct val="93000"/>
              </a:lnSpc>
              <a:spcBef>
                <a:spcPts val="799"/>
              </a:spcBef>
              <a:buClr>
                <a:srgbClr val="FC0128"/>
              </a:buClr>
              <a:buSzPct val="75000"/>
              <a:buFont typeface="Monotype Sorts" charset="2"/>
              <a:buChar char=""/>
              <a:defRPr/>
            </a:pPr>
            <a:endParaRPr lang="pt-BR" sz="3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0869" indent="-340869" eaLnBrk="1" hangingPunct="1">
              <a:lnSpc>
                <a:spcPct val="93000"/>
              </a:lnSpc>
              <a:spcBef>
                <a:spcPts val="799"/>
              </a:spcBef>
              <a:buClr>
                <a:srgbClr val="FC0128"/>
              </a:buClr>
              <a:buSzPct val="75000"/>
              <a:buFont typeface="Monotype Sorts" charset="2"/>
              <a:buChar char=""/>
              <a:defRPr/>
            </a:pPr>
            <a:endParaRPr lang="pt-BR" sz="3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0869" indent="-340869" eaLnBrk="1" hangingPunct="1">
              <a:lnSpc>
                <a:spcPct val="93000"/>
              </a:lnSpc>
              <a:spcBef>
                <a:spcPts val="799"/>
              </a:spcBef>
              <a:buClr>
                <a:srgbClr val="FC0128"/>
              </a:buClr>
              <a:buSzPct val="75000"/>
              <a:buFont typeface="Monotype Sorts" charset="2"/>
              <a:buChar char=""/>
              <a:defRPr/>
            </a:pPr>
            <a:endParaRPr lang="pt-BR" sz="3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0869" indent="-340869" eaLnBrk="1" hangingPunct="1">
              <a:lnSpc>
                <a:spcPct val="93000"/>
              </a:lnSpc>
              <a:spcBef>
                <a:spcPts val="799"/>
              </a:spcBef>
              <a:buClr>
                <a:srgbClr val="FC0128"/>
              </a:buClr>
              <a:buSzPct val="75000"/>
              <a:buFont typeface="Monotype Sorts" charset="2"/>
              <a:buChar char=""/>
              <a:defRPr/>
            </a:pPr>
            <a:r>
              <a:rPr lang="pt-BR" sz="18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Fonte: </a:t>
            </a:r>
            <a:r>
              <a:rPr lang="pt-BR" sz="1800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Sindag</a:t>
            </a:r>
            <a:endParaRPr lang="pt-BR" sz="3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340869" indent="-340869" eaLnBrk="1" hangingPunct="1">
              <a:lnSpc>
                <a:spcPct val="93000"/>
              </a:lnSpc>
              <a:spcBef>
                <a:spcPts val="799"/>
              </a:spcBef>
              <a:buClr>
                <a:srgbClr val="FC0128"/>
              </a:buClr>
              <a:buSzPct val="75000"/>
              <a:buFont typeface="Monotype Sorts" charset="2"/>
              <a:buChar char=""/>
              <a:defRPr/>
            </a:pPr>
            <a:endParaRPr lang="pt-BR" sz="3200" i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356100" y="11969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1" tIns="45715" rIns="91431" bIns="45715"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800"/>
          </a:p>
        </p:txBody>
      </p:sp>
      <p:graphicFrame>
        <p:nvGraphicFramePr>
          <p:cNvPr id="134173" name="Group 29"/>
          <p:cNvGraphicFramePr>
            <a:graphicFrameLocks noGrp="1"/>
          </p:cNvGraphicFramePr>
          <p:nvPr>
            <p:ph/>
          </p:nvPr>
        </p:nvGraphicFramePr>
        <p:xfrm>
          <a:off x="684213" y="333375"/>
          <a:ext cx="8388350" cy="6572250"/>
        </p:xfrm>
        <a:graphic>
          <a:graphicData uri="http://schemas.openxmlformats.org/drawingml/2006/table">
            <a:tbl>
              <a:tblPr/>
              <a:tblGrid>
                <a:gridCol w="2869101"/>
                <a:gridCol w="5519249"/>
              </a:tblGrid>
              <a:tr h="148517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Empresas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Brasil</a:t>
                      </a:r>
                    </a:p>
                  </a:txBody>
                  <a:tcPr marL="91541" marR="91541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Faturamento em U$ mil – 2003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Sementes e Agrotóxicos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pt-BR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marL="91541" marR="91541" marT="45650" marB="4565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1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Bayer</a:t>
                      </a:r>
                    </a:p>
                  </a:txBody>
                  <a:tcPr marL="91541" marR="91541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520.000</a:t>
                      </a:r>
                    </a:p>
                  </a:txBody>
                  <a:tcPr marL="91541" marR="91541" marT="45650" marB="4565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1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Syngenta</a:t>
                      </a:r>
                    </a:p>
                  </a:txBody>
                  <a:tcPr marL="91541" marR="91541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500.000</a:t>
                      </a:r>
                    </a:p>
                  </a:txBody>
                  <a:tcPr marL="91541" marR="91541" marT="45650" marB="4565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1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Basf</a:t>
                      </a:r>
                    </a:p>
                  </a:txBody>
                  <a:tcPr marL="91541" marR="91541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256.000</a:t>
                      </a:r>
                    </a:p>
                  </a:txBody>
                  <a:tcPr marL="91541" marR="91541" marT="45650" marB="4565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6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Milenia</a:t>
                      </a:r>
                      <a:endParaRPr kumimoji="0" lang="pt-BR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marL="91541" marR="91541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187.000</a:t>
                      </a:r>
                    </a:p>
                  </a:txBody>
                  <a:tcPr marL="91541" marR="91541" marT="45650" marB="4565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21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Monsanto</a:t>
                      </a:r>
                    </a:p>
                  </a:txBody>
                  <a:tcPr marL="91541" marR="91541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154.000</a:t>
                      </a:r>
                    </a:p>
                  </a:txBody>
                  <a:tcPr marL="91541" marR="91541" marT="45650" marB="4565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81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Dow</a:t>
                      </a:r>
                      <a:endParaRPr kumimoji="0" lang="pt-BR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marL="91541" marR="91541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154.000</a:t>
                      </a:r>
                    </a:p>
                  </a:txBody>
                  <a:tcPr marL="91541" marR="91541" marT="45650" marB="4565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51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Du </a:t>
                      </a:r>
                      <a:r>
                        <a:rPr kumimoji="0" lang="pt-BR" sz="2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Pont</a:t>
                      </a:r>
                      <a:endParaRPr kumimoji="0" lang="pt-BR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marL="91541" marR="91541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r>
                        <a:rPr kumimoji="0" lang="pt-BR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Lucida Sans Unicode" pitchFamily="34" charset="0"/>
                          <a:cs typeface="Lucida Sans Unicode" pitchFamily="34" charset="0"/>
                        </a:rPr>
                        <a:t>145.000</a:t>
                      </a:r>
                    </a:p>
                  </a:txBody>
                  <a:tcPr marL="91541" marR="91541" marT="45650" marB="4565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66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pt-BR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marL="91541" marR="91541" marT="45650" marB="4565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3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FC0128"/>
                        </a:buClr>
                        <a:buSzPct val="75000"/>
                        <a:buFont typeface="Monotype Sorts" charset="2"/>
                        <a:buNone/>
                        <a:tabLst/>
                      </a:pPr>
                      <a:endParaRPr kumimoji="0" lang="pt-BR" sz="28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ea typeface="Lucida Sans Unicode" pitchFamily="34" charset="0"/>
                        <a:cs typeface="Lucida Sans Unicode" pitchFamily="34" charset="0"/>
                      </a:endParaRPr>
                    </a:p>
                  </a:txBody>
                  <a:tcPr marL="91541" marR="91541" marT="45650" marB="4565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2388"/>
            <a:ext cx="8245475" cy="1431925"/>
          </a:xfrm>
        </p:spPr>
        <p:txBody>
          <a:bodyPr/>
          <a:lstStyle/>
          <a:p>
            <a:pPr algn="ctr">
              <a:defRPr/>
            </a:pPr>
            <a:r>
              <a:rPr lang="pt-BR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OGMs</a:t>
            </a: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Impactos sobre o Meio Ambiente, à Saúde e aos Agricultores Familiares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900238"/>
            <a:ext cx="8302625" cy="4624387"/>
          </a:xfrm>
        </p:spPr>
        <p:txBody>
          <a:bodyPr/>
          <a:lstStyle/>
          <a:p>
            <a:pPr algn="just">
              <a:lnSpc>
                <a:spcPct val="83000"/>
              </a:lnSpc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</a:t>
            </a:r>
            <a:r>
              <a:rPr lang="pt-B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OGMs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Comerciais da Agricultura traz vantagens somente às 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indústrias de sementes e agrotóxicos</a:t>
            </a: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e impactos negativos sobre o meio ambiente e sobre o segmento de 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Agricultores Familiares.</a:t>
            </a:r>
          </a:p>
          <a:p>
            <a:pPr algn="just">
              <a:lnSpc>
                <a:spcPct val="83000"/>
              </a:lnSpc>
              <a:buFont typeface="Monotype Sorts" pitchFamily="2" charset="2"/>
              <a:buNone/>
              <a:defRPr/>
            </a:pPr>
            <a:endParaRPr lang="pt-BR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83000"/>
              </a:lnSpc>
              <a:defRPr/>
            </a:pP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Brasil detém a maior biodiversidade do planeta;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inclui a </a:t>
            </a:r>
            <a:r>
              <a:rPr lang="pt-B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agrobiodiversidade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as comunidades que as usam e conservam; assim, a responsabilidade pela contaminação é de suma importância; </a:t>
            </a:r>
          </a:p>
          <a:p>
            <a:pPr algn="just">
              <a:lnSpc>
                <a:spcPct val="83000"/>
              </a:lnSpc>
              <a:buFont typeface="Monotype Sorts" pitchFamily="2" charset="2"/>
              <a:buNone/>
              <a:defRPr/>
            </a:pPr>
            <a:endParaRPr lang="pt-BR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83000"/>
              </a:lnSpc>
              <a:defRPr/>
            </a:pP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Cuidados com a </a:t>
            </a:r>
            <a:r>
              <a:rPr lang="pt-BR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biossegurança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devem garantir para que uma 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tecnologia não seja excludente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um determinado segmento da sociedade, que é o da agricultura familiar. 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</a:t>
            </a:r>
            <a:r>
              <a:rPr lang="pt-BR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OGMs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atuais são 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Rot="1" noChangeArrowheads="1"/>
          </p:cNvSpPr>
          <p:nvPr/>
        </p:nvSpPr>
        <p:spPr bwMode="auto">
          <a:xfrm>
            <a:off x="1117600" y="3644900"/>
            <a:ext cx="8064500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76" tIns="45641" rIns="91276" bIns="45641" anchor="ctr"/>
          <a:lstStyle/>
          <a:p>
            <a:pPr marL="88784" indent="-88784" defTabSz="913211"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sz="20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+mn-cs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490663" y="2411413"/>
            <a:ext cx="184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6" tIns="45641" rIns="91276" bIns="45641">
            <a:spAutoFit/>
          </a:bodyPr>
          <a:lstStyle/>
          <a:p>
            <a:pPr algn="ctr" defTabSz="912813" eaLnBrk="1" hangingPunct="1">
              <a:spcBef>
                <a:spcPct val="50000"/>
              </a:spcBef>
              <a:buFont typeface="Times New Roman" pitchFamily="18" charset="0"/>
              <a:buNone/>
            </a:pPr>
            <a:endParaRPr lang="pt-BR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755650" y="1778000"/>
            <a:ext cx="8280400" cy="463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6" tIns="45641" rIns="91276" bIns="45641">
            <a:spAutoFit/>
          </a:bodyPr>
          <a:lstStyle/>
          <a:p>
            <a:pPr marL="88784" indent="-88784" defTabSz="913211" eaLnBrk="1" hangingPunct="1">
              <a:buFont typeface="Times New Roman" panose="02020603050405020304" pitchFamily="18" charset="0"/>
              <a:buNone/>
              <a:tabLst>
                <a:tab pos="443922" algn="l"/>
              </a:tabLst>
              <a:defRPr/>
            </a:pPr>
            <a:r>
              <a:rPr lang="pt-BR" sz="1800" dirty="0">
                <a:solidFill>
                  <a:schemeClr val="tx1"/>
                </a:solidFill>
                <a:latin typeface="Arial" charset="0"/>
                <a:cs typeface="+mn-cs"/>
              </a:rPr>
              <a:t>  </a:t>
            </a:r>
            <a:endParaRPr lang="pt-BR" dirty="0">
              <a:latin typeface="Verdana" pitchFamily="34" charset="0"/>
              <a:cs typeface="+mn-cs"/>
            </a:endParaRPr>
          </a:p>
          <a:p>
            <a:pPr marL="88784" indent="-88784" defTabSz="913211" eaLnBrk="1" hangingPunct="1">
              <a:buFont typeface="Wingdings" pitchFamily="2" charset="2"/>
              <a:buChar char="Ø"/>
              <a:tabLst>
                <a:tab pos="443922" algn="l"/>
              </a:tabLst>
              <a:defRPr/>
            </a:pPr>
            <a:r>
              <a:rPr lang="pt-BR" dirty="0">
                <a:latin typeface="Verdana" pitchFamily="34" charset="0"/>
                <a:cs typeface="+mn-cs"/>
              </a:rPr>
              <a:t> 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Diretrizes:</a:t>
            </a:r>
          </a:p>
          <a:p>
            <a:pPr marL="88784" indent="-88784" defTabSz="913211" eaLnBrk="1" hangingPunct="1">
              <a:buFont typeface="Wingdings" pitchFamily="2" charset="2"/>
              <a:buChar char="Ø"/>
              <a:tabLst>
                <a:tab pos="443922" algn="l"/>
              </a:tabLst>
              <a:defRPr/>
            </a:pPr>
            <a:endParaRPr lang="pt-BR" b="1" dirty="0">
              <a:latin typeface="Verdana" pitchFamily="34" charset="0"/>
              <a:cs typeface="+mn-cs"/>
            </a:endParaRPr>
          </a:p>
          <a:p>
            <a:pPr marL="799060" lvl="1" indent="-342454" algn="just" defTabSz="913211" eaLnBrk="1" hangingPunct="1">
              <a:lnSpc>
                <a:spcPct val="86000"/>
              </a:lnSpc>
              <a:buFontTx/>
              <a:buChar char="•"/>
              <a:tabLst>
                <a:tab pos="443922" algn="l"/>
              </a:tabLst>
              <a:defRPr/>
            </a:pPr>
            <a:r>
              <a:rPr lang="pt-BR" sz="2600" b="1" dirty="0">
                <a:latin typeface="Verdana" pitchFamily="34" charset="0"/>
                <a:cs typeface="+mn-cs"/>
              </a:rPr>
              <a:t>estímulo ao avanço científico na área de </a:t>
            </a:r>
            <a:r>
              <a:rPr lang="pt-BR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biossegurança (?) e biotecnologia;</a:t>
            </a:r>
          </a:p>
          <a:p>
            <a:pPr marL="799060" lvl="1" indent="-342454" algn="just" defTabSz="913211" eaLnBrk="1" hangingPunct="1">
              <a:lnSpc>
                <a:spcPct val="86000"/>
              </a:lnSpc>
              <a:buFont typeface="Times New Roman" panose="02020603050405020304" pitchFamily="18" charset="0"/>
              <a:buNone/>
              <a:tabLst>
                <a:tab pos="443922" algn="l"/>
              </a:tabLst>
              <a:defRPr/>
            </a:pPr>
            <a:endParaRPr lang="pt-BR" sz="1400" b="1" dirty="0">
              <a:solidFill>
                <a:schemeClr val="tx1"/>
              </a:solidFill>
              <a:latin typeface="Verdana" pitchFamily="34" charset="0"/>
              <a:cs typeface="+mn-cs"/>
            </a:endParaRPr>
          </a:p>
          <a:p>
            <a:pPr marL="799060" lvl="1" indent="-342454" algn="just" defTabSz="913211" eaLnBrk="1" hangingPunct="1">
              <a:lnSpc>
                <a:spcPct val="86000"/>
              </a:lnSpc>
              <a:buFontTx/>
              <a:buChar char="•"/>
              <a:tabLst>
                <a:tab pos="443922" algn="l"/>
              </a:tabLst>
              <a:defRPr/>
            </a:pPr>
            <a:r>
              <a:rPr lang="pt-BR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proteção à vida e à saúde humana,</a:t>
            </a:r>
            <a:r>
              <a:rPr lang="pt-BR" sz="2600" b="1" dirty="0">
                <a:latin typeface="Verdana" pitchFamily="34" charset="0"/>
                <a:cs typeface="+mn-cs"/>
              </a:rPr>
              <a:t> animal e vegetal e do meio ambiente;</a:t>
            </a:r>
          </a:p>
          <a:p>
            <a:pPr marL="799060" lvl="1" indent="-342454" algn="just" defTabSz="913211" eaLnBrk="1" hangingPunct="1">
              <a:lnSpc>
                <a:spcPct val="86000"/>
              </a:lnSpc>
              <a:buFont typeface="Times New Roman" panose="02020603050405020304" pitchFamily="18" charset="0"/>
              <a:buNone/>
              <a:tabLst>
                <a:tab pos="443922" algn="l"/>
              </a:tabLst>
              <a:defRPr/>
            </a:pPr>
            <a:endParaRPr lang="pt-BR" sz="1400" b="1" dirty="0">
              <a:latin typeface="Verdana" pitchFamily="34" charset="0"/>
              <a:cs typeface="+mn-cs"/>
            </a:endParaRPr>
          </a:p>
          <a:p>
            <a:pPr marL="799060" lvl="1" indent="-342454" algn="just" defTabSz="913211" eaLnBrk="1" hangingPunct="1">
              <a:lnSpc>
                <a:spcPct val="86000"/>
              </a:lnSpc>
              <a:buFontTx/>
              <a:buChar char="•"/>
              <a:tabLst>
                <a:tab pos="443922" algn="l"/>
              </a:tabLst>
              <a:defRPr/>
            </a:pPr>
            <a:r>
              <a:rPr lang="pt-BR" sz="2600" b="1" dirty="0">
                <a:latin typeface="Verdana" pitchFamily="34" charset="0"/>
                <a:cs typeface="+mn-cs"/>
              </a:rPr>
              <a:t>observância do </a:t>
            </a:r>
            <a:r>
              <a:rPr lang="pt-BR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Princípio da Precaução.</a:t>
            </a:r>
          </a:p>
          <a:p>
            <a:pPr marL="799060" lvl="1" indent="-342454" algn="just" defTabSz="913211" eaLnBrk="1" hangingPunct="1">
              <a:lnSpc>
                <a:spcPct val="86000"/>
              </a:lnSpc>
              <a:buFontTx/>
              <a:buChar char="•"/>
              <a:tabLst>
                <a:tab pos="443922" algn="l"/>
              </a:tabLst>
              <a:defRPr/>
            </a:pPr>
            <a:endParaRPr lang="pt-BR" sz="26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+mn-cs"/>
            </a:endParaRPr>
          </a:p>
          <a:p>
            <a:pPr marL="799060" lvl="1" indent="-342454" algn="just" defTabSz="913211" eaLnBrk="1" hangingPunct="1">
              <a:lnSpc>
                <a:spcPct val="86000"/>
              </a:lnSpc>
              <a:buFont typeface="Times New Roman" panose="02020603050405020304" pitchFamily="18" charset="0"/>
              <a:buNone/>
              <a:tabLst>
                <a:tab pos="443922" algn="l"/>
              </a:tabLst>
              <a:defRPr/>
            </a:pPr>
            <a:r>
              <a:rPr lang="pt-BR" sz="2600" b="1" dirty="0">
                <a:latin typeface="Verdana" pitchFamily="34" charset="0"/>
                <a:cs typeface="+mn-cs"/>
              </a:rPr>
              <a:t>Aprovada p/ Congresso e já emendada; Continua a ser emendada: </a:t>
            </a:r>
            <a:r>
              <a:rPr lang="pt-BR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Quorum p/ Aprovação; </a:t>
            </a:r>
            <a:r>
              <a:rPr lang="pt-BR" sz="26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Terminator</a:t>
            </a:r>
            <a:r>
              <a:rPr lang="pt-BR" sz="26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, Rotulagem ...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547813" y="409575"/>
            <a:ext cx="7127875" cy="10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6" tIns="45641" rIns="91276" bIns="45641">
            <a:spAutoFit/>
          </a:bodyPr>
          <a:lstStyle/>
          <a:p>
            <a:pPr algn="ctr" defTabSz="912813" eaLnBrk="1" hangingPunct="1">
              <a:spcBef>
                <a:spcPct val="50000"/>
              </a:spcBef>
              <a:buFont typeface="Times New Roman" pitchFamily="18" charset="0"/>
              <a:buNone/>
            </a:pPr>
            <a:r>
              <a:rPr lang="pt-B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Lei n°11.105/2005 – Lei de Biossegurança de OGMs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8316913" y="56626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76" tIns="45641" rIns="91276" bIns="45641">
            <a:spAutoFit/>
          </a:bodyPr>
          <a:lstStyle/>
          <a:p>
            <a:pPr algn="ctr" defTabSz="912813" eaLnBrk="1" hangingPunct="1">
              <a:buFont typeface="Times New Roman" pitchFamily="18" charset="0"/>
              <a:buNone/>
            </a:pPr>
            <a:endParaRPr lang="pt-BR" sz="180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/>
          <p:cNvSpPr txBox="1">
            <a:spLocks noChangeArrowheads="1"/>
          </p:cNvSpPr>
          <p:nvPr/>
        </p:nvSpPr>
        <p:spPr bwMode="auto">
          <a:xfrm>
            <a:off x="973138" y="2400300"/>
            <a:ext cx="7989887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algn="just"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Art. 2º </a:t>
            </a: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Para permitir a coexistência (?)</a:t>
            </a:r>
            <a:r>
              <a:rPr 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, a distância entre uma lavoura comercial de </a:t>
            </a: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milho geneticamente modificado</a:t>
            </a:r>
            <a:r>
              <a:rPr 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 e outra de milho não geneticamente modificado, localizada em área vizinha, deve ser igual ou superior a 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100 (cem) metros</a:t>
            </a:r>
            <a:r>
              <a:rPr lang="pt-BR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*</a:t>
            </a:r>
            <a:r>
              <a:rPr lang="pt-BR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(?)</a:t>
            </a:r>
            <a:r>
              <a:rPr 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 ou, alternativamente, 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20 (vinte) metros</a:t>
            </a:r>
            <a:r>
              <a:rPr 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, desde que acrescida de 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bordadura com, no mínimo, 10 (dez) fileiras</a:t>
            </a:r>
            <a:r>
              <a:rPr lang="pt-B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 de plantas de milho convencional de porte e ciclo vegetativo similar ao milho geneticamente modificado.</a:t>
            </a:r>
          </a:p>
        </p:txBody>
      </p:sp>
      <p:sp>
        <p:nvSpPr>
          <p:cNvPr id="321539" name="Rectangle 3"/>
          <p:cNvSpPr>
            <a:spLocks noChangeArrowheads="1"/>
          </p:cNvSpPr>
          <p:nvPr/>
        </p:nvSpPr>
        <p:spPr bwMode="auto">
          <a:xfrm>
            <a:off x="468313" y="542925"/>
            <a:ext cx="8964612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algn="ctr"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CTNBIO - CONTAMINAÇÃO</a:t>
            </a:r>
          </a:p>
          <a:p>
            <a:pPr algn="ctr"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RESOLUÇÃO NORMATIVA N° 4, agosto de 2007. DOU, n° 163 de 23/08/2007, p.19</a:t>
            </a:r>
          </a:p>
        </p:txBody>
      </p:sp>
      <p:pic>
        <p:nvPicPr>
          <p:cNvPr id="19460" name="Picture 3" descr="marca_rgv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788" y="0"/>
            <a:ext cx="68421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81000" cy="476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marca_rgv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9788" y="0"/>
            <a:ext cx="684212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Brasil não tem controle sobre milho transgênic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909638"/>
            <a:ext cx="773906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828675" y="2127250"/>
            <a:ext cx="8239125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PRODUTORES DESCARTAM SEPARAÇÃO</a:t>
            </a:r>
          </a:p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b="1" dirty="0" err="1">
                <a:solidFill>
                  <a:srgbClr val="FFFF00"/>
                </a:solidFill>
                <a:latin typeface="Verdana" pitchFamily="34" charset="0"/>
                <a:cs typeface="+mn-cs"/>
              </a:rPr>
              <a:t>Comigo</a:t>
            </a:r>
            <a:r>
              <a:rPr lang="en-US" b="1" dirty="0">
                <a:solidFill>
                  <a:srgbClr val="FFFF00"/>
                </a:solidFill>
                <a:latin typeface="Verdana" pitchFamily="34" charset="0"/>
                <a:cs typeface="+mn-cs"/>
              </a:rPr>
              <a:t> -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maior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cooperativa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do Centro-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Oeste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,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diz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que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Verdana" pitchFamily="34" charset="0"/>
                <a:cs typeface="+mn-cs"/>
              </a:rPr>
              <a:t>não</a:t>
            </a:r>
            <a:r>
              <a:rPr lang="en-US" b="1" dirty="0">
                <a:solidFill>
                  <a:srgbClr val="FFFF00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Verdana" pitchFamily="34" charset="0"/>
                <a:cs typeface="+mn-cs"/>
              </a:rPr>
              <a:t>irá</a:t>
            </a:r>
            <a:r>
              <a:rPr lang="en-US" b="1" dirty="0">
                <a:solidFill>
                  <a:srgbClr val="FFFF00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Verdana" pitchFamily="34" charset="0"/>
                <a:cs typeface="+mn-cs"/>
              </a:rPr>
              <a:t>separar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milho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transgênico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do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convencional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por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causa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do 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custo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. </a:t>
            </a:r>
          </a:p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TUDO MISTURADO: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</a:p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A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exemplo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do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que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ocorreu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com a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soja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transgênica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, o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milho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, </a:t>
            </a:r>
            <a:r>
              <a:rPr lang="en-U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segundo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 </a:t>
            </a:r>
            <a:r>
              <a:rPr lang="en-U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os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 </a:t>
            </a:r>
            <a:r>
              <a:rPr lang="en-U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produtores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, </a:t>
            </a:r>
            <a:r>
              <a:rPr lang="en-U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terá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 o </a:t>
            </a:r>
            <a:r>
              <a:rPr lang="en-U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mesmo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 </a:t>
            </a:r>
            <a:r>
              <a:rPr lang="en-U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destino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 com </a:t>
            </a:r>
            <a:r>
              <a:rPr lang="en-US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certeza</a:t>
            </a:r>
            <a:r>
              <a:rPr lang="en-US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.</a:t>
            </a:r>
          </a:p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O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problema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começa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já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na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lavoura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, com o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risco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real de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contaminação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de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plantações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convencionais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ou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orgânicas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por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  <a:cs typeface="+mn-cs"/>
              </a:rPr>
              <a:t>transgênicas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  <a:cs typeface="+mn-cs"/>
              </a:rPr>
              <a:t>. </a:t>
            </a:r>
            <a:endParaRPr lang="en-US" b="1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325638" name="Text Box 6"/>
          <p:cNvSpPr txBox="1">
            <a:spLocks noChangeArrowheads="1"/>
          </p:cNvSpPr>
          <p:nvPr/>
        </p:nvSpPr>
        <p:spPr bwMode="auto">
          <a:xfrm>
            <a:off x="1042988" y="292100"/>
            <a:ext cx="63373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1" tIns="45715" rIns="91431" bIns="45715">
            <a:spAutoFit/>
          </a:bodyPr>
          <a:lstStyle/>
          <a:p>
            <a:pPr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FSP,10/5/2009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*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(</a:t>
            </a:r>
            <a:r>
              <a:rPr lang="en-US" sz="2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inédito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+mn-cs"/>
              </a:rPr>
              <a:t> 1 Pg)</a:t>
            </a:r>
            <a:endParaRPr lang="en-US" sz="2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204788"/>
            <a:ext cx="7772400" cy="1431926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FFF00"/>
                </a:solidFill>
              </a:rPr>
              <a:t>OGMS E CONTAMINAÇÃO DE VARIEDADES CRIOULAS (MILHO) </a:t>
            </a:r>
            <a:endParaRPr lang="pt-BR" sz="3600" smtClean="0">
              <a:solidFill>
                <a:srgbClr val="FFFF00"/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84313"/>
            <a:ext cx="8504238" cy="5224462"/>
          </a:xfrm>
        </p:spPr>
        <p:txBody>
          <a:bodyPr/>
          <a:lstStyle/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r>
              <a:rPr lang="pt-BR" sz="2600" b="1" dirty="0" smtClean="0">
                <a:solidFill>
                  <a:schemeClr val="bg1"/>
                </a:solidFill>
              </a:rPr>
              <a:t>O uso de </a:t>
            </a:r>
            <a:r>
              <a:rPr lang="pt-BR" sz="2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Variedades Crioulas</a:t>
            </a:r>
            <a:r>
              <a:rPr lang="pt-BR" sz="2600" b="1" dirty="0" smtClean="0"/>
              <a:t> </a:t>
            </a:r>
            <a:r>
              <a:rPr lang="pt-BR" sz="2600" b="1" dirty="0" smtClean="0">
                <a:solidFill>
                  <a:schemeClr val="bg1"/>
                </a:solidFill>
              </a:rPr>
              <a:t>por agricultores tradicionais, embora não apareçam nas estatísticas, ocupam amplas áreas da Agricultura Familiar; sendo ignoradas na </a:t>
            </a:r>
            <a:r>
              <a:rPr lang="pt-BR" sz="2600" b="1" dirty="0" err="1" smtClean="0">
                <a:solidFill>
                  <a:schemeClr val="bg1"/>
                </a:solidFill>
              </a:rPr>
              <a:t>CTNBio</a:t>
            </a:r>
            <a:r>
              <a:rPr lang="pt-BR" sz="3200" b="1" dirty="0" smtClean="0">
                <a:solidFill>
                  <a:srgbClr val="FF0000"/>
                </a:solidFill>
              </a:rPr>
              <a:t>*</a:t>
            </a:r>
            <a:r>
              <a:rPr lang="pt-BR" sz="1050" b="1" dirty="0" smtClean="0">
                <a:solidFill>
                  <a:srgbClr val="FF0000"/>
                </a:solidFill>
              </a:rPr>
              <a:t>(Festas de Sem Crioulas)</a:t>
            </a:r>
            <a:r>
              <a:rPr lang="pt-BR" sz="2600" b="1" dirty="0" smtClean="0">
                <a:solidFill>
                  <a:schemeClr val="bg1"/>
                </a:solidFill>
              </a:rPr>
              <a:t>; </a:t>
            </a:r>
          </a:p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endParaRPr lang="pt-BR" sz="200" b="1" dirty="0" smtClean="0">
              <a:solidFill>
                <a:schemeClr val="bg1"/>
              </a:solidFill>
            </a:endParaRPr>
          </a:p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r>
              <a:rPr lang="pt-BR" sz="2600" b="1" dirty="0" smtClean="0">
                <a:solidFill>
                  <a:schemeClr val="bg1"/>
                </a:solidFill>
              </a:rPr>
              <a:t>O Brasil tem um potencial muito alto para produção com alto grau de tecnologia; isso não tira o direito dos </a:t>
            </a:r>
            <a:r>
              <a:rPr lang="pt-BR" sz="2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Agricultores Familiares</a:t>
            </a:r>
            <a:r>
              <a:rPr lang="pt-BR" sz="2600" b="1" dirty="0" smtClean="0">
                <a:solidFill>
                  <a:schemeClr val="bg1"/>
                </a:solidFill>
              </a:rPr>
              <a:t> de fazerem sua escolha de tecnologia sem  </a:t>
            </a:r>
            <a:r>
              <a:rPr lang="pt-BR" sz="2600" b="1" dirty="0" err="1" smtClean="0">
                <a:solidFill>
                  <a:schemeClr val="bg1"/>
                </a:solidFill>
              </a:rPr>
              <a:t>OGMs</a:t>
            </a:r>
            <a:r>
              <a:rPr lang="pt-BR" sz="2600" b="1" dirty="0" smtClean="0">
                <a:solidFill>
                  <a:schemeClr val="bg1"/>
                </a:solidFill>
              </a:rPr>
              <a:t>.</a:t>
            </a:r>
            <a:r>
              <a:rPr lang="pt-BR" sz="2400" b="1" dirty="0" smtClean="0">
                <a:solidFill>
                  <a:schemeClr val="bg1"/>
                </a:solidFill>
              </a:rPr>
              <a:t> </a:t>
            </a:r>
          </a:p>
          <a:p>
            <a:pPr algn="just">
              <a:lnSpc>
                <a:spcPct val="83000"/>
              </a:lnSpc>
              <a:buFont typeface="Monotype Sorts" charset="2"/>
              <a:buNone/>
              <a:defRPr/>
            </a:pPr>
            <a:endParaRPr lang="pt-BR" sz="200" b="1" dirty="0" smtClean="0"/>
          </a:p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r>
              <a:rPr lang="pt-BR" sz="2600" b="1" u="sng" dirty="0" smtClean="0">
                <a:solidFill>
                  <a:srgbClr val="FFFF00"/>
                </a:solidFill>
              </a:rPr>
              <a:t>Os Consumidores</a:t>
            </a:r>
            <a:r>
              <a:rPr lang="pt-BR" sz="2600" b="1" dirty="0" smtClean="0">
                <a:solidFill>
                  <a:srgbClr val="FF0066"/>
                </a:solidFill>
              </a:rPr>
              <a:t> </a:t>
            </a:r>
            <a:r>
              <a:rPr lang="pt-BR" sz="2600" b="1" dirty="0" smtClean="0">
                <a:solidFill>
                  <a:schemeClr val="bg1"/>
                </a:solidFill>
              </a:rPr>
              <a:t>também vêm fazendo sua opção, dando preferência por produtos mais saudáveis, como os orgânicos e naturais.</a:t>
            </a:r>
          </a:p>
          <a:p>
            <a:pPr algn="just">
              <a:lnSpc>
                <a:spcPct val="83000"/>
              </a:lnSpc>
              <a:buFont typeface="Monotype Sorts" charset="2"/>
              <a:buNone/>
              <a:defRPr/>
            </a:pPr>
            <a:endParaRPr lang="pt-BR" sz="400" b="1" dirty="0" smtClean="0"/>
          </a:p>
          <a:p>
            <a:pPr algn="just">
              <a:lnSpc>
                <a:spcPct val="83000"/>
              </a:lnSpc>
              <a:buFont typeface="Monotype Sorts" charset="2"/>
              <a:buNone/>
              <a:defRPr/>
            </a:pPr>
            <a:r>
              <a:rPr lang="pt-BR" sz="2400" b="1" dirty="0" smtClean="0">
                <a:solidFill>
                  <a:srgbClr val="FFFF00"/>
                </a:solidFill>
              </a:rPr>
              <a:t>“</a:t>
            </a:r>
            <a:r>
              <a:rPr lang="pt-BR" sz="2600" b="1" dirty="0" smtClean="0">
                <a:solidFill>
                  <a:srgbClr val="FFFF00"/>
                </a:solidFill>
              </a:rPr>
              <a:t>Variedades Crioulas não são dependentes de alta tecnologia (Indústrias Sementes/Agrotóxicos)</a:t>
            </a:r>
            <a:r>
              <a:rPr lang="pt-BR" sz="2400" b="1" dirty="0" smtClean="0">
                <a:solidFill>
                  <a:srgbClr val="FFFF00"/>
                </a:solidFill>
              </a:rPr>
              <a:t>”</a:t>
            </a:r>
            <a:r>
              <a:rPr lang="pt-BR" sz="1100" b="1" dirty="0" smtClean="0">
                <a:solidFill>
                  <a:srgbClr val="FF0000"/>
                </a:solidFill>
              </a:rPr>
              <a:t>(México)</a:t>
            </a:r>
            <a:r>
              <a:rPr lang="pt-BR" sz="2400" b="1" dirty="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-242888"/>
            <a:ext cx="7769225" cy="2176463"/>
          </a:xfrm>
        </p:spPr>
        <p:txBody>
          <a:bodyPr/>
          <a:lstStyle/>
          <a:p>
            <a:r>
              <a:rPr lang="pt-BR" sz="4000" smtClean="0"/>
              <a:t/>
            </a:r>
            <a:br>
              <a:rPr lang="pt-BR" sz="4000" smtClean="0"/>
            </a:br>
            <a:r>
              <a:rPr lang="pt-BR" sz="4000" smtClean="0"/>
              <a:t/>
            </a:r>
            <a:br>
              <a:rPr lang="pt-BR" sz="4000" smtClean="0"/>
            </a:br>
            <a:r>
              <a:rPr lang="pt-BR" sz="4000" smtClean="0"/>
              <a:t/>
            </a:r>
            <a:br>
              <a:rPr lang="pt-BR" sz="4000" smtClean="0"/>
            </a:br>
            <a:r>
              <a:rPr lang="pt-BR" sz="4000" smtClean="0"/>
              <a:t/>
            </a:r>
            <a:br>
              <a:rPr lang="pt-BR" sz="4000" smtClean="0"/>
            </a:br>
            <a:r>
              <a:rPr lang="pt-BR" sz="4000" smtClean="0"/>
              <a:t/>
            </a:r>
            <a:br>
              <a:rPr lang="pt-BR" sz="4000" smtClean="0"/>
            </a:br>
            <a:r>
              <a:rPr lang="pt-BR" sz="4000" smtClean="0"/>
              <a:t/>
            </a:r>
            <a:br>
              <a:rPr lang="pt-BR" sz="4000" smtClean="0"/>
            </a:br>
            <a:r>
              <a:rPr lang="pt-BR" sz="3600" smtClean="0">
                <a:solidFill>
                  <a:srgbClr val="FFFF00"/>
                </a:solidFill>
              </a:rPr>
              <a:t>Modified genes spread to local maize</a:t>
            </a:r>
            <a:br>
              <a:rPr lang="pt-BR" sz="3600" smtClean="0">
                <a:solidFill>
                  <a:srgbClr val="FFFF00"/>
                </a:solidFill>
              </a:rPr>
            </a:br>
            <a:r>
              <a:rPr lang="pt-BR" smtClean="0">
                <a:solidFill>
                  <a:srgbClr val="FFFF00"/>
                </a:solidFill>
              </a:rPr>
              <a:t>NATURE|Vol 456|13 November 2008</a:t>
            </a:r>
            <a:r>
              <a:rPr lang="pt-BR" sz="4000" smtClean="0">
                <a:solidFill>
                  <a:srgbClr val="FFFF00"/>
                </a:solidFill>
              </a:rPr>
              <a:t/>
            </a:r>
            <a:br>
              <a:rPr lang="pt-BR" sz="4000" smtClean="0">
                <a:solidFill>
                  <a:srgbClr val="FFFF00"/>
                </a:solidFill>
              </a:rPr>
            </a:br>
            <a:r>
              <a:rPr lang="pt-BR" sz="3600" smtClean="0">
                <a:solidFill>
                  <a:srgbClr val="FF0000"/>
                </a:solidFill>
              </a:rPr>
              <a:t/>
            </a:r>
            <a:br>
              <a:rPr lang="pt-BR" sz="3600" smtClean="0">
                <a:solidFill>
                  <a:srgbClr val="FF0000"/>
                </a:solidFill>
              </a:rPr>
            </a:br>
            <a:endParaRPr lang="pt-BR" sz="3600" smtClean="0">
              <a:solidFill>
                <a:srgbClr val="FF0000"/>
              </a:solidFill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3975" y="-100013"/>
            <a:ext cx="9269413" cy="4752976"/>
          </a:xfrm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647700" y="4757738"/>
            <a:ext cx="8532813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21" tIns="45661" rIns="91321" bIns="45661">
            <a:spAutoFit/>
          </a:bodyPr>
          <a:lstStyle/>
          <a:p>
            <a:pPr algn="just"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Milho </a:t>
            </a:r>
            <a:r>
              <a:rPr lang="pt-BR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Crioulo-México</a:t>
            </a: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: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GM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maize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crops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have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been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found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in </a:t>
            </a:r>
            <a:r>
              <a:rPr lang="pt-BR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traditional</a:t>
            </a: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‘</a:t>
            </a:r>
            <a:r>
              <a:rPr lang="pt-BR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landrace</a:t>
            </a: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’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in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the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Mexican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heartland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.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Results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published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in </a:t>
            </a:r>
            <a:r>
              <a:rPr lang="pt-BR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Nature</a:t>
            </a:r>
            <a:r>
              <a:rPr lang="pt-BR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in 2001</a:t>
            </a:r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*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.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It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was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found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GMs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in 5 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locations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. </a:t>
            </a: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pt-BR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Álvarez-Buylla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 (</a:t>
            </a:r>
            <a:r>
              <a:rPr lang="pt-B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UNAM-Mexico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); </a:t>
            </a:r>
            <a:r>
              <a:rPr lang="pt-BR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Molecular </a:t>
            </a:r>
            <a:r>
              <a:rPr lang="pt-BR" b="1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Ecology</a:t>
            </a:r>
            <a:r>
              <a:rPr lang="pt-BR" b="1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in 2008</a:t>
            </a:r>
            <a:r>
              <a:rPr lang="pt-B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*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.</a:t>
            </a:r>
          </a:p>
          <a:p>
            <a:pPr algn="just"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5" y="44450"/>
            <a:ext cx="8531225" cy="1430338"/>
          </a:xfrm>
        </p:spPr>
        <p:txBody>
          <a:bodyPr/>
          <a:lstStyle/>
          <a:p>
            <a:pPr algn="ctr"/>
            <a:r>
              <a:rPr lang="pt-BR" sz="3400" smtClean="0">
                <a:solidFill>
                  <a:srgbClr val="FFFF00"/>
                </a:solidFill>
              </a:rPr>
              <a:t>Fluxo Gênico: Isolamento de Eucalipto Transgênico – Exemplo Emblemático !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8675" y="1628775"/>
            <a:ext cx="8243888" cy="4954588"/>
          </a:xfrm>
        </p:spPr>
        <p:txBody>
          <a:bodyPr/>
          <a:lstStyle/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r>
              <a:rPr lang="pt-BR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OGMs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pt-BR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Eucalyptus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 Brasil</a:t>
            </a:r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Redução de Lignina da Madeira, para facilitar a extração da celulose, com potencial de contaminação para outros fins: serraria, chapas, energia, ...</a:t>
            </a:r>
          </a:p>
          <a:p>
            <a:pPr algn="just">
              <a:lnSpc>
                <a:spcPct val="83000"/>
              </a:lnSpc>
              <a:buFont typeface="Monotype Sorts" charset="2"/>
              <a:buNone/>
              <a:defRPr/>
            </a:pPr>
            <a:endParaRPr lang="pt-BR" sz="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r>
              <a:rPr lang="pt-BR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Paper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Básico Apresentado: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Os resultados eram de uma Tese da qual 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fui orientador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usando-se Fósforo 32 como marcador de Fluxo de Pólen, que alcançava só até 350 m;</a:t>
            </a:r>
          </a:p>
          <a:p>
            <a:pPr algn="just">
              <a:lnSpc>
                <a:spcPct val="83000"/>
              </a:lnSpc>
              <a:buFont typeface="Monotype Sorts" charset="2"/>
              <a:buNone/>
              <a:defRPr/>
            </a:pPr>
            <a:endParaRPr lang="pt-BR" sz="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A(s) Empresa(as)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propôs uma distância de 100 metros, embora a rigor fosse de 756 metros; nas regras para isolamento de pólen pela </a:t>
            </a:r>
            <a:r>
              <a:rPr lang="pt-B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CTNBio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foi de 1 000 m. Única Vitória </a:t>
            </a:r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pt-BR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endParaRPr lang="pt-BR" sz="1400" b="1" dirty="0" smtClean="0"/>
          </a:p>
          <a:p>
            <a:pPr>
              <a:lnSpc>
                <a:spcPct val="83000"/>
              </a:lnSpc>
              <a:buFont typeface="Monotype Sorts" charset="2"/>
              <a:buChar char=""/>
              <a:defRPr/>
            </a:pPr>
            <a:endParaRPr lang="pt-BR" sz="1400" dirty="0" smtClean="0"/>
          </a:p>
          <a:p>
            <a:pPr>
              <a:lnSpc>
                <a:spcPct val="83000"/>
              </a:lnSpc>
              <a:buFont typeface="Monotype Sorts" charset="2"/>
              <a:buChar char=""/>
              <a:defRPr/>
            </a:pPr>
            <a:endParaRPr lang="pt-BR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762000" y="404813"/>
            <a:ext cx="7773988" cy="833437"/>
          </a:xfr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2813" algn="l"/>
                <a:tab pos="1825625" algn="l"/>
                <a:tab pos="2738438" algn="l"/>
                <a:tab pos="3652838" algn="l"/>
                <a:tab pos="4557713" algn="l"/>
                <a:tab pos="5478463" algn="l"/>
                <a:tab pos="6391275" algn="l"/>
                <a:tab pos="7305675" algn="l"/>
                <a:tab pos="8210550" algn="l"/>
                <a:tab pos="9131300" algn="l"/>
                <a:tab pos="10044113" algn="l"/>
              </a:tabLst>
            </a:pPr>
            <a:r>
              <a:rPr lang="en-GB" sz="2400" smtClean="0">
                <a:solidFill>
                  <a:srgbClr val="FFFF00"/>
                </a:solidFill>
              </a:rPr>
              <a:t>FLUXO GÊNICO EM POMAR DE SEMENTES</a:t>
            </a:r>
            <a:br>
              <a:rPr lang="en-GB" sz="2400" smtClean="0">
                <a:solidFill>
                  <a:srgbClr val="FFFF00"/>
                </a:solidFill>
              </a:rPr>
            </a:br>
            <a:r>
              <a:rPr lang="en-GB" sz="2400" smtClean="0">
                <a:solidFill>
                  <a:srgbClr val="FFFF00"/>
                </a:solidFill>
              </a:rPr>
              <a:t>DE EUCALYPTUS SALIGNA (P32) (Apis melifera)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4588" y="1412875"/>
            <a:ext cx="7772400" cy="5284788"/>
          </a:xfr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ts val="45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r>
              <a:rPr lang="en-GB" sz="1800" b="1" dirty="0" smtClean="0">
                <a:solidFill>
                  <a:schemeClr val="bg1"/>
                </a:solidFill>
              </a:rPr>
              <a:t>DISTÂNCIA (M)    No Flores    </a:t>
            </a:r>
            <a:r>
              <a:rPr lang="en-GB" sz="1800" b="1" dirty="0" err="1" smtClean="0">
                <a:solidFill>
                  <a:schemeClr val="bg1"/>
                </a:solidFill>
              </a:rPr>
              <a:t>Flores</a:t>
            </a:r>
            <a:r>
              <a:rPr lang="en-GB" sz="1800" b="1" dirty="0" smtClean="0">
                <a:solidFill>
                  <a:schemeClr val="bg1"/>
                </a:solidFill>
              </a:rPr>
              <a:t> </a:t>
            </a:r>
            <a:r>
              <a:rPr lang="en-GB" sz="1800" b="1" dirty="0" err="1" smtClean="0">
                <a:solidFill>
                  <a:schemeClr val="bg1"/>
                </a:solidFill>
              </a:rPr>
              <a:t>Marcadas</a:t>
            </a:r>
            <a:r>
              <a:rPr lang="en-GB" sz="1800" b="1" dirty="0" smtClean="0">
                <a:solidFill>
                  <a:schemeClr val="bg1"/>
                </a:solidFill>
              </a:rPr>
              <a:t>    </a:t>
            </a:r>
            <a:r>
              <a:rPr lang="en-GB" sz="1800" b="1" dirty="0" err="1" smtClean="0">
                <a:solidFill>
                  <a:schemeClr val="bg1"/>
                </a:solidFill>
              </a:rPr>
              <a:t>Porcentagem</a:t>
            </a:r>
            <a:endParaRPr lang="en-GB" sz="1800" b="1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----------------------------------------------------------------------------------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r>
              <a:rPr lang="en-GB" sz="2000" b="1" dirty="0" smtClean="0">
                <a:solidFill>
                  <a:srgbClr val="FFFF00"/>
                </a:solidFill>
              </a:rPr>
              <a:t>  0 - 50 M	     07                     06                      85,7%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endParaRPr lang="en-GB" sz="2000" b="1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r>
              <a:rPr lang="en-GB" sz="2000" b="1" dirty="0" smtClean="0">
                <a:solidFill>
                  <a:srgbClr val="FFFF00"/>
                </a:solidFill>
              </a:rPr>
              <a:t> 50-100 M	     28  		    24                      85,7%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endParaRPr lang="en-GB" sz="2000" b="1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r>
              <a:rPr lang="en-GB" sz="2000" b="1" dirty="0" smtClean="0">
                <a:solidFill>
                  <a:srgbClr val="FFFF00"/>
                </a:solidFill>
              </a:rPr>
              <a:t>100-150 M	     19                     15 		    78,9%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endParaRPr lang="en-GB" sz="2000" b="1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r>
              <a:rPr lang="en-GB" sz="2000" b="1" dirty="0" smtClean="0">
                <a:solidFill>
                  <a:srgbClr val="FFFF00"/>
                </a:solidFill>
              </a:rPr>
              <a:t>150-200 M	     15   		    11   		    73,3%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endParaRPr lang="en-GB" sz="2000" b="1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r>
              <a:rPr lang="en-GB" sz="2000" b="1" dirty="0" smtClean="0">
                <a:solidFill>
                  <a:srgbClr val="FFFF00"/>
                </a:solidFill>
              </a:rPr>
              <a:t>200-250 M	     11  		    07		    63,6%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endParaRPr lang="en-GB" sz="2000" b="1" dirty="0" smtClean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r>
              <a:rPr lang="en-GB" sz="2000" b="1" dirty="0" smtClean="0">
                <a:solidFill>
                  <a:srgbClr val="FFFF00"/>
                </a:solidFill>
              </a:rPr>
              <a:t>250-300 M	     09		    05		    55,6%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r>
              <a:rPr lang="en-GB" sz="2000" b="1" dirty="0" smtClean="0">
                <a:solidFill>
                  <a:schemeClr val="bg1"/>
                </a:solidFill>
              </a:rPr>
              <a:t>-----------------------------------------------------------------------------------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tabLst>
                <a:tab pos="909638" algn="l"/>
                <a:tab pos="1822450" algn="l"/>
                <a:tab pos="2735263" algn="l"/>
                <a:tab pos="3649663" algn="l"/>
                <a:tab pos="4554538" algn="l"/>
                <a:tab pos="5475288" algn="l"/>
                <a:tab pos="6388100" algn="l"/>
                <a:tab pos="7302500" algn="l"/>
                <a:tab pos="8207375" algn="l"/>
                <a:tab pos="9128125" algn="l"/>
                <a:tab pos="10040938" algn="l"/>
              </a:tabLst>
              <a:defRPr/>
            </a:pPr>
            <a:r>
              <a:rPr lang="en-GB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</a:t>
            </a:r>
            <a:r>
              <a:rPr lang="en-GB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Pacheco, </a:t>
            </a:r>
            <a:r>
              <a:rPr lang="en-GB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Kageyama</a:t>
            </a:r>
            <a:r>
              <a:rPr lang="en-GB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Wiendl</a:t>
            </a:r>
            <a:r>
              <a:rPr lang="en-GB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GB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Berti</a:t>
            </a:r>
            <a:r>
              <a:rPr lang="en-GB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</a:t>
            </a:r>
            <a:r>
              <a:rPr lang="en-GB" sz="2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(1986)</a:t>
            </a:r>
            <a:r>
              <a:rPr lang="en-GB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en-GB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2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0" y="908050"/>
          <a:ext cx="9144000" cy="6337300"/>
        </p:xfrm>
        <a:graphic>
          <a:graphicData uri="http://schemas.openxmlformats.org/presentationml/2006/ole">
            <p:oleObj spid="_x0000_s27650" name="Graph" r:id="rId4" imgW="5943600" imgH="4457700" progId="STATISTICA.Graph">
              <p:embed/>
            </p:oleObj>
          </a:graphicData>
        </a:graphic>
      </p:graphicFrame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1406525" y="180975"/>
            <a:ext cx="77724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1" tIns="45715" rIns="91431" bIns="45715">
            <a:spAutoFit/>
          </a:bodyPr>
          <a:lstStyle/>
          <a:p>
            <a:pPr algn="ctr"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en-GB" b="1">
                <a:solidFill>
                  <a:srgbClr val="FFFF00"/>
                </a:solidFill>
              </a:rPr>
              <a:t>DISPERSÃO DE PÓLEN DE EUCALYPTUS SALIGNA </a:t>
            </a:r>
          </a:p>
          <a:p>
            <a:pPr algn="ctr"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en-GB" b="1">
                <a:solidFill>
                  <a:srgbClr val="FFFF00"/>
                </a:solidFill>
              </a:rPr>
              <a:t>POR FÓSFORO MARCADO</a:t>
            </a:r>
            <a:endParaRPr lang="pt-BR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771525" y="658813"/>
            <a:ext cx="8372475" cy="825500"/>
          </a:xfrm>
        </p:spPr>
        <p:txBody>
          <a:bodyPr anchor="t">
            <a:spAutoFit/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pt-BR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LARGEA - ESALQ/USP</a:t>
            </a: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/>
            </a:r>
            <a:b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pt-BR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/>
            </a:r>
            <a:br>
              <a:rPr lang="pt-BR" sz="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</a:br>
            <a:r>
              <a:rPr lang="pt-BR" sz="2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Laboratório Reprodução Genética Espécies Arbóreas</a:t>
            </a:r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500063" y="1789113"/>
            <a:ext cx="8572500" cy="5456237"/>
          </a:xfrm>
        </p:spPr>
        <p:txBody>
          <a:bodyPr/>
          <a:lstStyle/>
          <a:p>
            <a:pPr algn="just">
              <a:defRPr/>
            </a:pPr>
            <a:r>
              <a:rPr lang="pt-BR" sz="2600" b="1" dirty="0" smtClean="0">
                <a:solidFill>
                  <a:schemeClr val="bg1"/>
                </a:solidFill>
              </a:rPr>
              <a:t>Estudo da </a:t>
            </a:r>
            <a:r>
              <a:rPr lang="pt-BR" sz="2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Biodiversidade</a:t>
            </a:r>
            <a:r>
              <a:rPr lang="pt-BR" sz="2600" b="1" dirty="0" smtClean="0">
                <a:solidFill>
                  <a:schemeClr val="bg1"/>
                </a:solidFill>
              </a:rPr>
              <a:t> das Florestas Tropicais com </a:t>
            </a:r>
            <a:r>
              <a:rPr lang="pt-BR" sz="2600" b="1" dirty="0" smtClean="0">
                <a:solidFill>
                  <a:srgbClr val="FFFF00"/>
                </a:solidFill>
              </a:rPr>
              <a:t>Técnicas de Genética Molecular</a:t>
            </a:r>
            <a:r>
              <a:rPr lang="pt-BR" sz="2600" b="1" dirty="0" smtClean="0">
                <a:solidFill>
                  <a:schemeClr val="bg1"/>
                </a:solidFill>
              </a:rPr>
              <a:t>: Diversidade Genética, Fluxo Gênico, Endogamia, Paternidade...</a:t>
            </a:r>
            <a:r>
              <a:rPr lang="pt-BR" sz="2400" b="1" dirty="0" smtClean="0">
                <a:solidFill>
                  <a:schemeClr val="bg1"/>
                </a:solidFill>
              </a:rPr>
              <a:t>  </a:t>
            </a:r>
          </a:p>
          <a:p>
            <a:pPr algn="just">
              <a:buFont typeface="Wingdings" pitchFamily="2" charset="2"/>
              <a:buNone/>
              <a:defRPr/>
            </a:pPr>
            <a:endParaRPr lang="pt-BR" sz="800" b="1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pt-BR" sz="2600" b="1" dirty="0" smtClean="0">
                <a:solidFill>
                  <a:schemeClr val="bg1"/>
                </a:solidFill>
              </a:rPr>
              <a:t>Conhecimentos básicos aplicados em </a:t>
            </a:r>
            <a:r>
              <a:rPr lang="pt-BR" sz="2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Projetos de Pesquisas </a:t>
            </a:r>
            <a:r>
              <a:rPr lang="pt-BR" sz="26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SocioAmbientais</a:t>
            </a:r>
            <a:r>
              <a:rPr lang="pt-BR" sz="2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 Comunidades:</a:t>
            </a:r>
            <a:r>
              <a:rPr lang="pt-BR" sz="2600" b="1" dirty="0" smtClean="0">
                <a:solidFill>
                  <a:srgbClr val="FFFF00"/>
                </a:solidFill>
              </a:rPr>
              <a:t> 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PP-DARAF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Pesquisas em Assentamentos Rurais;</a:t>
            </a:r>
          </a:p>
          <a:p>
            <a:pPr algn="just">
              <a:buFont typeface="Wingdings" pitchFamily="2" charset="2"/>
              <a:buNone/>
              <a:defRPr/>
            </a:pPr>
            <a:endParaRPr lang="pt-BR" sz="800" b="1" dirty="0" smtClean="0">
              <a:solidFill>
                <a:schemeClr val="bg1"/>
              </a:solidFill>
            </a:endParaRPr>
          </a:p>
          <a:p>
            <a:pPr algn="just">
              <a:defRPr/>
            </a:pPr>
            <a:r>
              <a:rPr lang="pt-BR" sz="2600" b="1" dirty="0" smtClean="0">
                <a:solidFill>
                  <a:schemeClr val="bg1"/>
                </a:solidFill>
              </a:rPr>
              <a:t>Esse Conhecimento toma Importância cada vez maior no </a:t>
            </a:r>
            <a:r>
              <a:rPr lang="pt-BR" sz="2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Debate Internacional e Nacional, para construção de Políticas Públicas</a:t>
            </a:r>
            <a:r>
              <a:rPr lang="pt-BR" sz="2600" b="1" dirty="0" smtClean="0">
                <a:solidFill>
                  <a:schemeClr val="bg1"/>
                </a:solidFill>
              </a:rPr>
              <a:t>:</a:t>
            </a:r>
          </a:p>
          <a:p>
            <a:pPr algn="just">
              <a:defRPr/>
            </a:pPr>
            <a:endParaRPr lang="pt-BR" sz="800" b="1" dirty="0" smtClean="0">
              <a:solidFill>
                <a:schemeClr val="bg1"/>
              </a:solidFill>
            </a:endParaRPr>
          </a:p>
          <a:p>
            <a:pPr lvl="1" algn="just">
              <a:defRPr/>
            </a:pPr>
            <a:r>
              <a:rPr lang="pt-BR" sz="2600" b="1" u="sng" dirty="0" err="1" smtClean="0">
                <a:solidFill>
                  <a:srgbClr val="FFFF00"/>
                </a:solidFill>
              </a:rPr>
              <a:t>DCBio</a:t>
            </a:r>
            <a:r>
              <a:rPr lang="pt-BR" sz="2600" b="1" u="sng" dirty="0" smtClean="0">
                <a:solidFill>
                  <a:srgbClr val="FFFF00"/>
                </a:solidFill>
              </a:rPr>
              <a:t>/MMA:  Política  Pública - Biodiversidade</a:t>
            </a:r>
          </a:p>
          <a:p>
            <a:pPr lvl="1" algn="just">
              <a:defRPr/>
            </a:pPr>
            <a:endParaRPr lang="pt-BR" sz="800" b="1" u="sng" dirty="0" smtClean="0">
              <a:solidFill>
                <a:srgbClr val="FFFF00"/>
              </a:solidFill>
            </a:endParaRPr>
          </a:p>
          <a:p>
            <a:pPr lvl="1" algn="just">
              <a:defRPr/>
            </a:pPr>
            <a:r>
              <a:rPr lang="pt-BR" sz="2600" b="1" u="sng" dirty="0" err="1" smtClean="0">
                <a:solidFill>
                  <a:srgbClr val="FFFF00"/>
                </a:solidFill>
              </a:rPr>
              <a:t>CTNBio</a:t>
            </a:r>
            <a:r>
              <a:rPr lang="pt-BR" sz="2600" b="1" u="sng" dirty="0" smtClean="0">
                <a:solidFill>
                  <a:srgbClr val="FFFF00"/>
                </a:solidFill>
              </a:rPr>
              <a:t>/MMA: Política Pública de Transgênicos</a:t>
            </a:r>
          </a:p>
          <a:p>
            <a:pPr algn="just">
              <a:defRPr/>
            </a:pPr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/>
          <p:cNvGraphicFramePr>
            <a:graphicFrameLocks noChangeAspect="1"/>
          </p:cNvGraphicFramePr>
          <p:nvPr>
            <p:ph/>
          </p:nvPr>
        </p:nvGraphicFramePr>
        <p:xfrm>
          <a:off x="0" y="935038"/>
          <a:ext cx="9144000" cy="6022975"/>
        </p:xfrm>
        <a:graphic>
          <a:graphicData uri="http://schemas.openxmlformats.org/presentationml/2006/ole">
            <p:oleObj spid="_x0000_s29698" name="Graph" r:id="rId3" imgW="5943600" imgH="4457700" progId="STATISTICA.Graph">
              <p:embed/>
            </p:oleObj>
          </a:graphicData>
        </a:graphic>
      </p:graphicFrame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403350" y="180975"/>
            <a:ext cx="774065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5" tIns="45698" rIns="91395" bIns="45698">
            <a:spAutoFit/>
          </a:bodyPr>
          <a:lstStyle/>
          <a:p>
            <a:pPr algn="ctr" defTabSz="914400"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en-GB" b="1">
                <a:solidFill>
                  <a:srgbClr val="FFFF00"/>
                </a:solidFill>
              </a:rPr>
              <a:t>DISPERSÃO DE PÓLEN DE EUCALYPTUS SALIGNA </a:t>
            </a:r>
          </a:p>
          <a:p>
            <a:pPr algn="ctr" defTabSz="914400"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en-GB" b="1">
                <a:solidFill>
                  <a:srgbClr val="FFFF00"/>
                </a:solidFill>
              </a:rPr>
              <a:t>POR FÓSFORO MARCADO (R2=0,949)</a:t>
            </a:r>
            <a:endParaRPr lang="pt-BR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7163"/>
            <a:ext cx="7772400" cy="1431926"/>
          </a:xfrm>
        </p:spPr>
        <p:txBody>
          <a:bodyPr/>
          <a:lstStyle/>
          <a:p>
            <a:pPr algn="ctr"/>
            <a:r>
              <a:rPr lang="pt-BR" sz="3600" smtClean="0">
                <a:solidFill>
                  <a:srgbClr val="FFFF00"/>
                </a:solidFill>
              </a:rPr>
              <a:t>RESULTADO DO COMUNICADO CTNBio No 2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12875"/>
            <a:ext cx="8388350" cy="4954588"/>
          </a:xfrm>
        </p:spPr>
        <p:txBody>
          <a:bodyPr/>
          <a:lstStyle/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r>
              <a:rPr lang="pt-BR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Empresas de Eucalipto e o Grupo Majoritário  fecharam questão na proposta de </a:t>
            </a:r>
            <a:r>
              <a:rPr lang="pt-BR" sz="2600" b="1" u="sng" dirty="0" smtClean="0">
                <a:solidFill>
                  <a:srgbClr val="FFFF00"/>
                </a:solidFill>
              </a:rPr>
              <a:t>100m de isolamento dos </a:t>
            </a:r>
            <a:r>
              <a:rPr lang="pt-BR" sz="2600" b="1" u="sng" dirty="0" err="1" smtClean="0">
                <a:solidFill>
                  <a:srgbClr val="FFFF00"/>
                </a:solidFill>
              </a:rPr>
              <a:t>OGMs</a:t>
            </a:r>
            <a:r>
              <a:rPr lang="pt-BR" sz="2600" b="1" dirty="0" smtClean="0">
                <a:solidFill>
                  <a:schemeClr val="bg1"/>
                </a:solidFill>
              </a:rPr>
              <a:t> dessas espécies, mesmo com resultados (tese) comprovados e únicos;</a:t>
            </a:r>
            <a:endParaRPr lang="pt-BR" sz="2600" b="1" dirty="0" smtClean="0"/>
          </a:p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endParaRPr lang="pt-BR" sz="200" b="1" dirty="0" smtClean="0"/>
          </a:p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r>
              <a:rPr lang="pt-BR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 função do autor/orientador da pesquisa ser membro da </a:t>
            </a:r>
            <a:r>
              <a:rPr lang="pt-BR" sz="2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CTNBio</a:t>
            </a:r>
            <a:r>
              <a:rPr lang="pt-BR" sz="2600" b="1" dirty="0" smtClean="0"/>
              <a:t> </a:t>
            </a:r>
            <a:r>
              <a:rPr lang="pt-BR" sz="2600" b="1" dirty="0" smtClean="0">
                <a:solidFill>
                  <a:schemeClr val="bg1"/>
                </a:solidFill>
              </a:rPr>
              <a:t>e estar presente</a:t>
            </a:r>
            <a:r>
              <a:rPr lang="pt-BR" sz="3200" b="1" dirty="0" smtClean="0">
                <a:solidFill>
                  <a:srgbClr val="FF0000"/>
                </a:solidFill>
              </a:rPr>
              <a:t>*</a:t>
            </a:r>
            <a:r>
              <a:rPr lang="pt-BR" sz="2600" b="1" dirty="0" smtClean="0">
                <a:solidFill>
                  <a:schemeClr val="bg1"/>
                </a:solidFill>
              </a:rPr>
              <a:t>, e sendo os argumentos imbatíveis, constrangeu alguns Membros  e </a:t>
            </a:r>
            <a:r>
              <a:rPr lang="pt-BR" sz="2600" b="1" dirty="0" err="1" smtClean="0">
                <a:solidFill>
                  <a:schemeClr val="bg1"/>
                </a:solidFill>
              </a:rPr>
              <a:t>prevalesceu</a:t>
            </a:r>
            <a:r>
              <a:rPr lang="pt-BR" sz="2600" b="1" dirty="0" smtClean="0">
                <a:solidFill>
                  <a:schemeClr val="bg1"/>
                </a:solidFill>
              </a:rPr>
              <a:t> a ciência (Única vez);</a:t>
            </a:r>
          </a:p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endParaRPr lang="pt-BR" sz="200" b="1" dirty="0" smtClean="0"/>
          </a:p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r>
              <a:rPr lang="pt-BR" sz="2600" b="1" dirty="0" smtClean="0">
                <a:solidFill>
                  <a:srgbClr val="FFFF00"/>
                </a:solidFill>
              </a:rPr>
              <a:t>A proposta de 1000 metros foi aprovada</a:t>
            </a:r>
            <a:r>
              <a:rPr lang="pt-BR" sz="2600" b="1" dirty="0" smtClean="0">
                <a:solidFill>
                  <a:schemeClr val="bg1"/>
                </a:solidFill>
              </a:rPr>
              <a:t> para isolamento (pólen) das áreas de Eucaliptos</a:t>
            </a:r>
            <a:r>
              <a:rPr lang="pt-BR" sz="2600" b="1" dirty="0" smtClean="0"/>
              <a:t> </a:t>
            </a:r>
            <a:r>
              <a:rPr lang="pt-BR" sz="2600" b="1" dirty="0" smtClean="0">
                <a:solidFill>
                  <a:schemeClr val="bg1"/>
                </a:solidFill>
              </a:rPr>
              <a:t>Transgênicos</a:t>
            </a:r>
            <a:r>
              <a:rPr lang="pt-BR" sz="2600" b="1" dirty="0" smtClean="0"/>
              <a:t>, </a:t>
            </a:r>
            <a:r>
              <a:rPr lang="pt-BR" sz="2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sendo a única votação em que a votação foi contra as indústrias (nos 4 anos).</a:t>
            </a:r>
          </a:p>
          <a:p>
            <a:pPr algn="just">
              <a:lnSpc>
                <a:spcPct val="83000"/>
              </a:lnSpc>
              <a:buFont typeface="Monotype Sorts" charset="2"/>
              <a:buChar char=""/>
              <a:defRPr/>
            </a:pPr>
            <a:endParaRPr lang="pt-BR" sz="300" b="1" dirty="0" smtClean="0">
              <a:solidFill>
                <a:srgbClr val="FFFF00"/>
              </a:solidFill>
            </a:endParaRPr>
          </a:p>
          <a:p>
            <a:pPr algn="just">
              <a:lnSpc>
                <a:spcPct val="83000"/>
              </a:lnSpc>
              <a:buFont typeface="Monotype Sorts" charset="2"/>
              <a:buNone/>
              <a:defRPr/>
            </a:pPr>
            <a:r>
              <a:rPr lang="pt-BR" sz="2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“Porém, com consequências: 2 baixas na </a:t>
            </a:r>
            <a:r>
              <a:rPr lang="pt-BR" sz="26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CTNBio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  <a:p>
            <a:pPr algn="just">
              <a:lnSpc>
                <a:spcPct val="83000"/>
              </a:lnSpc>
              <a:buFont typeface="Monotype Sorts" charset="2"/>
              <a:buNone/>
              <a:defRPr/>
            </a:pPr>
            <a:r>
              <a:rPr lang="pt-BR" sz="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SAFs</a:t>
            </a:r>
            <a:r>
              <a:rPr lang="pt-BR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Assent</a:t>
            </a:r>
            <a:r>
              <a:rPr lang="pt-BR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Rurais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ext Box 2"/>
          <p:cNvSpPr txBox="1">
            <a:spLocks noChangeArrowheads="1"/>
          </p:cNvSpPr>
          <p:nvPr/>
        </p:nvSpPr>
        <p:spPr bwMode="auto">
          <a:xfrm>
            <a:off x="354013" y="333375"/>
            <a:ext cx="861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AGROBIODIVERSIDADE EM PEQUENAS PROPRIEDADES FAMILIARES</a:t>
            </a: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684213" y="1268413"/>
            <a:ext cx="84597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pt-BR" sz="2600" b="1" dirty="0">
                <a:solidFill>
                  <a:srgbClr val="FFFF00"/>
                </a:solidFill>
                <a:latin typeface="Comic Sans MS" pitchFamily="66" charset="0"/>
                <a:cs typeface="+mn-cs"/>
                <a:sym typeface="Symbol" pitchFamily="18" charset="2"/>
              </a:rPr>
              <a:t> </a:t>
            </a: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  <a:sym typeface="Symbol" pitchFamily="18" charset="2"/>
              </a:rPr>
              <a:t>Agricultores Familiares vêm usando  técnicas de</a:t>
            </a: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  <a:sym typeface="Symbol" pitchFamily="18" charset="2"/>
              </a:rPr>
              <a:t> </a:t>
            </a:r>
            <a:r>
              <a:rPr lang="pt-BR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  <a:sym typeface="Symbol" pitchFamily="18" charset="2"/>
              </a:rPr>
              <a:t>SAFs-</a:t>
            </a:r>
            <a:r>
              <a:rPr lang="pt-BR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  <a:sym typeface="Symbol" pitchFamily="18" charset="2"/>
              </a:rPr>
              <a:t>Sistemas</a:t>
            </a: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  <a:sym typeface="Symbol" pitchFamily="18" charset="2"/>
              </a:rPr>
              <a:t> Agroflorestais</a:t>
            </a:r>
            <a:r>
              <a:rPr lang="pt-BR" sz="2800" b="1" dirty="0">
                <a:solidFill>
                  <a:srgbClr val="FFFF00"/>
                </a:solidFill>
                <a:latin typeface="Comic Sans MS" pitchFamily="66" charset="0"/>
                <a:cs typeface="+mn-cs"/>
                <a:sym typeface="Symbol" pitchFamily="18" charset="2"/>
              </a:rPr>
              <a:t>,</a:t>
            </a:r>
            <a:r>
              <a:rPr lang="pt-BR" sz="2800" b="1" dirty="0">
                <a:latin typeface="Comic Sans MS" pitchFamily="66" charset="0"/>
                <a:cs typeface="+mn-cs"/>
                <a:sym typeface="Symbol" pitchFamily="18" charset="2"/>
              </a:rPr>
              <a:t> com espécies arbóreas e agrícolas n</a:t>
            </a:r>
            <a:r>
              <a:rPr lang="pt-BR" sz="2800" b="1" dirty="0">
                <a:latin typeface="Comic Sans MS" pitchFamily="66" charset="0"/>
                <a:cs typeface="+mn-cs"/>
              </a:rPr>
              <a:t>a áreas de produção, com 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maior equilíbrio nos </a:t>
            </a:r>
            <a:r>
              <a:rPr lang="pt-BR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agroecossistemas</a:t>
            </a:r>
            <a:r>
              <a:rPr lang="pt-BR" sz="2600" b="1" dirty="0">
                <a:latin typeface="Comic Sans MS" pitchFamily="66" charset="0"/>
                <a:cs typeface="+mn-cs"/>
              </a:rPr>
              <a:t>;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2997200"/>
            <a:ext cx="9144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endParaRPr lang="pt-BR" b="1">
              <a:solidFill>
                <a:schemeClr val="tx1"/>
              </a:solidFill>
            </a:endParaRPr>
          </a:p>
          <a:p>
            <a:pPr algn="just">
              <a:spcBef>
                <a:spcPct val="50000"/>
              </a:spcBef>
            </a:pPr>
            <a:endParaRPr lang="pt-BR" b="1">
              <a:solidFill>
                <a:schemeClr val="tx1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74437" name="Text Box 5"/>
          <p:cNvSpPr txBox="1">
            <a:spLocks noChangeArrowheads="1"/>
          </p:cNvSpPr>
          <p:nvPr/>
        </p:nvSpPr>
        <p:spPr bwMode="auto">
          <a:xfrm>
            <a:off x="755650" y="3068638"/>
            <a:ext cx="83883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pt-BR" sz="2600" b="1" dirty="0">
                <a:solidFill>
                  <a:srgbClr val="FFFF00"/>
                </a:solidFill>
                <a:cs typeface="+mn-cs"/>
                <a:sym typeface="Symbol" pitchFamily="18" charset="2"/>
              </a:rPr>
              <a:t></a:t>
            </a:r>
            <a:r>
              <a:rPr lang="pt-BR" sz="2600" dirty="0">
                <a:solidFill>
                  <a:srgbClr val="FFFF00"/>
                </a:solidFill>
                <a:cs typeface="+mn-cs"/>
              </a:rPr>
              <a:t> </a:t>
            </a: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Espécies de luz (</a:t>
            </a:r>
            <a:r>
              <a:rPr lang="pt-BR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Pi</a:t>
            </a: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) e de sombra (</a:t>
            </a:r>
            <a:r>
              <a:rPr lang="pt-BR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Sc</a:t>
            </a: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e Cl) são associadas</a:t>
            </a:r>
            <a:r>
              <a:rPr lang="pt-BR" sz="2800" b="1" dirty="0">
                <a:latin typeface="Comic Sans MS" pitchFamily="66" charset="0"/>
                <a:cs typeface="+mn-cs"/>
              </a:rPr>
              <a:t> em modelos adequados, usando</a:t>
            </a:r>
            <a:r>
              <a:rPr lang="pt-BR" sz="2800" b="1" dirty="0">
                <a:cs typeface="+mn-cs"/>
              </a:rPr>
              <a:t> </a:t>
            </a:r>
            <a:r>
              <a:rPr lang="pt-BR" sz="2800" b="1" dirty="0">
                <a:latin typeface="Comic Sans MS" pitchFamily="66" charset="0"/>
                <a:cs typeface="+mn-cs"/>
              </a:rPr>
              <a:t>os nutrientes do solo com 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as raízes profundas das árvores e as rasas das plantas agrícolas</a:t>
            </a:r>
            <a:r>
              <a:rPr lang="pt-BR" sz="3200" b="1" dirty="0">
                <a:solidFill>
                  <a:srgbClr val="FF0000"/>
                </a:solidFill>
                <a:latin typeface="Comic Sans MS" pitchFamily="66" charset="0"/>
                <a:cs typeface="+mn-cs"/>
              </a:rPr>
              <a:t>*</a:t>
            </a:r>
            <a:r>
              <a:rPr lang="pt-BR" sz="2600" b="1" dirty="0">
                <a:latin typeface="Comic Sans MS" pitchFamily="66" charset="0"/>
                <a:cs typeface="+mn-cs"/>
              </a:rPr>
              <a:t>.</a:t>
            </a:r>
          </a:p>
        </p:txBody>
      </p:sp>
      <p:sp>
        <p:nvSpPr>
          <p:cNvPr id="6" name="Retângulo 5"/>
          <p:cNvSpPr/>
          <p:nvPr/>
        </p:nvSpPr>
        <p:spPr>
          <a:xfrm>
            <a:off x="684213" y="4868863"/>
            <a:ext cx="8459787" cy="18780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Arial" pitchFamily="34" charset="0"/>
              <a:buChar char="•"/>
              <a:defRPr/>
            </a:pP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Os </a:t>
            </a:r>
            <a:r>
              <a:rPr lang="pt-BR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SAFs</a:t>
            </a: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sendo propostos são: biodiversos (&gt; 20 </a:t>
            </a:r>
            <a:r>
              <a:rPr lang="pt-BR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spp</a:t>
            </a: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) e seguindo a sucessão ecológica, tendo 1 ou + espécies carro chefe, além de espécies produtoras de serviços (Leguminosas–N </a:t>
            </a: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*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), ...</a:t>
            </a:r>
            <a:r>
              <a:rPr lang="pt-BR" b="1" dirty="0">
                <a:latin typeface="Comic Sans MS" pitchFamily="66" charset="0"/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4435" grpId="0"/>
      <p:bldP spid="274437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ubtitle 2"/>
          <p:cNvSpPr>
            <a:spLocks/>
          </p:cNvSpPr>
          <p:nvPr/>
        </p:nvSpPr>
        <p:spPr bwMode="auto">
          <a:xfrm>
            <a:off x="250825" y="428625"/>
            <a:ext cx="889317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6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6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Arial" pitchFamily="34" charset="0"/>
              <a:buChar char="•"/>
            </a:pPr>
            <a:endParaRPr lang="pt-BR" sz="16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6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6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6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6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Arial" pitchFamily="34" charset="0"/>
              <a:buChar char="•"/>
            </a:pPr>
            <a:endParaRPr lang="pt-BR" sz="16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Arial" pitchFamily="34" charset="0"/>
              <a:buChar char="•"/>
            </a:pPr>
            <a:endParaRPr lang="pt-BR" sz="16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Arial" pitchFamily="34" charset="0"/>
              <a:buChar char="•"/>
            </a:pPr>
            <a:endParaRPr lang="pt-BR" sz="1400">
              <a:latin typeface="Calibri" pitchFamily="34" charset="0"/>
              <a:ea typeface="MS PGothic" pitchFamily="34" charset="-128"/>
            </a:endParaRPr>
          </a:p>
          <a:p>
            <a:pPr marL="742950" lvl="1" indent="-285750"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4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4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400">
              <a:latin typeface="Calibri" pitchFamily="34" charset="0"/>
              <a:ea typeface="MS PGothic" pitchFamily="34" charset="-128"/>
            </a:endParaRPr>
          </a:p>
          <a:p>
            <a:pPr marL="742950" lvl="1" indent="-285750"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400">
              <a:latin typeface="Calibri" pitchFamily="34" charset="0"/>
              <a:ea typeface="MS PGothic" pitchFamily="34" charset="-128"/>
            </a:endParaRPr>
          </a:p>
          <a:p>
            <a:pPr marL="742950" lvl="1" indent="-285750"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Arial" pitchFamily="34" charset="0"/>
              <a:buChar char="•"/>
            </a:pPr>
            <a:endParaRPr lang="pt-BR" sz="14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400">
              <a:latin typeface="Calibri" pitchFamily="34" charset="0"/>
              <a:ea typeface="MS PGothic" pitchFamily="34" charset="-128"/>
            </a:endParaRPr>
          </a:p>
          <a:p>
            <a:pPr eaLnBrk="1" hangingPunct="1">
              <a:lnSpc>
                <a:spcPct val="86000"/>
              </a:lnSpc>
              <a:spcBef>
                <a:spcPct val="2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140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684213" y="195263"/>
            <a:ext cx="8640762" cy="49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  <a:cs typeface="+mn-cs"/>
              </a:rPr>
              <a:t>Sistemas </a:t>
            </a:r>
            <a:r>
              <a:rPr lang="pt-BR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  <a:cs typeface="+mn-cs"/>
              </a:rPr>
              <a:t>Agroflorestais</a:t>
            </a:r>
            <a:r>
              <a:rPr lang="pt-B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  <a:cs typeface="+mn-cs"/>
              </a:rPr>
              <a:t> </a:t>
            </a:r>
            <a:r>
              <a:rPr lang="pt-BR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  <a:cs typeface="+mn-cs"/>
              </a:rPr>
              <a:t>Biodiversos</a:t>
            </a:r>
            <a:r>
              <a:rPr lang="pt-BR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MS PGothic" pitchFamily="34" charset="-128"/>
                <a:cs typeface="+mn-cs"/>
              </a:rPr>
              <a:t>: Reforma Agrária</a:t>
            </a:r>
          </a:p>
        </p:txBody>
      </p:sp>
      <p:grpSp>
        <p:nvGrpSpPr>
          <p:cNvPr id="32772" name="Grupo 14"/>
          <p:cNvGrpSpPr>
            <a:grpSpLocks/>
          </p:cNvGrpSpPr>
          <p:nvPr/>
        </p:nvGrpSpPr>
        <p:grpSpPr bwMode="auto">
          <a:xfrm>
            <a:off x="755650" y="630238"/>
            <a:ext cx="2736850" cy="1719262"/>
            <a:chOff x="897136" y="-229812"/>
            <a:chExt cx="2374598" cy="1757291"/>
          </a:xfrm>
        </p:grpSpPr>
        <p:sp>
          <p:nvSpPr>
            <p:cNvPr id="16" name="Retângulo 15"/>
            <p:cNvSpPr/>
            <p:nvPr/>
          </p:nvSpPr>
          <p:spPr>
            <a:xfrm>
              <a:off x="916419" y="2221"/>
              <a:ext cx="2355315" cy="1216961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tângulo 16"/>
            <p:cNvSpPr/>
            <p:nvPr/>
          </p:nvSpPr>
          <p:spPr>
            <a:xfrm>
              <a:off x="897136" y="-229812"/>
              <a:ext cx="2312616" cy="17572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>
                  <a:srgbClr val="003366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pt-BR" sz="2200" b="1" u="sng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SEGURANÇA</a:t>
              </a:r>
            </a:p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>
                  <a:srgbClr val="003366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pt-BR" sz="2200" b="1" u="sng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 SOBERANIA</a:t>
              </a:r>
            </a:p>
            <a:p>
              <a:pPr algn="ctr" defTabSz="6223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>
                  <a:srgbClr val="003366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pt-BR" sz="2200" b="1" u="sng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ALIMENTAR</a:t>
              </a:r>
            </a:p>
          </p:txBody>
        </p:sp>
      </p:grpSp>
      <p:grpSp>
        <p:nvGrpSpPr>
          <p:cNvPr id="32773" name="Grupo 17"/>
          <p:cNvGrpSpPr>
            <a:grpSpLocks/>
          </p:cNvGrpSpPr>
          <p:nvPr/>
        </p:nvGrpSpPr>
        <p:grpSpPr bwMode="auto">
          <a:xfrm>
            <a:off x="1908175" y="2284413"/>
            <a:ext cx="2265363" cy="1000125"/>
            <a:chOff x="3063246" y="1984"/>
            <a:chExt cx="2116269" cy="1218009"/>
          </a:xfrm>
        </p:grpSpPr>
        <p:sp>
          <p:nvSpPr>
            <p:cNvPr id="19" name="Retângulo 18"/>
            <p:cNvSpPr/>
            <p:nvPr/>
          </p:nvSpPr>
          <p:spPr>
            <a:xfrm>
              <a:off x="3063246" y="1984"/>
              <a:ext cx="2030254" cy="1218009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tângulo 19"/>
            <p:cNvSpPr/>
            <p:nvPr/>
          </p:nvSpPr>
          <p:spPr>
            <a:xfrm>
              <a:off x="3149261" y="1984"/>
              <a:ext cx="2030254" cy="121800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>
                  <a:srgbClr val="003366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pt-BR" sz="2200" b="1" dirty="0"/>
                <a:t>Geração de Renda Mensal </a:t>
              </a:r>
            </a:p>
          </p:txBody>
        </p:sp>
      </p:grpSp>
      <p:grpSp>
        <p:nvGrpSpPr>
          <p:cNvPr id="32774" name="Grupo 20"/>
          <p:cNvGrpSpPr>
            <a:grpSpLocks/>
          </p:cNvGrpSpPr>
          <p:nvPr/>
        </p:nvGrpSpPr>
        <p:grpSpPr bwMode="auto">
          <a:xfrm>
            <a:off x="4284663" y="1408113"/>
            <a:ext cx="2032000" cy="1092200"/>
            <a:chOff x="840090" y="1182968"/>
            <a:chExt cx="2106408" cy="1315160"/>
          </a:xfrm>
        </p:grpSpPr>
        <p:sp>
          <p:nvSpPr>
            <p:cNvPr id="22" name="Retângulo 21"/>
            <p:cNvSpPr/>
            <p:nvPr/>
          </p:nvSpPr>
          <p:spPr>
            <a:xfrm>
              <a:off x="915789" y="1278546"/>
              <a:ext cx="2030709" cy="121958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tângulo 22"/>
            <p:cNvSpPr/>
            <p:nvPr/>
          </p:nvSpPr>
          <p:spPr>
            <a:xfrm>
              <a:off x="840090" y="1182968"/>
              <a:ext cx="2030709" cy="12195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>
                  <a:srgbClr val="003366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pt-BR" sz="2000" b="1" dirty="0"/>
                <a:t>Poupança  viva</a:t>
              </a:r>
            </a:p>
            <a:p>
              <a:pPr algn="ctr" defTabSz="5334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>
                  <a:srgbClr val="003366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pt-BR" sz="1600" b="1" dirty="0"/>
                <a:t>( produtos florestais </a:t>
              </a:r>
              <a:r>
                <a:rPr lang="pt-BR" sz="1600" dirty="0"/>
                <a:t>)</a:t>
              </a:r>
            </a:p>
          </p:txBody>
        </p:sp>
      </p:grpSp>
      <p:grpSp>
        <p:nvGrpSpPr>
          <p:cNvPr id="5" name="Grupo 23"/>
          <p:cNvGrpSpPr>
            <a:grpSpLocks/>
          </p:cNvGrpSpPr>
          <p:nvPr/>
        </p:nvGrpSpPr>
        <p:grpSpPr bwMode="auto">
          <a:xfrm>
            <a:off x="6644053" y="1052736"/>
            <a:ext cx="2176418" cy="1018936"/>
            <a:chOff x="3149500" y="1400086"/>
            <a:chExt cx="2102523" cy="1240918"/>
          </a:xfrm>
          <a:gradFill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</p:grpSpPr>
        <p:sp>
          <p:nvSpPr>
            <p:cNvPr id="25" name="Retângulo 24"/>
            <p:cNvSpPr/>
            <p:nvPr/>
          </p:nvSpPr>
          <p:spPr>
            <a:xfrm>
              <a:off x="3149500" y="1422995"/>
              <a:ext cx="2030015" cy="1218009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tângulo 25"/>
            <p:cNvSpPr/>
            <p:nvPr/>
          </p:nvSpPr>
          <p:spPr>
            <a:xfrm>
              <a:off x="3149500" y="1400086"/>
              <a:ext cx="2102523" cy="121800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5720" rIns="45720" spcCol="1270" anchor="ctr"/>
            <a:lstStyle/>
            <a:p>
              <a:pPr algn="ctr" defTabSz="5334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>
                  <a:srgbClr val="003366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pt-BR" b="1" dirty="0"/>
                <a:t>Investimentos comunitários</a:t>
              </a:r>
            </a:p>
          </p:txBody>
        </p:sp>
      </p:grpSp>
      <p:sp>
        <p:nvSpPr>
          <p:cNvPr id="27" name="Retângulo de cantos arredondados 26"/>
          <p:cNvSpPr/>
          <p:nvPr/>
        </p:nvSpPr>
        <p:spPr>
          <a:xfrm>
            <a:off x="1285875" y="3500438"/>
            <a:ext cx="3714750" cy="9286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86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b="1" dirty="0"/>
              <a:t>Restauração e Adequação Ambiental</a:t>
            </a:r>
          </a:p>
        </p:txBody>
      </p:sp>
      <p:grpSp>
        <p:nvGrpSpPr>
          <p:cNvPr id="6" name="Grupo 11"/>
          <p:cNvGrpSpPr/>
          <p:nvPr/>
        </p:nvGrpSpPr>
        <p:grpSpPr>
          <a:xfrm>
            <a:off x="5057424" y="3501008"/>
            <a:ext cx="3763048" cy="857256"/>
            <a:chOff x="4808641" y="1643620"/>
            <a:chExt cx="3549573" cy="857256"/>
          </a:xfrm>
          <a:solidFill>
            <a:srgbClr val="0070C0"/>
          </a:solidFill>
        </p:grpSpPr>
        <p:sp>
          <p:nvSpPr>
            <p:cNvPr id="29" name="Elipse 28"/>
            <p:cNvSpPr/>
            <p:nvPr/>
          </p:nvSpPr>
          <p:spPr>
            <a:xfrm>
              <a:off x="5214942" y="1643620"/>
              <a:ext cx="3143272" cy="85725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86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3366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pt-BR" sz="2000" dirty="0">
                  <a:solidFill>
                    <a:schemeClr val="bg1"/>
                  </a:solidFill>
                </a:rPr>
                <a:t>RL + APP + Paisagem</a:t>
              </a:r>
            </a:p>
          </p:txBody>
        </p:sp>
        <p:cxnSp>
          <p:nvCxnSpPr>
            <p:cNvPr id="30" name="Conector de seta reta 29"/>
            <p:cNvCxnSpPr/>
            <p:nvPr/>
          </p:nvCxnSpPr>
          <p:spPr>
            <a:xfrm flipV="1">
              <a:off x="4808641" y="2219684"/>
              <a:ext cx="357190" cy="100010"/>
            </a:xfrm>
            <a:prstGeom prst="straightConnector1">
              <a:avLst/>
            </a:prstGeom>
            <a:grpFill/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778" name="Imagem 1" descr="módulo agrofloresta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4581525"/>
            <a:ext cx="9180513" cy="489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017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43088" y="-387350"/>
            <a:ext cx="13030201" cy="79930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368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2824163" y="-458788"/>
            <a:ext cx="13249276" cy="828040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684213" y="404813"/>
            <a:ext cx="8459787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BIOENERGIA COM BIODIVERSIDADE E SEGURANÇA ALIMENTAR - PONTAL (SP)</a:t>
            </a:r>
          </a:p>
        </p:txBody>
      </p:sp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684213" y="1484313"/>
            <a:ext cx="838835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Symbol" pitchFamily="18" charset="2"/>
              <a:buChar char="·"/>
              <a:defRPr/>
            </a:pPr>
            <a:r>
              <a:rPr lang="pt-BR" sz="2600" b="1" dirty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pt-B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Projeto mais recente, </a:t>
            </a:r>
            <a:r>
              <a:rPr lang="pt-BR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financiado pelo MDA</a:t>
            </a:r>
            <a:r>
              <a:rPr lang="pt-BR" sz="2800" b="1" dirty="0">
                <a:solidFill>
                  <a:srgbClr val="FFFF00"/>
                </a:solidFill>
                <a:latin typeface="Comic Sans MS" pitchFamily="66" charset="0"/>
              </a:rPr>
              <a:t>:</a:t>
            </a:r>
            <a:r>
              <a:rPr lang="pt-BR" sz="2800" b="1" dirty="0">
                <a:latin typeface="Comic Sans MS" pitchFamily="66" charset="0"/>
              </a:rPr>
              <a:t> Uso de Palmeira Nativa da Região-Macaúba, que produz </a:t>
            </a:r>
            <a:r>
              <a:rPr lang="pt-BR" sz="2800" b="1" u="sng" dirty="0">
                <a:solidFill>
                  <a:srgbClr val="FFFF00"/>
                </a:solidFill>
                <a:latin typeface="Comic Sans MS" pitchFamily="66" charset="0"/>
              </a:rPr>
              <a:t>10 vezes mais do que a Soja</a:t>
            </a:r>
            <a:r>
              <a:rPr lang="pt-BR" sz="2800" b="1" u="sng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pt-BR" sz="2800" b="1" dirty="0">
                <a:latin typeface="Comic Sans MS" pitchFamily="66" charset="0"/>
              </a:rPr>
              <a:t>(sic); SAF de Macaúba</a:t>
            </a:r>
            <a:r>
              <a:rPr lang="pt-BR" sz="3200" b="1" dirty="0">
                <a:solidFill>
                  <a:srgbClr val="FF0000"/>
                </a:solidFill>
                <a:latin typeface="Comic Sans MS" pitchFamily="66" charset="0"/>
              </a:rPr>
              <a:t>*</a:t>
            </a:r>
            <a:r>
              <a:rPr lang="pt-BR" sz="2800" b="1" dirty="0">
                <a:latin typeface="Comic Sans MS" pitchFamily="66" charset="0"/>
              </a:rPr>
              <a:t> com plantas alimentares; </a:t>
            </a:r>
          </a:p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sz="2600" b="1" dirty="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0" y="2997200"/>
            <a:ext cx="9144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b="1"/>
          </a:p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b="1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73413" name="Text Box 5"/>
          <p:cNvSpPr txBox="1">
            <a:spLocks noChangeArrowheads="1"/>
          </p:cNvSpPr>
          <p:nvPr/>
        </p:nvSpPr>
        <p:spPr bwMode="auto">
          <a:xfrm>
            <a:off x="647700" y="3284538"/>
            <a:ext cx="8532813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Symbol" pitchFamily="18" charset="2"/>
              <a:buChar char="·"/>
              <a:defRPr/>
            </a:pPr>
            <a:r>
              <a:rPr lang="pt-BR" sz="2700" b="1" dirty="0">
                <a:latin typeface="Comic Sans MS" pitchFamily="66" charset="0"/>
              </a:rPr>
              <a:t> </a:t>
            </a:r>
            <a:r>
              <a:rPr lang="pt-BR" sz="2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Pesquisa Participativa com a Comunidade</a:t>
            </a:r>
            <a:r>
              <a:rPr lang="pt-BR" sz="2700" b="1" dirty="0">
                <a:latin typeface="Comic Sans MS" pitchFamily="66" charset="0"/>
              </a:rPr>
              <a:t>, com parcerias Locais: </a:t>
            </a:r>
            <a:r>
              <a:rPr lang="pt-BR" sz="2700" b="1" u="sng" dirty="0">
                <a:latin typeface="Comic Sans MS" pitchFamily="66" charset="0"/>
              </a:rPr>
              <a:t>APTA, Embrapa, IAC, INCRA, ITESP</a:t>
            </a:r>
            <a:r>
              <a:rPr lang="pt-BR" sz="2700" b="1" dirty="0">
                <a:latin typeface="Comic Sans MS" pitchFamily="66" charset="0"/>
              </a:rPr>
              <a:t> e Empresa Esmagadora, com um forte componente de </a:t>
            </a:r>
            <a:r>
              <a:rPr lang="pt-BR" sz="2700" b="1" u="sng" dirty="0">
                <a:solidFill>
                  <a:srgbClr val="FFFF00"/>
                </a:solidFill>
                <a:latin typeface="Comic Sans MS" pitchFamily="66" charset="0"/>
              </a:rPr>
              <a:t>Formação, Educação e Extensão</a:t>
            </a:r>
            <a:r>
              <a:rPr lang="pt-BR" sz="2700" b="1" dirty="0">
                <a:solidFill>
                  <a:srgbClr val="FFFF00"/>
                </a:solidFill>
                <a:latin typeface="Comic Sans MS" pitchFamily="66" charset="0"/>
              </a:rPr>
              <a:t>;</a:t>
            </a:r>
          </a:p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Symbol" pitchFamily="18" charset="2"/>
              <a:buChar char="·"/>
              <a:defRPr/>
            </a:pPr>
            <a:r>
              <a:rPr lang="pt-BR" sz="2700" b="1" dirty="0">
                <a:latin typeface="Comic Sans MS" pitchFamily="66" charset="0"/>
              </a:rPr>
              <a:t> </a:t>
            </a:r>
            <a:r>
              <a:rPr lang="pt-BR" sz="27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 desafio</a:t>
            </a:r>
            <a:r>
              <a:rPr lang="pt-BR" sz="2700" b="1" dirty="0">
                <a:latin typeface="Comic Sans MS" pitchFamily="66" charset="0"/>
              </a:rPr>
              <a:t>, como dito, é: como ampliar essa forma de produção + sustentável de Agricultura </a:t>
            </a:r>
            <a:r>
              <a:rPr lang="pt-BR" sz="2700" b="1" u="sng" dirty="0">
                <a:solidFill>
                  <a:srgbClr val="FFFF00"/>
                </a:solidFill>
                <a:latin typeface="Comic Sans MS" pitchFamily="66" charset="0"/>
              </a:rPr>
              <a:t>para a comunidade de 6,5 Mil Famílias do Pontal</a:t>
            </a:r>
            <a:r>
              <a:rPr lang="pt-BR" sz="2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!</a:t>
            </a:r>
            <a:r>
              <a:rPr lang="pt-BR" sz="2700" b="1" dirty="0">
                <a:solidFill>
                  <a:srgbClr val="FFFF00"/>
                </a:solidFill>
                <a:latin typeface="Comic Sans MS" pitchFamily="66" charset="0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/>
      <p:bldP spid="2734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755650" y="1600200"/>
            <a:ext cx="4316413" cy="4900613"/>
          </a:xfrm>
          <a:prstGeom prst="rect">
            <a:avLst/>
          </a:prstGeom>
          <a:solidFill>
            <a:srgbClr val="3333CC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38138" indent="-338138" eaLnBrk="1" hangingPunct="1">
              <a:lnSpc>
                <a:spcPct val="860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" pitchFamily="34" charset="0"/>
              <a:buChar char="-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&gt; 2,5 </a:t>
            </a:r>
            <a:r>
              <a:rPr lang="pt-BR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tonelalada</a:t>
            </a: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 de óleo por hectare: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 &gt; 10 vezes mais que a soja</a:t>
            </a:r>
          </a:p>
          <a:p>
            <a:pPr marL="338138" indent="-338138" eaLnBrk="1" hangingPunct="1">
              <a:lnSpc>
                <a:spcPct val="860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" pitchFamily="34" charset="0"/>
              <a:buChar char="-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Espécie nativa perene -</a:t>
            </a:r>
            <a:r>
              <a:rPr lang="pt-BR" sz="2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 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fixação de carbono</a:t>
            </a:r>
          </a:p>
          <a:p>
            <a:pPr marL="338138" indent="-338138" eaLnBrk="1" hangingPunct="1">
              <a:lnSpc>
                <a:spcPct val="86000"/>
              </a:lnSpc>
              <a:spcBef>
                <a:spcPts val="700"/>
              </a:spcBef>
              <a:buClr>
                <a:srgbClr val="FFFFFF"/>
              </a:buClr>
              <a:buSzPct val="100000"/>
              <a:buFont typeface="Arial" pitchFamily="34" charset="0"/>
              <a:buChar char="-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pt-BR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Pouco exigente em nutrientes – </a:t>
            </a: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recomposição de áreas degradadas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196975"/>
            <a:ext cx="2592387" cy="3201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215900" y="360363"/>
            <a:ext cx="8893175" cy="836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Macaúba (</a:t>
            </a:r>
            <a:r>
              <a:rPr lang="pt-BR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Acrocomia</a:t>
            </a:r>
            <a:r>
              <a:rPr lang="pt-BR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 </a:t>
            </a:r>
            <a:r>
              <a:rPr lang="pt-BR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aculeata</a:t>
            </a:r>
            <a:r>
              <a:rPr lang="pt-BR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 e A. </a:t>
            </a:r>
            <a:r>
              <a:rPr lang="pt-BR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totai</a:t>
            </a: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)</a:t>
            </a:r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875" y="4497388"/>
            <a:ext cx="2840038" cy="2133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755650" y="5557838"/>
            <a:ext cx="4103688" cy="73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Extrativismo: 3000 Ha Nativo</a:t>
            </a:r>
          </a:p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  <a:cs typeface="DejaVu Sans"/>
              </a:rPr>
              <a:t>”SAF: espécie carro chefe”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-304800" y="0"/>
          <a:ext cx="9753600" cy="6858000"/>
        </p:xfrm>
        <a:graphic>
          <a:graphicData uri="http://schemas.openxmlformats.org/presentationml/2006/ole">
            <p:oleObj spid="_x0000_s40962" r:id="rId4" imgW="7706801" imgH="5296639" progId="">
              <p:embed/>
            </p:oleObj>
          </a:graphicData>
        </a:graphic>
      </p:graphicFrame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2627313" y="6215063"/>
            <a:ext cx="6802437" cy="525462"/>
          </a:xfrm>
          <a:prstGeom prst="rect">
            <a:avLst/>
          </a:prstGeom>
          <a:solidFill>
            <a:srgbClr val="262699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800" b="1">
                <a:solidFill>
                  <a:srgbClr val="FF0000"/>
                </a:solidFill>
                <a:ea typeface="DejaVu Sans"/>
                <a:cs typeface="DejaVu Sans"/>
              </a:rPr>
              <a:t>Exemplo de estrutura que queremos 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276475"/>
            <a:ext cx="8091488" cy="37401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pt-B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AGROBIODIVERSIDADE NA AGRICULTURA FAMILIAR – </a:t>
            </a:r>
            <a:r>
              <a:rPr lang="pt-BR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SAFs</a:t>
            </a:r>
            <a:r>
              <a:rPr lang="pt-B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pt-BR" sz="3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SSPs</a:t>
            </a:r>
            <a:r>
              <a:rPr lang="pt-B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(Assentamentos Reforma Agrária 1995/2013)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pt-BR" sz="1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Pontal do Paranapanema, Vale do Ribeira (SP) e Extremo Sul da Bahia (Baixos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IDHs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pt-BR" sz="14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pt-B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Contraposição ao Agronegócio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pt-B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6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858000"/>
          </a:xfrm>
          <a:solidFill>
            <a:schemeClr val="accent1">
              <a:lumMod val="75000"/>
            </a:schemeClr>
          </a:solidFill>
          <a:ln>
            <a:solidFill>
              <a:srgbClr val="000000"/>
            </a:solidFill>
          </a:ln>
        </p:spPr>
        <p:txBody>
          <a:bodyPr rtlCol="0">
            <a:norm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pt-BR" b="1" dirty="0" smtClean="0"/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pt-BR" b="1" dirty="0"/>
          </a:p>
          <a:p>
            <a:pPr algn="ctr"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endParaRPr lang="pt-BR" dirty="0"/>
          </a:p>
        </p:txBody>
      </p:sp>
      <p:pic>
        <p:nvPicPr>
          <p:cNvPr id="43011" name="Imagem 5" descr="IMG5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935163"/>
            <a:ext cx="2497137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3" y="549275"/>
            <a:ext cx="356076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http://t1.gstatic.com/images?q=tbn:ANd9GcTsJ1p8cxopolaqPuDXpB3dudDX-Fwga08LEJVH2HAltM2VrIU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13" y="4800600"/>
            <a:ext cx="280987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2" descr="http://t0.gstatic.com/images?q=tbn:ANd9GcTjxEFZcmDvOHHdgfNuhnsbG2cwUFatnfl3uv-KcTUnKqmsUmy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836613"/>
            <a:ext cx="6762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Diagrama 6"/>
          <p:cNvGraphicFramePr/>
          <p:nvPr/>
        </p:nvGraphicFramePr>
        <p:xfrm>
          <a:off x="2928926" y="2500306"/>
          <a:ext cx="3286148" cy="200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43016" name="Picture 6" descr="esalq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43663" y="2276475"/>
            <a:ext cx="169545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684213" y="292100"/>
            <a:ext cx="8459787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ASSENTAMENTOS SUSTENTÁVEIS NO    EXTREMO SUL DA BAHIA (?)</a:t>
            </a:r>
          </a:p>
        </p:txBody>
      </p:sp>
      <p:sp>
        <p:nvSpPr>
          <p:cNvPr id="273411" name="Text Box 3"/>
          <p:cNvSpPr txBox="1">
            <a:spLocks noChangeArrowheads="1"/>
          </p:cNvSpPr>
          <p:nvPr/>
        </p:nvSpPr>
        <p:spPr bwMode="auto">
          <a:xfrm>
            <a:off x="684213" y="1444625"/>
            <a:ext cx="83153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Symbol" pitchFamily="18" charset="2"/>
              <a:buChar char="·"/>
            </a:pPr>
            <a:r>
              <a:rPr lang="pt-BR" sz="2600" b="1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pt-BR" sz="2800" b="1">
                <a:latin typeface="Comic Sans MS" pitchFamily="66" charset="0"/>
              </a:rPr>
              <a:t>Fomos convidados pela </a:t>
            </a:r>
            <a:r>
              <a:rPr lang="pt-BR" sz="2800" b="1" u="sng">
                <a:solidFill>
                  <a:srgbClr val="FFFF00"/>
                </a:solidFill>
                <a:latin typeface="Comic Sans MS" pitchFamily="66" charset="0"/>
              </a:rPr>
              <a:t>Fibria</a:t>
            </a:r>
            <a:r>
              <a:rPr lang="pt-BR" sz="2800" b="1">
                <a:latin typeface="Comic Sans MS" pitchFamily="66" charset="0"/>
              </a:rPr>
              <a:t> a fazer com o </a:t>
            </a:r>
            <a:r>
              <a:rPr lang="pt-BR" sz="2800" b="1" u="sng">
                <a:solidFill>
                  <a:srgbClr val="FFFF00"/>
                </a:solidFill>
                <a:latin typeface="Comic Sans MS" pitchFamily="66" charset="0"/>
              </a:rPr>
              <a:t>MST</a:t>
            </a:r>
            <a:r>
              <a:rPr lang="pt-BR" sz="2800" b="1">
                <a:latin typeface="Comic Sans MS" pitchFamily="66" charset="0"/>
              </a:rPr>
              <a:t> um Projeto de </a:t>
            </a:r>
            <a:r>
              <a:rPr lang="pt-BR" sz="2800" b="1" u="sng">
                <a:solidFill>
                  <a:srgbClr val="FFFF00"/>
                </a:solidFill>
                <a:latin typeface="Comic Sans MS" pitchFamily="66" charset="0"/>
              </a:rPr>
              <a:t>Assentamento Sustentável</a:t>
            </a:r>
            <a:r>
              <a:rPr lang="pt-BR" sz="2800" b="1">
                <a:latin typeface="Comic Sans MS" pitchFamily="66" charset="0"/>
              </a:rPr>
              <a:t>, com princípios da Agroecologia, com </a:t>
            </a:r>
            <a:r>
              <a:rPr lang="pt-BR" sz="2800" b="1" u="sng">
                <a:solidFill>
                  <a:srgbClr val="FFFF00"/>
                </a:solidFill>
                <a:latin typeface="Comic Sans MS" pitchFamily="66" charset="0"/>
              </a:rPr>
              <a:t>Cessão das Terras para Reforma Agrária;</a:t>
            </a:r>
          </a:p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 sz="2800" b="1">
                <a:latin typeface="Comic Sans MS" pitchFamily="66" charset="0"/>
              </a:rPr>
              <a:t> </a:t>
            </a:r>
          </a:p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sz="2600" b="1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0" y="2997200"/>
            <a:ext cx="9144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b="1"/>
          </a:p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Times New Roman" pitchFamily="18" charset="0"/>
              <a:buNone/>
            </a:pPr>
            <a:endParaRPr lang="pt-BR" b="1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273413" name="Text Box 5"/>
          <p:cNvSpPr txBox="1">
            <a:spLocks noChangeArrowheads="1"/>
          </p:cNvSpPr>
          <p:nvPr/>
        </p:nvSpPr>
        <p:spPr bwMode="auto">
          <a:xfrm>
            <a:off x="684213" y="3149600"/>
            <a:ext cx="8388350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Symbol" pitchFamily="18" charset="2"/>
              <a:buChar char="·"/>
              <a:defRPr/>
            </a:pPr>
            <a:r>
              <a:rPr lang="pt-BR" sz="2700" b="1" dirty="0">
                <a:latin typeface="Comic Sans MS" pitchFamily="66" charset="0"/>
              </a:rPr>
              <a:t> O MST aceitou a proposta propondo que junto com o Projeto de Assentamento fosse criado um </a:t>
            </a:r>
            <a:r>
              <a:rPr lang="pt-BR" sz="27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Centro de Formação e Educação sobre </a:t>
            </a:r>
            <a:r>
              <a:rPr lang="pt-BR" sz="27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Agroecologia</a:t>
            </a:r>
            <a:r>
              <a:rPr lang="pt-BR" sz="27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e </a:t>
            </a:r>
            <a:r>
              <a:rPr lang="pt-BR" sz="27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SAFs</a:t>
            </a:r>
            <a:r>
              <a:rPr lang="pt-BR" sz="2700" b="1" dirty="0">
                <a:latin typeface="Comic Sans MS" pitchFamily="66" charset="0"/>
              </a:rPr>
              <a:t>, visando as comunidades;</a:t>
            </a:r>
          </a:p>
          <a:p>
            <a:pPr algn="just" eaLnBrk="1" hangingPunct="1">
              <a:lnSpc>
                <a:spcPct val="86000"/>
              </a:lnSpc>
              <a:spcBef>
                <a:spcPct val="50000"/>
              </a:spcBef>
              <a:buClr>
                <a:srgbClr val="003366"/>
              </a:buClr>
              <a:buSzPct val="100000"/>
              <a:buFont typeface="Symbol" pitchFamily="18" charset="2"/>
              <a:buChar char="·"/>
              <a:defRPr/>
            </a:pPr>
            <a:r>
              <a:rPr lang="pt-BR" sz="2700" b="1" dirty="0">
                <a:latin typeface="Comic Sans MS" pitchFamily="66" charset="0"/>
              </a:rPr>
              <a:t> O Centro de Formação foi inaugurado com a presença do Governador da Bahia; Pesquisadores da </a:t>
            </a:r>
            <a:r>
              <a:rPr lang="pt-BR" sz="27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ESALQ junto com Técnicos e Agricultores do MST</a:t>
            </a:r>
            <a:r>
              <a:rPr lang="pt-BR" sz="27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pt-BR" sz="2700" b="1" dirty="0">
                <a:latin typeface="Comic Sans MS" pitchFamily="66" charset="0"/>
              </a:rPr>
              <a:t>iniciaram o projeto em Junho de 2012.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411" grpId="0"/>
      <p:bldP spid="2734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450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016250" y="-458788"/>
            <a:ext cx="14500225" cy="8356601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46083" name="Espaço Reservado para Conteúdo 3" descr="DSC002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6084" name="CaixaDeTexto 3"/>
          <p:cNvSpPr txBox="1">
            <a:spLocks noChangeArrowheads="1"/>
          </p:cNvSpPr>
          <p:nvPr/>
        </p:nvSpPr>
        <p:spPr bwMode="auto">
          <a:xfrm>
            <a:off x="428625" y="6215063"/>
            <a:ext cx="73580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 sz="3200" b="1">
                <a:latin typeface="Calibri" pitchFamily="34" charset="0"/>
              </a:rPr>
              <a:t>Bela Manha, 5 anos acampamento....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4710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47108" name="Espaço Reservado para Conteúdo 3" descr="DSC001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37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CaixaDeTexto 4"/>
          <p:cNvSpPr txBox="1">
            <a:spLocks noChangeArrowheads="1"/>
          </p:cNvSpPr>
          <p:nvPr/>
        </p:nvSpPr>
        <p:spPr bwMode="auto">
          <a:xfrm>
            <a:off x="5429250" y="2071688"/>
            <a:ext cx="9286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>
                <a:latin typeface="Calibri" pitchFamily="34" charset="0"/>
              </a:rPr>
              <a:t>?</a:t>
            </a:r>
          </a:p>
        </p:txBody>
      </p:sp>
      <p:sp>
        <p:nvSpPr>
          <p:cNvPr id="47110" name="CaixaDeTexto 5"/>
          <p:cNvSpPr txBox="1">
            <a:spLocks noChangeArrowheads="1"/>
          </p:cNvSpPr>
          <p:nvPr/>
        </p:nvSpPr>
        <p:spPr bwMode="auto">
          <a:xfrm>
            <a:off x="4786313" y="2286000"/>
            <a:ext cx="857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 sz="7200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47111" name="CaixaDeTexto 6"/>
          <p:cNvSpPr txBox="1">
            <a:spLocks noChangeArrowheads="1"/>
          </p:cNvSpPr>
          <p:nvPr/>
        </p:nvSpPr>
        <p:spPr bwMode="auto">
          <a:xfrm>
            <a:off x="8429625" y="1928813"/>
            <a:ext cx="857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 sz="7200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47112" name="CaixaDeTexto 7"/>
          <p:cNvSpPr txBox="1">
            <a:spLocks noChangeArrowheads="1"/>
          </p:cNvSpPr>
          <p:nvPr/>
        </p:nvSpPr>
        <p:spPr bwMode="auto">
          <a:xfrm>
            <a:off x="3214688" y="2428875"/>
            <a:ext cx="857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 sz="7200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47113" name="CaixaDeTexto 8"/>
          <p:cNvSpPr txBox="1">
            <a:spLocks noChangeArrowheads="1"/>
          </p:cNvSpPr>
          <p:nvPr/>
        </p:nvSpPr>
        <p:spPr bwMode="auto">
          <a:xfrm>
            <a:off x="5357813" y="1943100"/>
            <a:ext cx="857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 sz="7200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47114" name="CaixaDeTexto 9"/>
          <p:cNvSpPr txBox="1">
            <a:spLocks noChangeArrowheads="1"/>
          </p:cNvSpPr>
          <p:nvPr/>
        </p:nvSpPr>
        <p:spPr bwMode="auto">
          <a:xfrm>
            <a:off x="6215063" y="2000250"/>
            <a:ext cx="857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 sz="7200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47115" name="CaixaDeTexto 10"/>
          <p:cNvSpPr txBox="1">
            <a:spLocks noChangeArrowheads="1"/>
          </p:cNvSpPr>
          <p:nvPr/>
        </p:nvSpPr>
        <p:spPr bwMode="auto">
          <a:xfrm>
            <a:off x="7000875" y="2357438"/>
            <a:ext cx="857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 sz="7200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  <p:sp>
        <p:nvSpPr>
          <p:cNvPr id="47116" name="CaixaDeTexto 11"/>
          <p:cNvSpPr txBox="1">
            <a:spLocks noChangeArrowheads="1"/>
          </p:cNvSpPr>
          <p:nvPr/>
        </p:nvSpPr>
        <p:spPr bwMode="auto">
          <a:xfrm>
            <a:off x="8929688" y="2000250"/>
            <a:ext cx="857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 sz="7200">
                <a:solidFill>
                  <a:srgbClr val="FF0000"/>
                </a:solidFill>
                <a:latin typeface="Calibri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362200"/>
            <a:ext cx="8091488" cy="37401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pt-B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BIODIVERSIDADE COMO FERRAMENTA – EXEMPLOS DE TESES NA ESALQ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pt-B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lang="pt-BR" sz="3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Custo de Produção X Produtividade</a:t>
            </a:r>
            <a:r>
              <a:rPr lang="pt-B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</a:t>
            </a:r>
            <a:endParaRPr lang="pt-BR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Pontal Paranapanema e Vale do Ribeira (SP)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7238" y="404813"/>
            <a:ext cx="8207375" cy="968375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CULTIVO ORGÂNICO  EM APIAÍ-SP NO</a:t>
            </a:r>
            <a:b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VALE DO RIBEIRA (Tomas, 2011) (IAP*)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1773238"/>
            <a:ext cx="8748712" cy="4876800"/>
          </a:xfrm>
        </p:spPr>
        <p:txBody>
          <a:bodyPr/>
          <a:lstStyle/>
          <a:p>
            <a:pPr algn="just" eaLnBrk="1" hangingPunct="1">
              <a:defRPr/>
            </a:pPr>
            <a:r>
              <a:rPr lang="pt-BR" sz="26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lantio de tomate rodeado de biodiversidade (orgânico),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em pequenas clareiras na mata Atlântica em assentamento de reforma agrária; </a:t>
            </a:r>
          </a:p>
          <a:p>
            <a:pPr algn="just" eaLnBrk="1" hangingPunct="1">
              <a:defRPr/>
            </a:pPr>
            <a:endParaRPr lang="pt-BR" sz="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Possibilidade também para o plantio com baixa diversidade de outras espécies exóticas,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 atacadas por pragas e/ou doenças;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t-BR" sz="1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a ação da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biodiversidade no entorno da área produtiva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fazendo o papel de proteção (buffer),  com diversidade nativa a espécie carro-chefe.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pt-BR" smtClean="0"/>
          </a:p>
        </p:txBody>
      </p:sp>
      <p:pic>
        <p:nvPicPr>
          <p:cNvPr id="50179" name="Espaço Reservado para Conteúdo 3" descr="diversas tomates assembléia 180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9125" y="3563938"/>
            <a:ext cx="5072063" cy="3294062"/>
          </a:xfrm>
        </p:spPr>
      </p:pic>
      <p:pic>
        <p:nvPicPr>
          <p:cNvPr id="50180" name="Imagem 5" descr="diversas tomates assembléia 12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14750"/>
            <a:ext cx="44767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Imagem 7" descr="I ENCONTRO DOS ASSENTADOS APIAI-12-08 18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57188"/>
            <a:ext cx="5080000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Imagem 6" descr="diversas tomates assembléia 187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500" y="3214688"/>
            <a:ext cx="1897063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Imagem 8" descr="diversas tomates assembléia 09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5375" y="-285750"/>
            <a:ext cx="4540250" cy="397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CaixaDeTexto 9"/>
          <p:cNvSpPr txBox="1">
            <a:spLocks noChangeArrowheads="1"/>
          </p:cNvSpPr>
          <p:nvPr/>
        </p:nvSpPr>
        <p:spPr bwMode="auto">
          <a:xfrm>
            <a:off x="71438" y="-79375"/>
            <a:ext cx="492918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Produção </a:t>
            </a:r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agroecológica</a:t>
            </a:r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de Tomate</a:t>
            </a:r>
          </a:p>
        </p:txBody>
      </p:sp>
      <p:sp>
        <p:nvSpPr>
          <p:cNvPr id="50185" name="CaixaDeTexto 10"/>
          <p:cNvSpPr txBox="1">
            <a:spLocks noChangeArrowheads="1"/>
          </p:cNvSpPr>
          <p:nvPr/>
        </p:nvSpPr>
        <p:spPr bwMode="auto">
          <a:xfrm>
            <a:off x="4643438" y="6324600"/>
            <a:ext cx="4929187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6000"/>
              </a:lnSpc>
              <a:buClr>
                <a:srgbClr val="003366"/>
              </a:buClr>
              <a:buSzPct val="100000"/>
              <a:buFont typeface="Times New Roman" pitchFamily="18" charset="0"/>
              <a:buNone/>
            </a:pPr>
            <a:r>
              <a:rPr lang="pt-BR" b="1">
                <a:solidFill>
                  <a:srgbClr val="FFFF00"/>
                </a:solidFill>
                <a:latin typeface="Calibri" pitchFamily="34" charset="0"/>
              </a:rPr>
              <a:t>Controle biológico - ISCA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SERVIDOR\Desktop\Apresentação TOMATE AGROECOLÓGICO\Slide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550" y="-27463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15888"/>
            <a:ext cx="8351837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COMPARAÇÃO DE CULTIVO DE TOMATE CONVENCIONAL E ORGÂNICO EM APIAI-SP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2625" y="1844675"/>
            <a:ext cx="8353425" cy="4114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pt-BR" sz="2200" b="1" dirty="0" smtClean="0">
                <a:solidFill>
                  <a:srgbClr val="FFFF00"/>
                </a:solidFill>
              </a:rPr>
              <a:t>Cultivos          Produtividade       Custo             Retorno  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2200" b="1" dirty="0" smtClean="0">
                <a:solidFill>
                  <a:srgbClr val="FFFF00"/>
                </a:solidFill>
              </a:rPr>
              <a:t>   Tipos            por 1000 pés        Produção       Econômico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2200" b="1" dirty="0" smtClean="0">
                <a:solidFill>
                  <a:srgbClr val="FFFF00"/>
                </a:solidFill>
              </a:rPr>
              <a:t>--------------------------------------------------------------------------------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2400" b="1" dirty="0" smtClean="0">
                <a:solidFill>
                  <a:schemeClr val="bg1"/>
                </a:solidFill>
              </a:rPr>
              <a:t>Convencional      200 Cx        5.000,00    </a:t>
            </a:r>
            <a:r>
              <a:rPr lang="pt-BR" sz="2400" b="1" dirty="0" smtClean="0"/>
              <a:t>     </a:t>
            </a:r>
            <a:r>
              <a:rPr lang="pt-B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1.000,00</a:t>
            </a:r>
            <a:r>
              <a:rPr lang="pt-B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t-BR" sz="24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2400" b="1" dirty="0" smtClean="0">
                <a:solidFill>
                  <a:schemeClr val="bg1"/>
                </a:solidFill>
              </a:rPr>
              <a:t>Orgânico (Mata)  50 Cx</a:t>
            </a:r>
            <a:r>
              <a:rPr lang="pt-BR" sz="1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(130 cx)</a:t>
            </a:r>
            <a:r>
              <a:rPr lang="pt-BR" sz="2400" b="1" dirty="0" smtClean="0">
                <a:solidFill>
                  <a:schemeClr val="bg1"/>
                </a:solidFill>
              </a:rPr>
              <a:t>     700,00</a:t>
            </a:r>
            <a:r>
              <a:rPr lang="pt-BR" sz="2400" b="1" dirty="0" smtClean="0"/>
              <a:t>        </a:t>
            </a:r>
            <a:r>
              <a:rPr lang="pt-B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pt-B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800,00</a:t>
            </a:r>
            <a:r>
              <a:rPr lang="pt-BR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pt-BR" sz="24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--------------------------------------------------------------------------------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Tomas &amp; </a:t>
            </a:r>
            <a:r>
              <a:rPr lang="pt-BR" sz="2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Kageyama</a:t>
            </a: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(2011, </a:t>
            </a:r>
            <a:r>
              <a:rPr lang="pt-BR" sz="2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</a:t>
            </a: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Mestrado)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pt-BR" sz="1200" b="1" dirty="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pt-BR" sz="2400" b="1" u="sng" dirty="0" err="1" smtClean="0">
                <a:solidFill>
                  <a:srgbClr val="FFFF00"/>
                </a:solidFill>
              </a:rPr>
              <a:t>Obs</a:t>
            </a:r>
            <a:r>
              <a:rPr lang="pt-BR" sz="2400" b="1" u="sng" dirty="0" smtClean="0">
                <a:solidFill>
                  <a:srgbClr val="FFFF00"/>
                </a:solidFill>
              </a:rPr>
              <a:t>: Preço/Cx: R$ 30;  Convencional: 36 aplicações</a:t>
            </a:r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pt-BR" sz="2400" b="1" u="sng" dirty="0" smtClean="0">
                <a:solidFill>
                  <a:srgbClr val="FFFF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9188" y="-100013"/>
            <a:ext cx="7773987" cy="1143001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pt-B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Biodiversidade Tropical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268413"/>
            <a:ext cx="8458200" cy="411480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Biodiversidade: é a responsável pelo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delicado equilíbrio nas florestas tropicais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pois biodiversidade e equilíbrio sempre estão juntos e associados nesses ecossistemas.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BR" sz="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é então essa tal Biodiversidade Tropical e como a mesma pode ser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referência para os </a:t>
            </a:r>
            <a:r>
              <a:rPr lang="pt-BR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agroecossistemas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construídos pelo homem?</a:t>
            </a:r>
            <a:r>
              <a:rPr lang="pt-B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BR" sz="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Mata Atlântica: 500 espécies Vegetais por Ha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sendo que só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35% 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</a:t>
            </a:r>
            <a:r>
              <a:rPr lang="pt-BR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spp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são arbóreas,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42%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</a:t>
            </a:r>
            <a:r>
              <a:rPr lang="pt-BR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spp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são Lianas e Epífitas e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23%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pt-BR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spp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são Arbustos e Herbáceas (Reis, 2000).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pt-BR" sz="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LARGEA/ESALQ/USP: Estudo de Estrutura Genética de 50 espécies da Mata Atlântica.</a:t>
            </a:r>
            <a:r>
              <a:rPr lang="pt-BR" sz="3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just" eaLnBrk="1" hangingPunct="1">
              <a:lnSpc>
                <a:spcPct val="80000"/>
              </a:lnSpc>
              <a:buFontTx/>
              <a:buChar char="-"/>
              <a:defRPr/>
            </a:pPr>
            <a:endParaRPr lang="pt-BR" sz="32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4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4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4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4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4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79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ítulo 1"/>
          <p:cNvSpPr>
            <a:spLocks noGrp="1"/>
          </p:cNvSpPr>
          <p:nvPr>
            <p:ph type="ctrTitle"/>
          </p:nvPr>
        </p:nvSpPr>
        <p:spPr>
          <a:xfrm>
            <a:off x="685800" y="-26988"/>
            <a:ext cx="7772400" cy="1470026"/>
          </a:xfrm>
        </p:spPr>
        <p:txBody>
          <a:bodyPr/>
          <a:lstStyle/>
          <a:p>
            <a:endParaRPr lang="pt-BR" smtClean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7088" y="1700213"/>
            <a:ext cx="8137525" cy="3938587"/>
          </a:xfrm>
        </p:spPr>
        <p:txBody>
          <a:bodyPr/>
          <a:lstStyle/>
          <a:p>
            <a:pPr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Experimento com Cultivo Orgânico</a:t>
            </a:r>
          </a:p>
          <a:p>
            <a:pPr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Banana no Vale do Ribeira</a:t>
            </a:r>
          </a:p>
          <a:p>
            <a:pPr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Assentamento Rural de Eldorado-SP</a:t>
            </a:r>
          </a:p>
          <a:p>
            <a:pPr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Cultivo Convencional X Orgânico (SAF)</a:t>
            </a:r>
          </a:p>
          <a:p>
            <a:pPr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Melo, </a:t>
            </a:r>
            <a:r>
              <a:rPr lang="pt-B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C.V.</a:t>
            </a: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(2009) – ESALQ/USP</a:t>
            </a:r>
            <a:b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ítulo 1"/>
          <p:cNvSpPr>
            <a:spLocks noGrp="1"/>
          </p:cNvSpPr>
          <p:nvPr>
            <p:ph type="title"/>
          </p:nvPr>
        </p:nvSpPr>
        <p:spPr>
          <a:xfrm>
            <a:off x="468313" y="1062038"/>
            <a:ext cx="8247062" cy="1143000"/>
          </a:xfrm>
        </p:spPr>
        <p:txBody>
          <a:bodyPr/>
          <a:lstStyle/>
          <a:p>
            <a:pPr algn="ctr"/>
            <a:r>
              <a:rPr lang="pt-BR" smtClean="0">
                <a:solidFill>
                  <a:srgbClr val="FFFF00"/>
                </a:solidFill>
              </a:rPr>
              <a:t>Cultivo da Banana no Vale do Ribeira:</a:t>
            </a:r>
            <a:br>
              <a:rPr lang="pt-BR" smtClean="0">
                <a:solidFill>
                  <a:srgbClr val="FFFF00"/>
                </a:solidFill>
              </a:rPr>
            </a:br>
            <a:r>
              <a:rPr lang="pt-BR" smtClean="0">
                <a:solidFill>
                  <a:srgbClr val="FFFF00"/>
                </a:solidFill>
              </a:rPr>
              <a:t>Convencional X Orgânico (SAF) </a:t>
            </a:r>
            <a:br>
              <a:rPr lang="pt-BR" smtClean="0">
                <a:solidFill>
                  <a:srgbClr val="FFFF00"/>
                </a:solidFill>
              </a:rPr>
            </a:br>
            <a:r>
              <a:rPr lang="pt-BR" smtClean="0">
                <a:solidFill>
                  <a:srgbClr val="FFFF00"/>
                </a:solidFill>
              </a:rPr>
              <a:t>Melo, C.V. (2009) – Eldorado-SP</a:t>
            </a:r>
            <a:br>
              <a:rPr lang="pt-BR" smtClean="0">
                <a:solidFill>
                  <a:srgbClr val="FFFF00"/>
                </a:solidFill>
              </a:rPr>
            </a:br>
            <a:endParaRPr lang="pt-BR" smtClean="0">
              <a:solidFill>
                <a:srgbClr val="FFFF00"/>
              </a:solidFill>
            </a:endParaRPr>
          </a:p>
        </p:txBody>
      </p:sp>
      <p:sp>
        <p:nvSpPr>
          <p:cNvPr id="40963" name="Espaço Reservado para Conteúdo 2"/>
          <p:cNvSpPr>
            <a:spLocks noGrp="1"/>
          </p:cNvSpPr>
          <p:nvPr>
            <p:ph idx="1"/>
          </p:nvPr>
        </p:nvSpPr>
        <p:spPr>
          <a:xfrm>
            <a:off x="684213" y="2289175"/>
            <a:ext cx="8496300" cy="4452938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pt-BR" b="1" dirty="0" smtClean="0">
                <a:solidFill>
                  <a:srgbClr val="FFFF00"/>
                </a:solidFill>
              </a:rPr>
              <a:t>Tipo Cultivo      Convencional     SAF Orgânico</a:t>
            </a:r>
          </a:p>
          <a:p>
            <a:pPr>
              <a:buFontTx/>
              <a:buNone/>
              <a:defRPr/>
            </a:pPr>
            <a:r>
              <a:rPr lang="pt-BR" b="1" dirty="0" smtClean="0">
                <a:solidFill>
                  <a:srgbClr val="FFFF00"/>
                </a:solidFill>
              </a:rPr>
              <a:t>------------------------------------------------------------------</a:t>
            </a:r>
          </a:p>
          <a:p>
            <a:pPr>
              <a:buFontTx/>
              <a:buNone/>
              <a:defRPr/>
            </a:pP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Pessoas                7                         6</a:t>
            </a:r>
          </a:p>
          <a:p>
            <a:pPr>
              <a:buFontTx/>
              <a:buNone/>
              <a:defRPr/>
            </a:pP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em Uso                  6                         5</a:t>
            </a:r>
          </a:p>
          <a:p>
            <a:pPr>
              <a:buFontTx/>
              <a:buNone/>
              <a:defRPr/>
            </a:pPr>
            <a:r>
              <a:rPr lang="pt-BR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Hs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Semana                36                       45</a:t>
            </a:r>
          </a:p>
          <a:p>
            <a:pPr>
              <a:buFontTx/>
              <a:buNone/>
              <a:defRPr/>
            </a:pP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M.O Contratada         10                        0</a:t>
            </a:r>
          </a:p>
          <a:p>
            <a:pPr>
              <a:buFontTx/>
              <a:buNone/>
              <a:defRPr/>
            </a:pP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M.O Mutirão                0                        0,5</a:t>
            </a:r>
          </a:p>
          <a:p>
            <a:pPr>
              <a:buFontTx/>
              <a:buNone/>
              <a:defRPr/>
            </a:pP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------------------------------------------------------------------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/>
          </p:cNvSpPr>
          <p:nvPr>
            <p:ph type="title"/>
          </p:nvPr>
        </p:nvSpPr>
        <p:spPr>
          <a:xfrm>
            <a:off x="179388" y="285750"/>
            <a:ext cx="8748712" cy="968375"/>
          </a:xfrm>
        </p:spPr>
        <p:txBody>
          <a:bodyPr/>
          <a:lstStyle/>
          <a:p>
            <a:pPr algn="ctr">
              <a:defRPr/>
            </a:pPr>
            <a: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RESUMO FINAL DO PROJETO DA BANANA</a:t>
            </a:r>
            <a:b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 do Ribeira – Assentam. </a:t>
            </a:r>
            <a:r>
              <a:rPr lang="pt-BR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Guapiruvú</a:t>
            </a:r>
            <a:endParaRPr lang="pt-BR" sz="2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27" name="Espaço Reservado para Conteúdo 2"/>
          <p:cNvSpPr>
            <a:spLocks noGrp="1"/>
          </p:cNvSpPr>
          <p:nvPr>
            <p:ph idx="1"/>
          </p:nvPr>
        </p:nvSpPr>
        <p:spPr>
          <a:xfrm>
            <a:off x="684213" y="1557338"/>
            <a:ext cx="8424862" cy="374015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pt-BR" b="1" dirty="0" smtClean="0">
                <a:solidFill>
                  <a:srgbClr val="FFFF00"/>
                </a:solidFill>
              </a:rPr>
              <a:t>Produtividade     Convencional    SAF Orgânico</a:t>
            </a:r>
          </a:p>
          <a:p>
            <a:pPr>
              <a:buFontTx/>
              <a:buNone/>
              <a:defRPr/>
            </a:pPr>
            <a:r>
              <a:rPr lang="pt-BR" b="1" dirty="0" smtClean="0">
                <a:solidFill>
                  <a:srgbClr val="FFFF00"/>
                </a:solidFill>
              </a:rPr>
              <a:t>---------------------------------------------------------------------</a:t>
            </a:r>
          </a:p>
          <a:p>
            <a:pPr>
              <a:buFontTx/>
              <a:buNone/>
              <a:defRPr/>
            </a:pP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Kg/</a:t>
            </a:r>
            <a:r>
              <a:rPr lang="pt-BR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Banana              30,6                        6,8</a:t>
            </a:r>
          </a:p>
          <a:p>
            <a:pPr>
              <a:buFontTx/>
              <a:buNone/>
              <a:defRPr/>
            </a:pPr>
            <a:endParaRPr lang="pt-BR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 Produção      7.812,30                 172,30</a:t>
            </a:r>
          </a:p>
          <a:p>
            <a:pPr>
              <a:buFontTx/>
              <a:buNone/>
              <a:defRPr/>
            </a:pPr>
            <a:endParaRPr lang="pt-BR" sz="3000" b="1" dirty="0" smtClean="0"/>
          </a:p>
          <a:p>
            <a:pPr>
              <a:buFontTx/>
              <a:buNone/>
              <a:defRPr/>
            </a:pPr>
            <a:r>
              <a:rPr lang="pt-BR" sz="3000" b="1" u="sng" dirty="0" smtClean="0">
                <a:solidFill>
                  <a:srgbClr val="FF0000"/>
                </a:solidFill>
              </a:rPr>
              <a:t>Renda </a:t>
            </a:r>
            <a:r>
              <a:rPr lang="pt-BR" sz="3000" b="1" u="sng" dirty="0" err="1" smtClean="0">
                <a:solidFill>
                  <a:srgbClr val="FF0000"/>
                </a:solidFill>
              </a:rPr>
              <a:t>Liqu</a:t>
            </a:r>
            <a:r>
              <a:rPr lang="pt-BR" sz="3000" b="1" u="sng" dirty="0" smtClean="0">
                <a:solidFill>
                  <a:srgbClr val="FF0000"/>
                </a:solidFill>
              </a:rPr>
              <a:t>/Ha </a:t>
            </a:r>
            <a:r>
              <a:rPr lang="pt-BR" sz="3000" b="1" dirty="0" smtClean="0">
                <a:solidFill>
                  <a:srgbClr val="FF0000"/>
                </a:solidFill>
              </a:rPr>
              <a:t>       </a:t>
            </a:r>
            <a:r>
              <a:rPr lang="pt-BR" sz="3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1.858,60</a:t>
            </a:r>
            <a:r>
              <a:rPr lang="pt-B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pt-BR" sz="3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2.572,10</a:t>
            </a:r>
          </a:p>
          <a:p>
            <a:pPr>
              <a:buFontTx/>
              <a:buNone/>
              <a:defRPr/>
            </a:pP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---------------------------------------------------------------------</a:t>
            </a:r>
          </a:p>
          <a:p>
            <a:pPr>
              <a:buFontTx/>
              <a:buNone/>
              <a:defRPr/>
            </a:pPr>
            <a:endParaRPr lang="pt-BR" sz="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  <a:defRPr/>
            </a:pP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Obs. Conceito de Produtividade ? Só Kg/Planta?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065338"/>
            <a:ext cx="8126413" cy="3740150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Tese de Doutorado (em Término) 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pt-B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Café com </a:t>
            </a:r>
            <a:r>
              <a:rPr lang="pt-B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Agrobiodiversidade</a:t>
            </a:r>
            <a:endParaRPr lang="pt-BR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None/>
              <a:defRPr/>
            </a:pPr>
            <a:endParaRPr lang="pt-BR" sz="1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Importância da Biodiversidade na Proteção contra Pragas e Doenças em </a:t>
            </a:r>
            <a:r>
              <a:rPr lang="pt-BR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agrossistemas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Café no Pontal do Paranapanema</a:t>
            </a:r>
          </a:p>
          <a:p>
            <a:pPr algn="ctr">
              <a:buFont typeface="Wingdings" pitchFamily="2" charset="2"/>
              <a:buNone/>
              <a:defRPr/>
            </a:pPr>
            <a:endParaRPr lang="pt-BR" sz="1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Tese de Paulo Lopes - 2013 – ESALQ/USP)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>
          <a:xfrm>
            <a:off x="539750" y="-26988"/>
            <a:ext cx="8353425" cy="1143001"/>
          </a:xfrm>
        </p:spPr>
        <p:txBody>
          <a:bodyPr/>
          <a:lstStyle/>
          <a:p>
            <a:pPr algn="ctr">
              <a:defRPr/>
            </a:pPr>
            <a:r>
              <a:rPr lang="pt-BR" sz="2600" dirty="0" smtClean="0">
                <a:solidFill>
                  <a:srgbClr val="FFFF00"/>
                </a:solidFill>
              </a:rPr>
              <a:t>I</a:t>
            </a:r>
            <a:r>
              <a:rPr lang="pt-BR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mportância da Biodiversidade em </a:t>
            </a:r>
            <a:r>
              <a:rPr lang="pt-BR" sz="2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agrossistemas</a:t>
            </a:r>
            <a:r>
              <a:rPr lang="pt-BR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Café no Pontal (</a:t>
            </a:r>
            <a:r>
              <a:rPr lang="pt-BR" sz="26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Tese 2013 - Lopes, P.*)</a:t>
            </a:r>
          </a:p>
        </p:txBody>
      </p:sp>
      <p:sp>
        <p:nvSpPr>
          <p:cNvPr id="58371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58372" name="Gráfico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0"/>
            <a:ext cx="7772400" cy="11430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CONSIDERAÇÃO FINAIS</a:t>
            </a:r>
          </a:p>
        </p:txBody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341438"/>
            <a:ext cx="8604250" cy="525621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Brasil: País de Maior Biodiversidade do Planeta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;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a </a:t>
            </a:r>
            <a:r>
              <a:rPr lang="pt-B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Agrobiodiversidade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dos Agricultores Tradicionais vêm sendo 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contaminada pelos Transgênicos</a:t>
            </a:r>
            <a:r>
              <a:rPr lang="pt-B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*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;   </a:t>
            </a:r>
            <a:endParaRPr lang="pt-BR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endParaRPr lang="pt-BR" sz="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Tem-se questionado as tecnologias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que vêm sendo adotadas para o meio rural, baseadas no uso cada vez 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maior de agrotóxicos</a:t>
            </a: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*</a:t>
            </a:r>
            <a:r>
              <a:rPr lang="pt-BR" sz="1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de Transgênicos</a:t>
            </a: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**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;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pt-BR" sz="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 Biodiversidade pode ser Ferramenta de Equilíbrio: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pt-B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agroecossistemas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construídos com alta diversidade 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são altamente vantajosos para a Agricultura Familiar</a:t>
            </a:r>
            <a:r>
              <a:rPr lang="pt-B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*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; 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pt-BR" sz="1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endParaRPr lang="pt-BR" sz="5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As pesquisas voltadas para a </a:t>
            </a:r>
            <a:r>
              <a:rPr lang="pt-BR" sz="24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Agroecologia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pt-BR" sz="24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devem ser prioridades pelas Universidades e Movimentos Sociais, com </a:t>
            </a:r>
            <a:r>
              <a:rPr lang="pt-BR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Políticas Públicas voltadas para este segmento</a:t>
            </a:r>
            <a:r>
              <a:rPr lang="pt-BR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*</a:t>
            </a:r>
            <a:r>
              <a:rPr lang="pt-BR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  <a:defRPr/>
            </a:pPr>
            <a:endParaRPr lang="pt-BR" sz="800" b="1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endParaRPr lang="pt-BR" sz="800" b="1" dirty="0" smtClean="0">
              <a:solidFill>
                <a:srgbClr val="FFFF00"/>
              </a:solidFill>
              <a:cs typeface="Times New Roman" pitchFamily="18" charset="0"/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pt-BR" sz="10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pt-BR" sz="2100" b="1" dirty="0" smtClean="0">
                <a:solidFill>
                  <a:srgbClr val="FFFF00"/>
                </a:solidFill>
                <a:latin typeface="Comic Sans MS" pitchFamily="66" charset="0"/>
              </a:rPr>
              <a:t>	</a:t>
            </a:r>
            <a:endParaRPr lang="pt-BR" sz="2100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5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5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5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5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5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5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5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45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838200" y="2205038"/>
            <a:ext cx="7688263" cy="3740150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endParaRPr lang="pt-BR" b="1" smtClean="0">
              <a:solidFill>
                <a:srgbClr val="FFFF00"/>
              </a:solidFill>
            </a:endParaRPr>
          </a:p>
          <a:p>
            <a:pPr algn="ctr">
              <a:buFont typeface="Arial" pitchFamily="34" charset="0"/>
              <a:buNone/>
            </a:pPr>
            <a:r>
              <a:rPr lang="pt-BR" b="1" smtClean="0">
                <a:solidFill>
                  <a:srgbClr val="FFFF00"/>
                </a:solidFill>
              </a:rPr>
              <a:t>Obrigado !!!</a:t>
            </a:r>
          </a:p>
          <a:p>
            <a:pPr algn="ctr">
              <a:buFont typeface="Arial" pitchFamily="34" charset="0"/>
              <a:buNone/>
            </a:pPr>
            <a:endParaRPr lang="pt-BR" b="1" smtClean="0">
              <a:solidFill>
                <a:srgbClr val="FFFF00"/>
              </a:solidFill>
            </a:endParaRPr>
          </a:p>
          <a:p>
            <a:pPr algn="ctr">
              <a:buFont typeface="Arial" pitchFamily="34" charset="0"/>
              <a:buNone/>
            </a:pPr>
            <a:r>
              <a:rPr lang="pt-BR" b="1" smtClean="0">
                <a:solidFill>
                  <a:srgbClr val="FFFF00"/>
                </a:solidFill>
              </a:rPr>
              <a:t>Prof. Paulo Y Kageyama</a:t>
            </a:r>
          </a:p>
          <a:p>
            <a:pPr algn="ctr">
              <a:buFont typeface="Arial" pitchFamily="34" charset="0"/>
              <a:buNone/>
            </a:pPr>
            <a:r>
              <a:rPr lang="pt-BR" b="1" smtClean="0">
                <a:solidFill>
                  <a:srgbClr val="FFFF00"/>
                </a:solidFill>
              </a:rPr>
              <a:t>ESALQ. Universidade de São Paulo</a:t>
            </a:r>
          </a:p>
          <a:p>
            <a:pPr algn="ctr">
              <a:buFont typeface="Arial" pitchFamily="34" charset="0"/>
              <a:buNone/>
            </a:pPr>
            <a:r>
              <a:rPr lang="pt-BR" b="1" smtClean="0">
                <a:solidFill>
                  <a:srgbClr val="FFFF00"/>
                </a:solidFill>
              </a:rPr>
              <a:t>pkageyama@usp.br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115888"/>
            <a:ext cx="8291513" cy="968375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sz="2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QUE TANTA BIODIVERSIDADE NA FLORESTA TROPICAL? PARA QUE E PARA QUEM?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96975"/>
            <a:ext cx="8604250" cy="4500563"/>
          </a:xfrm>
        </p:spPr>
        <p:txBody>
          <a:bodyPr/>
          <a:lstStyle/>
          <a:p>
            <a:pPr algn="just" eaLnBrk="1" hangingPunct="1">
              <a:lnSpc>
                <a:spcPct val="71000"/>
              </a:lnSpc>
              <a:defRPr/>
            </a:pP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Além de 500 espécies vegetais em 1 ha, temos 100 vezes + insetos e microrganismos do que plantas, </a:t>
            </a:r>
            <a:r>
              <a:rPr lang="pt-BR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cerca de 50.000 desses organismos</a:t>
            </a:r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eaLnBrk="1" hangingPunct="1">
              <a:lnSpc>
                <a:spcPct val="71000"/>
              </a:lnSpc>
              <a:defRPr/>
            </a:pPr>
            <a:endParaRPr lang="pt-BR" sz="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lnSpc>
                <a:spcPct val="71000"/>
              </a:lnSpc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plantas tropicais </a:t>
            </a:r>
            <a:r>
              <a:rPr lang="pt-B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evoluiram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para  se 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defender dos insetos e microrganismos. As plantas venceram, tendo os animais sob controle,</a:t>
            </a:r>
            <a:r>
              <a:rPr lang="pt-BR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  estão  sempre verdinhas</a:t>
            </a: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algn="just" eaLnBrk="1" hangingPunct="1">
              <a:lnSpc>
                <a:spcPct val="71000"/>
              </a:lnSpc>
              <a:defRPr/>
            </a:pPr>
            <a:endParaRPr lang="pt-BR" sz="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lnSpc>
                <a:spcPct val="71000"/>
              </a:lnSpc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egundo  </a:t>
            </a:r>
            <a:r>
              <a:rPr lang="pt-B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Kricher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(2.000), tudo isso graças  aos 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compostos secundários químicos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que  “aprenderam”  a fabricar, para sua defesa, sob pressão da seleção na evolução;</a:t>
            </a: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 eaLnBrk="1" hangingPunct="1">
              <a:lnSpc>
                <a:spcPct val="71000"/>
              </a:lnSpc>
              <a:defRPr/>
            </a:pPr>
            <a:endParaRPr lang="pt-BR" sz="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lnSpc>
                <a:spcPct val="71000"/>
              </a:lnSpc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sses compostos secundários  químicos são potenciais na: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i) fabricação de fármacos pela biotecnologia</a:t>
            </a:r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pt-BR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BIOPIRAT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ii)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 equilíbrio e proteção dos </a:t>
            </a:r>
            <a:r>
              <a:rPr lang="pt-BR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agroecossistemas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daí sua importância</a:t>
            </a:r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r>
              <a:rPr lang="pt-BR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AGROEC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</a:p>
          <a:p>
            <a:pPr algn="just" eaLnBrk="1" hangingPunct="1">
              <a:lnSpc>
                <a:spcPct val="71000"/>
              </a:lnSpc>
              <a:buFont typeface="Wingdings" pitchFamily="2" charset="2"/>
              <a:buNone/>
              <a:defRPr/>
            </a:pP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pt-BR" b="1" dirty="0" smtClean="0">
                <a:solidFill>
                  <a:srgbClr val="FFFF00"/>
                </a:solidFill>
              </a:rPr>
              <a:t>   </a:t>
            </a:r>
          </a:p>
          <a:p>
            <a:pPr algn="just" eaLnBrk="1" hangingPunct="1">
              <a:lnSpc>
                <a:spcPct val="71000"/>
              </a:lnSpc>
              <a:buFont typeface="Wingdings" pitchFamily="2" charset="2"/>
              <a:buNone/>
              <a:defRPr/>
            </a:pPr>
            <a:r>
              <a:rPr lang="pt-BR" b="1" dirty="0" smtClean="0">
                <a:solidFill>
                  <a:srgbClr val="FFFF00"/>
                </a:solidFill>
              </a:rPr>
              <a:t>                   </a:t>
            </a:r>
            <a:endParaRPr lang="pt-BR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5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5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5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88913"/>
            <a:ext cx="8388350" cy="1143000"/>
          </a:xfrm>
        </p:spPr>
        <p:txBody>
          <a:bodyPr/>
          <a:lstStyle/>
          <a:p>
            <a:pPr algn="ctr" eaLnBrk="1" hangingPunct="1">
              <a:buFont typeface="Arial" charset="0"/>
              <a:buNone/>
              <a:defRPr/>
            </a:pPr>
            <a:r>
              <a:rPr lang="pt-BR" sz="35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Agrobiodiversidade</a:t>
            </a:r>
            <a:r>
              <a:rPr lang="pt-BR" sz="3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como Ferramenta do Produtor </a:t>
            </a:r>
            <a:r>
              <a:rPr lang="pt-BR" sz="35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Agroecológico</a:t>
            </a:r>
            <a:r>
              <a:rPr lang="pt-BR" sz="35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412875"/>
            <a:ext cx="8353425" cy="4321175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defRPr/>
            </a:pP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Existem experiências de êxito em como essa </a:t>
            </a:r>
            <a:r>
              <a:rPr lang="pt-BR" sz="3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agrobiodiversidade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pode ser utilizada como </a:t>
            </a:r>
            <a:r>
              <a:rPr lang="pt-BR" sz="3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ferramenta nos </a:t>
            </a:r>
            <a:r>
              <a:rPr lang="pt-BR" sz="3000" b="1" u="sng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Agroecossistemas</a:t>
            </a: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pt-BR" sz="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Isso, de certo, traria novas perspectivas para se desenvolver plantações, tanto </a:t>
            </a:r>
            <a:r>
              <a:rPr lang="pt-BR" sz="3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produtivas como equilibradas e saudáveis;</a:t>
            </a:r>
            <a:endParaRPr lang="pt-B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  <a:defRPr/>
            </a:pPr>
            <a:endParaRPr lang="pt-BR" sz="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pt-BR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em conseqüência: menor custo de implantação desses ecossistemas, com </a:t>
            </a:r>
            <a:r>
              <a:rPr lang="pt-BR" sz="3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retorno econômico</a:t>
            </a:r>
            <a:r>
              <a:rPr lang="pt-BR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para os produtores e a melhoria do </a:t>
            </a:r>
            <a:r>
              <a:rPr lang="pt-BR" sz="3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meio ambiente e da saúde;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pt-BR" sz="400" b="1" u="sng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“Custo Produção da Agricultura Convencional: Maioria é de Insumo Químico e Agrotóxico”</a:t>
            </a:r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  <a:endParaRPr lang="pt-BR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7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7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7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7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7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7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7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8458200" cy="1143000"/>
          </a:xfrm>
        </p:spPr>
        <p:txBody>
          <a:bodyPr/>
          <a:lstStyle/>
          <a:p>
            <a:pPr algn="ctr" eaLnBrk="1" hangingPunct="1"/>
            <a:r>
              <a:rPr lang="pt-BR" sz="2400" smtClean="0">
                <a:solidFill>
                  <a:srgbClr val="FFFF00"/>
                </a:solidFill>
              </a:rPr>
              <a:t>ESTABELECIMENTOS RURAIS E PRODUÇÃO DE ALIMENTOS NO BRASIL – (Maioria Agricultra Familiar)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628775"/>
            <a:ext cx="9144000" cy="4186238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Categorias   No Estabeleci/    %       Área Ha     %     Financia/ %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---------------------------------------------------------------------------------------------------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Patronal   </a:t>
            </a:r>
            <a:r>
              <a:rPr lang="pt-BR" sz="2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pt-BR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554 mil</a:t>
            </a:r>
            <a:r>
              <a:rPr lang="pt-BR" sz="2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t-BR" sz="2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11,4 </a:t>
            </a:r>
            <a:r>
              <a:rPr lang="pt-BR" sz="2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t-BR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240 mi</a:t>
            </a:r>
            <a:r>
              <a:rPr lang="pt-BR" sz="2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67,9</a:t>
            </a:r>
            <a:r>
              <a:rPr lang="pt-BR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73,8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BR" sz="2200" b="1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Familiar</a:t>
            </a:r>
            <a:r>
              <a:rPr lang="pt-BR" sz="2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pt-BR" sz="2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t-BR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4.139 mil</a:t>
            </a:r>
            <a:r>
              <a:rPr lang="pt-BR" sz="2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pt-BR" sz="22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85,2 </a:t>
            </a:r>
            <a:r>
              <a:rPr lang="pt-BR" sz="2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pt-BR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107 mi</a:t>
            </a:r>
            <a:r>
              <a:rPr lang="pt-BR" sz="2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pt-BR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30,5</a:t>
            </a:r>
            <a:r>
              <a:rPr lang="pt-BR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25,3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BR" sz="2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Outros</a:t>
            </a:r>
            <a:r>
              <a:rPr lang="pt-B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</a:t>
            </a:r>
            <a:r>
              <a:rPr lang="pt-BR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164 mil           3,4       5,8 mi    1,7         0,9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---------------------------------------------------------------------------------------------------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FONTE: CNPq / IBGE (2002);      </a:t>
            </a:r>
            <a:r>
              <a:rPr lang="pt-B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pt-B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</a:t>
            </a:r>
            <a:r>
              <a:rPr lang="pt-BR" sz="1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Governo e Igreja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BR" sz="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“Agricultura Familiar: </a:t>
            </a:r>
            <a:r>
              <a:rPr lang="pt-BR" sz="2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Responsável pela Produção de 70%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2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Alimento Básico</a:t>
            </a: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País, mesmo só com </a:t>
            </a:r>
            <a:r>
              <a:rPr lang="pt-BR" sz="2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</a:t>
            </a: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das Terras;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a </a:t>
            </a:r>
            <a:r>
              <a:rPr lang="pt-BR" sz="22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Reforma Agrária com certeza exportaremos alimento</a:t>
            </a:r>
            <a:r>
              <a:rPr lang="pt-BR" sz="2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endParaRPr lang="pt-BR" sz="2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pt-B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94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94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294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294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294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949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2949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1000"/>
                                        <p:tgtEl>
                                          <p:spTgt spid="2949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2949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1000"/>
                                        <p:tgtEl>
                                          <p:spTgt spid="2949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1000"/>
                                        <p:tgtEl>
                                          <p:spTgt spid="2949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569913"/>
            <a:ext cx="8532812" cy="9144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Taxas de crescimento de vendas de agrotóxicos (2000-2010)</a:t>
            </a:r>
            <a:br>
              <a:rPr lang="pt-B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5,2 Kg por brasileiro por Ano</a:t>
            </a:r>
            <a:endParaRPr lang="pt-BR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1" y="1628801"/>
          <a:ext cx="9143999" cy="52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1000125" y="211138"/>
            <a:ext cx="7772400" cy="1431925"/>
          </a:xfrm>
        </p:spPr>
        <p:txBody>
          <a:bodyPr/>
          <a:lstStyle/>
          <a:p>
            <a:pPr algn="ctr">
              <a:defRPr/>
            </a:pPr>
            <a: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BRASIL CAMPEÃO EM AGROTÓXICOS GASTOS (US$ MILHÃO) NO BRASIL</a:t>
            </a:r>
            <a:b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(2009: 07 Bilhões de Dólares)</a:t>
            </a:r>
            <a:r>
              <a:rPr lang="pt-B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sz="2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699" name="Espaço Reservado para Conteúdo 2"/>
          <p:cNvSpPr>
            <a:spLocks noGrp="1"/>
          </p:cNvSpPr>
          <p:nvPr>
            <p:ph idx="1"/>
          </p:nvPr>
        </p:nvSpPr>
        <p:spPr>
          <a:xfrm>
            <a:off x="971550" y="1698625"/>
            <a:ext cx="7942263" cy="423068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pt-BR" b="1" dirty="0" smtClean="0">
                <a:solidFill>
                  <a:srgbClr val="FF0000"/>
                </a:solidFill>
              </a:rPr>
              <a:t>	</a:t>
            </a: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        2003   2004   2005   2006   2007</a:t>
            </a:r>
          </a:p>
          <a:p>
            <a:pPr marL="514350" indent="-514350">
              <a:buFontTx/>
              <a:buNone/>
              <a:defRPr/>
            </a:pPr>
            <a:r>
              <a:rPr lang="pt-B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----------------------------------------------------------------</a:t>
            </a:r>
          </a:p>
          <a:p>
            <a:pPr>
              <a:buFont typeface="Monotype Sorts" pitchFamily="2" charset="2"/>
              <a:buChar char=""/>
              <a:defRPr/>
            </a:pPr>
            <a:r>
              <a:rPr lang="pt-BR" b="1" dirty="0" smtClean="0">
                <a:solidFill>
                  <a:schemeClr val="bg1"/>
                </a:solidFill>
              </a:rPr>
              <a:t>Herbicidas  1524   1831   1736   1674   2304   </a:t>
            </a:r>
          </a:p>
          <a:p>
            <a:pPr>
              <a:buFont typeface="Monotype Sorts" pitchFamily="2" charset="2"/>
              <a:buChar char=""/>
              <a:defRPr/>
            </a:pPr>
            <a:r>
              <a:rPr lang="pt-BR" b="1" dirty="0" smtClean="0">
                <a:solidFill>
                  <a:schemeClr val="bg1"/>
                </a:solidFill>
              </a:rPr>
              <a:t>Fungicidas    713  1388    1089    917   1264</a:t>
            </a:r>
          </a:p>
          <a:p>
            <a:pPr>
              <a:buFont typeface="Monotype Sorts" pitchFamily="2" charset="2"/>
              <a:buChar char=""/>
              <a:defRPr/>
            </a:pPr>
            <a:r>
              <a:rPr lang="pt-BR" b="1" dirty="0" smtClean="0">
                <a:solidFill>
                  <a:schemeClr val="bg1"/>
                </a:solidFill>
              </a:rPr>
              <a:t>Inseticidas    725   1066    1181  1129   1537</a:t>
            </a:r>
          </a:p>
          <a:p>
            <a:pPr>
              <a:buFont typeface="Monotype Sorts" pitchFamily="2" charset="2"/>
              <a:buChar char=""/>
              <a:defRPr/>
            </a:pPr>
            <a:r>
              <a:rPr lang="pt-BR" b="1" dirty="0" smtClean="0">
                <a:solidFill>
                  <a:schemeClr val="bg1"/>
                </a:solidFill>
              </a:rPr>
              <a:t>Acaricidas      80      78        83       70      92</a:t>
            </a:r>
          </a:p>
          <a:p>
            <a:pPr>
              <a:buFont typeface="Monotype Sorts" pitchFamily="2" charset="2"/>
              <a:buChar char=""/>
              <a:defRPr/>
            </a:pPr>
            <a:r>
              <a:rPr lang="pt-BR" b="1" dirty="0" smtClean="0">
                <a:solidFill>
                  <a:schemeClr val="bg1"/>
                </a:solidFill>
              </a:rPr>
              <a:t>Outros            94     131      155     129    174</a:t>
            </a:r>
          </a:p>
          <a:p>
            <a:pPr>
              <a:buFont typeface="Monotype Sorts" pitchFamily="2" charset="2"/>
              <a:buChar char=""/>
              <a:defRPr/>
            </a:pPr>
            <a:r>
              <a:rPr lang="pt-BR" b="1" dirty="0" smtClean="0">
                <a:solidFill>
                  <a:schemeClr val="bg1"/>
                </a:solidFill>
              </a:rPr>
              <a:t>Total           3.136  4.494  4.234  3.920  5.372</a:t>
            </a:r>
            <a:r>
              <a:rPr lang="pt-BR" sz="3200" b="1" dirty="0" smtClean="0">
                <a:solidFill>
                  <a:srgbClr val="FF0000"/>
                </a:solidFill>
              </a:rPr>
              <a:t>*</a:t>
            </a:r>
            <a:endParaRPr lang="pt-BR" b="1" dirty="0" smtClean="0">
              <a:solidFill>
                <a:schemeClr val="bg1"/>
              </a:solidFill>
            </a:endParaRPr>
          </a:p>
          <a:p>
            <a:pPr>
              <a:buFontTx/>
              <a:buNone/>
              <a:defRPr/>
            </a:pPr>
            <a:r>
              <a:rPr lang="pt-BR" b="1" dirty="0" smtClean="0">
                <a:solidFill>
                  <a:srgbClr val="FFFF00"/>
                </a:solidFill>
              </a:rPr>
              <a:t>----------------------------------------------------------------</a:t>
            </a:r>
          </a:p>
          <a:p>
            <a:pPr>
              <a:buFont typeface="Monotype Sorts" pitchFamily="2" charset="2"/>
              <a:buNone/>
              <a:defRPr/>
            </a:pPr>
            <a:r>
              <a:rPr lang="pt-BR" sz="2400" b="1" dirty="0" smtClean="0">
                <a:solidFill>
                  <a:srgbClr val="FFFF00"/>
                </a:solidFill>
              </a:rPr>
              <a:t>Fonte: (SINDAG); MENTEN, </a:t>
            </a:r>
            <a:r>
              <a:rPr lang="pt-BR" sz="2400" b="1" dirty="0" err="1" smtClean="0">
                <a:solidFill>
                  <a:srgbClr val="FFFF00"/>
                </a:solidFill>
              </a:rPr>
              <a:t>J.O.</a:t>
            </a:r>
            <a:r>
              <a:rPr lang="pt-BR" sz="2400" b="1" dirty="0" smtClean="0">
                <a:solidFill>
                  <a:srgbClr val="FFFF00"/>
                </a:solidFill>
              </a:rPr>
              <a:t> (</a:t>
            </a:r>
            <a:r>
              <a:rPr lang="pt-BR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2008; ANDEF</a:t>
            </a:r>
            <a:r>
              <a:rPr lang="pt-BR" sz="2400" b="1" dirty="0" smtClean="0">
                <a:solidFill>
                  <a:srgbClr val="FFFF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6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trô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  <a:fontScheme name="Metrô">
    <a:majorFont>
      <a:latin typeface="Consolas"/>
      <a:ea typeface=""/>
      <a:cs typeface=""/>
      <a:font script="Jpan" typeface="HG丸ｺﾞｼｯｸM-PRO"/>
      <a:font script="Hang" typeface="HY중고딕"/>
      <a:font script="Hans" typeface="华文楷体"/>
      <a:font script="Hant" typeface="新細明體"/>
      <a:font script="Arab" typeface="Tahoma"/>
      <a:font script="Hebr" typeface="Levenim MT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맑은 고딕"/>
      <a:font script="Hans" typeface="宋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Metrô">
    <a:fillStyleLst>
      <a:solidFill>
        <a:schemeClr val="phClr"/>
      </a:solidFill>
      <a:gradFill rotWithShape="1">
        <a:gsLst>
          <a:gs pos="0">
            <a:schemeClr val="phClr">
              <a:tint val="25000"/>
              <a:satMod val="125000"/>
            </a:schemeClr>
          </a:gs>
          <a:gs pos="40000">
            <a:schemeClr val="phClr">
              <a:tint val="55000"/>
              <a:satMod val="130000"/>
            </a:schemeClr>
          </a:gs>
          <a:gs pos="50000">
            <a:schemeClr val="phClr">
              <a:tint val="59000"/>
              <a:satMod val="130000"/>
            </a:schemeClr>
          </a:gs>
          <a:gs pos="65000">
            <a:schemeClr val="phClr">
              <a:tint val="55000"/>
              <a:satMod val="130000"/>
            </a:schemeClr>
          </a:gs>
          <a:gs pos="100000">
            <a:schemeClr val="phClr">
              <a:tint val="20000"/>
              <a:satMod val="125000"/>
            </a:schemeClr>
          </a:gs>
        </a:gsLst>
        <a:lin ang="5400000" scaled="0"/>
      </a:gradFill>
      <a:gradFill rotWithShape="1">
        <a:gsLst>
          <a:gs pos="0">
            <a:schemeClr val="phClr">
              <a:tint val="48000"/>
              <a:satMod val="138000"/>
            </a:schemeClr>
          </a:gs>
          <a:gs pos="25000">
            <a:schemeClr val="phClr">
              <a:tint val="85000"/>
            </a:schemeClr>
          </a:gs>
          <a:gs pos="40000">
            <a:schemeClr val="phClr">
              <a:tint val="92000"/>
            </a:schemeClr>
          </a:gs>
          <a:gs pos="50000">
            <a:schemeClr val="phClr">
              <a:tint val="93000"/>
            </a:schemeClr>
          </a:gs>
          <a:gs pos="60000">
            <a:schemeClr val="phClr">
              <a:tint val="92000"/>
            </a:schemeClr>
          </a:gs>
          <a:gs pos="75000">
            <a:schemeClr val="phClr">
              <a:tint val="83000"/>
              <a:satMod val="108000"/>
            </a:schemeClr>
          </a:gs>
          <a:gs pos="100000">
            <a:schemeClr val="phClr">
              <a:tint val="48000"/>
              <a:satMod val="150000"/>
            </a:schemeClr>
          </a:gs>
        </a:gsLst>
        <a:lin ang="5400000" scaled="0"/>
      </a:gradFill>
    </a:fillStyleLst>
    <a:lnStyleLst>
      <a:ln w="12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glow rad="63500">
            <a:schemeClr val="phClr">
              <a:alpha val="45000"/>
              <a:satMod val="120000"/>
            </a:schemeClr>
          </a:glow>
        </a:effectLst>
      </a:effectStyle>
      <a:effectStyle>
        <a:effectLst>
          <a:glow rad="63500">
            <a:schemeClr val="phClr"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phClr">
              <a:tint val="70000"/>
            </a:schemeClr>
          </a:contourClr>
        </a:sp3d>
      </a:effectStyle>
      <a:effectStyle>
        <a:effectLst>
          <a:glow rad="101500">
            <a:schemeClr val="phClr">
              <a:alpha val="42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glow" dir="t">
            <a:rot lat="0" lon="0" rev="4800000"/>
          </a:lightRig>
        </a:scene3d>
        <a:sp3d prstMaterial="powder">
          <a:bevelT w="50800" h="50800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bg1">
              <a:shade val="100000"/>
              <a:satMod val="150000"/>
            </a:schemeClr>
          </a:gs>
          <a:gs pos="65000">
            <a:schemeClr val="bg1">
              <a:shade val="90000"/>
              <a:satMod val="375000"/>
            </a:schemeClr>
          </a:gs>
          <a:gs pos="100000">
            <a:schemeClr val="phClr">
              <a:tint val="88000"/>
              <a:satMod val="400000"/>
            </a:schemeClr>
          </a:gs>
        </a:gsLst>
        <a:lin ang="5400000" scaled="0"/>
      </a:gradFill>
      <a:blipFill>
        <a:blip xmlns:r="http://schemas.openxmlformats.org/officeDocument/2006/relationships" r:embed="rId1">
          <a:duotone>
            <a:schemeClr val="phClr">
              <a:shade val="40000"/>
              <a:satMod val="180000"/>
            </a:schemeClr>
            <a:schemeClr val="phClr">
              <a:tint val="90000"/>
              <a:satMod val="200000"/>
            </a:schemeClr>
          </a:duotone>
        </a:blip>
        <a:tile tx="0" ty="0" sx="80000" sy="8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5833</TotalTime>
  <Words>2049</Words>
  <Application>Microsoft Office PowerPoint</Application>
  <PresentationFormat>Apresentação na tela (4:3)</PresentationFormat>
  <Paragraphs>311</Paragraphs>
  <Slides>46</Slides>
  <Notes>10</Notes>
  <HiddenSlides>0</HiddenSlides>
  <MMClips>0</MMClips>
  <ScaleCrop>false</ScaleCrop>
  <HeadingPairs>
    <vt:vector size="8" baseType="variant">
      <vt:variant>
        <vt:lpstr>Fontes usadas</vt:lpstr>
      </vt:variant>
      <vt:variant>
        <vt:i4>13</vt:i4>
      </vt:variant>
      <vt:variant>
        <vt:lpstr>Tema</vt:lpstr>
      </vt:variant>
      <vt:variant>
        <vt:i4>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46</vt:i4>
      </vt:variant>
    </vt:vector>
  </HeadingPairs>
  <TitlesOfParts>
    <vt:vector size="62" baseType="lpstr">
      <vt:lpstr>Times New Roman</vt:lpstr>
      <vt:lpstr>Lucida Sans Unicode</vt:lpstr>
      <vt:lpstr>Arial</vt:lpstr>
      <vt:lpstr>Wingdings</vt:lpstr>
      <vt:lpstr>Tahoma</vt:lpstr>
      <vt:lpstr>Arial Narrow</vt:lpstr>
      <vt:lpstr>Monotype Sorts</vt:lpstr>
      <vt:lpstr>Verdana</vt:lpstr>
      <vt:lpstr>Comic Sans MS</vt:lpstr>
      <vt:lpstr>Symbol</vt:lpstr>
      <vt:lpstr>Calibri</vt:lpstr>
      <vt:lpstr>MS PGothic</vt:lpstr>
      <vt:lpstr>DejaVu Sans</vt:lpstr>
      <vt:lpstr>Estrutura padrão</vt:lpstr>
      <vt:lpstr>1_Estrutura padrão</vt:lpstr>
      <vt:lpstr>STATISTICA 6.0 Graph</vt:lpstr>
      <vt:lpstr>AGROBIODIVERSIDADE E AGRICULTURA FAMILIAR: IMPACTOS DOS TRANSGÊNICOS</vt:lpstr>
      <vt:lpstr>LARGEA - ESALQ/USP  Laboratório Reprodução Genética Espécies Arbóreas</vt:lpstr>
      <vt:lpstr>Slide 3</vt:lpstr>
      <vt:lpstr>Biodiversidade Tropical</vt:lpstr>
      <vt:lpstr>POR QUE TANTA BIODIVERSIDADE NA FLORESTA TROPICAL? PARA QUE E PARA QUEM?</vt:lpstr>
      <vt:lpstr>Agrobiodiversidade como Ferramenta do Produtor Agroecológico?</vt:lpstr>
      <vt:lpstr>ESTABELECIMENTOS RURAIS E PRODUÇÃO DE ALIMENTOS NO BRASIL – (Maioria Agricultra Familiar)</vt:lpstr>
      <vt:lpstr>Taxas de crescimento de vendas de agrotóxicos (2000-2010) 5,2 Kg por brasileiro por Ano</vt:lpstr>
      <vt:lpstr>BRASIL CAMPEÃO EM AGROTÓXICOS GASTOS (US$ MILHÃO) NO BRASIL (2009: 07 Bilhões de Dólares) </vt:lpstr>
      <vt:lpstr>Slide 10</vt:lpstr>
      <vt:lpstr>OGMs: Impactos sobre o Meio Ambiente, à Saúde e aos Agricultores Familiares</vt:lpstr>
      <vt:lpstr>Slide 12</vt:lpstr>
      <vt:lpstr>Slide 13</vt:lpstr>
      <vt:lpstr>Slide 14</vt:lpstr>
      <vt:lpstr>OGMS E CONTAMINAÇÃO DE VARIEDADES CRIOULAS (MILHO) </vt:lpstr>
      <vt:lpstr>      Modified genes spread to local maize NATURE|Vol 456|13 November 2008  </vt:lpstr>
      <vt:lpstr>Fluxo Gênico: Isolamento de Eucalipto Transgênico – Exemplo Emblemático !</vt:lpstr>
      <vt:lpstr>FLUXO GÊNICO EM POMAR DE SEMENTES DE EUCALYPTUS SALIGNA (P32) (Apis melifera)</vt:lpstr>
      <vt:lpstr>Slide 19</vt:lpstr>
      <vt:lpstr>Slide 20</vt:lpstr>
      <vt:lpstr>RESULTADO DO COMUNICADO CTNBio No 2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CULTIVO ORGÂNICO  EM APIAÍ-SP NO VALE DO RIBEIRA (Tomas, 2011) (IAP*)</vt:lpstr>
      <vt:lpstr>Slide 37</vt:lpstr>
      <vt:lpstr>Slide 38</vt:lpstr>
      <vt:lpstr>COMPARAÇÃO DE CULTIVO DE TOMATE CONVENCIONAL E ORGÂNICO EM APIAI-SP</vt:lpstr>
      <vt:lpstr>Slide 40</vt:lpstr>
      <vt:lpstr>Cultivo da Banana no Vale do Ribeira: Convencional X Orgânico (SAF)  Melo, C.V. (2009) – Eldorado-SP </vt:lpstr>
      <vt:lpstr>RESUMO FINAL DO PROJETO DA BANANA Vale do Ribeira – Assentam. Guapiruvú</vt:lpstr>
      <vt:lpstr>Slide 43</vt:lpstr>
      <vt:lpstr>Importância da Biodiversidade em agrossistemas de Café no Pontal (Tese 2013 - Lopes, P.*)</vt:lpstr>
      <vt:lpstr>CONSIDERAÇÃO FINAIS</vt:lpstr>
      <vt:lpstr>Slide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Biodiversidade: Biomas, Ecossistemas e Espécies Espécies Raras e Comuns</dc:title>
  <dc:creator>Paulo Kageyama</dc:creator>
  <cp:lastModifiedBy>colive</cp:lastModifiedBy>
  <cp:revision>949</cp:revision>
  <dcterms:modified xsi:type="dcterms:W3CDTF">2014-08-06T17:25:19Z</dcterms:modified>
</cp:coreProperties>
</file>