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1" r:id="rId1"/>
    <p:sldMasterId id="2147483746" r:id="rId2"/>
  </p:sldMasterIdLst>
  <p:notesMasterIdLst>
    <p:notesMasterId r:id="rId39"/>
  </p:notesMasterIdLst>
  <p:sldIdLst>
    <p:sldId id="763" r:id="rId3"/>
    <p:sldId id="451" r:id="rId4"/>
    <p:sldId id="462" r:id="rId5"/>
    <p:sldId id="775" r:id="rId6"/>
    <p:sldId id="769" r:id="rId7"/>
    <p:sldId id="785" r:id="rId8"/>
    <p:sldId id="472" r:id="rId9"/>
    <p:sldId id="780" r:id="rId10"/>
    <p:sldId id="791" r:id="rId11"/>
    <p:sldId id="790" r:id="rId12"/>
    <p:sldId id="784" r:id="rId13"/>
    <p:sldId id="799" r:id="rId14"/>
    <p:sldId id="798" r:id="rId15"/>
    <p:sldId id="773" r:id="rId16"/>
    <p:sldId id="777" r:id="rId17"/>
    <p:sldId id="789" r:id="rId18"/>
    <p:sldId id="770" r:id="rId19"/>
    <p:sldId id="771" r:id="rId20"/>
    <p:sldId id="778" r:id="rId21"/>
    <p:sldId id="781" r:id="rId22"/>
    <p:sldId id="779" r:id="rId23"/>
    <p:sldId id="786" r:id="rId24"/>
    <p:sldId id="772" r:id="rId25"/>
    <p:sldId id="748" r:id="rId26"/>
    <p:sldId id="766" r:id="rId27"/>
    <p:sldId id="767" r:id="rId28"/>
    <p:sldId id="783" r:id="rId29"/>
    <p:sldId id="792" r:id="rId30"/>
    <p:sldId id="795" r:id="rId31"/>
    <p:sldId id="796" r:id="rId32"/>
    <p:sldId id="797" r:id="rId33"/>
    <p:sldId id="260" r:id="rId34"/>
    <p:sldId id="800" r:id="rId35"/>
    <p:sldId id="261" r:id="rId36"/>
    <p:sldId id="267" r:id="rId37"/>
    <p:sldId id="760" r:id="rId38"/>
  </p:sldIdLst>
  <p:sldSz cx="9144000" cy="5143500" type="screen16x9"/>
  <p:notesSz cx="7315200" cy="96012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CB"/>
    <a:srgbClr val="FFCF00"/>
    <a:srgbClr val="00CF00"/>
    <a:srgbClr val="FF0000"/>
    <a:srgbClr val="183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2" y="4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77C15-0CE2-4378-8E84-6177667B2D0A}" type="doc">
      <dgm:prSet loTypeId="urn:microsoft.com/office/officeart/2005/8/layout/h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846B396-0E4E-4696-AC2D-75445A4F2622}">
      <dgm:prSet phldrT="[Texto]" phldr="0" custT="1"/>
      <dgm:spPr/>
      <dgm:t>
        <a:bodyPr/>
        <a:lstStyle/>
        <a:p>
          <a:pPr rtl="0"/>
          <a:r>
            <a:rPr lang="pt-BR" sz="1100" b="1">
              <a:latin typeface="Calibri Light" panose="020F0302020204030204"/>
            </a:rPr>
            <a:t>Princípios e Objetivos</a:t>
          </a:r>
          <a:endParaRPr lang="pt-BR" sz="1100" b="1"/>
        </a:p>
      </dgm:t>
    </dgm:pt>
    <dgm:pt modelId="{EEE1EB78-3CFE-4123-A42E-A237685F8D4B}" type="parTrans" cxnId="{11E08CFF-197F-4C07-AAD8-E8DF6F93BA5A}">
      <dgm:prSet/>
      <dgm:spPr/>
      <dgm:t>
        <a:bodyPr/>
        <a:lstStyle/>
        <a:p>
          <a:endParaRPr lang="pt-BR" sz="1800"/>
        </a:p>
      </dgm:t>
    </dgm:pt>
    <dgm:pt modelId="{7213C8BC-1264-483A-8812-9C6238DD9800}" type="sibTrans" cxnId="{11E08CFF-197F-4C07-AAD8-E8DF6F93BA5A}">
      <dgm:prSet/>
      <dgm:spPr/>
      <dgm:t>
        <a:bodyPr/>
        <a:lstStyle/>
        <a:p>
          <a:endParaRPr lang="pt-BR" sz="1800"/>
        </a:p>
      </dgm:t>
    </dgm:pt>
    <dgm:pt modelId="{15EDC1A8-D4DD-475D-B42D-6716CAE3F9B7}">
      <dgm:prSet phldrT="[Texto]"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Poluidor pagador e protetor recebedor </a:t>
          </a:r>
          <a:endParaRPr lang="pt-BR" sz="1200" b="1" dirty="0"/>
        </a:p>
      </dgm:t>
    </dgm:pt>
    <dgm:pt modelId="{83873743-0709-4EB7-9F10-E3EFA9E2C59E}" type="parTrans" cxnId="{CC168226-9DFA-409A-8591-DADF01D07619}">
      <dgm:prSet/>
      <dgm:spPr/>
      <dgm:t>
        <a:bodyPr/>
        <a:lstStyle/>
        <a:p>
          <a:endParaRPr lang="pt-BR" sz="1800"/>
        </a:p>
      </dgm:t>
    </dgm:pt>
    <dgm:pt modelId="{56330E46-71EC-45F1-A8DE-EFA2F20945F4}" type="sibTrans" cxnId="{CC168226-9DFA-409A-8591-DADF01D07619}">
      <dgm:prSet/>
      <dgm:spPr/>
      <dgm:t>
        <a:bodyPr/>
        <a:lstStyle/>
        <a:p>
          <a:endParaRPr lang="pt-BR" sz="1800"/>
        </a:p>
      </dgm:t>
    </dgm:pt>
    <dgm:pt modelId="{336EDBEC-8E9E-4F23-92B2-5C108DA2DB8D}">
      <dgm:prSet phldrT="[Texto]"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Visão sistêmica</a:t>
          </a:r>
          <a:endParaRPr lang="pt-BR" sz="1200" b="1" dirty="0"/>
        </a:p>
      </dgm:t>
    </dgm:pt>
    <dgm:pt modelId="{78B0719D-F713-4AC4-B51F-27EEB26A40BD}" type="parTrans" cxnId="{B707E551-00CC-4BA4-9AA4-80C9CF8BFD86}">
      <dgm:prSet/>
      <dgm:spPr/>
      <dgm:t>
        <a:bodyPr/>
        <a:lstStyle/>
        <a:p>
          <a:endParaRPr lang="pt-BR" sz="1800"/>
        </a:p>
      </dgm:t>
    </dgm:pt>
    <dgm:pt modelId="{15DC5762-217A-4FB4-9ECB-B7CDEC945D01}" type="sibTrans" cxnId="{B707E551-00CC-4BA4-9AA4-80C9CF8BFD86}">
      <dgm:prSet/>
      <dgm:spPr/>
      <dgm:t>
        <a:bodyPr/>
        <a:lstStyle/>
        <a:p>
          <a:endParaRPr lang="pt-BR" sz="1800"/>
        </a:p>
      </dgm:t>
    </dgm:pt>
    <dgm:pt modelId="{F6147B5C-CDB7-401C-88C8-3B9633F021C4}">
      <dgm:prSet phldrT="[Texto]" phldr="0" custT="1"/>
      <dgm:spPr/>
      <dgm:t>
        <a:bodyPr/>
        <a:lstStyle/>
        <a:p>
          <a:r>
            <a:rPr lang="pt-BR" sz="1100" b="1">
              <a:latin typeface="Calibri Light" panose="020F0302020204030204"/>
            </a:rPr>
            <a:t>Instrumentos</a:t>
          </a:r>
          <a:endParaRPr lang="pt-BR" sz="1100" b="1"/>
        </a:p>
      </dgm:t>
    </dgm:pt>
    <dgm:pt modelId="{944F2A43-07CC-4009-B79B-9C652CD70C2B}" type="parTrans" cxnId="{4E29463C-C324-4A01-A569-B99D95A13D2D}">
      <dgm:prSet/>
      <dgm:spPr/>
      <dgm:t>
        <a:bodyPr/>
        <a:lstStyle/>
        <a:p>
          <a:endParaRPr lang="pt-BR" sz="1800"/>
        </a:p>
      </dgm:t>
    </dgm:pt>
    <dgm:pt modelId="{46AFA633-F747-4767-BE79-512D38420FE0}" type="sibTrans" cxnId="{4E29463C-C324-4A01-A569-B99D95A13D2D}">
      <dgm:prSet/>
      <dgm:spPr/>
      <dgm:t>
        <a:bodyPr/>
        <a:lstStyle/>
        <a:p>
          <a:endParaRPr lang="pt-BR" sz="1800"/>
        </a:p>
      </dgm:t>
    </dgm:pt>
    <dgm:pt modelId="{8A5E1B98-BF96-4272-A95C-A4B169832F04}">
      <dgm:prSet phldrT="[Texto]" phldr="0" custT="1"/>
      <dgm:spPr/>
      <dgm:t>
        <a:bodyPr/>
        <a:lstStyle/>
        <a:p>
          <a:r>
            <a:rPr lang="pt-BR" sz="1200" b="1" dirty="0">
              <a:latin typeface="Calibri Light" panose="020F0302020204030204"/>
            </a:rPr>
            <a:t>Planos</a:t>
          </a:r>
          <a:endParaRPr lang="pt-BR" sz="1200" b="1" dirty="0"/>
        </a:p>
      </dgm:t>
    </dgm:pt>
    <dgm:pt modelId="{3B9956E2-445A-4912-82CE-05CF1378813F}" type="parTrans" cxnId="{3E0FDFF1-1756-47C8-BE1F-A242B8A2EFA9}">
      <dgm:prSet/>
      <dgm:spPr/>
      <dgm:t>
        <a:bodyPr/>
        <a:lstStyle/>
        <a:p>
          <a:endParaRPr lang="pt-BR" sz="1800"/>
        </a:p>
      </dgm:t>
    </dgm:pt>
    <dgm:pt modelId="{B4BDC6C7-2455-4CD5-9DC6-EE53D1CC2996}" type="sibTrans" cxnId="{3E0FDFF1-1756-47C8-BE1F-A242B8A2EFA9}">
      <dgm:prSet/>
      <dgm:spPr/>
      <dgm:t>
        <a:bodyPr/>
        <a:lstStyle/>
        <a:p>
          <a:endParaRPr lang="pt-BR" sz="1800"/>
        </a:p>
      </dgm:t>
    </dgm:pt>
    <dgm:pt modelId="{B8E2E36A-7FC9-4D2D-8F66-7C4A8F7E90A1}">
      <dgm:prSet phldrT="[Texto]"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Sistemas de informação</a:t>
          </a:r>
          <a:endParaRPr lang="pt-BR" sz="1200" b="1" dirty="0"/>
        </a:p>
      </dgm:t>
    </dgm:pt>
    <dgm:pt modelId="{B1677883-B3D7-4290-A4C7-7D56699B6FA1}" type="parTrans" cxnId="{65417D60-0ECC-458F-8A7E-93EDB1290FCB}">
      <dgm:prSet/>
      <dgm:spPr/>
      <dgm:t>
        <a:bodyPr/>
        <a:lstStyle/>
        <a:p>
          <a:endParaRPr lang="pt-BR" sz="1800"/>
        </a:p>
      </dgm:t>
    </dgm:pt>
    <dgm:pt modelId="{031BEF26-8B32-4863-A56D-723D4A1B3858}" type="sibTrans" cxnId="{65417D60-0ECC-458F-8A7E-93EDB1290FCB}">
      <dgm:prSet/>
      <dgm:spPr/>
      <dgm:t>
        <a:bodyPr/>
        <a:lstStyle/>
        <a:p>
          <a:endParaRPr lang="pt-BR" sz="1800"/>
        </a:p>
      </dgm:t>
    </dgm:pt>
    <dgm:pt modelId="{EF5A08A7-C13D-4D3F-BBD2-C2969135F5B4}">
      <dgm:prSet phldrT="[Texto]" phldr="0" custT="1"/>
      <dgm:spPr/>
      <dgm:t>
        <a:bodyPr/>
        <a:lstStyle/>
        <a:p>
          <a:pPr rtl="0"/>
          <a:r>
            <a:rPr lang="pt-BR" sz="1100" b="1">
              <a:latin typeface="Calibri Light" panose="020F0302020204030204"/>
            </a:rPr>
            <a:t>Atores-chave</a:t>
          </a:r>
          <a:endParaRPr lang="pt-BR" sz="1100" b="1"/>
        </a:p>
      </dgm:t>
    </dgm:pt>
    <dgm:pt modelId="{9D6782FB-1892-4248-B1E0-4F71F3EB2EA0}" type="parTrans" cxnId="{40575E40-7590-4F7F-A9D8-A397C6D498B1}">
      <dgm:prSet/>
      <dgm:spPr/>
      <dgm:t>
        <a:bodyPr/>
        <a:lstStyle/>
        <a:p>
          <a:endParaRPr lang="pt-BR" sz="1800"/>
        </a:p>
      </dgm:t>
    </dgm:pt>
    <dgm:pt modelId="{64DD99BA-4ABC-4645-BCDC-33C73ECEB70E}" type="sibTrans" cxnId="{40575E40-7590-4F7F-A9D8-A397C6D498B1}">
      <dgm:prSet/>
      <dgm:spPr/>
      <dgm:t>
        <a:bodyPr/>
        <a:lstStyle/>
        <a:p>
          <a:endParaRPr lang="pt-BR" sz="1800"/>
        </a:p>
      </dgm:t>
    </dgm:pt>
    <dgm:pt modelId="{63BB409A-11E1-4579-8809-D97224EE9E49}">
      <dgm:prSet phldrT="[Texto]" phldr="0" custT="1"/>
      <dgm:spPr/>
      <dgm:t>
        <a:bodyPr/>
        <a:lstStyle/>
        <a:p>
          <a:r>
            <a:rPr lang="pt-BR" sz="1200" b="1" dirty="0">
              <a:latin typeface="Calibri Light" panose="020F0302020204030204"/>
            </a:rPr>
            <a:t>União</a:t>
          </a:r>
          <a:endParaRPr lang="pt-BR" sz="1200" b="1" dirty="0"/>
        </a:p>
      </dgm:t>
    </dgm:pt>
    <dgm:pt modelId="{D01816F5-FB17-4080-B2CC-BFA44108C9EF}" type="parTrans" cxnId="{232E78BE-EDDB-4C68-9EB2-42CA2C4C85C7}">
      <dgm:prSet/>
      <dgm:spPr/>
      <dgm:t>
        <a:bodyPr/>
        <a:lstStyle/>
        <a:p>
          <a:endParaRPr lang="pt-BR" sz="1800"/>
        </a:p>
      </dgm:t>
    </dgm:pt>
    <dgm:pt modelId="{AF9177FA-C150-46A8-8B4E-F67990581102}" type="sibTrans" cxnId="{232E78BE-EDDB-4C68-9EB2-42CA2C4C85C7}">
      <dgm:prSet/>
      <dgm:spPr/>
      <dgm:t>
        <a:bodyPr/>
        <a:lstStyle/>
        <a:p>
          <a:endParaRPr lang="pt-BR" sz="1800"/>
        </a:p>
      </dgm:t>
    </dgm:pt>
    <dgm:pt modelId="{1E4F32B9-085E-4B14-8240-18AA8FDA36BA}">
      <dgm:prSet phldrT="[Texto]"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Estados</a:t>
          </a:r>
          <a:endParaRPr lang="pt-BR" sz="1200" b="1" dirty="0"/>
        </a:p>
      </dgm:t>
    </dgm:pt>
    <dgm:pt modelId="{B82FA672-F586-4E5E-8369-FF451046375F}" type="parTrans" cxnId="{4D2027F2-BC97-45EF-9EE1-5DB1D3F777A6}">
      <dgm:prSet/>
      <dgm:spPr/>
      <dgm:t>
        <a:bodyPr/>
        <a:lstStyle/>
        <a:p>
          <a:endParaRPr lang="pt-BR" sz="1800"/>
        </a:p>
      </dgm:t>
    </dgm:pt>
    <dgm:pt modelId="{ED9EE35D-BD58-4E0E-8775-64EB187B5BA1}" type="sibTrans" cxnId="{4D2027F2-BC97-45EF-9EE1-5DB1D3F777A6}">
      <dgm:prSet/>
      <dgm:spPr/>
      <dgm:t>
        <a:bodyPr/>
        <a:lstStyle/>
        <a:p>
          <a:endParaRPr lang="pt-BR" sz="1800"/>
        </a:p>
      </dgm:t>
    </dgm:pt>
    <dgm:pt modelId="{4E2A87DD-4A95-4093-8A30-D062C3635786}">
      <dgm:prSet phldr="0" custT="1"/>
      <dgm:spPr/>
      <dgm:t>
        <a:bodyPr/>
        <a:lstStyle/>
        <a:p>
          <a:r>
            <a:rPr lang="pt-BR" sz="1200" b="1" dirty="0">
              <a:latin typeface="Calibri Light" panose="020F0302020204030204"/>
            </a:rPr>
            <a:t>Cooperação</a:t>
          </a:r>
        </a:p>
      </dgm:t>
    </dgm:pt>
    <dgm:pt modelId="{D685465F-4540-42EF-8BA6-4EB95BAF0FDC}" type="parTrans" cxnId="{E29B2B3C-850C-483A-A724-15CB3216B883}">
      <dgm:prSet/>
      <dgm:spPr/>
      <dgm:t>
        <a:bodyPr/>
        <a:lstStyle/>
        <a:p>
          <a:endParaRPr lang="pt-BR" sz="1800"/>
        </a:p>
      </dgm:t>
    </dgm:pt>
    <dgm:pt modelId="{115AA01E-CBD9-4F8D-90BC-D269253B7307}" type="sibTrans" cxnId="{E29B2B3C-850C-483A-A724-15CB3216B883}">
      <dgm:prSet/>
      <dgm:spPr/>
      <dgm:t>
        <a:bodyPr/>
        <a:lstStyle/>
        <a:p>
          <a:endParaRPr lang="pt-BR" sz="1800"/>
        </a:p>
      </dgm:t>
    </dgm:pt>
    <dgm:pt modelId="{0C2927DB-AC16-47F3-955C-AABEB1322512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Responsabilidade compartilhada</a:t>
          </a:r>
        </a:p>
      </dgm:t>
    </dgm:pt>
    <dgm:pt modelId="{9DD107B8-006B-4E18-A220-BF33E8AA217D}" type="parTrans" cxnId="{A99EEAE3-E34F-4C8B-9B95-03704C98D600}">
      <dgm:prSet/>
      <dgm:spPr/>
      <dgm:t>
        <a:bodyPr/>
        <a:lstStyle/>
        <a:p>
          <a:endParaRPr lang="pt-BR" sz="1800"/>
        </a:p>
      </dgm:t>
    </dgm:pt>
    <dgm:pt modelId="{E4960F95-CCA0-4901-8063-7DF7066E5EF2}" type="sibTrans" cxnId="{A99EEAE3-E34F-4C8B-9B95-03704C98D600}">
      <dgm:prSet/>
      <dgm:spPr/>
      <dgm:t>
        <a:bodyPr/>
        <a:lstStyle/>
        <a:p>
          <a:endParaRPr lang="pt-BR" sz="1800"/>
        </a:p>
      </dgm:t>
    </dgm:pt>
    <dgm:pt modelId="{3EB28C95-13EA-4E34-8221-49DF3F181928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Gestão integrada</a:t>
          </a:r>
          <a:endParaRPr lang="pt-BR" sz="1100" b="1" dirty="0">
            <a:latin typeface="Calibri Light" panose="020F0302020204030204"/>
          </a:endParaRPr>
        </a:p>
      </dgm:t>
    </dgm:pt>
    <dgm:pt modelId="{9DFF27F6-6885-47BF-9D19-6A98472F73AB}" type="parTrans" cxnId="{EA482CB6-A4D8-4D5B-946C-079055581039}">
      <dgm:prSet/>
      <dgm:spPr/>
      <dgm:t>
        <a:bodyPr/>
        <a:lstStyle/>
        <a:p>
          <a:endParaRPr lang="pt-BR" sz="1800"/>
        </a:p>
      </dgm:t>
    </dgm:pt>
    <dgm:pt modelId="{559F1BC8-7BD8-4003-B0F1-82351AE6218C}" type="sibTrans" cxnId="{EA482CB6-A4D8-4D5B-946C-079055581039}">
      <dgm:prSet/>
      <dgm:spPr/>
      <dgm:t>
        <a:bodyPr/>
        <a:lstStyle/>
        <a:p>
          <a:endParaRPr lang="pt-BR" sz="1800"/>
        </a:p>
      </dgm:t>
    </dgm:pt>
    <dgm:pt modelId="{32E66E5D-471F-46BA-84E8-AB177564FED1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Coleta seletiva </a:t>
          </a:r>
        </a:p>
      </dgm:t>
    </dgm:pt>
    <dgm:pt modelId="{776799CC-3FD6-4747-B3B2-12A23C3CC143}" type="parTrans" cxnId="{73BDC055-6A22-4057-95B9-CAAD319EB2A1}">
      <dgm:prSet/>
      <dgm:spPr/>
      <dgm:t>
        <a:bodyPr/>
        <a:lstStyle/>
        <a:p>
          <a:endParaRPr lang="pt-BR" sz="1800"/>
        </a:p>
      </dgm:t>
    </dgm:pt>
    <dgm:pt modelId="{14B47B2F-7926-4D82-8381-7B9476DFE759}" type="sibTrans" cxnId="{73BDC055-6A22-4057-95B9-CAAD319EB2A1}">
      <dgm:prSet/>
      <dgm:spPr/>
      <dgm:t>
        <a:bodyPr/>
        <a:lstStyle/>
        <a:p>
          <a:endParaRPr lang="pt-BR" sz="1800"/>
        </a:p>
      </dgm:t>
    </dgm:pt>
    <dgm:pt modelId="{03095935-099F-4C4D-ACE1-6298FEDBEFEC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Educação ambiental</a:t>
          </a:r>
        </a:p>
      </dgm:t>
    </dgm:pt>
    <dgm:pt modelId="{281EA9C6-25A9-4F74-B48A-FD9A1C3E0582}" type="parTrans" cxnId="{D2D5312C-190A-4FF1-A952-D7086758DBF8}">
      <dgm:prSet/>
      <dgm:spPr/>
      <dgm:t>
        <a:bodyPr/>
        <a:lstStyle/>
        <a:p>
          <a:endParaRPr lang="pt-BR" sz="1800"/>
        </a:p>
      </dgm:t>
    </dgm:pt>
    <dgm:pt modelId="{6815C3CE-C020-49D4-B4AC-0B5C11EC3EAC}" type="sibTrans" cxnId="{D2D5312C-190A-4FF1-A952-D7086758DBF8}">
      <dgm:prSet/>
      <dgm:spPr/>
      <dgm:t>
        <a:bodyPr/>
        <a:lstStyle/>
        <a:p>
          <a:endParaRPr lang="pt-BR" sz="1800"/>
        </a:p>
      </dgm:t>
    </dgm:pt>
    <dgm:pt modelId="{51DAD3F0-26FD-431F-ADDC-6EBD2768EA98}">
      <dgm:prSet phldr="0" custT="1"/>
      <dgm:spPr/>
      <dgm:t>
        <a:bodyPr/>
        <a:lstStyle/>
        <a:p>
          <a:r>
            <a:rPr lang="pt-BR" sz="1200" b="1" dirty="0">
              <a:latin typeface="Calibri Light" panose="020F0302020204030204"/>
            </a:rPr>
            <a:t>Incentivos</a:t>
          </a:r>
        </a:p>
      </dgm:t>
    </dgm:pt>
    <dgm:pt modelId="{83F30FB2-2438-46A5-8A4F-405F87147343}" type="parTrans" cxnId="{CF3CDAD5-AAFE-4B9D-A964-6EBB1BE631DD}">
      <dgm:prSet/>
      <dgm:spPr/>
      <dgm:t>
        <a:bodyPr/>
        <a:lstStyle/>
        <a:p>
          <a:endParaRPr lang="pt-BR" sz="1800"/>
        </a:p>
      </dgm:t>
    </dgm:pt>
    <dgm:pt modelId="{36B487B6-A574-42D7-AA13-4A16DC48F86C}" type="sibTrans" cxnId="{CF3CDAD5-AAFE-4B9D-A964-6EBB1BE631DD}">
      <dgm:prSet/>
      <dgm:spPr/>
      <dgm:t>
        <a:bodyPr/>
        <a:lstStyle/>
        <a:p>
          <a:endParaRPr lang="pt-BR" sz="1800"/>
        </a:p>
      </dgm:t>
    </dgm:pt>
    <dgm:pt modelId="{F0136326-C86A-4F85-9BB2-A51E1B1C2995}">
      <dgm:prSet phldr="0" custT="1"/>
      <dgm:spPr/>
      <dgm:t>
        <a:bodyPr/>
        <a:lstStyle/>
        <a:p>
          <a:pPr rtl="0"/>
          <a:r>
            <a:rPr lang="pt-BR" sz="1200" b="1">
              <a:latin typeface="Calibri Light" panose="020F0302020204030204"/>
            </a:rPr>
            <a:t>Municípios e consórcios</a:t>
          </a:r>
        </a:p>
      </dgm:t>
    </dgm:pt>
    <dgm:pt modelId="{9B0E9B24-13AF-46EA-83FA-9F7B7AA7DF06}" type="parTrans" cxnId="{04F15463-C73D-451C-AD05-F39C6E1F634D}">
      <dgm:prSet/>
      <dgm:spPr/>
      <dgm:t>
        <a:bodyPr/>
        <a:lstStyle/>
        <a:p>
          <a:endParaRPr lang="pt-BR" sz="1800"/>
        </a:p>
      </dgm:t>
    </dgm:pt>
    <dgm:pt modelId="{9EAD02C3-961A-4335-96DD-A30F364D000C}" type="sibTrans" cxnId="{04F15463-C73D-451C-AD05-F39C6E1F634D}">
      <dgm:prSet/>
      <dgm:spPr/>
      <dgm:t>
        <a:bodyPr/>
        <a:lstStyle/>
        <a:p>
          <a:endParaRPr lang="pt-BR" sz="1800"/>
        </a:p>
      </dgm:t>
    </dgm:pt>
    <dgm:pt modelId="{81B3DE42-BC21-47A5-92E2-7BC14143248B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Setor empresarial</a:t>
          </a:r>
        </a:p>
      </dgm:t>
    </dgm:pt>
    <dgm:pt modelId="{6670D1C1-4802-4EB3-8DBE-788EE2094648}" type="parTrans" cxnId="{690578F7-6841-44F9-89E2-69D11235D9AD}">
      <dgm:prSet/>
      <dgm:spPr/>
      <dgm:t>
        <a:bodyPr/>
        <a:lstStyle/>
        <a:p>
          <a:endParaRPr lang="pt-BR" sz="1800"/>
        </a:p>
      </dgm:t>
    </dgm:pt>
    <dgm:pt modelId="{D33FEC6E-37E0-4B00-A3D7-6E100BCD0A7B}" type="sibTrans" cxnId="{690578F7-6841-44F9-89E2-69D11235D9AD}">
      <dgm:prSet/>
      <dgm:spPr/>
      <dgm:t>
        <a:bodyPr/>
        <a:lstStyle/>
        <a:p>
          <a:endParaRPr lang="pt-BR" sz="1800"/>
        </a:p>
      </dgm:t>
    </dgm:pt>
    <dgm:pt modelId="{A8FFE27B-849D-40E2-9429-7406A5005976}">
      <dgm:prSet phldr="0" custT="1"/>
      <dgm:spPr/>
      <dgm:t>
        <a:bodyPr/>
        <a:lstStyle/>
        <a:p>
          <a:r>
            <a:rPr lang="pt-BR" sz="1200" b="1">
              <a:latin typeface="Calibri Light" panose="020F0302020204030204"/>
            </a:rPr>
            <a:t>Catadores</a:t>
          </a:r>
        </a:p>
      </dgm:t>
    </dgm:pt>
    <dgm:pt modelId="{F79C4763-A43A-4229-9175-F90937731E21}" type="parTrans" cxnId="{DEC08D0B-EDB4-47F2-B87A-D7E5EE80975A}">
      <dgm:prSet/>
      <dgm:spPr/>
      <dgm:t>
        <a:bodyPr/>
        <a:lstStyle/>
        <a:p>
          <a:endParaRPr lang="pt-BR" sz="1800"/>
        </a:p>
      </dgm:t>
    </dgm:pt>
    <dgm:pt modelId="{9FD79DCC-AA0C-4174-9780-EED8E630603D}" type="sibTrans" cxnId="{DEC08D0B-EDB4-47F2-B87A-D7E5EE80975A}">
      <dgm:prSet/>
      <dgm:spPr/>
      <dgm:t>
        <a:bodyPr/>
        <a:lstStyle/>
        <a:p>
          <a:endParaRPr lang="pt-BR" sz="1800"/>
        </a:p>
      </dgm:t>
    </dgm:pt>
    <dgm:pt modelId="{317BE7CC-F7F2-4433-8A6D-55D7638652EE}">
      <dgm:prSet phldr="0" custT="1"/>
      <dgm:spPr/>
      <dgm:t>
        <a:bodyPr/>
        <a:lstStyle/>
        <a:p>
          <a:pPr rtl="0"/>
          <a:endParaRPr lang="pt-BR" sz="1100">
            <a:latin typeface="Calibri Light" panose="020F0302020204030204"/>
          </a:endParaRPr>
        </a:p>
      </dgm:t>
    </dgm:pt>
    <dgm:pt modelId="{2D2400CF-59D6-42E1-B913-86ACA35A5285}" type="parTrans" cxnId="{31B8B5F0-CF13-4873-BAF8-285D20DE5932}">
      <dgm:prSet/>
      <dgm:spPr/>
      <dgm:t>
        <a:bodyPr/>
        <a:lstStyle/>
        <a:p>
          <a:endParaRPr lang="pt-BR" sz="1800"/>
        </a:p>
      </dgm:t>
    </dgm:pt>
    <dgm:pt modelId="{9DD79BF8-251A-4AC8-9821-828DDDEDFB6B}" type="sibTrans" cxnId="{31B8B5F0-CF13-4873-BAF8-285D20DE5932}">
      <dgm:prSet/>
      <dgm:spPr/>
      <dgm:t>
        <a:bodyPr/>
        <a:lstStyle/>
        <a:p>
          <a:endParaRPr lang="pt-BR" sz="1800"/>
        </a:p>
      </dgm:t>
    </dgm:pt>
    <dgm:pt modelId="{6064F99E-3879-4D13-8108-0641ED886956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Comunidade</a:t>
          </a:r>
        </a:p>
      </dgm:t>
    </dgm:pt>
    <dgm:pt modelId="{663A4716-CC88-4EF2-8809-2B6FD0E07918}" type="parTrans" cxnId="{BCD0ABC1-7FC5-4685-AE67-D2FD061EA13E}">
      <dgm:prSet/>
      <dgm:spPr/>
      <dgm:t>
        <a:bodyPr/>
        <a:lstStyle/>
        <a:p>
          <a:endParaRPr lang="pt-BR" sz="1800"/>
        </a:p>
      </dgm:t>
    </dgm:pt>
    <dgm:pt modelId="{36DA2FD4-7045-46DF-9C85-5ACA12F4077F}" type="sibTrans" cxnId="{BCD0ABC1-7FC5-4685-AE67-D2FD061EA13E}">
      <dgm:prSet/>
      <dgm:spPr/>
      <dgm:t>
        <a:bodyPr/>
        <a:lstStyle/>
        <a:p>
          <a:endParaRPr lang="pt-BR" sz="1800"/>
        </a:p>
      </dgm:t>
    </dgm:pt>
    <dgm:pt modelId="{FE85D8A5-84C5-4F48-9833-F10BEFE83B8A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Valor do resíduo</a:t>
          </a:r>
        </a:p>
      </dgm:t>
    </dgm:pt>
    <dgm:pt modelId="{26F5A1A5-ED04-4BFA-A5D7-CDE080D8DC52}" type="parTrans" cxnId="{1CB2F6DB-6B5C-4E78-9913-1C8E99ECBA49}">
      <dgm:prSet/>
      <dgm:spPr/>
      <dgm:t>
        <a:bodyPr/>
        <a:lstStyle/>
        <a:p>
          <a:endParaRPr lang="pt-BR" sz="1800"/>
        </a:p>
      </dgm:t>
    </dgm:pt>
    <dgm:pt modelId="{6EBD333F-10B8-4FF0-B46E-C97389D34C6B}" type="sibTrans" cxnId="{1CB2F6DB-6B5C-4E78-9913-1C8E99ECBA49}">
      <dgm:prSet/>
      <dgm:spPr/>
      <dgm:t>
        <a:bodyPr/>
        <a:lstStyle/>
        <a:p>
          <a:endParaRPr lang="pt-BR" sz="1800"/>
        </a:p>
      </dgm:t>
    </dgm:pt>
    <dgm:pt modelId="{BC04A08B-E983-414D-AF0E-AAEE72283B94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Acordos setoriais</a:t>
          </a:r>
          <a:endParaRPr lang="pt-BR" sz="1050" b="1" dirty="0">
            <a:latin typeface="Calibri Light" panose="020F0302020204030204"/>
          </a:endParaRPr>
        </a:p>
      </dgm:t>
    </dgm:pt>
    <dgm:pt modelId="{F1E84085-E4E7-412B-BDE9-BD5B2EB1A5FB}" type="parTrans" cxnId="{B0613DA7-CA71-413F-B7EB-81D66A75DFFB}">
      <dgm:prSet/>
      <dgm:spPr/>
      <dgm:t>
        <a:bodyPr/>
        <a:lstStyle/>
        <a:p>
          <a:endParaRPr lang="pt-BR" sz="1800"/>
        </a:p>
      </dgm:t>
    </dgm:pt>
    <dgm:pt modelId="{E0982948-3233-47E9-B937-C41387331959}" type="sibTrans" cxnId="{B0613DA7-CA71-413F-B7EB-81D66A75DFFB}">
      <dgm:prSet/>
      <dgm:spPr/>
      <dgm:t>
        <a:bodyPr/>
        <a:lstStyle/>
        <a:p>
          <a:endParaRPr lang="pt-BR" sz="1800"/>
        </a:p>
      </dgm:t>
    </dgm:pt>
    <dgm:pt modelId="{E9051A76-1E73-49A9-9431-BFDCAB6ED67A}">
      <dgm:prSet phldr="0" custT="1"/>
      <dgm:spPr/>
      <dgm:t>
        <a:bodyPr/>
        <a:lstStyle/>
        <a:p>
          <a:r>
            <a:rPr lang="pt-BR" sz="1200" b="1" dirty="0">
              <a:latin typeface="Calibri Light" panose="020F0302020204030204"/>
            </a:rPr>
            <a:t>Logística reversa</a:t>
          </a:r>
          <a:endParaRPr lang="pt-BR" sz="1200" b="1" dirty="0"/>
        </a:p>
      </dgm:t>
    </dgm:pt>
    <dgm:pt modelId="{29CB0F63-3DF5-4926-9469-82A49247FA78}" type="parTrans" cxnId="{298FF041-F271-4BC7-9F38-6BC98943FD9C}">
      <dgm:prSet/>
      <dgm:spPr/>
      <dgm:t>
        <a:bodyPr/>
        <a:lstStyle/>
        <a:p>
          <a:endParaRPr lang="pt-BR" sz="1800"/>
        </a:p>
      </dgm:t>
    </dgm:pt>
    <dgm:pt modelId="{25976045-D7BC-402B-801B-10DC4D2CDF5C}" type="sibTrans" cxnId="{298FF041-F271-4BC7-9F38-6BC98943FD9C}">
      <dgm:prSet/>
      <dgm:spPr/>
      <dgm:t>
        <a:bodyPr/>
        <a:lstStyle/>
        <a:p>
          <a:endParaRPr lang="pt-BR" sz="1800"/>
        </a:p>
      </dgm:t>
    </dgm:pt>
    <dgm:pt modelId="{C39620F4-545A-463A-9C5B-B62A2F420FB5}" type="pres">
      <dgm:prSet presAssocID="{19577C15-0CE2-4378-8E84-6177667B2D0A}" presName="Name0" presStyleCnt="0">
        <dgm:presLayoutVars>
          <dgm:dir/>
          <dgm:animLvl val="lvl"/>
          <dgm:resizeHandles val="exact"/>
        </dgm:presLayoutVars>
      </dgm:prSet>
      <dgm:spPr/>
    </dgm:pt>
    <dgm:pt modelId="{3C9250A4-B96C-4CF5-8E0C-5C71F7216D96}" type="pres">
      <dgm:prSet presAssocID="{4846B396-0E4E-4696-AC2D-75445A4F2622}" presName="composite" presStyleCnt="0"/>
      <dgm:spPr/>
    </dgm:pt>
    <dgm:pt modelId="{DD2346FF-DAD4-4794-B9FB-7D0A07FD1F0B}" type="pres">
      <dgm:prSet presAssocID="{4846B396-0E4E-4696-AC2D-75445A4F262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A116E5D-0B59-45BD-A056-BA3DA51E22E7}" type="pres">
      <dgm:prSet presAssocID="{4846B396-0E4E-4696-AC2D-75445A4F2622}" presName="desTx" presStyleLbl="alignAccFollowNode1" presStyleIdx="0" presStyleCnt="3">
        <dgm:presLayoutVars>
          <dgm:bulletEnabled val="1"/>
        </dgm:presLayoutVars>
      </dgm:prSet>
      <dgm:spPr/>
    </dgm:pt>
    <dgm:pt modelId="{BE0E6481-F51A-4486-8A9E-FB391B51D3A1}" type="pres">
      <dgm:prSet presAssocID="{7213C8BC-1264-483A-8812-9C6238DD9800}" presName="space" presStyleCnt="0"/>
      <dgm:spPr/>
    </dgm:pt>
    <dgm:pt modelId="{431956D8-B870-4E87-8B1F-03B906D43EC8}" type="pres">
      <dgm:prSet presAssocID="{F6147B5C-CDB7-401C-88C8-3B9633F021C4}" presName="composite" presStyleCnt="0"/>
      <dgm:spPr/>
    </dgm:pt>
    <dgm:pt modelId="{077CE586-1F0E-4116-9681-2BF34AEA1DDC}" type="pres">
      <dgm:prSet presAssocID="{F6147B5C-CDB7-401C-88C8-3B9633F021C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8695241-9472-43E1-8502-3ED49AF8156F}" type="pres">
      <dgm:prSet presAssocID="{F6147B5C-CDB7-401C-88C8-3B9633F021C4}" presName="desTx" presStyleLbl="alignAccFollowNode1" presStyleIdx="1" presStyleCnt="3">
        <dgm:presLayoutVars>
          <dgm:bulletEnabled val="1"/>
        </dgm:presLayoutVars>
      </dgm:prSet>
      <dgm:spPr/>
    </dgm:pt>
    <dgm:pt modelId="{3A418EE6-079F-4B60-83B6-8D5D26E8758A}" type="pres">
      <dgm:prSet presAssocID="{46AFA633-F747-4767-BE79-512D38420FE0}" presName="space" presStyleCnt="0"/>
      <dgm:spPr/>
    </dgm:pt>
    <dgm:pt modelId="{DE7DAAA2-708F-4AD1-B208-9EABB444E2A8}" type="pres">
      <dgm:prSet presAssocID="{EF5A08A7-C13D-4D3F-BBD2-C2969135F5B4}" presName="composite" presStyleCnt="0"/>
      <dgm:spPr/>
    </dgm:pt>
    <dgm:pt modelId="{98C4BF7A-CB7A-40BD-8ABC-9EAA32177412}" type="pres">
      <dgm:prSet presAssocID="{EF5A08A7-C13D-4D3F-BBD2-C2969135F5B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1A9BBF9-40C7-4F35-8DC0-BAADA343259F}" type="pres">
      <dgm:prSet presAssocID="{EF5A08A7-C13D-4D3F-BBD2-C2969135F5B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8882404-E8E7-481D-9A46-15692280B371}" type="presOf" srcId="{0C2927DB-AC16-47F3-955C-AABEB1322512}" destId="{2A116E5D-0B59-45BD-A056-BA3DA51E22E7}" srcOrd="0" destOrd="3" presId="urn:microsoft.com/office/officeart/2005/8/layout/hList1"/>
    <dgm:cxn modelId="{923F4107-F9AA-428B-9985-C03F182DC419}" type="presOf" srcId="{EF5A08A7-C13D-4D3F-BBD2-C2969135F5B4}" destId="{98C4BF7A-CB7A-40BD-8ABC-9EAA32177412}" srcOrd="0" destOrd="0" presId="urn:microsoft.com/office/officeart/2005/8/layout/hList1"/>
    <dgm:cxn modelId="{DEC08D0B-EDB4-47F2-B87A-D7E5EE80975A}" srcId="{EF5A08A7-C13D-4D3F-BBD2-C2969135F5B4}" destId="{A8FFE27B-849D-40E2-9429-7406A5005976}" srcOrd="4" destOrd="0" parTransId="{F79C4763-A43A-4229-9175-F90937731E21}" sibTransId="{9FD79DCC-AA0C-4174-9780-EED8E630603D}"/>
    <dgm:cxn modelId="{CC168226-9DFA-409A-8591-DADF01D07619}" srcId="{4846B396-0E4E-4696-AC2D-75445A4F2622}" destId="{15EDC1A8-D4DD-475D-B42D-6716CAE3F9B7}" srcOrd="0" destOrd="0" parTransId="{83873743-0709-4EB7-9F10-E3EFA9E2C59E}" sibTransId="{56330E46-71EC-45F1-A8DE-EFA2F20945F4}"/>
    <dgm:cxn modelId="{87E04A27-5FFD-4AB3-AD36-2D9586049B6A}" type="presOf" srcId="{03095935-099F-4C4D-ACE1-6298FEDBEFEC}" destId="{E8695241-9472-43E1-8502-3ED49AF8156F}" srcOrd="0" destOrd="4" presId="urn:microsoft.com/office/officeart/2005/8/layout/hList1"/>
    <dgm:cxn modelId="{D2D5312C-190A-4FF1-A952-D7086758DBF8}" srcId="{F6147B5C-CDB7-401C-88C8-3B9633F021C4}" destId="{03095935-099F-4C4D-ACE1-6298FEDBEFEC}" srcOrd="4" destOrd="0" parTransId="{281EA9C6-25A9-4F74-B48A-FD9A1C3E0582}" sibTransId="{6815C3CE-C020-49D4-B4AC-0B5C11EC3EAC}"/>
    <dgm:cxn modelId="{951B6B2D-127D-46F1-B646-CFEA6634D622}" type="presOf" srcId="{FE85D8A5-84C5-4F48-9833-F10BEFE83B8A}" destId="{2A116E5D-0B59-45BD-A056-BA3DA51E22E7}" srcOrd="0" destOrd="4" presId="urn:microsoft.com/office/officeart/2005/8/layout/hList1"/>
    <dgm:cxn modelId="{173EB332-69E1-41A9-9E1F-5504FC910F4B}" type="presOf" srcId="{8A5E1B98-BF96-4272-A95C-A4B169832F04}" destId="{E8695241-9472-43E1-8502-3ED49AF8156F}" srcOrd="0" destOrd="0" presId="urn:microsoft.com/office/officeart/2005/8/layout/hList1"/>
    <dgm:cxn modelId="{7534163A-FCAF-422A-906F-3B057B990E39}" type="presOf" srcId="{BC04A08B-E983-414D-AF0E-AAEE72283B94}" destId="{E8695241-9472-43E1-8502-3ED49AF8156F}" srcOrd="0" destOrd="6" presId="urn:microsoft.com/office/officeart/2005/8/layout/hList1"/>
    <dgm:cxn modelId="{E29B2B3C-850C-483A-A724-15CB3216B883}" srcId="{4846B396-0E4E-4696-AC2D-75445A4F2622}" destId="{4E2A87DD-4A95-4093-8A30-D062C3635786}" srcOrd="2" destOrd="0" parTransId="{D685465F-4540-42EF-8BA6-4EB95BAF0FDC}" sibTransId="{115AA01E-CBD9-4F8D-90BC-D269253B7307}"/>
    <dgm:cxn modelId="{4E29463C-C324-4A01-A569-B99D95A13D2D}" srcId="{19577C15-0CE2-4378-8E84-6177667B2D0A}" destId="{F6147B5C-CDB7-401C-88C8-3B9633F021C4}" srcOrd="1" destOrd="0" parTransId="{944F2A43-07CC-4009-B79B-9C652CD70C2B}" sibTransId="{46AFA633-F747-4767-BE79-512D38420FE0}"/>
    <dgm:cxn modelId="{40575E40-7590-4F7F-A9D8-A397C6D498B1}" srcId="{19577C15-0CE2-4378-8E84-6177667B2D0A}" destId="{EF5A08A7-C13D-4D3F-BBD2-C2969135F5B4}" srcOrd="2" destOrd="0" parTransId="{9D6782FB-1892-4248-B1E0-4F71F3EB2EA0}" sibTransId="{64DD99BA-4ABC-4645-BCDC-33C73ECEB70E}"/>
    <dgm:cxn modelId="{65417D60-0ECC-458F-8A7E-93EDB1290FCB}" srcId="{F6147B5C-CDB7-401C-88C8-3B9633F021C4}" destId="{B8E2E36A-7FC9-4D2D-8F66-7C4A8F7E90A1}" srcOrd="1" destOrd="0" parTransId="{B1677883-B3D7-4290-A4C7-7D56699B6FA1}" sibTransId="{031BEF26-8B32-4863-A56D-723D4A1B3858}"/>
    <dgm:cxn modelId="{298FF041-F271-4BC7-9F38-6BC98943FD9C}" srcId="{F6147B5C-CDB7-401C-88C8-3B9633F021C4}" destId="{E9051A76-1E73-49A9-9431-BFDCAB6ED67A}" srcOrd="3" destOrd="0" parTransId="{29CB0F63-3DF5-4926-9469-82A49247FA78}" sibTransId="{25976045-D7BC-402B-801B-10DC4D2CDF5C}"/>
    <dgm:cxn modelId="{F6A6CD62-BCB9-4437-B39A-7D642007C883}" type="presOf" srcId="{6064F99E-3879-4D13-8108-0641ED886956}" destId="{61A9BBF9-40C7-4F35-8DC0-BAADA343259F}" srcOrd="0" destOrd="5" presId="urn:microsoft.com/office/officeart/2005/8/layout/hList1"/>
    <dgm:cxn modelId="{99C1F342-A42C-4EB9-9D91-09EB0807E0A9}" type="presOf" srcId="{E9051A76-1E73-49A9-9431-BFDCAB6ED67A}" destId="{E8695241-9472-43E1-8502-3ED49AF8156F}" srcOrd="0" destOrd="3" presId="urn:microsoft.com/office/officeart/2005/8/layout/hList1"/>
    <dgm:cxn modelId="{04F15463-C73D-451C-AD05-F39C6E1F634D}" srcId="{EF5A08A7-C13D-4D3F-BBD2-C2969135F5B4}" destId="{F0136326-C86A-4F85-9BB2-A51E1B1C2995}" srcOrd="2" destOrd="0" parTransId="{9B0E9B24-13AF-46EA-83FA-9F7B7AA7DF06}" sibTransId="{9EAD02C3-961A-4335-96DD-A30F364D000C}"/>
    <dgm:cxn modelId="{D711DA44-B2E3-4F00-AC65-3F44F36F1388}" type="presOf" srcId="{A8FFE27B-849D-40E2-9429-7406A5005976}" destId="{61A9BBF9-40C7-4F35-8DC0-BAADA343259F}" srcOrd="0" destOrd="4" presId="urn:microsoft.com/office/officeart/2005/8/layout/hList1"/>
    <dgm:cxn modelId="{85A9E845-9A95-4565-B0ED-F9ABDBAEC1AE}" type="presOf" srcId="{3EB28C95-13EA-4E34-8221-49DF3F181928}" destId="{2A116E5D-0B59-45BD-A056-BA3DA51E22E7}" srcOrd="0" destOrd="5" presId="urn:microsoft.com/office/officeart/2005/8/layout/hList1"/>
    <dgm:cxn modelId="{0BBCD946-338D-4EF0-B736-89F1962B04A8}" type="presOf" srcId="{4E2A87DD-4A95-4093-8A30-D062C3635786}" destId="{2A116E5D-0B59-45BD-A056-BA3DA51E22E7}" srcOrd="0" destOrd="2" presId="urn:microsoft.com/office/officeart/2005/8/layout/hList1"/>
    <dgm:cxn modelId="{317C314E-5E57-42DE-9FFC-6B1DAF9FFAF2}" type="presOf" srcId="{63BB409A-11E1-4579-8809-D97224EE9E49}" destId="{61A9BBF9-40C7-4F35-8DC0-BAADA343259F}" srcOrd="0" destOrd="0" presId="urn:microsoft.com/office/officeart/2005/8/layout/hList1"/>
    <dgm:cxn modelId="{9A5F6F4F-B955-43B5-A316-99C65FA54760}" type="presOf" srcId="{336EDBEC-8E9E-4F23-92B2-5C108DA2DB8D}" destId="{2A116E5D-0B59-45BD-A056-BA3DA51E22E7}" srcOrd="0" destOrd="1" presId="urn:microsoft.com/office/officeart/2005/8/layout/hList1"/>
    <dgm:cxn modelId="{B707E551-00CC-4BA4-9AA4-80C9CF8BFD86}" srcId="{4846B396-0E4E-4696-AC2D-75445A4F2622}" destId="{336EDBEC-8E9E-4F23-92B2-5C108DA2DB8D}" srcOrd="1" destOrd="0" parTransId="{78B0719D-F713-4AC4-B51F-27EEB26A40BD}" sibTransId="{15DC5762-217A-4FB4-9ECB-B7CDEC945D01}"/>
    <dgm:cxn modelId="{08346452-008B-425F-9CAB-1CBEA46E78B8}" type="presOf" srcId="{19577C15-0CE2-4378-8E84-6177667B2D0A}" destId="{C39620F4-545A-463A-9C5B-B62A2F420FB5}" srcOrd="0" destOrd="0" presId="urn:microsoft.com/office/officeart/2005/8/layout/hList1"/>
    <dgm:cxn modelId="{B9FB0274-9C21-46DE-88B1-0F23C0C3C1B9}" type="presOf" srcId="{81B3DE42-BC21-47A5-92E2-7BC14143248B}" destId="{61A9BBF9-40C7-4F35-8DC0-BAADA343259F}" srcOrd="0" destOrd="3" presId="urn:microsoft.com/office/officeart/2005/8/layout/hList1"/>
    <dgm:cxn modelId="{73BDC055-6A22-4057-95B9-CAAD319EB2A1}" srcId="{F6147B5C-CDB7-401C-88C8-3B9633F021C4}" destId="{32E66E5D-471F-46BA-84E8-AB177564FED1}" srcOrd="2" destOrd="0" parTransId="{776799CC-3FD6-4747-B3B2-12A23C3CC143}" sibTransId="{14B47B2F-7926-4D82-8381-7B9476DFE759}"/>
    <dgm:cxn modelId="{B0613DA7-CA71-413F-B7EB-81D66A75DFFB}" srcId="{F6147B5C-CDB7-401C-88C8-3B9633F021C4}" destId="{BC04A08B-E983-414D-AF0E-AAEE72283B94}" srcOrd="6" destOrd="0" parTransId="{F1E84085-E4E7-412B-BDE9-BD5B2EB1A5FB}" sibTransId="{E0982948-3233-47E9-B937-C41387331959}"/>
    <dgm:cxn modelId="{18FD52B0-2001-4804-8F7D-D1A454EDAB98}" type="presOf" srcId="{4846B396-0E4E-4696-AC2D-75445A4F2622}" destId="{DD2346FF-DAD4-4794-B9FB-7D0A07FD1F0B}" srcOrd="0" destOrd="0" presId="urn:microsoft.com/office/officeart/2005/8/layout/hList1"/>
    <dgm:cxn modelId="{EA482CB6-A4D8-4D5B-946C-079055581039}" srcId="{4846B396-0E4E-4696-AC2D-75445A4F2622}" destId="{3EB28C95-13EA-4E34-8221-49DF3F181928}" srcOrd="5" destOrd="0" parTransId="{9DFF27F6-6885-47BF-9D19-6A98472F73AB}" sibTransId="{559F1BC8-7BD8-4003-B0F1-82351AE6218C}"/>
    <dgm:cxn modelId="{85554BBB-43CE-42CD-BFB7-80402955C854}" type="presOf" srcId="{51DAD3F0-26FD-431F-ADDC-6EBD2768EA98}" destId="{E8695241-9472-43E1-8502-3ED49AF8156F}" srcOrd="0" destOrd="5" presId="urn:microsoft.com/office/officeart/2005/8/layout/hList1"/>
    <dgm:cxn modelId="{232E78BE-EDDB-4C68-9EB2-42CA2C4C85C7}" srcId="{EF5A08A7-C13D-4D3F-BBD2-C2969135F5B4}" destId="{63BB409A-11E1-4579-8809-D97224EE9E49}" srcOrd="0" destOrd="0" parTransId="{D01816F5-FB17-4080-B2CC-BFA44108C9EF}" sibTransId="{AF9177FA-C150-46A8-8B4E-F67990581102}"/>
    <dgm:cxn modelId="{31C353BF-036F-482A-A546-1D37B7D08DF9}" type="presOf" srcId="{F0136326-C86A-4F85-9BB2-A51E1B1C2995}" destId="{61A9BBF9-40C7-4F35-8DC0-BAADA343259F}" srcOrd="0" destOrd="2" presId="urn:microsoft.com/office/officeart/2005/8/layout/hList1"/>
    <dgm:cxn modelId="{BCD0ABC1-7FC5-4685-AE67-D2FD061EA13E}" srcId="{EF5A08A7-C13D-4D3F-BBD2-C2969135F5B4}" destId="{6064F99E-3879-4D13-8108-0641ED886956}" srcOrd="5" destOrd="0" parTransId="{663A4716-CC88-4EF2-8809-2B6FD0E07918}" sibTransId="{36DA2FD4-7045-46DF-9C85-5ACA12F4077F}"/>
    <dgm:cxn modelId="{8B939BCD-2573-486F-A543-0A8B972CA459}" type="presOf" srcId="{317BE7CC-F7F2-4433-8A6D-55D7638652EE}" destId="{61A9BBF9-40C7-4F35-8DC0-BAADA343259F}" srcOrd="0" destOrd="6" presId="urn:microsoft.com/office/officeart/2005/8/layout/hList1"/>
    <dgm:cxn modelId="{CF3CDAD5-AAFE-4B9D-A964-6EBB1BE631DD}" srcId="{F6147B5C-CDB7-401C-88C8-3B9633F021C4}" destId="{51DAD3F0-26FD-431F-ADDC-6EBD2768EA98}" srcOrd="5" destOrd="0" parTransId="{83F30FB2-2438-46A5-8A4F-405F87147343}" sibTransId="{36B487B6-A574-42D7-AA13-4A16DC48F86C}"/>
    <dgm:cxn modelId="{0DF71ADA-E773-464D-8541-F4DE8BE4318E}" type="presOf" srcId="{15EDC1A8-D4DD-475D-B42D-6716CAE3F9B7}" destId="{2A116E5D-0B59-45BD-A056-BA3DA51E22E7}" srcOrd="0" destOrd="0" presId="urn:microsoft.com/office/officeart/2005/8/layout/hList1"/>
    <dgm:cxn modelId="{1CB2F6DB-6B5C-4E78-9913-1C8E99ECBA49}" srcId="{4846B396-0E4E-4696-AC2D-75445A4F2622}" destId="{FE85D8A5-84C5-4F48-9833-F10BEFE83B8A}" srcOrd="4" destOrd="0" parTransId="{26F5A1A5-ED04-4BFA-A5D7-CDE080D8DC52}" sibTransId="{6EBD333F-10B8-4FF0-B46E-C97389D34C6B}"/>
    <dgm:cxn modelId="{A99EEAE3-E34F-4C8B-9B95-03704C98D600}" srcId="{4846B396-0E4E-4696-AC2D-75445A4F2622}" destId="{0C2927DB-AC16-47F3-955C-AABEB1322512}" srcOrd="3" destOrd="0" parTransId="{9DD107B8-006B-4E18-A220-BF33E8AA217D}" sibTransId="{E4960F95-CCA0-4901-8063-7DF7066E5EF2}"/>
    <dgm:cxn modelId="{B345B8EF-FC16-452D-A263-7D181B68E119}" type="presOf" srcId="{1E4F32B9-085E-4B14-8240-18AA8FDA36BA}" destId="{61A9BBF9-40C7-4F35-8DC0-BAADA343259F}" srcOrd="0" destOrd="1" presId="urn:microsoft.com/office/officeart/2005/8/layout/hList1"/>
    <dgm:cxn modelId="{31B8B5F0-CF13-4873-BAF8-285D20DE5932}" srcId="{EF5A08A7-C13D-4D3F-BBD2-C2969135F5B4}" destId="{317BE7CC-F7F2-4433-8A6D-55D7638652EE}" srcOrd="6" destOrd="0" parTransId="{2D2400CF-59D6-42E1-B913-86ACA35A5285}" sibTransId="{9DD79BF8-251A-4AC8-9821-828DDDEDFB6B}"/>
    <dgm:cxn modelId="{1CD389F1-3E29-41E7-A985-A1EB4EC4DF18}" type="presOf" srcId="{32E66E5D-471F-46BA-84E8-AB177564FED1}" destId="{E8695241-9472-43E1-8502-3ED49AF8156F}" srcOrd="0" destOrd="2" presId="urn:microsoft.com/office/officeart/2005/8/layout/hList1"/>
    <dgm:cxn modelId="{3E0FDFF1-1756-47C8-BE1F-A242B8A2EFA9}" srcId="{F6147B5C-CDB7-401C-88C8-3B9633F021C4}" destId="{8A5E1B98-BF96-4272-A95C-A4B169832F04}" srcOrd="0" destOrd="0" parTransId="{3B9956E2-445A-4912-82CE-05CF1378813F}" sibTransId="{B4BDC6C7-2455-4CD5-9DC6-EE53D1CC2996}"/>
    <dgm:cxn modelId="{4D2027F2-BC97-45EF-9EE1-5DB1D3F777A6}" srcId="{EF5A08A7-C13D-4D3F-BBD2-C2969135F5B4}" destId="{1E4F32B9-085E-4B14-8240-18AA8FDA36BA}" srcOrd="1" destOrd="0" parTransId="{B82FA672-F586-4E5E-8369-FF451046375F}" sibTransId="{ED9EE35D-BD58-4E0E-8775-64EB187B5BA1}"/>
    <dgm:cxn modelId="{690578F7-6841-44F9-89E2-69D11235D9AD}" srcId="{EF5A08A7-C13D-4D3F-BBD2-C2969135F5B4}" destId="{81B3DE42-BC21-47A5-92E2-7BC14143248B}" srcOrd="3" destOrd="0" parTransId="{6670D1C1-4802-4EB3-8DBE-788EE2094648}" sibTransId="{D33FEC6E-37E0-4B00-A3D7-6E100BCD0A7B}"/>
    <dgm:cxn modelId="{BF4C55FA-B05F-4655-9A28-8D2D43234CC4}" type="presOf" srcId="{F6147B5C-CDB7-401C-88C8-3B9633F021C4}" destId="{077CE586-1F0E-4116-9681-2BF34AEA1DDC}" srcOrd="0" destOrd="0" presId="urn:microsoft.com/office/officeart/2005/8/layout/hList1"/>
    <dgm:cxn modelId="{A2F7E1FC-931D-4117-ABF4-4F30C370E970}" type="presOf" srcId="{B8E2E36A-7FC9-4D2D-8F66-7C4A8F7E90A1}" destId="{E8695241-9472-43E1-8502-3ED49AF8156F}" srcOrd="0" destOrd="1" presId="urn:microsoft.com/office/officeart/2005/8/layout/hList1"/>
    <dgm:cxn modelId="{11E08CFF-197F-4C07-AAD8-E8DF6F93BA5A}" srcId="{19577C15-0CE2-4378-8E84-6177667B2D0A}" destId="{4846B396-0E4E-4696-AC2D-75445A4F2622}" srcOrd="0" destOrd="0" parTransId="{EEE1EB78-3CFE-4123-A42E-A237685F8D4B}" sibTransId="{7213C8BC-1264-483A-8812-9C6238DD9800}"/>
    <dgm:cxn modelId="{D7420C89-C262-430A-AC6E-AE11B05127AA}" type="presParOf" srcId="{C39620F4-545A-463A-9C5B-B62A2F420FB5}" destId="{3C9250A4-B96C-4CF5-8E0C-5C71F7216D96}" srcOrd="0" destOrd="0" presId="urn:microsoft.com/office/officeart/2005/8/layout/hList1"/>
    <dgm:cxn modelId="{65EDF6A8-8887-4184-AF5A-554480B5A2FB}" type="presParOf" srcId="{3C9250A4-B96C-4CF5-8E0C-5C71F7216D96}" destId="{DD2346FF-DAD4-4794-B9FB-7D0A07FD1F0B}" srcOrd="0" destOrd="0" presId="urn:microsoft.com/office/officeart/2005/8/layout/hList1"/>
    <dgm:cxn modelId="{532A2727-86F5-4555-8E81-81E46037B207}" type="presParOf" srcId="{3C9250A4-B96C-4CF5-8E0C-5C71F7216D96}" destId="{2A116E5D-0B59-45BD-A056-BA3DA51E22E7}" srcOrd="1" destOrd="0" presId="urn:microsoft.com/office/officeart/2005/8/layout/hList1"/>
    <dgm:cxn modelId="{C8AB3EBC-A2DF-48C8-AF1D-7908AB615157}" type="presParOf" srcId="{C39620F4-545A-463A-9C5B-B62A2F420FB5}" destId="{BE0E6481-F51A-4486-8A9E-FB391B51D3A1}" srcOrd="1" destOrd="0" presId="urn:microsoft.com/office/officeart/2005/8/layout/hList1"/>
    <dgm:cxn modelId="{CA88A95C-ECBD-4C0B-9FF8-1A3C705DDE6D}" type="presParOf" srcId="{C39620F4-545A-463A-9C5B-B62A2F420FB5}" destId="{431956D8-B870-4E87-8B1F-03B906D43EC8}" srcOrd="2" destOrd="0" presId="urn:microsoft.com/office/officeart/2005/8/layout/hList1"/>
    <dgm:cxn modelId="{0EAC678E-6742-4AFE-A82D-9BEE9913CDEE}" type="presParOf" srcId="{431956D8-B870-4E87-8B1F-03B906D43EC8}" destId="{077CE586-1F0E-4116-9681-2BF34AEA1DDC}" srcOrd="0" destOrd="0" presId="urn:microsoft.com/office/officeart/2005/8/layout/hList1"/>
    <dgm:cxn modelId="{2168A8D3-7A6F-4716-A4E9-0B687F2F6440}" type="presParOf" srcId="{431956D8-B870-4E87-8B1F-03B906D43EC8}" destId="{E8695241-9472-43E1-8502-3ED49AF8156F}" srcOrd="1" destOrd="0" presId="urn:microsoft.com/office/officeart/2005/8/layout/hList1"/>
    <dgm:cxn modelId="{E612C675-AFBB-43B6-B48F-56900DDD2A20}" type="presParOf" srcId="{C39620F4-545A-463A-9C5B-B62A2F420FB5}" destId="{3A418EE6-079F-4B60-83B6-8D5D26E8758A}" srcOrd="3" destOrd="0" presId="urn:microsoft.com/office/officeart/2005/8/layout/hList1"/>
    <dgm:cxn modelId="{16753C0D-D6B3-4C17-88FF-34B5EAB8F154}" type="presParOf" srcId="{C39620F4-545A-463A-9C5B-B62A2F420FB5}" destId="{DE7DAAA2-708F-4AD1-B208-9EABB444E2A8}" srcOrd="4" destOrd="0" presId="urn:microsoft.com/office/officeart/2005/8/layout/hList1"/>
    <dgm:cxn modelId="{1EB9E348-B610-4410-9F60-9065FF0A9BB5}" type="presParOf" srcId="{DE7DAAA2-708F-4AD1-B208-9EABB444E2A8}" destId="{98C4BF7A-CB7A-40BD-8ABC-9EAA32177412}" srcOrd="0" destOrd="0" presId="urn:microsoft.com/office/officeart/2005/8/layout/hList1"/>
    <dgm:cxn modelId="{DF437D5C-B527-44B6-BA29-91780BE5500A}" type="presParOf" srcId="{DE7DAAA2-708F-4AD1-B208-9EABB444E2A8}" destId="{61A9BBF9-40C7-4F35-8DC0-BAADA34325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1FFA57-5CDC-4961-86E5-F5FF90F4DCA0}" type="doc">
      <dgm:prSet loTypeId="urn:microsoft.com/office/officeart/2005/8/layout/hProcess11" loCatId="process" qsTypeId="urn:microsoft.com/office/officeart/2005/8/quickstyle/simple5" qsCatId="simple" csTypeId="urn:microsoft.com/office/officeart/2005/8/colors/accent2_2" csCatId="accent2" phldr="1"/>
      <dgm:spPr/>
    </dgm:pt>
    <dgm:pt modelId="{C93333C3-2AB3-43D2-B454-01E553FA4F9A}">
      <dgm:prSet phldrT="[Texto]"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Não geração</a:t>
          </a:r>
          <a:endParaRPr lang="pt-BR" sz="1200" b="1" dirty="0"/>
        </a:p>
      </dgm:t>
    </dgm:pt>
    <dgm:pt modelId="{A4443E6E-DD9C-4B43-BFF5-F4B59FF2CDD5}" type="parTrans" cxnId="{ECB20699-6E03-464A-A95C-CFD9CC2521A7}">
      <dgm:prSet/>
      <dgm:spPr/>
      <dgm:t>
        <a:bodyPr/>
        <a:lstStyle/>
        <a:p>
          <a:endParaRPr lang="pt-BR"/>
        </a:p>
      </dgm:t>
    </dgm:pt>
    <dgm:pt modelId="{445610E1-BDFE-4384-A750-5BE4912DD97A}" type="sibTrans" cxnId="{ECB20699-6E03-464A-A95C-CFD9CC2521A7}">
      <dgm:prSet/>
      <dgm:spPr/>
      <dgm:t>
        <a:bodyPr/>
        <a:lstStyle/>
        <a:p>
          <a:endParaRPr lang="pt-BR"/>
        </a:p>
      </dgm:t>
    </dgm:pt>
    <dgm:pt modelId="{D603CD80-7996-4D4F-8F22-D234D5ECCB2A}">
      <dgm:prSet phldrT="[Texto]" phldr="0" custT="1"/>
      <dgm:spPr/>
      <dgm:t>
        <a:bodyPr/>
        <a:lstStyle/>
        <a:p>
          <a:r>
            <a:rPr lang="pt-BR" sz="1200" b="1" dirty="0">
              <a:latin typeface="Calibri Light" panose="020F0302020204030204"/>
            </a:rPr>
            <a:t>Redução</a:t>
          </a:r>
          <a:endParaRPr lang="pt-BR" sz="1200" b="1" dirty="0"/>
        </a:p>
      </dgm:t>
    </dgm:pt>
    <dgm:pt modelId="{6CA7AD88-69E9-4C32-83C8-F206AD3DDD32}" type="parTrans" cxnId="{81240316-4224-4D81-9E86-41D1DB367F28}">
      <dgm:prSet/>
      <dgm:spPr/>
      <dgm:t>
        <a:bodyPr/>
        <a:lstStyle/>
        <a:p>
          <a:endParaRPr lang="pt-BR"/>
        </a:p>
      </dgm:t>
    </dgm:pt>
    <dgm:pt modelId="{3B07EFF1-003B-41BF-B3D4-8F6C9A9EFD71}" type="sibTrans" cxnId="{81240316-4224-4D81-9E86-41D1DB367F28}">
      <dgm:prSet/>
      <dgm:spPr/>
      <dgm:t>
        <a:bodyPr/>
        <a:lstStyle/>
        <a:p>
          <a:endParaRPr lang="pt-BR"/>
        </a:p>
      </dgm:t>
    </dgm:pt>
    <dgm:pt modelId="{C14CDD06-6883-4650-80C4-402C35806D19}">
      <dgm:prSet phldrT="[Texto]" phldr="0" custT="1"/>
      <dgm:spPr/>
      <dgm:t>
        <a:bodyPr/>
        <a:lstStyle/>
        <a:p>
          <a:r>
            <a:rPr lang="pt-BR" sz="1200" b="1" dirty="0">
              <a:latin typeface="Calibri Light" panose="020F0302020204030204"/>
            </a:rPr>
            <a:t>Reutilização</a:t>
          </a:r>
          <a:endParaRPr lang="pt-BR" sz="1200" b="1" dirty="0"/>
        </a:p>
      </dgm:t>
    </dgm:pt>
    <dgm:pt modelId="{B325DC55-EF11-4C58-9799-334804475577}" type="parTrans" cxnId="{8C788FA3-6618-4F04-8670-A9128EEC0D60}">
      <dgm:prSet/>
      <dgm:spPr/>
      <dgm:t>
        <a:bodyPr/>
        <a:lstStyle/>
        <a:p>
          <a:endParaRPr lang="pt-BR"/>
        </a:p>
      </dgm:t>
    </dgm:pt>
    <dgm:pt modelId="{1AE8207E-364B-4282-87AB-4CE4FAE26447}" type="sibTrans" cxnId="{8C788FA3-6618-4F04-8670-A9128EEC0D60}">
      <dgm:prSet/>
      <dgm:spPr/>
      <dgm:t>
        <a:bodyPr/>
        <a:lstStyle/>
        <a:p>
          <a:endParaRPr lang="pt-BR"/>
        </a:p>
      </dgm:t>
    </dgm:pt>
    <dgm:pt modelId="{187666D6-1D62-45BA-9D88-926700D12A12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Reciclagem</a:t>
          </a:r>
        </a:p>
      </dgm:t>
    </dgm:pt>
    <dgm:pt modelId="{633E91DB-49BD-4214-9FB0-FFECFF4EB91D}" type="parTrans" cxnId="{4DD28E67-264E-43E9-BE56-1256AC58EB32}">
      <dgm:prSet/>
      <dgm:spPr/>
      <dgm:t>
        <a:bodyPr/>
        <a:lstStyle/>
        <a:p>
          <a:endParaRPr lang="pt-BR"/>
        </a:p>
      </dgm:t>
    </dgm:pt>
    <dgm:pt modelId="{04D92DB5-8898-4D63-B575-309C2A9FEC89}" type="sibTrans" cxnId="{4DD28E67-264E-43E9-BE56-1256AC58EB32}">
      <dgm:prSet/>
      <dgm:spPr/>
      <dgm:t>
        <a:bodyPr/>
        <a:lstStyle/>
        <a:p>
          <a:endParaRPr lang="pt-BR"/>
        </a:p>
      </dgm:t>
    </dgm:pt>
    <dgm:pt modelId="{6B020DF3-988F-468F-86BB-7332B986366E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Tratamento dos RESÍDUOS SÓLIDOS</a:t>
          </a:r>
        </a:p>
      </dgm:t>
    </dgm:pt>
    <dgm:pt modelId="{B0F96A9E-C1FB-43FD-A17C-AC76BBB410D3}" type="parTrans" cxnId="{4D3B3C7A-494F-44BC-B2D5-7E707F90C359}">
      <dgm:prSet/>
      <dgm:spPr/>
      <dgm:t>
        <a:bodyPr/>
        <a:lstStyle/>
        <a:p>
          <a:endParaRPr lang="pt-BR"/>
        </a:p>
      </dgm:t>
    </dgm:pt>
    <dgm:pt modelId="{697A2993-3FFD-4C6E-BB97-E9DB52AB7EA4}" type="sibTrans" cxnId="{4D3B3C7A-494F-44BC-B2D5-7E707F90C359}">
      <dgm:prSet/>
      <dgm:spPr/>
      <dgm:t>
        <a:bodyPr/>
        <a:lstStyle/>
        <a:p>
          <a:endParaRPr lang="pt-BR"/>
        </a:p>
      </dgm:t>
    </dgm:pt>
    <dgm:pt modelId="{44E3C20C-487D-438B-A6D0-C827AFC72CCD}">
      <dgm:prSet phldr="0" custT="1"/>
      <dgm:spPr/>
      <dgm:t>
        <a:bodyPr/>
        <a:lstStyle/>
        <a:p>
          <a:pPr rtl="0"/>
          <a:r>
            <a:rPr lang="pt-BR" sz="1200" b="1" dirty="0">
              <a:latin typeface="Calibri Light" panose="020F0302020204030204"/>
            </a:rPr>
            <a:t>Disposição final ambientalmente adequada dos REJEITOS</a:t>
          </a:r>
        </a:p>
      </dgm:t>
    </dgm:pt>
    <dgm:pt modelId="{204EEAF8-5DEB-4D02-8069-E479E88CFB0B}" type="parTrans" cxnId="{5EE04804-3CE9-40CF-B30E-EB80FE22959E}">
      <dgm:prSet/>
      <dgm:spPr/>
      <dgm:t>
        <a:bodyPr/>
        <a:lstStyle/>
        <a:p>
          <a:endParaRPr lang="pt-BR"/>
        </a:p>
      </dgm:t>
    </dgm:pt>
    <dgm:pt modelId="{E636284F-750D-480C-9A84-1A552C44FCC1}" type="sibTrans" cxnId="{5EE04804-3CE9-40CF-B30E-EB80FE22959E}">
      <dgm:prSet/>
      <dgm:spPr/>
      <dgm:t>
        <a:bodyPr/>
        <a:lstStyle/>
        <a:p>
          <a:endParaRPr lang="pt-BR"/>
        </a:p>
      </dgm:t>
    </dgm:pt>
    <dgm:pt modelId="{9D8B9ED1-34FA-4DA6-8717-47CF499DDD89}" type="pres">
      <dgm:prSet presAssocID="{C31FFA57-5CDC-4961-86E5-F5FF90F4DCA0}" presName="Name0" presStyleCnt="0">
        <dgm:presLayoutVars>
          <dgm:dir/>
          <dgm:resizeHandles val="exact"/>
        </dgm:presLayoutVars>
      </dgm:prSet>
      <dgm:spPr/>
    </dgm:pt>
    <dgm:pt modelId="{5066E189-6847-4AD1-AD00-F0A268CACD4D}" type="pres">
      <dgm:prSet presAssocID="{C31FFA57-5CDC-4961-86E5-F5FF90F4DCA0}" presName="arrow" presStyleLbl="bgShp" presStyleIdx="0" presStyleCnt="1" custLinFactNeighborY="-11722"/>
      <dgm:spPr/>
    </dgm:pt>
    <dgm:pt modelId="{D1E92BCC-A265-47F6-9378-938052CBDF5D}" type="pres">
      <dgm:prSet presAssocID="{C31FFA57-5CDC-4961-86E5-F5FF90F4DCA0}" presName="points" presStyleCnt="0"/>
      <dgm:spPr/>
    </dgm:pt>
    <dgm:pt modelId="{62E2F72E-E52A-4201-8C2D-5FDC89D91115}" type="pres">
      <dgm:prSet presAssocID="{C93333C3-2AB3-43D2-B454-01E553FA4F9A}" presName="compositeA" presStyleCnt="0"/>
      <dgm:spPr/>
    </dgm:pt>
    <dgm:pt modelId="{116D9A0A-6D3E-49F0-AA38-908E2F20B99A}" type="pres">
      <dgm:prSet presAssocID="{C93333C3-2AB3-43D2-B454-01E553FA4F9A}" presName="textA" presStyleLbl="revTx" presStyleIdx="0" presStyleCnt="6" custScaleX="147417">
        <dgm:presLayoutVars>
          <dgm:bulletEnabled val="1"/>
        </dgm:presLayoutVars>
      </dgm:prSet>
      <dgm:spPr/>
    </dgm:pt>
    <dgm:pt modelId="{A71D2924-6E6D-46B4-BD6B-2C95FE8FEC30}" type="pres">
      <dgm:prSet presAssocID="{C93333C3-2AB3-43D2-B454-01E553FA4F9A}" presName="circleA" presStyleLbl="node1" presStyleIdx="0" presStyleCnt="6"/>
      <dgm:spPr/>
    </dgm:pt>
    <dgm:pt modelId="{13EA73C4-770C-4540-B7D7-4B3A5304A444}" type="pres">
      <dgm:prSet presAssocID="{C93333C3-2AB3-43D2-B454-01E553FA4F9A}" presName="spaceA" presStyleCnt="0"/>
      <dgm:spPr/>
    </dgm:pt>
    <dgm:pt modelId="{FA239C6E-CA23-4AB5-BAB6-CB218040FEC0}" type="pres">
      <dgm:prSet presAssocID="{445610E1-BDFE-4384-A750-5BE4912DD97A}" presName="space" presStyleCnt="0"/>
      <dgm:spPr/>
    </dgm:pt>
    <dgm:pt modelId="{62FD5DA5-0F38-4833-AC49-BB8A549C3D86}" type="pres">
      <dgm:prSet presAssocID="{D603CD80-7996-4D4F-8F22-D234D5ECCB2A}" presName="compositeB" presStyleCnt="0"/>
      <dgm:spPr/>
    </dgm:pt>
    <dgm:pt modelId="{9BB9A73A-B0B8-45FF-AC97-C731DD8E742A}" type="pres">
      <dgm:prSet presAssocID="{D603CD80-7996-4D4F-8F22-D234D5ECCB2A}" presName="textB" presStyleLbl="revTx" presStyleIdx="1" presStyleCnt="6" custScaleX="102569">
        <dgm:presLayoutVars>
          <dgm:bulletEnabled val="1"/>
        </dgm:presLayoutVars>
      </dgm:prSet>
      <dgm:spPr/>
    </dgm:pt>
    <dgm:pt modelId="{F61329C4-400B-422B-89FA-FE1390D593A9}" type="pres">
      <dgm:prSet presAssocID="{D603CD80-7996-4D4F-8F22-D234D5ECCB2A}" presName="circleB" presStyleLbl="node1" presStyleIdx="1" presStyleCnt="6"/>
      <dgm:spPr/>
    </dgm:pt>
    <dgm:pt modelId="{285CA989-358F-43FC-AF25-0891DB9C304A}" type="pres">
      <dgm:prSet presAssocID="{D603CD80-7996-4D4F-8F22-D234D5ECCB2A}" presName="spaceB" presStyleCnt="0"/>
      <dgm:spPr/>
    </dgm:pt>
    <dgm:pt modelId="{402FBA33-519D-4A11-B078-3260925C32F0}" type="pres">
      <dgm:prSet presAssocID="{3B07EFF1-003B-41BF-B3D4-8F6C9A9EFD71}" presName="space" presStyleCnt="0"/>
      <dgm:spPr/>
    </dgm:pt>
    <dgm:pt modelId="{7464B266-6E5D-4884-AC55-C5604280DED2}" type="pres">
      <dgm:prSet presAssocID="{C14CDD06-6883-4650-80C4-402C35806D19}" presName="compositeA" presStyleCnt="0"/>
      <dgm:spPr/>
    </dgm:pt>
    <dgm:pt modelId="{F3F45BE8-FC68-42A4-8CFF-EB59B67E27CA}" type="pres">
      <dgm:prSet presAssocID="{C14CDD06-6883-4650-80C4-402C35806D19}" presName="textA" presStyleLbl="revTx" presStyleIdx="2" presStyleCnt="6" custScaleX="134931">
        <dgm:presLayoutVars>
          <dgm:bulletEnabled val="1"/>
        </dgm:presLayoutVars>
      </dgm:prSet>
      <dgm:spPr/>
    </dgm:pt>
    <dgm:pt modelId="{CC6B0CCB-2AD8-4C4F-8221-90BBB520376D}" type="pres">
      <dgm:prSet presAssocID="{C14CDD06-6883-4650-80C4-402C35806D19}" presName="circleA" presStyleLbl="node1" presStyleIdx="2" presStyleCnt="6"/>
      <dgm:spPr/>
    </dgm:pt>
    <dgm:pt modelId="{D5850807-27C4-4CCA-8E4F-C6152F317682}" type="pres">
      <dgm:prSet presAssocID="{C14CDD06-6883-4650-80C4-402C35806D19}" presName="spaceA" presStyleCnt="0"/>
      <dgm:spPr/>
    </dgm:pt>
    <dgm:pt modelId="{EA1DD4D9-F9F3-472F-9426-5655CE7AF7B7}" type="pres">
      <dgm:prSet presAssocID="{1AE8207E-364B-4282-87AB-4CE4FAE26447}" presName="space" presStyleCnt="0"/>
      <dgm:spPr/>
    </dgm:pt>
    <dgm:pt modelId="{E11D9414-0807-4E6A-93E5-4364A81B2649}" type="pres">
      <dgm:prSet presAssocID="{187666D6-1D62-45BA-9D88-926700D12A12}" presName="compositeB" presStyleCnt="0"/>
      <dgm:spPr/>
    </dgm:pt>
    <dgm:pt modelId="{6339CA90-F864-4997-A201-7268ED526B8B}" type="pres">
      <dgm:prSet presAssocID="{187666D6-1D62-45BA-9D88-926700D12A12}" presName="textB" presStyleLbl="revTx" presStyleIdx="3" presStyleCnt="6" custScaleX="138126">
        <dgm:presLayoutVars>
          <dgm:bulletEnabled val="1"/>
        </dgm:presLayoutVars>
      </dgm:prSet>
      <dgm:spPr/>
    </dgm:pt>
    <dgm:pt modelId="{F589F11E-B11F-4CF5-BBF7-AE0ECBCA6D6A}" type="pres">
      <dgm:prSet presAssocID="{187666D6-1D62-45BA-9D88-926700D12A12}" presName="circleB" presStyleLbl="node1" presStyleIdx="3" presStyleCnt="6"/>
      <dgm:spPr/>
    </dgm:pt>
    <dgm:pt modelId="{8E9CF12A-AC19-4286-9C94-14D6E6E89D04}" type="pres">
      <dgm:prSet presAssocID="{187666D6-1D62-45BA-9D88-926700D12A12}" presName="spaceB" presStyleCnt="0"/>
      <dgm:spPr/>
    </dgm:pt>
    <dgm:pt modelId="{54171C52-F590-4A99-92F7-68D311115C99}" type="pres">
      <dgm:prSet presAssocID="{04D92DB5-8898-4D63-B575-309C2A9FEC89}" presName="space" presStyleCnt="0"/>
      <dgm:spPr/>
    </dgm:pt>
    <dgm:pt modelId="{7DA733CA-D95D-4A2E-A61A-CA0F093C204A}" type="pres">
      <dgm:prSet presAssocID="{6B020DF3-988F-468F-86BB-7332B986366E}" presName="compositeA" presStyleCnt="0"/>
      <dgm:spPr/>
    </dgm:pt>
    <dgm:pt modelId="{91F5E634-7639-44B5-8D29-04E0DE0D0FBF}" type="pres">
      <dgm:prSet presAssocID="{6B020DF3-988F-468F-86BB-7332B986366E}" presName="textA" presStyleLbl="revTx" presStyleIdx="4" presStyleCnt="6" custScaleX="216965">
        <dgm:presLayoutVars>
          <dgm:bulletEnabled val="1"/>
        </dgm:presLayoutVars>
      </dgm:prSet>
      <dgm:spPr/>
    </dgm:pt>
    <dgm:pt modelId="{0EE20FD3-852B-4AC3-99AF-1E2FDC829F7B}" type="pres">
      <dgm:prSet presAssocID="{6B020DF3-988F-468F-86BB-7332B986366E}" presName="circleA" presStyleLbl="node1" presStyleIdx="4" presStyleCnt="6"/>
      <dgm:spPr/>
    </dgm:pt>
    <dgm:pt modelId="{9ACF715F-5E70-4F43-A265-C5C7DA6A5F08}" type="pres">
      <dgm:prSet presAssocID="{6B020DF3-988F-468F-86BB-7332B986366E}" presName="spaceA" presStyleCnt="0"/>
      <dgm:spPr/>
    </dgm:pt>
    <dgm:pt modelId="{CB973843-4CEF-4246-B8AA-39E346D6043F}" type="pres">
      <dgm:prSet presAssocID="{697A2993-3FFD-4C6E-BB97-E9DB52AB7EA4}" presName="space" presStyleCnt="0"/>
      <dgm:spPr/>
    </dgm:pt>
    <dgm:pt modelId="{26ACE89B-00B0-451A-8BC6-B17125ADB545}" type="pres">
      <dgm:prSet presAssocID="{44E3C20C-487D-438B-A6D0-C827AFC72CCD}" presName="compositeB" presStyleCnt="0"/>
      <dgm:spPr/>
    </dgm:pt>
    <dgm:pt modelId="{A269CB63-3EBD-49B2-BAA8-39390C19411A}" type="pres">
      <dgm:prSet presAssocID="{44E3C20C-487D-438B-A6D0-C827AFC72CCD}" presName="textB" presStyleLbl="revTx" presStyleIdx="5" presStyleCnt="6" custScaleX="237065">
        <dgm:presLayoutVars>
          <dgm:bulletEnabled val="1"/>
        </dgm:presLayoutVars>
      </dgm:prSet>
      <dgm:spPr/>
    </dgm:pt>
    <dgm:pt modelId="{484F7774-8669-425B-8E80-3750375EAE17}" type="pres">
      <dgm:prSet presAssocID="{44E3C20C-487D-438B-A6D0-C827AFC72CCD}" presName="circleB" presStyleLbl="node1" presStyleIdx="5" presStyleCnt="6"/>
      <dgm:spPr/>
    </dgm:pt>
    <dgm:pt modelId="{60CEA895-5515-4926-A06F-54E8A6CA0D28}" type="pres">
      <dgm:prSet presAssocID="{44E3C20C-487D-438B-A6D0-C827AFC72CCD}" presName="spaceB" presStyleCnt="0"/>
      <dgm:spPr/>
    </dgm:pt>
  </dgm:ptLst>
  <dgm:cxnLst>
    <dgm:cxn modelId="{5EE04804-3CE9-40CF-B30E-EB80FE22959E}" srcId="{C31FFA57-5CDC-4961-86E5-F5FF90F4DCA0}" destId="{44E3C20C-487D-438B-A6D0-C827AFC72CCD}" srcOrd="5" destOrd="0" parTransId="{204EEAF8-5DEB-4D02-8069-E479E88CFB0B}" sibTransId="{E636284F-750D-480C-9A84-1A552C44FCC1}"/>
    <dgm:cxn modelId="{81240316-4224-4D81-9E86-41D1DB367F28}" srcId="{C31FFA57-5CDC-4961-86E5-F5FF90F4DCA0}" destId="{D603CD80-7996-4D4F-8F22-D234D5ECCB2A}" srcOrd="1" destOrd="0" parTransId="{6CA7AD88-69E9-4C32-83C8-F206AD3DDD32}" sibTransId="{3B07EFF1-003B-41BF-B3D4-8F6C9A9EFD71}"/>
    <dgm:cxn modelId="{80409940-1FA9-492B-945C-412D20AC9C2C}" type="presOf" srcId="{187666D6-1D62-45BA-9D88-926700D12A12}" destId="{6339CA90-F864-4997-A201-7268ED526B8B}" srcOrd="0" destOrd="0" presId="urn:microsoft.com/office/officeart/2005/8/layout/hProcess11"/>
    <dgm:cxn modelId="{4DD28E67-264E-43E9-BE56-1256AC58EB32}" srcId="{C31FFA57-5CDC-4961-86E5-F5FF90F4DCA0}" destId="{187666D6-1D62-45BA-9D88-926700D12A12}" srcOrd="3" destOrd="0" parTransId="{633E91DB-49BD-4214-9FB0-FFECFF4EB91D}" sibTransId="{04D92DB5-8898-4D63-B575-309C2A9FEC89}"/>
    <dgm:cxn modelId="{A7AA4769-7923-4B47-8E5F-BFA9224F03CF}" type="presOf" srcId="{C31FFA57-5CDC-4961-86E5-F5FF90F4DCA0}" destId="{9D8B9ED1-34FA-4DA6-8717-47CF499DDD89}" srcOrd="0" destOrd="0" presId="urn:microsoft.com/office/officeart/2005/8/layout/hProcess11"/>
    <dgm:cxn modelId="{4D3B3C7A-494F-44BC-B2D5-7E707F90C359}" srcId="{C31FFA57-5CDC-4961-86E5-F5FF90F4DCA0}" destId="{6B020DF3-988F-468F-86BB-7332B986366E}" srcOrd="4" destOrd="0" parTransId="{B0F96A9E-C1FB-43FD-A17C-AC76BBB410D3}" sibTransId="{697A2993-3FFD-4C6E-BB97-E9DB52AB7EA4}"/>
    <dgm:cxn modelId="{ECB20699-6E03-464A-A95C-CFD9CC2521A7}" srcId="{C31FFA57-5CDC-4961-86E5-F5FF90F4DCA0}" destId="{C93333C3-2AB3-43D2-B454-01E553FA4F9A}" srcOrd="0" destOrd="0" parTransId="{A4443E6E-DD9C-4B43-BFF5-F4B59FF2CDD5}" sibTransId="{445610E1-BDFE-4384-A750-5BE4912DD97A}"/>
    <dgm:cxn modelId="{3044A39A-987C-4297-A2A4-FF60E94EB734}" type="presOf" srcId="{D603CD80-7996-4D4F-8F22-D234D5ECCB2A}" destId="{9BB9A73A-B0B8-45FF-AC97-C731DD8E742A}" srcOrd="0" destOrd="0" presId="urn:microsoft.com/office/officeart/2005/8/layout/hProcess11"/>
    <dgm:cxn modelId="{8C788FA3-6618-4F04-8670-A9128EEC0D60}" srcId="{C31FFA57-5CDC-4961-86E5-F5FF90F4DCA0}" destId="{C14CDD06-6883-4650-80C4-402C35806D19}" srcOrd="2" destOrd="0" parTransId="{B325DC55-EF11-4C58-9799-334804475577}" sibTransId="{1AE8207E-364B-4282-87AB-4CE4FAE26447}"/>
    <dgm:cxn modelId="{CE64ACC0-F03B-4AA7-8FDB-87FA5CBE93DA}" type="presOf" srcId="{C93333C3-2AB3-43D2-B454-01E553FA4F9A}" destId="{116D9A0A-6D3E-49F0-AA38-908E2F20B99A}" srcOrd="0" destOrd="0" presId="urn:microsoft.com/office/officeart/2005/8/layout/hProcess11"/>
    <dgm:cxn modelId="{01B843DE-4C68-40AC-B03E-DA670498F376}" type="presOf" srcId="{44E3C20C-487D-438B-A6D0-C827AFC72CCD}" destId="{A269CB63-3EBD-49B2-BAA8-39390C19411A}" srcOrd="0" destOrd="0" presId="urn:microsoft.com/office/officeart/2005/8/layout/hProcess11"/>
    <dgm:cxn modelId="{50E650F5-1D38-42AF-824E-D42E8C88718F}" type="presOf" srcId="{C14CDD06-6883-4650-80C4-402C35806D19}" destId="{F3F45BE8-FC68-42A4-8CFF-EB59B67E27CA}" srcOrd="0" destOrd="0" presId="urn:microsoft.com/office/officeart/2005/8/layout/hProcess11"/>
    <dgm:cxn modelId="{FC4FE4F9-8515-4A1C-867E-B842FE04BB1C}" type="presOf" srcId="{6B020DF3-988F-468F-86BB-7332B986366E}" destId="{91F5E634-7639-44B5-8D29-04E0DE0D0FBF}" srcOrd="0" destOrd="0" presId="urn:microsoft.com/office/officeart/2005/8/layout/hProcess11"/>
    <dgm:cxn modelId="{075D6392-652A-4130-A6BE-EC0A7A97392E}" type="presParOf" srcId="{9D8B9ED1-34FA-4DA6-8717-47CF499DDD89}" destId="{5066E189-6847-4AD1-AD00-F0A268CACD4D}" srcOrd="0" destOrd="0" presId="urn:microsoft.com/office/officeart/2005/8/layout/hProcess11"/>
    <dgm:cxn modelId="{E6FF21C4-609B-4E57-B955-9242D9AD952A}" type="presParOf" srcId="{9D8B9ED1-34FA-4DA6-8717-47CF499DDD89}" destId="{D1E92BCC-A265-47F6-9378-938052CBDF5D}" srcOrd="1" destOrd="0" presId="urn:microsoft.com/office/officeart/2005/8/layout/hProcess11"/>
    <dgm:cxn modelId="{F10B303E-B60A-4C47-8945-7BD1682B21E2}" type="presParOf" srcId="{D1E92BCC-A265-47F6-9378-938052CBDF5D}" destId="{62E2F72E-E52A-4201-8C2D-5FDC89D91115}" srcOrd="0" destOrd="0" presId="urn:microsoft.com/office/officeart/2005/8/layout/hProcess11"/>
    <dgm:cxn modelId="{8B8A1BD4-DB11-4FA5-8AD2-5EADCC31A70C}" type="presParOf" srcId="{62E2F72E-E52A-4201-8C2D-5FDC89D91115}" destId="{116D9A0A-6D3E-49F0-AA38-908E2F20B99A}" srcOrd="0" destOrd="0" presId="urn:microsoft.com/office/officeart/2005/8/layout/hProcess11"/>
    <dgm:cxn modelId="{5DC04F72-30F0-45BA-944B-8BAD7AF21DF6}" type="presParOf" srcId="{62E2F72E-E52A-4201-8C2D-5FDC89D91115}" destId="{A71D2924-6E6D-46B4-BD6B-2C95FE8FEC30}" srcOrd="1" destOrd="0" presId="urn:microsoft.com/office/officeart/2005/8/layout/hProcess11"/>
    <dgm:cxn modelId="{631EBD28-C427-46E2-966E-F530938FF723}" type="presParOf" srcId="{62E2F72E-E52A-4201-8C2D-5FDC89D91115}" destId="{13EA73C4-770C-4540-B7D7-4B3A5304A444}" srcOrd="2" destOrd="0" presId="urn:microsoft.com/office/officeart/2005/8/layout/hProcess11"/>
    <dgm:cxn modelId="{B1E9D306-9878-4F26-91AD-EF72FF2B44EA}" type="presParOf" srcId="{D1E92BCC-A265-47F6-9378-938052CBDF5D}" destId="{FA239C6E-CA23-4AB5-BAB6-CB218040FEC0}" srcOrd="1" destOrd="0" presId="urn:microsoft.com/office/officeart/2005/8/layout/hProcess11"/>
    <dgm:cxn modelId="{FE9FBBD8-76EB-4887-9CA9-B541AB62B58A}" type="presParOf" srcId="{D1E92BCC-A265-47F6-9378-938052CBDF5D}" destId="{62FD5DA5-0F38-4833-AC49-BB8A549C3D86}" srcOrd="2" destOrd="0" presId="urn:microsoft.com/office/officeart/2005/8/layout/hProcess11"/>
    <dgm:cxn modelId="{B69CD958-3574-4A1C-84B6-73CC79862A18}" type="presParOf" srcId="{62FD5DA5-0F38-4833-AC49-BB8A549C3D86}" destId="{9BB9A73A-B0B8-45FF-AC97-C731DD8E742A}" srcOrd="0" destOrd="0" presId="urn:microsoft.com/office/officeart/2005/8/layout/hProcess11"/>
    <dgm:cxn modelId="{D56D3BD2-2F34-4E09-A729-D534ADC7A504}" type="presParOf" srcId="{62FD5DA5-0F38-4833-AC49-BB8A549C3D86}" destId="{F61329C4-400B-422B-89FA-FE1390D593A9}" srcOrd="1" destOrd="0" presId="urn:microsoft.com/office/officeart/2005/8/layout/hProcess11"/>
    <dgm:cxn modelId="{6A18534A-0BD6-4AAF-93D2-8829990371C8}" type="presParOf" srcId="{62FD5DA5-0F38-4833-AC49-BB8A549C3D86}" destId="{285CA989-358F-43FC-AF25-0891DB9C304A}" srcOrd="2" destOrd="0" presId="urn:microsoft.com/office/officeart/2005/8/layout/hProcess11"/>
    <dgm:cxn modelId="{430766C8-16A0-4F05-862D-FEB7C3B11239}" type="presParOf" srcId="{D1E92BCC-A265-47F6-9378-938052CBDF5D}" destId="{402FBA33-519D-4A11-B078-3260925C32F0}" srcOrd="3" destOrd="0" presId="urn:microsoft.com/office/officeart/2005/8/layout/hProcess11"/>
    <dgm:cxn modelId="{05A265B9-0C70-4059-92C6-A461A56738CC}" type="presParOf" srcId="{D1E92BCC-A265-47F6-9378-938052CBDF5D}" destId="{7464B266-6E5D-4884-AC55-C5604280DED2}" srcOrd="4" destOrd="0" presId="urn:microsoft.com/office/officeart/2005/8/layout/hProcess11"/>
    <dgm:cxn modelId="{B9744670-33F2-462B-8B1F-FA194EF1CC25}" type="presParOf" srcId="{7464B266-6E5D-4884-AC55-C5604280DED2}" destId="{F3F45BE8-FC68-42A4-8CFF-EB59B67E27CA}" srcOrd="0" destOrd="0" presId="urn:microsoft.com/office/officeart/2005/8/layout/hProcess11"/>
    <dgm:cxn modelId="{5C23E23F-AF9D-4E78-8EEF-F4BC12F3F205}" type="presParOf" srcId="{7464B266-6E5D-4884-AC55-C5604280DED2}" destId="{CC6B0CCB-2AD8-4C4F-8221-90BBB520376D}" srcOrd="1" destOrd="0" presId="urn:microsoft.com/office/officeart/2005/8/layout/hProcess11"/>
    <dgm:cxn modelId="{856DBD4F-028D-4633-9E9D-A9D79A1DFB22}" type="presParOf" srcId="{7464B266-6E5D-4884-AC55-C5604280DED2}" destId="{D5850807-27C4-4CCA-8E4F-C6152F317682}" srcOrd="2" destOrd="0" presId="urn:microsoft.com/office/officeart/2005/8/layout/hProcess11"/>
    <dgm:cxn modelId="{76DC0E57-8091-43FE-B3EB-C5876838F8DC}" type="presParOf" srcId="{D1E92BCC-A265-47F6-9378-938052CBDF5D}" destId="{EA1DD4D9-F9F3-472F-9426-5655CE7AF7B7}" srcOrd="5" destOrd="0" presId="urn:microsoft.com/office/officeart/2005/8/layout/hProcess11"/>
    <dgm:cxn modelId="{7CE93EDE-DF53-4D82-8F46-AC79EB0EF8B3}" type="presParOf" srcId="{D1E92BCC-A265-47F6-9378-938052CBDF5D}" destId="{E11D9414-0807-4E6A-93E5-4364A81B2649}" srcOrd="6" destOrd="0" presId="urn:microsoft.com/office/officeart/2005/8/layout/hProcess11"/>
    <dgm:cxn modelId="{050B566D-9C0A-431A-A14A-5E2B83B5BEA0}" type="presParOf" srcId="{E11D9414-0807-4E6A-93E5-4364A81B2649}" destId="{6339CA90-F864-4997-A201-7268ED526B8B}" srcOrd="0" destOrd="0" presId="urn:microsoft.com/office/officeart/2005/8/layout/hProcess11"/>
    <dgm:cxn modelId="{843C73C2-9E8E-4E7E-BC1A-814AF88565DC}" type="presParOf" srcId="{E11D9414-0807-4E6A-93E5-4364A81B2649}" destId="{F589F11E-B11F-4CF5-BBF7-AE0ECBCA6D6A}" srcOrd="1" destOrd="0" presId="urn:microsoft.com/office/officeart/2005/8/layout/hProcess11"/>
    <dgm:cxn modelId="{51BCCEEE-5B0C-4485-BE4D-7337F97B313C}" type="presParOf" srcId="{E11D9414-0807-4E6A-93E5-4364A81B2649}" destId="{8E9CF12A-AC19-4286-9C94-14D6E6E89D04}" srcOrd="2" destOrd="0" presId="urn:microsoft.com/office/officeart/2005/8/layout/hProcess11"/>
    <dgm:cxn modelId="{8048823B-0C5D-42B4-BA12-A57370E7A983}" type="presParOf" srcId="{D1E92BCC-A265-47F6-9378-938052CBDF5D}" destId="{54171C52-F590-4A99-92F7-68D311115C99}" srcOrd="7" destOrd="0" presId="urn:microsoft.com/office/officeart/2005/8/layout/hProcess11"/>
    <dgm:cxn modelId="{BEDBA7F5-FC36-4C4F-AD1D-C554F01035DA}" type="presParOf" srcId="{D1E92BCC-A265-47F6-9378-938052CBDF5D}" destId="{7DA733CA-D95D-4A2E-A61A-CA0F093C204A}" srcOrd="8" destOrd="0" presId="urn:microsoft.com/office/officeart/2005/8/layout/hProcess11"/>
    <dgm:cxn modelId="{35BB85DA-C00A-4617-83B0-0AE48CC5AC63}" type="presParOf" srcId="{7DA733CA-D95D-4A2E-A61A-CA0F093C204A}" destId="{91F5E634-7639-44B5-8D29-04E0DE0D0FBF}" srcOrd="0" destOrd="0" presId="urn:microsoft.com/office/officeart/2005/8/layout/hProcess11"/>
    <dgm:cxn modelId="{09F2DC0A-D295-4DE3-BD3B-FEE49FBF037F}" type="presParOf" srcId="{7DA733CA-D95D-4A2E-A61A-CA0F093C204A}" destId="{0EE20FD3-852B-4AC3-99AF-1E2FDC829F7B}" srcOrd="1" destOrd="0" presId="urn:microsoft.com/office/officeart/2005/8/layout/hProcess11"/>
    <dgm:cxn modelId="{9692968F-2952-4D03-B049-2268FF861EE9}" type="presParOf" srcId="{7DA733CA-D95D-4A2E-A61A-CA0F093C204A}" destId="{9ACF715F-5E70-4F43-A265-C5C7DA6A5F08}" srcOrd="2" destOrd="0" presId="urn:microsoft.com/office/officeart/2005/8/layout/hProcess11"/>
    <dgm:cxn modelId="{EF2768D3-6A26-42B7-9F48-097195C0C971}" type="presParOf" srcId="{D1E92BCC-A265-47F6-9378-938052CBDF5D}" destId="{CB973843-4CEF-4246-B8AA-39E346D6043F}" srcOrd="9" destOrd="0" presId="urn:microsoft.com/office/officeart/2005/8/layout/hProcess11"/>
    <dgm:cxn modelId="{A40A1538-9D18-4564-B796-B567BBB1EA98}" type="presParOf" srcId="{D1E92BCC-A265-47F6-9378-938052CBDF5D}" destId="{26ACE89B-00B0-451A-8BC6-B17125ADB545}" srcOrd="10" destOrd="0" presId="urn:microsoft.com/office/officeart/2005/8/layout/hProcess11"/>
    <dgm:cxn modelId="{CAE29F1B-5C38-4133-BE5C-4AC0E735D609}" type="presParOf" srcId="{26ACE89B-00B0-451A-8BC6-B17125ADB545}" destId="{A269CB63-3EBD-49B2-BAA8-39390C19411A}" srcOrd="0" destOrd="0" presId="urn:microsoft.com/office/officeart/2005/8/layout/hProcess11"/>
    <dgm:cxn modelId="{56C9F641-0CD7-4B14-9088-63723BAEFFA2}" type="presParOf" srcId="{26ACE89B-00B0-451A-8BC6-B17125ADB545}" destId="{484F7774-8669-425B-8E80-3750375EAE17}" srcOrd="1" destOrd="0" presId="urn:microsoft.com/office/officeart/2005/8/layout/hProcess11"/>
    <dgm:cxn modelId="{A113C81D-E625-4825-8DB8-F292250CF383}" type="presParOf" srcId="{26ACE89B-00B0-451A-8BC6-B17125ADB545}" destId="{60CEA895-5515-4926-A06F-54E8A6CA0D28}" srcOrd="2" destOrd="0" presId="urn:microsoft.com/office/officeart/2005/8/layout/hProcess11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0D2F5-32B5-4569-821E-FE4CFA2E2C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F435CF-27EF-4C4A-A618-2DD7637F32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Fortalecimento</a:t>
          </a:r>
          <a:r>
            <a:rPr lang="en-US" dirty="0"/>
            <a:t> da coleta </a:t>
          </a:r>
          <a:r>
            <a:rPr lang="en-US" dirty="0" err="1"/>
            <a:t>seletiva</a:t>
          </a:r>
          <a:r>
            <a:rPr lang="en-US" dirty="0"/>
            <a:t> com a </a:t>
          </a:r>
          <a:r>
            <a:rPr lang="en-US" dirty="0" err="1"/>
            <a:t>inclusão</a:t>
          </a:r>
          <a:r>
            <a:rPr lang="en-US" dirty="0"/>
            <a:t> </a:t>
          </a:r>
          <a:r>
            <a:rPr lang="en-US" dirty="0" err="1"/>
            <a:t>socioprodutiva</a:t>
          </a:r>
          <a:r>
            <a:rPr lang="en-US" dirty="0"/>
            <a:t> dos </a:t>
          </a:r>
          <a:r>
            <a:rPr lang="en-US" dirty="0" err="1"/>
            <a:t>catadores</a:t>
          </a:r>
          <a:r>
            <a:rPr lang="en-US" dirty="0"/>
            <a:t> de </a:t>
          </a:r>
          <a:r>
            <a:rPr lang="en-US" dirty="0" err="1"/>
            <a:t>materiais</a:t>
          </a:r>
          <a:r>
            <a:rPr lang="en-US" dirty="0"/>
            <a:t> </a:t>
          </a:r>
          <a:r>
            <a:rPr lang="en-US" dirty="0" err="1"/>
            <a:t>recicláveis</a:t>
          </a:r>
          <a:r>
            <a:rPr lang="en-US" dirty="0"/>
            <a:t>. </a:t>
          </a:r>
        </a:p>
      </dgm:t>
    </dgm:pt>
    <dgm:pt modelId="{3C984006-A153-44A1-8051-363128A83739}" type="parTrans" cxnId="{5BBBE82F-305A-4790-8E0B-CEB6C1DCA7D6}">
      <dgm:prSet/>
      <dgm:spPr/>
      <dgm:t>
        <a:bodyPr/>
        <a:lstStyle/>
        <a:p>
          <a:endParaRPr lang="en-US"/>
        </a:p>
      </dgm:t>
    </dgm:pt>
    <dgm:pt modelId="{7279C1A9-F248-4703-A1EE-56B04DAD92D8}" type="sibTrans" cxnId="{5BBBE82F-305A-4790-8E0B-CEB6C1DCA7D6}">
      <dgm:prSet/>
      <dgm:spPr/>
      <dgm:t>
        <a:bodyPr/>
        <a:lstStyle/>
        <a:p>
          <a:endParaRPr lang="en-US"/>
        </a:p>
      </dgm:t>
    </dgm:pt>
    <dgm:pt modelId="{16212710-521C-4DA1-ADF0-87E69EAA64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Decreto</a:t>
          </a:r>
          <a:r>
            <a:rPr lang="en-US" dirty="0"/>
            <a:t> n° 11.414/2023 </a:t>
          </a:r>
        </a:p>
      </dgm:t>
    </dgm:pt>
    <dgm:pt modelId="{AD49424E-8211-4813-AF3D-1EBB5D370CE4}" type="parTrans" cxnId="{E8DC3131-C3E9-4645-945D-97DC032CC449}">
      <dgm:prSet/>
      <dgm:spPr/>
      <dgm:t>
        <a:bodyPr/>
        <a:lstStyle/>
        <a:p>
          <a:endParaRPr lang="en-US"/>
        </a:p>
      </dgm:t>
    </dgm:pt>
    <dgm:pt modelId="{32302EFC-EE25-42F8-84BD-53C25439D2DF}" type="sibTrans" cxnId="{E8DC3131-C3E9-4645-945D-97DC032CC449}">
      <dgm:prSet/>
      <dgm:spPr/>
      <dgm:t>
        <a:bodyPr/>
        <a:lstStyle/>
        <a:p>
          <a:endParaRPr lang="en-US"/>
        </a:p>
      </dgm:t>
    </dgm:pt>
    <dgm:pt modelId="{F585D6C2-2EAE-4689-9601-B6375CBA2A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 err="1"/>
            <a:t>Institui</a:t>
          </a:r>
          <a:r>
            <a:rPr lang="en-US" sz="1400" b="1" dirty="0"/>
            <a:t> o </a:t>
          </a:r>
          <a:r>
            <a:rPr lang="en-US" sz="1400" b="1" dirty="0" err="1"/>
            <a:t>Programa</a:t>
          </a:r>
          <a:r>
            <a:rPr lang="en-US" sz="1400" b="1" dirty="0"/>
            <a:t> </a:t>
          </a:r>
          <a:r>
            <a:rPr lang="en-US" sz="1400" b="1" dirty="0" err="1"/>
            <a:t>Diogo</a:t>
          </a:r>
          <a:r>
            <a:rPr lang="en-US" sz="1400" b="1" dirty="0"/>
            <a:t> de </a:t>
          </a:r>
          <a:r>
            <a:rPr lang="en-US" sz="1400" b="1" dirty="0" err="1"/>
            <a:t>Sant’Ana</a:t>
          </a:r>
          <a:r>
            <a:rPr lang="en-US" sz="1400" b="1" dirty="0"/>
            <a:t> </a:t>
          </a:r>
          <a:r>
            <a:rPr lang="en-US" sz="1400" b="1" dirty="0" err="1"/>
            <a:t>Pró-Catadoras</a:t>
          </a:r>
          <a:r>
            <a:rPr lang="en-US" sz="1400" b="1" dirty="0"/>
            <a:t> e </a:t>
          </a:r>
          <a:r>
            <a:rPr lang="en-US" sz="1400" b="1" dirty="0" err="1"/>
            <a:t>Pró-Catadores</a:t>
          </a:r>
          <a:r>
            <a:rPr lang="en-US" sz="1400" b="1" dirty="0"/>
            <a:t> para a </a:t>
          </a:r>
          <a:r>
            <a:rPr lang="en-US" sz="1400" b="1" dirty="0" err="1"/>
            <a:t>Reciclagem</a:t>
          </a:r>
          <a:r>
            <a:rPr lang="en-US" sz="1400" b="1" dirty="0"/>
            <a:t> Popular e o </a:t>
          </a:r>
          <a:r>
            <a:rPr lang="en-US" sz="1400" b="1" dirty="0" err="1"/>
            <a:t>Comitê</a:t>
          </a:r>
          <a:r>
            <a:rPr lang="en-US" sz="1400" b="1" dirty="0"/>
            <a:t> </a:t>
          </a:r>
          <a:r>
            <a:rPr lang="en-US" sz="1400" b="1" dirty="0" err="1"/>
            <a:t>Interministerial</a:t>
          </a:r>
          <a:r>
            <a:rPr lang="en-US" sz="1400" b="1" dirty="0"/>
            <a:t> para </a:t>
          </a:r>
          <a:r>
            <a:rPr lang="en-US" sz="1400" b="1" dirty="0" err="1"/>
            <a:t>Inclusão</a:t>
          </a:r>
          <a:r>
            <a:rPr lang="en-US" sz="1400" b="1" dirty="0"/>
            <a:t> </a:t>
          </a:r>
          <a:r>
            <a:rPr lang="en-US" sz="1400" b="1" dirty="0" err="1"/>
            <a:t>Socioeconômica</a:t>
          </a:r>
          <a:r>
            <a:rPr lang="en-US" sz="1400" b="1" dirty="0"/>
            <a:t> de </a:t>
          </a:r>
          <a:r>
            <a:rPr lang="en-US" sz="1400" b="1" dirty="0" err="1"/>
            <a:t>Catadoras</a:t>
          </a:r>
          <a:r>
            <a:rPr lang="en-US" sz="1400" b="1" dirty="0"/>
            <a:t> e </a:t>
          </a:r>
          <a:r>
            <a:rPr lang="en-US" sz="1400" b="1" dirty="0" err="1"/>
            <a:t>Catadores</a:t>
          </a:r>
          <a:r>
            <a:rPr lang="en-US" sz="1400" b="1" dirty="0"/>
            <a:t> de </a:t>
          </a:r>
          <a:r>
            <a:rPr lang="en-US" sz="1400" b="1" dirty="0" err="1"/>
            <a:t>Materiais</a:t>
          </a:r>
          <a:r>
            <a:rPr lang="en-US" sz="1400" b="1" dirty="0"/>
            <a:t> </a:t>
          </a:r>
          <a:r>
            <a:rPr lang="en-US" sz="1400" b="1" dirty="0" err="1"/>
            <a:t>Reutilizáveis</a:t>
          </a:r>
          <a:r>
            <a:rPr lang="en-US" sz="1400" b="1" dirty="0"/>
            <a:t> e </a:t>
          </a:r>
          <a:r>
            <a:rPr lang="en-US" sz="1400" b="1" dirty="0" err="1"/>
            <a:t>Recicláveis</a:t>
          </a:r>
          <a:r>
            <a:rPr lang="en-US" sz="1400" b="1" dirty="0"/>
            <a:t>.</a:t>
          </a:r>
        </a:p>
      </dgm:t>
    </dgm:pt>
    <dgm:pt modelId="{3454865C-96B9-445B-B19D-A68097085B60}" type="parTrans" cxnId="{EA6FBC8B-F6A5-4DCE-83DC-4C28C4C6CF0C}">
      <dgm:prSet/>
      <dgm:spPr/>
      <dgm:t>
        <a:bodyPr/>
        <a:lstStyle/>
        <a:p>
          <a:endParaRPr lang="en-US"/>
        </a:p>
      </dgm:t>
    </dgm:pt>
    <dgm:pt modelId="{075666A4-3AD3-4385-9391-AC83CE64C6A4}" type="sibTrans" cxnId="{EA6FBC8B-F6A5-4DCE-83DC-4C28C4C6CF0C}">
      <dgm:prSet/>
      <dgm:spPr/>
      <dgm:t>
        <a:bodyPr/>
        <a:lstStyle/>
        <a:p>
          <a:endParaRPr lang="en-US"/>
        </a:p>
      </dgm:t>
    </dgm:pt>
    <dgm:pt modelId="{BD0AA814-EF42-4528-A280-A37C0C8D4C25}" type="pres">
      <dgm:prSet presAssocID="{2420D2F5-32B5-4569-821E-FE4CFA2E2CFE}" presName="root" presStyleCnt="0">
        <dgm:presLayoutVars>
          <dgm:dir/>
          <dgm:resizeHandles val="exact"/>
        </dgm:presLayoutVars>
      </dgm:prSet>
      <dgm:spPr/>
    </dgm:pt>
    <dgm:pt modelId="{8C4F2D06-E1B4-428B-9335-5E5972CB1DA3}" type="pres">
      <dgm:prSet presAssocID="{A4F435CF-27EF-4C4A-A618-2DD7637F3221}" presName="compNode" presStyleCnt="0"/>
      <dgm:spPr/>
    </dgm:pt>
    <dgm:pt modelId="{A2CC6D8C-26C3-4A2D-ADC0-8B7F15E2E9E3}" type="pres">
      <dgm:prSet presAssocID="{A4F435CF-27EF-4C4A-A618-2DD7637F3221}" presName="bgRect" presStyleLbl="bgShp" presStyleIdx="0" presStyleCnt="2" custLinFactNeighborY="11031"/>
      <dgm:spPr/>
    </dgm:pt>
    <dgm:pt modelId="{6E680C30-E275-4BA2-BC52-024183A8A45A}" type="pres">
      <dgm:prSet presAssocID="{A4F435CF-27EF-4C4A-A618-2DD7637F322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A8FFF067-83B3-441C-B18E-B5B7B01512C0}" type="pres">
      <dgm:prSet presAssocID="{A4F435CF-27EF-4C4A-A618-2DD7637F3221}" presName="spaceRect" presStyleCnt="0"/>
      <dgm:spPr/>
    </dgm:pt>
    <dgm:pt modelId="{34003ED1-D396-45EE-8AED-AFE0F6D8E170}" type="pres">
      <dgm:prSet presAssocID="{A4F435CF-27EF-4C4A-A618-2DD7637F3221}" presName="parTx" presStyleLbl="revTx" presStyleIdx="0" presStyleCnt="3" custLinFactNeighborX="33" custLinFactNeighborY="12607">
        <dgm:presLayoutVars>
          <dgm:chMax val="0"/>
          <dgm:chPref val="0"/>
        </dgm:presLayoutVars>
      </dgm:prSet>
      <dgm:spPr/>
    </dgm:pt>
    <dgm:pt modelId="{9045CF58-5BEF-4BF2-87AD-7FBB6E781D4C}" type="pres">
      <dgm:prSet presAssocID="{7279C1A9-F248-4703-A1EE-56B04DAD92D8}" presName="sibTrans" presStyleCnt="0"/>
      <dgm:spPr/>
    </dgm:pt>
    <dgm:pt modelId="{82973E74-6003-4AB6-B659-423E49EE7D4B}" type="pres">
      <dgm:prSet presAssocID="{16212710-521C-4DA1-ADF0-87E69EAA648F}" presName="compNode" presStyleCnt="0"/>
      <dgm:spPr/>
    </dgm:pt>
    <dgm:pt modelId="{2E2A7D85-BBFF-4AFE-B4F1-FF6E3792F952}" type="pres">
      <dgm:prSet presAssocID="{16212710-521C-4DA1-ADF0-87E69EAA648F}" presName="bgRect" presStyleLbl="bgShp" presStyleIdx="1" presStyleCnt="2" custScaleY="165450"/>
      <dgm:spPr/>
    </dgm:pt>
    <dgm:pt modelId="{8834391A-0FD3-4258-BC6C-2A9EA116E99F}" type="pres">
      <dgm:prSet presAssocID="{16212710-521C-4DA1-ADF0-87E69EAA648F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la de aula"/>
        </a:ext>
      </dgm:extLst>
    </dgm:pt>
    <dgm:pt modelId="{7C47EA66-4ED1-466D-B5B3-A4A4BC1E6CCD}" type="pres">
      <dgm:prSet presAssocID="{16212710-521C-4DA1-ADF0-87E69EAA648F}" presName="spaceRect" presStyleCnt="0"/>
      <dgm:spPr/>
    </dgm:pt>
    <dgm:pt modelId="{13A221FE-A936-4C12-AD23-76D152904A90}" type="pres">
      <dgm:prSet presAssocID="{16212710-521C-4DA1-ADF0-87E69EAA648F}" presName="parTx" presStyleLbl="revTx" presStyleIdx="1" presStyleCnt="3" custScaleX="79259" custLinFactNeighborX="-10381" custLinFactNeighborY="-680">
        <dgm:presLayoutVars>
          <dgm:chMax val="0"/>
          <dgm:chPref val="0"/>
        </dgm:presLayoutVars>
      </dgm:prSet>
      <dgm:spPr/>
    </dgm:pt>
    <dgm:pt modelId="{7C2DD7E6-B9BE-429E-965B-4C7602842E38}" type="pres">
      <dgm:prSet presAssocID="{16212710-521C-4DA1-ADF0-87E69EAA648F}" presName="desTx" presStyleLbl="revTx" presStyleIdx="2" presStyleCnt="3" custScaleX="124390" custScaleY="119776">
        <dgm:presLayoutVars/>
      </dgm:prSet>
      <dgm:spPr/>
    </dgm:pt>
  </dgm:ptLst>
  <dgm:cxnLst>
    <dgm:cxn modelId="{5BBBE82F-305A-4790-8E0B-CEB6C1DCA7D6}" srcId="{2420D2F5-32B5-4569-821E-FE4CFA2E2CFE}" destId="{A4F435CF-27EF-4C4A-A618-2DD7637F3221}" srcOrd="0" destOrd="0" parTransId="{3C984006-A153-44A1-8051-363128A83739}" sibTransId="{7279C1A9-F248-4703-A1EE-56B04DAD92D8}"/>
    <dgm:cxn modelId="{E8DC3131-C3E9-4645-945D-97DC032CC449}" srcId="{2420D2F5-32B5-4569-821E-FE4CFA2E2CFE}" destId="{16212710-521C-4DA1-ADF0-87E69EAA648F}" srcOrd="1" destOrd="0" parTransId="{AD49424E-8211-4813-AF3D-1EBB5D370CE4}" sibTransId="{32302EFC-EE25-42F8-84BD-53C25439D2DF}"/>
    <dgm:cxn modelId="{DCF5DA3F-A76B-4D67-8D78-29BD77A0F8E5}" type="presOf" srcId="{2420D2F5-32B5-4569-821E-FE4CFA2E2CFE}" destId="{BD0AA814-EF42-4528-A280-A37C0C8D4C25}" srcOrd="0" destOrd="0" presId="urn:microsoft.com/office/officeart/2018/2/layout/IconVerticalSolidList"/>
    <dgm:cxn modelId="{EA6FBC8B-F6A5-4DCE-83DC-4C28C4C6CF0C}" srcId="{16212710-521C-4DA1-ADF0-87E69EAA648F}" destId="{F585D6C2-2EAE-4689-9601-B6375CBA2A2A}" srcOrd="0" destOrd="0" parTransId="{3454865C-96B9-445B-B19D-A68097085B60}" sibTransId="{075666A4-3AD3-4385-9391-AC83CE64C6A4}"/>
    <dgm:cxn modelId="{D7B5E1C0-0612-4D6C-90B6-7D40A54D59E5}" type="presOf" srcId="{16212710-521C-4DA1-ADF0-87E69EAA648F}" destId="{13A221FE-A936-4C12-AD23-76D152904A90}" srcOrd="0" destOrd="0" presId="urn:microsoft.com/office/officeart/2018/2/layout/IconVerticalSolidList"/>
    <dgm:cxn modelId="{13DF9EEB-3847-4A75-A8DD-06FCF6206384}" type="presOf" srcId="{A4F435CF-27EF-4C4A-A618-2DD7637F3221}" destId="{34003ED1-D396-45EE-8AED-AFE0F6D8E170}" srcOrd="0" destOrd="0" presId="urn:microsoft.com/office/officeart/2018/2/layout/IconVerticalSolidList"/>
    <dgm:cxn modelId="{43E18EF8-A80C-4BE9-9D46-3056104CC05E}" type="presOf" srcId="{F585D6C2-2EAE-4689-9601-B6375CBA2A2A}" destId="{7C2DD7E6-B9BE-429E-965B-4C7602842E38}" srcOrd="0" destOrd="0" presId="urn:microsoft.com/office/officeart/2018/2/layout/IconVerticalSolidList"/>
    <dgm:cxn modelId="{1D8E60EF-354B-4474-9305-C5CFF541C2FA}" type="presParOf" srcId="{BD0AA814-EF42-4528-A280-A37C0C8D4C25}" destId="{8C4F2D06-E1B4-428B-9335-5E5972CB1DA3}" srcOrd="0" destOrd="0" presId="urn:microsoft.com/office/officeart/2018/2/layout/IconVerticalSolidList"/>
    <dgm:cxn modelId="{F5611871-C6BC-4BB3-8B06-EA9190897344}" type="presParOf" srcId="{8C4F2D06-E1B4-428B-9335-5E5972CB1DA3}" destId="{A2CC6D8C-26C3-4A2D-ADC0-8B7F15E2E9E3}" srcOrd="0" destOrd="0" presId="urn:microsoft.com/office/officeart/2018/2/layout/IconVerticalSolidList"/>
    <dgm:cxn modelId="{53392379-820F-41AB-B058-A15F49A7FA56}" type="presParOf" srcId="{8C4F2D06-E1B4-428B-9335-5E5972CB1DA3}" destId="{6E680C30-E275-4BA2-BC52-024183A8A45A}" srcOrd="1" destOrd="0" presId="urn:microsoft.com/office/officeart/2018/2/layout/IconVerticalSolidList"/>
    <dgm:cxn modelId="{8570DC22-9D86-4309-9AB7-0D367A5EDEAF}" type="presParOf" srcId="{8C4F2D06-E1B4-428B-9335-5E5972CB1DA3}" destId="{A8FFF067-83B3-441C-B18E-B5B7B01512C0}" srcOrd="2" destOrd="0" presId="urn:microsoft.com/office/officeart/2018/2/layout/IconVerticalSolidList"/>
    <dgm:cxn modelId="{266849FA-F6E9-448F-888B-18EC89B61C7E}" type="presParOf" srcId="{8C4F2D06-E1B4-428B-9335-5E5972CB1DA3}" destId="{34003ED1-D396-45EE-8AED-AFE0F6D8E170}" srcOrd="3" destOrd="0" presId="urn:microsoft.com/office/officeart/2018/2/layout/IconVerticalSolidList"/>
    <dgm:cxn modelId="{A40ABB25-B120-4D4D-AD3B-41B6E267B05D}" type="presParOf" srcId="{BD0AA814-EF42-4528-A280-A37C0C8D4C25}" destId="{9045CF58-5BEF-4BF2-87AD-7FBB6E781D4C}" srcOrd="1" destOrd="0" presId="urn:microsoft.com/office/officeart/2018/2/layout/IconVerticalSolidList"/>
    <dgm:cxn modelId="{7817CFD8-4A07-46BB-94CC-C1A0883AD4C1}" type="presParOf" srcId="{BD0AA814-EF42-4528-A280-A37C0C8D4C25}" destId="{82973E74-6003-4AB6-B659-423E49EE7D4B}" srcOrd="2" destOrd="0" presId="urn:microsoft.com/office/officeart/2018/2/layout/IconVerticalSolidList"/>
    <dgm:cxn modelId="{207B47A7-4D8A-4F5B-8D2C-059C4FDAA368}" type="presParOf" srcId="{82973E74-6003-4AB6-B659-423E49EE7D4B}" destId="{2E2A7D85-BBFF-4AFE-B4F1-FF6E3792F952}" srcOrd="0" destOrd="0" presId="urn:microsoft.com/office/officeart/2018/2/layout/IconVerticalSolidList"/>
    <dgm:cxn modelId="{F36B0D71-ADA2-45F9-B290-CECC769713C8}" type="presParOf" srcId="{82973E74-6003-4AB6-B659-423E49EE7D4B}" destId="{8834391A-0FD3-4258-BC6C-2A9EA116E99F}" srcOrd="1" destOrd="0" presId="urn:microsoft.com/office/officeart/2018/2/layout/IconVerticalSolidList"/>
    <dgm:cxn modelId="{6D328C51-0478-4FA5-96B1-B764206B5DDE}" type="presParOf" srcId="{82973E74-6003-4AB6-B659-423E49EE7D4B}" destId="{7C47EA66-4ED1-466D-B5B3-A4A4BC1E6CCD}" srcOrd="2" destOrd="0" presId="urn:microsoft.com/office/officeart/2018/2/layout/IconVerticalSolidList"/>
    <dgm:cxn modelId="{E0DF37E0-FCE2-4E36-94EA-9467D42B9F26}" type="presParOf" srcId="{82973E74-6003-4AB6-B659-423E49EE7D4B}" destId="{13A221FE-A936-4C12-AD23-76D152904A90}" srcOrd="3" destOrd="0" presId="urn:microsoft.com/office/officeart/2018/2/layout/IconVerticalSolidList"/>
    <dgm:cxn modelId="{97ACF910-DCAA-4AA9-87C0-3D60D4F10618}" type="presParOf" srcId="{82973E74-6003-4AB6-B659-423E49EE7D4B}" destId="{7C2DD7E6-B9BE-429E-965B-4C7602842E3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8B4F30-19D0-44CD-9CFC-5A760C609DC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1905167-AF60-496D-AD0B-500A51B56D39}">
      <dgm:prSet custT="1"/>
      <dgm:spPr/>
      <dgm:t>
        <a:bodyPr/>
        <a:lstStyle/>
        <a:p>
          <a:pPr algn="just"/>
          <a:r>
            <a:rPr lang="pt-BR" sz="1800" b="0" i="0" dirty="0"/>
            <a:t>Portaria estabelecendo os critérios para </a:t>
          </a:r>
          <a:r>
            <a:rPr lang="pt-BR" sz="1800" b="1" i="0" dirty="0"/>
            <a:t>cadastramento e habilitação de entidades gestoras</a:t>
          </a:r>
          <a:r>
            <a:rPr lang="pt-BR" sz="1800" b="0" i="0" dirty="0"/>
            <a:t>, a forma de envio dos dados do ao MMA, os parâmetros a serem observados pelas entidades gestoras de sistemas de logísticas reversa de embalagens em geral no desempenho de suas atribuições; </a:t>
          </a:r>
        </a:p>
        <a:p>
          <a:pPr algn="just"/>
          <a:r>
            <a:rPr lang="pt-BR" sz="1800" b="0" i="0" dirty="0"/>
            <a:t>e que torna pública a </a:t>
          </a:r>
          <a:r>
            <a:rPr lang="pt-BR" sz="1800" b="1" i="0" dirty="0"/>
            <a:t>abertura de processo de cadastramento </a:t>
          </a:r>
          <a:r>
            <a:rPr lang="pt-BR" sz="1800" b="0" i="0" dirty="0"/>
            <a:t>de interessados em exercer atividade de entidades gestoras, no âmbito dos sistemas de logística reversa de que trata o art. 33 da Lei nº 12.305/2010.</a:t>
          </a:r>
          <a:endParaRPr lang="en-US" sz="1800" b="1" dirty="0"/>
        </a:p>
      </dgm:t>
    </dgm:pt>
    <dgm:pt modelId="{26C2E784-5EB8-4765-BBBC-C18E2DCB9340}" type="parTrans" cxnId="{DA76CCBF-D6C4-4E2E-AA1B-AA5B37DFCD30}">
      <dgm:prSet/>
      <dgm:spPr/>
      <dgm:t>
        <a:bodyPr/>
        <a:lstStyle/>
        <a:p>
          <a:endParaRPr lang="en-US" sz="2400"/>
        </a:p>
      </dgm:t>
    </dgm:pt>
    <dgm:pt modelId="{F5435E8E-51DD-49BF-8CDF-02A96E20C713}" type="sibTrans" cxnId="{DA76CCBF-D6C4-4E2E-AA1B-AA5B37DFCD30}">
      <dgm:prSet/>
      <dgm:spPr/>
      <dgm:t>
        <a:bodyPr/>
        <a:lstStyle/>
        <a:p>
          <a:endParaRPr lang="en-US" sz="2400"/>
        </a:p>
      </dgm:t>
    </dgm:pt>
    <dgm:pt modelId="{0449A4E1-FE5D-44DF-AC67-0C6D2642BA4A}" type="pres">
      <dgm:prSet presAssocID="{A58B4F30-19D0-44CD-9CFC-5A760C609DC4}" presName="root" presStyleCnt="0">
        <dgm:presLayoutVars>
          <dgm:dir/>
          <dgm:resizeHandles val="exact"/>
        </dgm:presLayoutVars>
      </dgm:prSet>
      <dgm:spPr/>
    </dgm:pt>
    <dgm:pt modelId="{5989B45F-9FD4-419C-B002-FD70C638999A}" type="pres">
      <dgm:prSet presAssocID="{41905167-AF60-496D-AD0B-500A51B56D39}" presName="compNode" presStyleCnt="0"/>
      <dgm:spPr/>
    </dgm:pt>
    <dgm:pt modelId="{62D203EE-4999-469A-AD30-7E80770401C8}" type="pres">
      <dgm:prSet presAssocID="{41905167-AF60-496D-AD0B-500A51B56D39}" presName="bgRect" presStyleLbl="bgShp" presStyleIdx="0" presStyleCnt="1" custLinFactNeighborY="-7455"/>
      <dgm:spPr/>
    </dgm:pt>
    <dgm:pt modelId="{E7404A0F-31DE-4D3E-AEDE-9F9E2837E0C8}" type="pres">
      <dgm:prSet presAssocID="{41905167-AF60-496D-AD0B-500A51B56D39}" presName="iconRect" presStyleLbl="node1" presStyleIdx="0" presStyleCnt="1" custLinFactNeighborX="-31230" custLinFactNeighborY="-1924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EAD291E6-DBAC-4F66-B0B2-22A5EBD674A2}" type="pres">
      <dgm:prSet presAssocID="{41905167-AF60-496D-AD0B-500A51B56D39}" presName="spaceRect" presStyleCnt="0"/>
      <dgm:spPr/>
    </dgm:pt>
    <dgm:pt modelId="{C298D368-BFD1-4AB6-A3A9-BE5330D94A6E}" type="pres">
      <dgm:prSet presAssocID="{41905167-AF60-496D-AD0B-500A51B56D39}" presName="parTx" presStyleLbl="revTx" presStyleIdx="0" presStyleCnt="1" custScaleX="114736" custLinFactNeighborX="-7100" custLinFactNeighborY="-7246">
        <dgm:presLayoutVars>
          <dgm:chMax val="0"/>
          <dgm:chPref val="0"/>
        </dgm:presLayoutVars>
      </dgm:prSet>
      <dgm:spPr/>
    </dgm:pt>
  </dgm:ptLst>
  <dgm:cxnLst>
    <dgm:cxn modelId="{4FA24B07-7352-4C1D-AE36-9CD8F5D0DF45}" type="presOf" srcId="{A58B4F30-19D0-44CD-9CFC-5A760C609DC4}" destId="{0449A4E1-FE5D-44DF-AC67-0C6D2642BA4A}" srcOrd="0" destOrd="0" presId="urn:microsoft.com/office/officeart/2018/2/layout/IconVerticalSolidList"/>
    <dgm:cxn modelId="{A89FCB3B-AA30-4A94-AAA4-9F0B9B2E5C09}" type="presOf" srcId="{41905167-AF60-496D-AD0B-500A51B56D39}" destId="{C298D368-BFD1-4AB6-A3A9-BE5330D94A6E}" srcOrd="0" destOrd="0" presId="urn:microsoft.com/office/officeart/2018/2/layout/IconVerticalSolidList"/>
    <dgm:cxn modelId="{DA76CCBF-D6C4-4E2E-AA1B-AA5B37DFCD30}" srcId="{A58B4F30-19D0-44CD-9CFC-5A760C609DC4}" destId="{41905167-AF60-496D-AD0B-500A51B56D39}" srcOrd="0" destOrd="0" parTransId="{26C2E784-5EB8-4765-BBBC-C18E2DCB9340}" sibTransId="{F5435E8E-51DD-49BF-8CDF-02A96E20C713}"/>
    <dgm:cxn modelId="{BDDF888B-E104-4C33-9AA7-0D90B46ED5AF}" type="presParOf" srcId="{0449A4E1-FE5D-44DF-AC67-0C6D2642BA4A}" destId="{5989B45F-9FD4-419C-B002-FD70C638999A}" srcOrd="0" destOrd="0" presId="urn:microsoft.com/office/officeart/2018/2/layout/IconVerticalSolidList"/>
    <dgm:cxn modelId="{E8BF52A9-28F6-4EA3-BEFB-51F501A39273}" type="presParOf" srcId="{5989B45F-9FD4-419C-B002-FD70C638999A}" destId="{62D203EE-4999-469A-AD30-7E80770401C8}" srcOrd="0" destOrd="0" presId="urn:microsoft.com/office/officeart/2018/2/layout/IconVerticalSolidList"/>
    <dgm:cxn modelId="{DD15B3E4-C145-4E1D-9598-5C08C103C234}" type="presParOf" srcId="{5989B45F-9FD4-419C-B002-FD70C638999A}" destId="{E7404A0F-31DE-4D3E-AEDE-9F9E2837E0C8}" srcOrd="1" destOrd="0" presId="urn:microsoft.com/office/officeart/2018/2/layout/IconVerticalSolidList"/>
    <dgm:cxn modelId="{3CD22F81-E3D9-42DA-9797-2AC9AF57A6CA}" type="presParOf" srcId="{5989B45F-9FD4-419C-B002-FD70C638999A}" destId="{EAD291E6-DBAC-4F66-B0B2-22A5EBD674A2}" srcOrd="2" destOrd="0" presId="urn:microsoft.com/office/officeart/2018/2/layout/IconVerticalSolidList"/>
    <dgm:cxn modelId="{74822C1E-2C93-464A-9493-1543E35F971D}" type="presParOf" srcId="{5989B45F-9FD4-419C-B002-FD70C638999A}" destId="{C298D368-BFD1-4AB6-A3A9-BE5330D94A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8B4F30-19D0-44CD-9CFC-5A760C609DC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156ABC-D407-4D20-9A76-A88C9AA57E99}">
      <dgm:prSet custT="1"/>
      <dgm:spPr/>
      <dgm:t>
        <a:bodyPr/>
        <a:lstStyle/>
        <a:p>
          <a:pPr algn="just"/>
          <a:r>
            <a:rPr lang="pt-BR" sz="1800" b="1" i="0" dirty="0"/>
            <a:t>Portaria</a:t>
          </a:r>
          <a:r>
            <a:rPr lang="pt-BR" sz="1800" b="0" i="0" dirty="0"/>
            <a:t> estabelecendo os critérios para </a:t>
          </a:r>
          <a:r>
            <a:rPr lang="pt-BR" sz="1800" b="1" i="0" dirty="0"/>
            <a:t>habilitação dos verificadores de resultado</a:t>
          </a:r>
          <a:r>
            <a:rPr lang="pt-BR" sz="1800" b="0" i="0" dirty="0"/>
            <a:t> e chamamento público visando ao cadastramento dessas entidades, no âmbito dos sistemas de logística reversa de que trata o art. 33 da Lei nº 12.305, de 2 de agosto de 2010, consoante previsão do art. 27, inciso V, e art. 28, caput, do Decreto nº 11.413, de 13 de fevereiro de 2023.</a:t>
          </a:r>
          <a:endParaRPr lang="en-US" sz="1800" dirty="0"/>
        </a:p>
      </dgm:t>
    </dgm:pt>
    <dgm:pt modelId="{21FC9D2A-9E44-45E3-8A74-A9B771043B9D}" type="parTrans" cxnId="{A786022D-1937-4F7F-AC76-B62C387D1E8A}">
      <dgm:prSet/>
      <dgm:spPr/>
      <dgm:t>
        <a:bodyPr/>
        <a:lstStyle/>
        <a:p>
          <a:endParaRPr lang="en-US" sz="2400"/>
        </a:p>
      </dgm:t>
    </dgm:pt>
    <dgm:pt modelId="{8577D7D2-21A0-4F00-B672-15054A4799ED}" type="sibTrans" cxnId="{A786022D-1937-4F7F-AC76-B62C387D1E8A}">
      <dgm:prSet/>
      <dgm:spPr/>
      <dgm:t>
        <a:bodyPr/>
        <a:lstStyle/>
        <a:p>
          <a:endParaRPr lang="en-US" sz="2400"/>
        </a:p>
      </dgm:t>
    </dgm:pt>
    <dgm:pt modelId="{0449A4E1-FE5D-44DF-AC67-0C6D2642BA4A}" type="pres">
      <dgm:prSet presAssocID="{A58B4F30-19D0-44CD-9CFC-5A760C609DC4}" presName="root" presStyleCnt="0">
        <dgm:presLayoutVars>
          <dgm:dir/>
          <dgm:resizeHandles val="exact"/>
        </dgm:presLayoutVars>
      </dgm:prSet>
      <dgm:spPr/>
    </dgm:pt>
    <dgm:pt modelId="{AE7386CA-E6BA-4655-AB84-2F5EA33102A5}" type="pres">
      <dgm:prSet presAssocID="{25156ABC-D407-4D20-9A76-A88C9AA57E99}" presName="compNode" presStyleCnt="0"/>
      <dgm:spPr/>
    </dgm:pt>
    <dgm:pt modelId="{D6D77B5F-BCDF-4693-89B2-CB3D5B5D7450}" type="pres">
      <dgm:prSet presAssocID="{25156ABC-D407-4D20-9A76-A88C9AA57E99}" presName="bgRect" presStyleLbl="bgShp" presStyleIdx="0" presStyleCnt="1" custScaleY="284368"/>
      <dgm:spPr/>
    </dgm:pt>
    <dgm:pt modelId="{28DF0E43-70DB-4D29-A82A-FC93DE364516}" type="pres">
      <dgm:prSet presAssocID="{25156ABC-D407-4D20-9A76-A88C9AA57E99}" presName="iconRect" presStyleLbl="node1" presStyleIdx="0" presStyleCnt="1" custScaleX="140555" custScaleY="147060" custLinFactNeighborX="-17069" custLinFactNeighborY="-1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iclagem"/>
        </a:ext>
      </dgm:extLst>
    </dgm:pt>
    <dgm:pt modelId="{C00C3DF9-6478-47F6-83A7-9F891BB1E0A4}" type="pres">
      <dgm:prSet presAssocID="{25156ABC-D407-4D20-9A76-A88C9AA57E99}" presName="spaceRect" presStyleCnt="0"/>
      <dgm:spPr/>
    </dgm:pt>
    <dgm:pt modelId="{8E78D563-81A7-4495-ACE6-7FDE962A4D9F}" type="pres">
      <dgm:prSet presAssocID="{25156ABC-D407-4D20-9A76-A88C9AA57E99}" presName="parTx" presStyleLbl="revTx" presStyleIdx="0" presStyleCnt="1" custScaleX="100000" custLinFactNeighborX="-8360" custLinFactNeighborY="-31444">
        <dgm:presLayoutVars>
          <dgm:chMax val="0"/>
          <dgm:chPref val="0"/>
        </dgm:presLayoutVars>
      </dgm:prSet>
      <dgm:spPr/>
    </dgm:pt>
  </dgm:ptLst>
  <dgm:cxnLst>
    <dgm:cxn modelId="{3FE3E41B-E1EE-44EF-94C7-B6E1E2752D1D}" type="presOf" srcId="{A58B4F30-19D0-44CD-9CFC-5A760C609DC4}" destId="{0449A4E1-FE5D-44DF-AC67-0C6D2642BA4A}" srcOrd="0" destOrd="0" presId="urn:microsoft.com/office/officeart/2018/2/layout/IconVerticalSolidList"/>
    <dgm:cxn modelId="{A786022D-1937-4F7F-AC76-B62C387D1E8A}" srcId="{A58B4F30-19D0-44CD-9CFC-5A760C609DC4}" destId="{25156ABC-D407-4D20-9A76-A88C9AA57E99}" srcOrd="0" destOrd="0" parTransId="{21FC9D2A-9E44-45E3-8A74-A9B771043B9D}" sibTransId="{8577D7D2-21A0-4F00-B672-15054A4799ED}"/>
    <dgm:cxn modelId="{D58863AE-0C50-45C4-824C-085C837BAF49}" type="presOf" srcId="{25156ABC-D407-4D20-9A76-A88C9AA57E99}" destId="{8E78D563-81A7-4495-ACE6-7FDE962A4D9F}" srcOrd="0" destOrd="0" presId="urn:microsoft.com/office/officeart/2018/2/layout/IconVerticalSolidList"/>
    <dgm:cxn modelId="{E31B3304-158D-485A-95EE-660E75EE46FA}" type="presParOf" srcId="{0449A4E1-FE5D-44DF-AC67-0C6D2642BA4A}" destId="{AE7386CA-E6BA-4655-AB84-2F5EA33102A5}" srcOrd="0" destOrd="0" presId="urn:microsoft.com/office/officeart/2018/2/layout/IconVerticalSolidList"/>
    <dgm:cxn modelId="{325B6D92-CBFE-47B4-89CA-73D77076CF9B}" type="presParOf" srcId="{AE7386CA-E6BA-4655-AB84-2F5EA33102A5}" destId="{D6D77B5F-BCDF-4693-89B2-CB3D5B5D7450}" srcOrd="0" destOrd="0" presId="urn:microsoft.com/office/officeart/2018/2/layout/IconVerticalSolidList"/>
    <dgm:cxn modelId="{A23EAF47-E647-4F3A-849E-CA677BC5DE92}" type="presParOf" srcId="{AE7386CA-E6BA-4655-AB84-2F5EA33102A5}" destId="{28DF0E43-70DB-4D29-A82A-FC93DE364516}" srcOrd="1" destOrd="0" presId="urn:microsoft.com/office/officeart/2018/2/layout/IconVerticalSolidList"/>
    <dgm:cxn modelId="{B9E2C772-6FE4-40C2-9FE9-D8954271FDAB}" type="presParOf" srcId="{AE7386CA-E6BA-4655-AB84-2F5EA33102A5}" destId="{C00C3DF9-6478-47F6-83A7-9F891BB1E0A4}" srcOrd="2" destOrd="0" presId="urn:microsoft.com/office/officeart/2018/2/layout/IconVerticalSolidList"/>
    <dgm:cxn modelId="{80E85D73-E6CA-4102-B499-0641A4042BA2}" type="presParOf" srcId="{AE7386CA-E6BA-4655-AB84-2F5EA33102A5}" destId="{8E78D563-81A7-4495-ACE6-7FDE962A4D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8B4F30-19D0-44CD-9CFC-5A760C609DC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1905167-AF60-496D-AD0B-500A51B56D39}">
      <dgm:prSet custT="1"/>
      <dgm:spPr/>
      <dgm:t>
        <a:bodyPr/>
        <a:lstStyle/>
        <a:p>
          <a:pPr algn="just"/>
          <a:r>
            <a:rPr lang="pt-BR" sz="2000" b="0" i="0" dirty="0"/>
            <a:t>Após realização de consulta pública com 3.475 contribuições em 2022, o decreto foi revisado esse ano, está final de consultas aos ministérios e passará por uma audiência pública para apresentação do texto final.</a:t>
          </a:r>
          <a:endParaRPr lang="en-US" sz="2000" b="1" dirty="0"/>
        </a:p>
      </dgm:t>
    </dgm:pt>
    <dgm:pt modelId="{26C2E784-5EB8-4765-BBBC-C18E2DCB9340}" type="parTrans" cxnId="{DA76CCBF-D6C4-4E2E-AA1B-AA5B37DFCD30}">
      <dgm:prSet/>
      <dgm:spPr/>
      <dgm:t>
        <a:bodyPr/>
        <a:lstStyle/>
        <a:p>
          <a:endParaRPr lang="en-US" sz="2400"/>
        </a:p>
      </dgm:t>
    </dgm:pt>
    <dgm:pt modelId="{F5435E8E-51DD-49BF-8CDF-02A96E20C713}" type="sibTrans" cxnId="{DA76CCBF-D6C4-4E2E-AA1B-AA5B37DFCD30}">
      <dgm:prSet/>
      <dgm:spPr/>
      <dgm:t>
        <a:bodyPr/>
        <a:lstStyle/>
        <a:p>
          <a:endParaRPr lang="en-US" sz="2400"/>
        </a:p>
      </dgm:t>
    </dgm:pt>
    <dgm:pt modelId="{0449A4E1-FE5D-44DF-AC67-0C6D2642BA4A}" type="pres">
      <dgm:prSet presAssocID="{A58B4F30-19D0-44CD-9CFC-5A760C609DC4}" presName="root" presStyleCnt="0">
        <dgm:presLayoutVars>
          <dgm:dir/>
          <dgm:resizeHandles val="exact"/>
        </dgm:presLayoutVars>
      </dgm:prSet>
      <dgm:spPr/>
    </dgm:pt>
    <dgm:pt modelId="{5989B45F-9FD4-419C-B002-FD70C638999A}" type="pres">
      <dgm:prSet presAssocID="{41905167-AF60-496D-AD0B-500A51B56D39}" presName="compNode" presStyleCnt="0"/>
      <dgm:spPr/>
    </dgm:pt>
    <dgm:pt modelId="{62D203EE-4999-469A-AD30-7E80770401C8}" type="pres">
      <dgm:prSet presAssocID="{41905167-AF60-496D-AD0B-500A51B56D39}" presName="bgRect" presStyleLbl="bgShp" presStyleIdx="0" presStyleCnt="1" custScaleX="100000" custScaleY="160122" custLinFactNeighborX="-118" custLinFactNeighborY="-71165"/>
      <dgm:spPr/>
    </dgm:pt>
    <dgm:pt modelId="{E7404A0F-31DE-4D3E-AEDE-9F9E2837E0C8}" type="pres">
      <dgm:prSet presAssocID="{41905167-AF60-496D-AD0B-500A51B56D39}" presName="iconRect" presStyleLbl="node1" presStyleIdx="0" presStyleCnt="1" custScaleX="185236" custScaleY="169827" custLinFactNeighborX="20733" custLinFactNeighborY="-8982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EAD291E6-DBAC-4F66-B0B2-22A5EBD674A2}" type="pres">
      <dgm:prSet presAssocID="{41905167-AF60-496D-AD0B-500A51B56D39}" presName="spaceRect" presStyleCnt="0"/>
      <dgm:spPr/>
    </dgm:pt>
    <dgm:pt modelId="{C298D368-BFD1-4AB6-A3A9-BE5330D94A6E}" type="pres">
      <dgm:prSet presAssocID="{41905167-AF60-496D-AD0B-500A51B56D39}" presName="parTx" presStyleLbl="revTx" presStyleIdx="0" presStyleCnt="1" custScaleX="90583" custScaleY="151832" custLinFactNeighborX="-1381" custLinFactNeighborY="-60328">
        <dgm:presLayoutVars>
          <dgm:chMax val="0"/>
          <dgm:chPref val="0"/>
        </dgm:presLayoutVars>
      </dgm:prSet>
      <dgm:spPr/>
    </dgm:pt>
  </dgm:ptLst>
  <dgm:cxnLst>
    <dgm:cxn modelId="{5DD0E31F-E489-4826-8E3A-678C2C3F2049}" type="presOf" srcId="{A58B4F30-19D0-44CD-9CFC-5A760C609DC4}" destId="{0449A4E1-FE5D-44DF-AC67-0C6D2642BA4A}" srcOrd="0" destOrd="0" presId="urn:microsoft.com/office/officeart/2018/2/layout/IconVerticalSolidList"/>
    <dgm:cxn modelId="{DA76CCBF-D6C4-4E2E-AA1B-AA5B37DFCD30}" srcId="{A58B4F30-19D0-44CD-9CFC-5A760C609DC4}" destId="{41905167-AF60-496D-AD0B-500A51B56D39}" srcOrd="0" destOrd="0" parTransId="{26C2E784-5EB8-4765-BBBC-C18E2DCB9340}" sibTransId="{F5435E8E-51DD-49BF-8CDF-02A96E20C713}"/>
    <dgm:cxn modelId="{A1E020D3-FCBB-4133-8E1B-222DFAD743FF}" type="presOf" srcId="{41905167-AF60-496D-AD0B-500A51B56D39}" destId="{C298D368-BFD1-4AB6-A3A9-BE5330D94A6E}" srcOrd="0" destOrd="0" presId="urn:microsoft.com/office/officeart/2018/2/layout/IconVerticalSolidList"/>
    <dgm:cxn modelId="{61B6A0A6-2587-46B7-876D-50635776E0DF}" type="presParOf" srcId="{0449A4E1-FE5D-44DF-AC67-0C6D2642BA4A}" destId="{5989B45F-9FD4-419C-B002-FD70C638999A}" srcOrd="0" destOrd="0" presId="urn:microsoft.com/office/officeart/2018/2/layout/IconVerticalSolidList"/>
    <dgm:cxn modelId="{FB6270EB-4731-40D3-BC94-7DAECFB62471}" type="presParOf" srcId="{5989B45F-9FD4-419C-B002-FD70C638999A}" destId="{62D203EE-4999-469A-AD30-7E80770401C8}" srcOrd="0" destOrd="0" presId="urn:microsoft.com/office/officeart/2018/2/layout/IconVerticalSolidList"/>
    <dgm:cxn modelId="{7BE98B85-E2C2-44A3-9774-E4532BE3EE72}" type="presParOf" srcId="{5989B45F-9FD4-419C-B002-FD70C638999A}" destId="{E7404A0F-31DE-4D3E-AEDE-9F9E2837E0C8}" srcOrd="1" destOrd="0" presId="urn:microsoft.com/office/officeart/2018/2/layout/IconVerticalSolidList"/>
    <dgm:cxn modelId="{6BC072EF-36B9-472D-8C5C-C942DDFC4BD3}" type="presParOf" srcId="{5989B45F-9FD4-419C-B002-FD70C638999A}" destId="{EAD291E6-DBAC-4F66-B0B2-22A5EBD674A2}" srcOrd="2" destOrd="0" presId="urn:microsoft.com/office/officeart/2018/2/layout/IconVerticalSolidList"/>
    <dgm:cxn modelId="{7E9095EA-1938-40AD-97C8-970B971C76E1}" type="presParOf" srcId="{5989B45F-9FD4-419C-B002-FD70C638999A}" destId="{C298D368-BFD1-4AB6-A3A9-BE5330D94A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8B4F30-19D0-44CD-9CFC-5A760C609DC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156ABC-D407-4D20-9A76-A88C9AA57E99}">
      <dgm:prSet custT="1"/>
      <dgm:spPr/>
      <dgm:t>
        <a:bodyPr/>
        <a:lstStyle/>
        <a:p>
          <a:r>
            <a:rPr lang="pt-BR" sz="1800" dirty="0"/>
            <a:t>Incentivo a projetos de reciclagem por meio da </a:t>
          </a:r>
          <a:r>
            <a:rPr lang="pt-BR" sz="1800" b="1" dirty="0"/>
            <a:t>dedução de parte do imposto de renda de pessoas físicas e jurídicas do valor </a:t>
          </a:r>
          <a:r>
            <a:rPr lang="pt-BR" sz="1800" dirty="0"/>
            <a:t>destinado à projetos previamente aprovados pelo Ministério do Meio Ambiente e Mudança do Clima, destinados à cadeia da reciclagem; e </a:t>
          </a:r>
          <a:endParaRPr lang="en-US" sz="1800" dirty="0"/>
        </a:p>
      </dgm:t>
    </dgm:pt>
    <dgm:pt modelId="{21FC9D2A-9E44-45E3-8A74-A9B771043B9D}" type="parTrans" cxnId="{A786022D-1937-4F7F-AC76-B62C387D1E8A}">
      <dgm:prSet/>
      <dgm:spPr/>
      <dgm:t>
        <a:bodyPr/>
        <a:lstStyle/>
        <a:p>
          <a:endParaRPr lang="en-US" sz="2400"/>
        </a:p>
      </dgm:t>
    </dgm:pt>
    <dgm:pt modelId="{8577D7D2-21A0-4F00-B672-15054A4799ED}" type="sibTrans" cxnId="{A786022D-1937-4F7F-AC76-B62C387D1E8A}">
      <dgm:prSet/>
      <dgm:spPr/>
      <dgm:t>
        <a:bodyPr/>
        <a:lstStyle/>
        <a:p>
          <a:endParaRPr lang="en-US" sz="2400"/>
        </a:p>
      </dgm:t>
    </dgm:pt>
    <dgm:pt modelId="{41905167-AF60-496D-AD0B-500A51B56D39}">
      <dgm:prSet custT="1"/>
      <dgm:spPr/>
      <dgm:t>
        <a:bodyPr/>
        <a:lstStyle/>
        <a:p>
          <a:r>
            <a:rPr lang="pt-BR" sz="1800" dirty="0"/>
            <a:t>Constituição dos </a:t>
          </a:r>
          <a:r>
            <a:rPr lang="pt-BR" sz="1800" b="1" dirty="0"/>
            <a:t>Fundos de Investimento para Projetos de Reciclagem (</a:t>
          </a:r>
          <a:r>
            <a:rPr lang="pt-BR" sz="1800" b="1" dirty="0" err="1"/>
            <a:t>Prorecicle</a:t>
          </a:r>
          <a:r>
            <a:rPr lang="pt-BR" sz="1800" b="1" dirty="0"/>
            <a:t>).</a:t>
          </a:r>
          <a:endParaRPr lang="en-US" sz="1800" b="1" dirty="0"/>
        </a:p>
      </dgm:t>
    </dgm:pt>
    <dgm:pt modelId="{26C2E784-5EB8-4765-BBBC-C18E2DCB9340}" type="parTrans" cxnId="{DA76CCBF-D6C4-4E2E-AA1B-AA5B37DFCD30}">
      <dgm:prSet/>
      <dgm:spPr/>
      <dgm:t>
        <a:bodyPr/>
        <a:lstStyle/>
        <a:p>
          <a:endParaRPr lang="en-US" sz="2400"/>
        </a:p>
      </dgm:t>
    </dgm:pt>
    <dgm:pt modelId="{F5435E8E-51DD-49BF-8CDF-02A96E20C713}" type="sibTrans" cxnId="{DA76CCBF-D6C4-4E2E-AA1B-AA5B37DFCD30}">
      <dgm:prSet/>
      <dgm:spPr/>
      <dgm:t>
        <a:bodyPr/>
        <a:lstStyle/>
        <a:p>
          <a:endParaRPr lang="en-US" sz="2400"/>
        </a:p>
      </dgm:t>
    </dgm:pt>
    <dgm:pt modelId="{0196D0C4-EAE6-4B12-9AB8-A9E8FE90ADB0}">
      <dgm:prSet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pt-BR" sz="1600" b="1" dirty="0"/>
            <a:t>Logística Reversa;</a:t>
          </a:r>
          <a:endParaRPr lang="en-US" sz="1600" b="1" dirty="0"/>
        </a:p>
      </dgm:t>
    </dgm:pt>
    <dgm:pt modelId="{7BCECC05-62CF-4489-B6A5-7033CBAAAA8D}" type="parTrans" cxnId="{9A4FBA8A-739A-47DC-ADBE-AD35F9F8766B}">
      <dgm:prSet/>
      <dgm:spPr/>
      <dgm:t>
        <a:bodyPr/>
        <a:lstStyle/>
        <a:p>
          <a:endParaRPr lang="en-US" sz="2400"/>
        </a:p>
      </dgm:t>
    </dgm:pt>
    <dgm:pt modelId="{FBFC0EE9-687D-451D-9F10-B7282A2CBC31}" type="sibTrans" cxnId="{9A4FBA8A-739A-47DC-ADBE-AD35F9F8766B}">
      <dgm:prSet/>
      <dgm:spPr/>
      <dgm:t>
        <a:bodyPr/>
        <a:lstStyle/>
        <a:p>
          <a:endParaRPr lang="en-US" sz="2400"/>
        </a:p>
      </dgm:t>
    </dgm:pt>
    <dgm:pt modelId="{357AEEA6-590F-42D9-AA83-5EB6EF81BB2F}">
      <dgm:prSet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pt-BR" sz="1600" b="1" dirty="0"/>
            <a:t>Comissão Nacional de Incentivo à Reciclagem (CNIR); e</a:t>
          </a:r>
          <a:endParaRPr lang="en-US" sz="1600" b="1" dirty="0"/>
        </a:p>
      </dgm:t>
    </dgm:pt>
    <dgm:pt modelId="{2D7D4F21-926A-450F-89B6-AE99D4B1A080}" type="parTrans" cxnId="{5FEF53D6-FBEE-4252-A806-649C6FECB90E}">
      <dgm:prSet/>
      <dgm:spPr/>
      <dgm:t>
        <a:bodyPr/>
        <a:lstStyle/>
        <a:p>
          <a:endParaRPr lang="en-US" sz="2400"/>
        </a:p>
      </dgm:t>
    </dgm:pt>
    <dgm:pt modelId="{C035F616-98EA-4BC0-B4FF-3D6327D0B426}" type="sibTrans" cxnId="{5FEF53D6-FBEE-4252-A806-649C6FECB90E}">
      <dgm:prSet/>
      <dgm:spPr/>
      <dgm:t>
        <a:bodyPr/>
        <a:lstStyle/>
        <a:p>
          <a:endParaRPr lang="en-US" sz="2400"/>
        </a:p>
      </dgm:t>
    </dgm:pt>
    <dgm:pt modelId="{909A7654-643B-4EFA-BF9F-B89C94A074C2}">
      <dgm:prSet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pt-BR" sz="2000" b="1" u="sng" dirty="0"/>
            <a:t>Edital de chamamento.</a:t>
          </a:r>
          <a:endParaRPr lang="en-US" sz="2000" b="1" u="sng" dirty="0"/>
        </a:p>
      </dgm:t>
    </dgm:pt>
    <dgm:pt modelId="{A0201578-EF9C-4E6E-85F6-9CD28338A7AD}" type="parTrans" cxnId="{6A32F1A9-3C8D-46CA-94A0-A167F11718BF}">
      <dgm:prSet/>
      <dgm:spPr/>
      <dgm:t>
        <a:bodyPr/>
        <a:lstStyle/>
        <a:p>
          <a:endParaRPr lang="en-US" sz="2400"/>
        </a:p>
      </dgm:t>
    </dgm:pt>
    <dgm:pt modelId="{CC5EC72C-C019-409B-94D7-BE8E483DFCEE}" type="sibTrans" cxnId="{6A32F1A9-3C8D-46CA-94A0-A167F11718BF}">
      <dgm:prSet/>
      <dgm:spPr/>
      <dgm:t>
        <a:bodyPr/>
        <a:lstStyle/>
        <a:p>
          <a:endParaRPr lang="en-US" sz="2400"/>
        </a:p>
      </dgm:t>
    </dgm:pt>
    <dgm:pt modelId="{0449A4E1-FE5D-44DF-AC67-0C6D2642BA4A}" type="pres">
      <dgm:prSet presAssocID="{A58B4F30-19D0-44CD-9CFC-5A760C609DC4}" presName="root" presStyleCnt="0">
        <dgm:presLayoutVars>
          <dgm:dir/>
          <dgm:resizeHandles val="exact"/>
        </dgm:presLayoutVars>
      </dgm:prSet>
      <dgm:spPr/>
    </dgm:pt>
    <dgm:pt modelId="{AE7386CA-E6BA-4655-AB84-2F5EA33102A5}" type="pres">
      <dgm:prSet presAssocID="{25156ABC-D407-4D20-9A76-A88C9AA57E99}" presName="compNode" presStyleCnt="0"/>
      <dgm:spPr/>
    </dgm:pt>
    <dgm:pt modelId="{D6D77B5F-BCDF-4693-89B2-CB3D5B5D7450}" type="pres">
      <dgm:prSet presAssocID="{25156ABC-D407-4D20-9A76-A88C9AA57E99}" presName="bgRect" presStyleLbl="bgShp" presStyleIdx="0" presStyleCnt="2"/>
      <dgm:spPr/>
    </dgm:pt>
    <dgm:pt modelId="{28DF0E43-70DB-4D29-A82A-FC93DE364516}" type="pres">
      <dgm:prSet presAssocID="{25156ABC-D407-4D20-9A76-A88C9AA57E99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iclagem"/>
        </a:ext>
      </dgm:extLst>
    </dgm:pt>
    <dgm:pt modelId="{C00C3DF9-6478-47F6-83A7-9F891BB1E0A4}" type="pres">
      <dgm:prSet presAssocID="{25156ABC-D407-4D20-9A76-A88C9AA57E99}" presName="spaceRect" presStyleCnt="0"/>
      <dgm:spPr/>
    </dgm:pt>
    <dgm:pt modelId="{8E78D563-81A7-4495-ACE6-7FDE962A4D9F}" type="pres">
      <dgm:prSet presAssocID="{25156ABC-D407-4D20-9A76-A88C9AA57E99}" presName="parTx" presStyleLbl="revTx" presStyleIdx="0" presStyleCnt="3" custLinFactNeighborX="-2658">
        <dgm:presLayoutVars>
          <dgm:chMax val="0"/>
          <dgm:chPref val="0"/>
        </dgm:presLayoutVars>
      </dgm:prSet>
      <dgm:spPr/>
    </dgm:pt>
    <dgm:pt modelId="{24062549-7B87-4CBE-9708-BFBD4DC6EE0E}" type="pres">
      <dgm:prSet presAssocID="{8577D7D2-21A0-4F00-B672-15054A4799ED}" presName="sibTrans" presStyleCnt="0"/>
      <dgm:spPr/>
    </dgm:pt>
    <dgm:pt modelId="{5989B45F-9FD4-419C-B002-FD70C638999A}" type="pres">
      <dgm:prSet presAssocID="{41905167-AF60-496D-AD0B-500A51B56D39}" presName="compNode" presStyleCnt="0"/>
      <dgm:spPr/>
    </dgm:pt>
    <dgm:pt modelId="{62D203EE-4999-469A-AD30-7E80770401C8}" type="pres">
      <dgm:prSet presAssocID="{41905167-AF60-496D-AD0B-500A51B56D39}" presName="bgRect" presStyleLbl="bgShp" presStyleIdx="1" presStyleCnt="2"/>
      <dgm:spPr/>
    </dgm:pt>
    <dgm:pt modelId="{E7404A0F-31DE-4D3E-AEDE-9F9E2837E0C8}" type="pres">
      <dgm:prSet presAssocID="{41905167-AF60-496D-AD0B-500A51B56D39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EAD291E6-DBAC-4F66-B0B2-22A5EBD674A2}" type="pres">
      <dgm:prSet presAssocID="{41905167-AF60-496D-AD0B-500A51B56D39}" presName="spaceRect" presStyleCnt="0"/>
      <dgm:spPr/>
    </dgm:pt>
    <dgm:pt modelId="{C298D368-BFD1-4AB6-A3A9-BE5330D94A6E}" type="pres">
      <dgm:prSet presAssocID="{41905167-AF60-496D-AD0B-500A51B56D39}" presName="parTx" presStyleLbl="revTx" presStyleIdx="1" presStyleCnt="3" custLinFactNeighborX="-4830">
        <dgm:presLayoutVars>
          <dgm:chMax val="0"/>
          <dgm:chPref val="0"/>
        </dgm:presLayoutVars>
      </dgm:prSet>
      <dgm:spPr/>
    </dgm:pt>
    <dgm:pt modelId="{6566F6C6-1B71-47FA-85BB-C3F7104EA568}" type="pres">
      <dgm:prSet presAssocID="{41905167-AF60-496D-AD0B-500A51B56D39}" presName="desTx" presStyleLbl="revTx" presStyleIdx="2" presStyleCnt="3" custScaleX="131180" custLinFactNeighborX="-5398">
        <dgm:presLayoutVars/>
      </dgm:prSet>
      <dgm:spPr/>
    </dgm:pt>
  </dgm:ptLst>
  <dgm:cxnLst>
    <dgm:cxn modelId="{02A90B0A-7082-4420-876A-9F2A772D0240}" type="presOf" srcId="{909A7654-643B-4EFA-BF9F-B89C94A074C2}" destId="{6566F6C6-1B71-47FA-85BB-C3F7104EA568}" srcOrd="0" destOrd="2" presId="urn:microsoft.com/office/officeart/2018/2/layout/IconVerticalSolidList"/>
    <dgm:cxn modelId="{6025490D-1F8E-4E8F-996F-ECDF0D3EE32B}" type="presOf" srcId="{25156ABC-D407-4D20-9A76-A88C9AA57E99}" destId="{8E78D563-81A7-4495-ACE6-7FDE962A4D9F}" srcOrd="0" destOrd="0" presId="urn:microsoft.com/office/officeart/2018/2/layout/IconVerticalSolidList"/>
    <dgm:cxn modelId="{4442A328-D651-4D3B-84D6-A4D170D8DBCA}" type="presOf" srcId="{41905167-AF60-496D-AD0B-500A51B56D39}" destId="{C298D368-BFD1-4AB6-A3A9-BE5330D94A6E}" srcOrd="0" destOrd="0" presId="urn:microsoft.com/office/officeart/2018/2/layout/IconVerticalSolidList"/>
    <dgm:cxn modelId="{A786022D-1937-4F7F-AC76-B62C387D1E8A}" srcId="{A58B4F30-19D0-44CD-9CFC-5A760C609DC4}" destId="{25156ABC-D407-4D20-9A76-A88C9AA57E99}" srcOrd="0" destOrd="0" parTransId="{21FC9D2A-9E44-45E3-8A74-A9B771043B9D}" sibTransId="{8577D7D2-21A0-4F00-B672-15054A4799ED}"/>
    <dgm:cxn modelId="{994D6553-A66C-4BD4-8D6F-633421BD858F}" type="presOf" srcId="{357AEEA6-590F-42D9-AA83-5EB6EF81BB2F}" destId="{6566F6C6-1B71-47FA-85BB-C3F7104EA568}" srcOrd="0" destOrd="1" presId="urn:microsoft.com/office/officeart/2018/2/layout/IconVerticalSolidList"/>
    <dgm:cxn modelId="{C08F267E-94B4-46A6-9406-68B92B3721E4}" type="presOf" srcId="{A58B4F30-19D0-44CD-9CFC-5A760C609DC4}" destId="{0449A4E1-FE5D-44DF-AC67-0C6D2642BA4A}" srcOrd="0" destOrd="0" presId="urn:microsoft.com/office/officeart/2018/2/layout/IconVerticalSolidList"/>
    <dgm:cxn modelId="{9A4FBA8A-739A-47DC-ADBE-AD35F9F8766B}" srcId="{41905167-AF60-496D-AD0B-500A51B56D39}" destId="{0196D0C4-EAE6-4B12-9AB8-A9E8FE90ADB0}" srcOrd="0" destOrd="0" parTransId="{7BCECC05-62CF-4489-B6A5-7033CBAAAA8D}" sibTransId="{FBFC0EE9-687D-451D-9F10-B7282A2CBC31}"/>
    <dgm:cxn modelId="{6A32F1A9-3C8D-46CA-94A0-A167F11718BF}" srcId="{41905167-AF60-496D-AD0B-500A51B56D39}" destId="{909A7654-643B-4EFA-BF9F-B89C94A074C2}" srcOrd="2" destOrd="0" parTransId="{A0201578-EF9C-4E6E-85F6-9CD28338A7AD}" sibTransId="{CC5EC72C-C019-409B-94D7-BE8E483DFCEE}"/>
    <dgm:cxn modelId="{DA76CCBF-D6C4-4E2E-AA1B-AA5B37DFCD30}" srcId="{A58B4F30-19D0-44CD-9CFC-5A760C609DC4}" destId="{41905167-AF60-496D-AD0B-500A51B56D39}" srcOrd="1" destOrd="0" parTransId="{26C2E784-5EB8-4765-BBBC-C18E2DCB9340}" sibTransId="{F5435E8E-51DD-49BF-8CDF-02A96E20C713}"/>
    <dgm:cxn modelId="{5FEF53D6-FBEE-4252-A806-649C6FECB90E}" srcId="{41905167-AF60-496D-AD0B-500A51B56D39}" destId="{357AEEA6-590F-42D9-AA83-5EB6EF81BB2F}" srcOrd="1" destOrd="0" parTransId="{2D7D4F21-926A-450F-89B6-AE99D4B1A080}" sibTransId="{C035F616-98EA-4BC0-B4FF-3D6327D0B426}"/>
    <dgm:cxn modelId="{A543E6DD-FD82-4F61-8098-4EA5F836395F}" type="presOf" srcId="{0196D0C4-EAE6-4B12-9AB8-A9E8FE90ADB0}" destId="{6566F6C6-1B71-47FA-85BB-C3F7104EA568}" srcOrd="0" destOrd="0" presId="urn:microsoft.com/office/officeart/2018/2/layout/IconVerticalSolidList"/>
    <dgm:cxn modelId="{1EC39FD3-1B9D-4AEB-82E9-9070D766DE7E}" type="presParOf" srcId="{0449A4E1-FE5D-44DF-AC67-0C6D2642BA4A}" destId="{AE7386CA-E6BA-4655-AB84-2F5EA33102A5}" srcOrd="0" destOrd="0" presId="urn:microsoft.com/office/officeart/2018/2/layout/IconVerticalSolidList"/>
    <dgm:cxn modelId="{559FD0EE-536B-45FD-93E7-1D89AD55D654}" type="presParOf" srcId="{AE7386CA-E6BA-4655-AB84-2F5EA33102A5}" destId="{D6D77B5F-BCDF-4693-89B2-CB3D5B5D7450}" srcOrd="0" destOrd="0" presId="urn:microsoft.com/office/officeart/2018/2/layout/IconVerticalSolidList"/>
    <dgm:cxn modelId="{DE0CF62A-FA35-4AE1-B102-84A6F51B2B3F}" type="presParOf" srcId="{AE7386CA-E6BA-4655-AB84-2F5EA33102A5}" destId="{28DF0E43-70DB-4D29-A82A-FC93DE364516}" srcOrd="1" destOrd="0" presId="urn:microsoft.com/office/officeart/2018/2/layout/IconVerticalSolidList"/>
    <dgm:cxn modelId="{A48E384F-1407-4478-9B76-F209EF720B49}" type="presParOf" srcId="{AE7386CA-E6BA-4655-AB84-2F5EA33102A5}" destId="{C00C3DF9-6478-47F6-83A7-9F891BB1E0A4}" srcOrd="2" destOrd="0" presId="urn:microsoft.com/office/officeart/2018/2/layout/IconVerticalSolidList"/>
    <dgm:cxn modelId="{3F92BDB5-FA97-4B26-97AC-01241C7BF443}" type="presParOf" srcId="{AE7386CA-E6BA-4655-AB84-2F5EA33102A5}" destId="{8E78D563-81A7-4495-ACE6-7FDE962A4D9F}" srcOrd="3" destOrd="0" presId="urn:microsoft.com/office/officeart/2018/2/layout/IconVerticalSolidList"/>
    <dgm:cxn modelId="{920A7B0C-5C39-4E78-858E-D07FE460CC49}" type="presParOf" srcId="{0449A4E1-FE5D-44DF-AC67-0C6D2642BA4A}" destId="{24062549-7B87-4CBE-9708-BFBD4DC6EE0E}" srcOrd="1" destOrd="0" presId="urn:microsoft.com/office/officeart/2018/2/layout/IconVerticalSolidList"/>
    <dgm:cxn modelId="{F481CEF8-784F-495C-9FCD-6091F4F7CD0B}" type="presParOf" srcId="{0449A4E1-FE5D-44DF-AC67-0C6D2642BA4A}" destId="{5989B45F-9FD4-419C-B002-FD70C638999A}" srcOrd="2" destOrd="0" presId="urn:microsoft.com/office/officeart/2018/2/layout/IconVerticalSolidList"/>
    <dgm:cxn modelId="{86475F6F-1ECF-4314-B688-6B50D3F0B7F0}" type="presParOf" srcId="{5989B45F-9FD4-419C-B002-FD70C638999A}" destId="{62D203EE-4999-469A-AD30-7E80770401C8}" srcOrd="0" destOrd="0" presId="urn:microsoft.com/office/officeart/2018/2/layout/IconVerticalSolidList"/>
    <dgm:cxn modelId="{82CE4B8F-D453-4762-8898-F1F6368B7840}" type="presParOf" srcId="{5989B45F-9FD4-419C-B002-FD70C638999A}" destId="{E7404A0F-31DE-4D3E-AEDE-9F9E2837E0C8}" srcOrd="1" destOrd="0" presId="urn:microsoft.com/office/officeart/2018/2/layout/IconVerticalSolidList"/>
    <dgm:cxn modelId="{153296F0-FB3C-4128-8F37-2B3AF4FB828D}" type="presParOf" srcId="{5989B45F-9FD4-419C-B002-FD70C638999A}" destId="{EAD291E6-DBAC-4F66-B0B2-22A5EBD674A2}" srcOrd="2" destOrd="0" presId="urn:microsoft.com/office/officeart/2018/2/layout/IconVerticalSolidList"/>
    <dgm:cxn modelId="{34A2CD87-31BD-45FC-8B40-AF454E99B213}" type="presParOf" srcId="{5989B45F-9FD4-419C-B002-FD70C638999A}" destId="{C298D368-BFD1-4AB6-A3A9-BE5330D94A6E}" srcOrd="3" destOrd="0" presId="urn:microsoft.com/office/officeart/2018/2/layout/IconVerticalSolidList"/>
    <dgm:cxn modelId="{A8EDED91-2F34-43A0-8E76-54A6E606B458}" type="presParOf" srcId="{5989B45F-9FD4-419C-B002-FD70C638999A}" destId="{6566F6C6-1B71-47FA-85BB-C3F7104EA56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346FF-DAD4-4794-B9FB-7D0A07FD1F0B}">
      <dsp:nvSpPr>
        <dsp:cNvPr id="0" name=""/>
        <dsp:cNvSpPr/>
      </dsp:nvSpPr>
      <dsp:spPr>
        <a:xfrm>
          <a:off x="2355" y="1006"/>
          <a:ext cx="2296445" cy="489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>
              <a:latin typeface="Calibri Light" panose="020F0302020204030204"/>
            </a:rPr>
            <a:t>Princípios e Objetivos</a:t>
          </a:r>
          <a:endParaRPr lang="pt-BR" sz="1100" b="1" kern="1200"/>
        </a:p>
      </dsp:txBody>
      <dsp:txXfrm>
        <a:off x="2355" y="1006"/>
        <a:ext cx="2296445" cy="489600"/>
      </dsp:txXfrm>
    </dsp:sp>
    <dsp:sp modelId="{2A116E5D-0B59-45BD-A056-BA3DA51E22E7}">
      <dsp:nvSpPr>
        <dsp:cNvPr id="0" name=""/>
        <dsp:cNvSpPr/>
      </dsp:nvSpPr>
      <dsp:spPr>
        <a:xfrm>
          <a:off x="2355" y="490607"/>
          <a:ext cx="2296445" cy="15399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Poluidor pagador e protetor recebedor </a:t>
          </a:r>
          <a:endParaRPr lang="pt-BR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Visão sistêmica</a:t>
          </a:r>
          <a:endParaRPr lang="pt-BR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Cooperação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Responsabilidade compartilhada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Valor do resíduo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Gestão integrada</a:t>
          </a:r>
          <a:endParaRPr lang="pt-BR" sz="1100" b="1" kern="1200" dirty="0">
            <a:latin typeface="Calibri Light" panose="020F0302020204030204"/>
          </a:endParaRPr>
        </a:p>
      </dsp:txBody>
      <dsp:txXfrm>
        <a:off x="2355" y="490607"/>
        <a:ext cx="2296445" cy="1539945"/>
      </dsp:txXfrm>
    </dsp:sp>
    <dsp:sp modelId="{077CE586-1F0E-4116-9681-2BF34AEA1DDC}">
      <dsp:nvSpPr>
        <dsp:cNvPr id="0" name=""/>
        <dsp:cNvSpPr/>
      </dsp:nvSpPr>
      <dsp:spPr>
        <a:xfrm>
          <a:off x="2620303" y="1006"/>
          <a:ext cx="2296445" cy="48960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>
              <a:latin typeface="Calibri Light" panose="020F0302020204030204"/>
            </a:rPr>
            <a:t>Instrumentos</a:t>
          </a:r>
          <a:endParaRPr lang="pt-BR" sz="1100" b="1" kern="1200"/>
        </a:p>
      </dsp:txBody>
      <dsp:txXfrm>
        <a:off x="2620303" y="1006"/>
        <a:ext cx="2296445" cy="489600"/>
      </dsp:txXfrm>
    </dsp:sp>
    <dsp:sp modelId="{E8695241-9472-43E1-8502-3ED49AF8156F}">
      <dsp:nvSpPr>
        <dsp:cNvPr id="0" name=""/>
        <dsp:cNvSpPr/>
      </dsp:nvSpPr>
      <dsp:spPr>
        <a:xfrm>
          <a:off x="2620303" y="490607"/>
          <a:ext cx="2296445" cy="1539945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Planos</a:t>
          </a:r>
          <a:endParaRPr lang="pt-BR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Sistemas de informação</a:t>
          </a:r>
          <a:endParaRPr lang="pt-BR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Coleta seletiva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Logística reversa</a:t>
          </a:r>
          <a:endParaRPr lang="pt-BR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Educação ambiental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Incentivos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Acordos setoriais</a:t>
          </a:r>
          <a:endParaRPr lang="pt-BR" sz="1050" b="1" kern="1200" dirty="0">
            <a:latin typeface="Calibri Light" panose="020F0302020204030204"/>
          </a:endParaRPr>
        </a:p>
      </dsp:txBody>
      <dsp:txXfrm>
        <a:off x="2620303" y="490607"/>
        <a:ext cx="2296445" cy="1539945"/>
      </dsp:txXfrm>
    </dsp:sp>
    <dsp:sp modelId="{98C4BF7A-CB7A-40BD-8ABC-9EAA32177412}">
      <dsp:nvSpPr>
        <dsp:cNvPr id="0" name=""/>
        <dsp:cNvSpPr/>
      </dsp:nvSpPr>
      <dsp:spPr>
        <a:xfrm>
          <a:off x="5238251" y="1006"/>
          <a:ext cx="2296445" cy="48960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>
              <a:latin typeface="Calibri Light" panose="020F0302020204030204"/>
            </a:rPr>
            <a:t>Atores-chave</a:t>
          </a:r>
          <a:endParaRPr lang="pt-BR" sz="1100" b="1" kern="1200"/>
        </a:p>
      </dsp:txBody>
      <dsp:txXfrm>
        <a:off x="5238251" y="1006"/>
        <a:ext cx="2296445" cy="489600"/>
      </dsp:txXfrm>
    </dsp:sp>
    <dsp:sp modelId="{61A9BBF9-40C7-4F35-8DC0-BAADA343259F}">
      <dsp:nvSpPr>
        <dsp:cNvPr id="0" name=""/>
        <dsp:cNvSpPr/>
      </dsp:nvSpPr>
      <dsp:spPr>
        <a:xfrm>
          <a:off x="5238251" y="490607"/>
          <a:ext cx="2296445" cy="153994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União</a:t>
          </a:r>
          <a:endParaRPr lang="pt-BR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Estados</a:t>
          </a:r>
          <a:endParaRPr lang="pt-BR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>
              <a:latin typeface="Calibri Light" panose="020F0302020204030204"/>
            </a:rPr>
            <a:t>Municípios e consórcios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Setor empresarial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>
              <a:latin typeface="Calibri Light" panose="020F0302020204030204"/>
            </a:rPr>
            <a:t>Catadores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Calibri Light" panose="020F0302020204030204"/>
            </a:rPr>
            <a:t>Comunidade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100" kern="1200">
            <a:latin typeface="Calibri Light" panose="020F0302020204030204"/>
          </a:endParaRPr>
        </a:p>
      </dsp:txBody>
      <dsp:txXfrm>
        <a:off x="5238251" y="490607"/>
        <a:ext cx="2296445" cy="1539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6E189-6847-4AD1-AD00-F0A268CACD4D}">
      <dsp:nvSpPr>
        <dsp:cNvPr id="0" name=""/>
        <dsp:cNvSpPr/>
      </dsp:nvSpPr>
      <dsp:spPr>
        <a:xfrm>
          <a:off x="0" y="355920"/>
          <a:ext cx="7537052" cy="562470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6D9A0A-6D3E-49F0-AA38-908E2F20B99A}">
      <dsp:nvSpPr>
        <dsp:cNvPr id="0" name=""/>
        <dsp:cNvSpPr/>
      </dsp:nvSpPr>
      <dsp:spPr>
        <a:xfrm>
          <a:off x="2096" y="0"/>
          <a:ext cx="997295" cy="562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 Light" panose="020F0302020204030204"/>
            </a:rPr>
            <a:t>Não geração</a:t>
          </a:r>
          <a:endParaRPr lang="pt-BR" sz="1200" b="1" kern="1200" dirty="0"/>
        </a:p>
      </dsp:txBody>
      <dsp:txXfrm>
        <a:off x="2096" y="0"/>
        <a:ext cx="997295" cy="562470"/>
      </dsp:txXfrm>
    </dsp:sp>
    <dsp:sp modelId="{A71D2924-6E6D-46B4-BD6B-2C95FE8FEC30}">
      <dsp:nvSpPr>
        <dsp:cNvPr id="0" name=""/>
        <dsp:cNvSpPr/>
      </dsp:nvSpPr>
      <dsp:spPr>
        <a:xfrm>
          <a:off x="430435" y="632779"/>
          <a:ext cx="140617" cy="1406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B9A73A-B0B8-45FF-AC97-C731DD8E742A}">
      <dsp:nvSpPr>
        <dsp:cNvPr id="0" name=""/>
        <dsp:cNvSpPr/>
      </dsp:nvSpPr>
      <dsp:spPr>
        <a:xfrm>
          <a:off x="1033217" y="843706"/>
          <a:ext cx="693892" cy="562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 Light" panose="020F0302020204030204"/>
            </a:rPr>
            <a:t>Redução</a:t>
          </a:r>
          <a:endParaRPr lang="pt-BR" sz="1200" b="1" kern="1200" dirty="0"/>
        </a:p>
      </dsp:txBody>
      <dsp:txXfrm>
        <a:off x="1033217" y="843706"/>
        <a:ext cx="693892" cy="562470"/>
      </dsp:txXfrm>
    </dsp:sp>
    <dsp:sp modelId="{F61329C4-400B-422B-89FA-FE1390D593A9}">
      <dsp:nvSpPr>
        <dsp:cNvPr id="0" name=""/>
        <dsp:cNvSpPr/>
      </dsp:nvSpPr>
      <dsp:spPr>
        <a:xfrm>
          <a:off x="1309854" y="632779"/>
          <a:ext cx="140617" cy="1406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F45BE8-FC68-42A4-8CFF-EB59B67E27CA}">
      <dsp:nvSpPr>
        <dsp:cNvPr id="0" name=""/>
        <dsp:cNvSpPr/>
      </dsp:nvSpPr>
      <dsp:spPr>
        <a:xfrm>
          <a:off x="1760935" y="0"/>
          <a:ext cx="912825" cy="562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 Light" panose="020F0302020204030204"/>
            </a:rPr>
            <a:t>Reutilização</a:t>
          </a:r>
          <a:endParaRPr lang="pt-BR" sz="1200" b="1" kern="1200" dirty="0"/>
        </a:p>
      </dsp:txBody>
      <dsp:txXfrm>
        <a:off x="1760935" y="0"/>
        <a:ext cx="912825" cy="562470"/>
      </dsp:txXfrm>
    </dsp:sp>
    <dsp:sp modelId="{CC6B0CCB-2AD8-4C4F-8221-90BBB520376D}">
      <dsp:nvSpPr>
        <dsp:cNvPr id="0" name=""/>
        <dsp:cNvSpPr/>
      </dsp:nvSpPr>
      <dsp:spPr>
        <a:xfrm>
          <a:off x="2147039" y="632779"/>
          <a:ext cx="140617" cy="1406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39CA90-F864-4997-A201-7268ED526B8B}">
      <dsp:nvSpPr>
        <dsp:cNvPr id="0" name=""/>
        <dsp:cNvSpPr/>
      </dsp:nvSpPr>
      <dsp:spPr>
        <a:xfrm>
          <a:off x="2707586" y="843706"/>
          <a:ext cx="934440" cy="562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 Light" panose="020F0302020204030204"/>
            </a:rPr>
            <a:t>Reciclagem</a:t>
          </a:r>
        </a:p>
      </dsp:txBody>
      <dsp:txXfrm>
        <a:off x="2707586" y="843706"/>
        <a:ext cx="934440" cy="562470"/>
      </dsp:txXfrm>
    </dsp:sp>
    <dsp:sp modelId="{F589F11E-B11F-4CF5-BBF7-AE0ECBCA6D6A}">
      <dsp:nvSpPr>
        <dsp:cNvPr id="0" name=""/>
        <dsp:cNvSpPr/>
      </dsp:nvSpPr>
      <dsp:spPr>
        <a:xfrm>
          <a:off x="3104498" y="632779"/>
          <a:ext cx="140617" cy="1406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F5E634-7639-44B5-8D29-04E0DE0D0FBF}">
      <dsp:nvSpPr>
        <dsp:cNvPr id="0" name=""/>
        <dsp:cNvSpPr/>
      </dsp:nvSpPr>
      <dsp:spPr>
        <a:xfrm>
          <a:off x="3675852" y="0"/>
          <a:ext cx="1467796" cy="562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 Light" panose="020F0302020204030204"/>
            </a:rPr>
            <a:t>Tratamento dos RESÍDUOS SÓLIDOS</a:t>
          </a:r>
        </a:p>
      </dsp:txBody>
      <dsp:txXfrm>
        <a:off x="3675852" y="0"/>
        <a:ext cx="1467796" cy="562470"/>
      </dsp:txXfrm>
    </dsp:sp>
    <dsp:sp modelId="{0EE20FD3-852B-4AC3-99AF-1E2FDC829F7B}">
      <dsp:nvSpPr>
        <dsp:cNvPr id="0" name=""/>
        <dsp:cNvSpPr/>
      </dsp:nvSpPr>
      <dsp:spPr>
        <a:xfrm>
          <a:off x="4339442" y="632779"/>
          <a:ext cx="140617" cy="1406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69CB63-3EBD-49B2-BAA8-39390C19411A}">
      <dsp:nvSpPr>
        <dsp:cNvPr id="0" name=""/>
        <dsp:cNvSpPr/>
      </dsp:nvSpPr>
      <dsp:spPr>
        <a:xfrm>
          <a:off x="5177474" y="843706"/>
          <a:ext cx="1603775" cy="562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 Light" panose="020F0302020204030204"/>
            </a:rPr>
            <a:t>Disposição final ambientalmente adequada dos REJEITOS</a:t>
          </a:r>
        </a:p>
      </dsp:txBody>
      <dsp:txXfrm>
        <a:off x="5177474" y="843706"/>
        <a:ext cx="1603775" cy="562470"/>
      </dsp:txXfrm>
    </dsp:sp>
    <dsp:sp modelId="{484F7774-8669-425B-8E80-3750375EAE17}">
      <dsp:nvSpPr>
        <dsp:cNvPr id="0" name=""/>
        <dsp:cNvSpPr/>
      </dsp:nvSpPr>
      <dsp:spPr>
        <a:xfrm>
          <a:off x="5909053" y="632779"/>
          <a:ext cx="140617" cy="1406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C6D8C-26C3-4A2D-ADC0-8B7F15E2E9E3}">
      <dsp:nvSpPr>
        <dsp:cNvPr id="0" name=""/>
        <dsp:cNvSpPr/>
      </dsp:nvSpPr>
      <dsp:spPr>
        <a:xfrm>
          <a:off x="0" y="323048"/>
          <a:ext cx="7886700" cy="97523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80C30-E275-4BA2-BC52-024183A8A45A}">
      <dsp:nvSpPr>
        <dsp:cNvPr id="0" name=""/>
        <dsp:cNvSpPr/>
      </dsp:nvSpPr>
      <dsp:spPr>
        <a:xfrm>
          <a:off x="295007" y="434898"/>
          <a:ext cx="536377" cy="5363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03ED1-D396-45EE-8AED-AFE0F6D8E170}">
      <dsp:nvSpPr>
        <dsp:cNvPr id="0" name=""/>
        <dsp:cNvSpPr/>
      </dsp:nvSpPr>
      <dsp:spPr>
        <a:xfrm>
          <a:off x="1128596" y="338418"/>
          <a:ext cx="6758103" cy="97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12" tIns="103212" rIns="103212" bIns="103212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Fortalecimento</a:t>
          </a:r>
          <a:r>
            <a:rPr lang="en-US" sz="2300" kern="1200" dirty="0"/>
            <a:t> da coleta </a:t>
          </a:r>
          <a:r>
            <a:rPr lang="en-US" sz="2300" kern="1200" dirty="0" err="1"/>
            <a:t>seletiva</a:t>
          </a:r>
          <a:r>
            <a:rPr lang="en-US" sz="2300" kern="1200" dirty="0"/>
            <a:t> com a </a:t>
          </a:r>
          <a:r>
            <a:rPr lang="en-US" sz="2300" kern="1200" dirty="0" err="1"/>
            <a:t>inclusão</a:t>
          </a:r>
          <a:r>
            <a:rPr lang="en-US" sz="2300" kern="1200" dirty="0"/>
            <a:t> </a:t>
          </a:r>
          <a:r>
            <a:rPr lang="en-US" sz="2300" kern="1200" dirty="0" err="1"/>
            <a:t>socioprodutiva</a:t>
          </a:r>
          <a:r>
            <a:rPr lang="en-US" sz="2300" kern="1200" dirty="0"/>
            <a:t> dos </a:t>
          </a:r>
          <a:r>
            <a:rPr lang="en-US" sz="2300" kern="1200" dirty="0" err="1"/>
            <a:t>catadores</a:t>
          </a:r>
          <a:r>
            <a:rPr lang="en-US" sz="2300" kern="1200" dirty="0"/>
            <a:t> de </a:t>
          </a:r>
          <a:r>
            <a:rPr lang="en-US" sz="2300" kern="1200" dirty="0" err="1"/>
            <a:t>materiais</a:t>
          </a:r>
          <a:r>
            <a:rPr lang="en-US" sz="2300" kern="1200" dirty="0"/>
            <a:t> </a:t>
          </a:r>
          <a:r>
            <a:rPr lang="en-US" sz="2300" kern="1200" dirty="0" err="1"/>
            <a:t>recicláveis</a:t>
          </a:r>
          <a:r>
            <a:rPr lang="en-US" sz="2300" kern="1200" dirty="0"/>
            <a:t>. </a:t>
          </a:r>
        </a:p>
      </dsp:txBody>
      <dsp:txXfrm>
        <a:off x="1128596" y="338418"/>
        <a:ext cx="6758103" cy="975232"/>
      </dsp:txXfrm>
    </dsp:sp>
    <dsp:sp modelId="{2E2A7D85-BBFF-4AFE-B4F1-FF6E3792F952}">
      <dsp:nvSpPr>
        <dsp:cNvPr id="0" name=""/>
        <dsp:cNvSpPr/>
      </dsp:nvSpPr>
      <dsp:spPr>
        <a:xfrm>
          <a:off x="0" y="1434511"/>
          <a:ext cx="7886700" cy="16135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4391A-0FD3-4258-BC6C-2A9EA116E99F}">
      <dsp:nvSpPr>
        <dsp:cNvPr id="0" name=""/>
        <dsp:cNvSpPr/>
      </dsp:nvSpPr>
      <dsp:spPr>
        <a:xfrm>
          <a:off x="295007" y="1973083"/>
          <a:ext cx="536377" cy="53637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221FE-A936-4C12-AD23-76D152904A90}">
      <dsp:nvSpPr>
        <dsp:cNvPr id="0" name=""/>
        <dsp:cNvSpPr/>
      </dsp:nvSpPr>
      <dsp:spPr>
        <a:xfrm>
          <a:off x="1126098" y="1747024"/>
          <a:ext cx="2229487" cy="97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12" tIns="103212" rIns="103212" bIns="103212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Decreto</a:t>
          </a:r>
          <a:r>
            <a:rPr lang="en-US" sz="2300" kern="1200" dirty="0"/>
            <a:t> n° 11.414/2023 </a:t>
          </a:r>
        </a:p>
      </dsp:txBody>
      <dsp:txXfrm>
        <a:off x="1126098" y="1747024"/>
        <a:ext cx="2229487" cy="975232"/>
      </dsp:txXfrm>
    </dsp:sp>
    <dsp:sp modelId="{7C2DD7E6-B9BE-429E-965B-4C7602842E38}">
      <dsp:nvSpPr>
        <dsp:cNvPr id="0" name=""/>
        <dsp:cNvSpPr/>
      </dsp:nvSpPr>
      <dsp:spPr>
        <a:xfrm>
          <a:off x="3547958" y="1657225"/>
          <a:ext cx="3991785" cy="116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12" tIns="103212" rIns="103212" bIns="10321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Institui</a:t>
          </a:r>
          <a:r>
            <a:rPr lang="en-US" sz="1400" b="1" kern="1200" dirty="0"/>
            <a:t> o </a:t>
          </a:r>
          <a:r>
            <a:rPr lang="en-US" sz="1400" b="1" kern="1200" dirty="0" err="1"/>
            <a:t>Programa</a:t>
          </a:r>
          <a:r>
            <a:rPr lang="en-US" sz="1400" b="1" kern="1200" dirty="0"/>
            <a:t> </a:t>
          </a:r>
          <a:r>
            <a:rPr lang="en-US" sz="1400" b="1" kern="1200" dirty="0" err="1"/>
            <a:t>Diogo</a:t>
          </a:r>
          <a:r>
            <a:rPr lang="en-US" sz="1400" b="1" kern="1200" dirty="0"/>
            <a:t> de </a:t>
          </a:r>
          <a:r>
            <a:rPr lang="en-US" sz="1400" b="1" kern="1200" dirty="0" err="1"/>
            <a:t>Sant’Ana</a:t>
          </a:r>
          <a:r>
            <a:rPr lang="en-US" sz="1400" b="1" kern="1200" dirty="0"/>
            <a:t> </a:t>
          </a:r>
          <a:r>
            <a:rPr lang="en-US" sz="1400" b="1" kern="1200" dirty="0" err="1"/>
            <a:t>Pró-Catadoras</a:t>
          </a:r>
          <a:r>
            <a:rPr lang="en-US" sz="1400" b="1" kern="1200" dirty="0"/>
            <a:t> e </a:t>
          </a:r>
          <a:r>
            <a:rPr lang="en-US" sz="1400" b="1" kern="1200" dirty="0" err="1"/>
            <a:t>Pró-Catadores</a:t>
          </a:r>
          <a:r>
            <a:rPr lang="en-US" sz="1400" b="1" kern="1200" dirty="0"/>
            <a:t> para a </a:t>
          </a:r>
          <a:r>
            <a:rPr lang="en-US" sz="1400" b="1" kern="1200" dirty="0" err="1"/>
            <a:t>Reciclagem</a:t>
          </a:r>
          <a:r>
            <a:rPr lang="en-US" sz="1400" b="1" kern="1200" dirty="0"/>
            <a:t> Popular e o </a:t>
          </a:r>
          <a:r>
            <a:rPr lang="en-US" sz="1400" b="1" kern="1200" dirty="0" err="1"/>
            <a:t>Comitê</a:t>
          </a:r>
          <a:r>
            <a:rPr lang="en-US" sz="1400" b="1" kern="1200" dirty="0"/>
            <a:t> </a:t>
          </a:r>
          <a:r>
            <a:rPr lang="en-US" sz="1400" b="1" kern="1200" dirty="0" err="1"/>
            <a:t>Interministerial</a:t>
          </a:r>
          <a:r>
            <a:rPr lang="en-US" sz="1400" b="1" kern="1200" dirty="0"/>
            <a:t> para </a:t>
          </a:r>
          <a:r>
            <a:rPr lang="en-US" sz="1400" b="1" kern="1200" dirty="0" err="1"/>
            <a:t>Inclusão</a:t>
          </a:r>
          <a:r>
            <a:rPr lang="en-US" sz="1400" b="1" kern="1200" dirty="0"/>
            <a:t> </a:t>
          </a:r>
          <a:r>
            <a:rPr lang="en-US" sz="1400" b="1" kern="1200" dirty="0" err="1"/>
            <a:t>Socioeconômica</a:t>
          </a:r>
          <a:r>
            <a:rPr lang="en-US" sz="1400" b="1" kern="1200" dirty="0"/>
            <a:t> de </a:t>
          </a:r>
          <a:r>
            <a:rPr lang="en-US" sz="1400" b="1" kern="1200" dirty="0" err="1"/>
            <a:t>Catadoras</a:t>
          </a:r>
          <a:r>
            <a:rPr lang="en-US" sz="1400" b="1" kern="1200" dirty="0"/>
            <a:t> e </a:t>
          </a:r>
          <a:r>
            <a:rPr lang="en-US" sz="1400" b="1" kern="1200" dirty="0" err="1"/>
            <a:t>Catadores</a:t>
          </a:r>
          <a:r>
            <a:rPr lang="en-US" sz="1400" b="1" kern="1200" dirty="0"/>
            <a:t> de </a:t>
          </a:r>
          <a:r>
            <a:rPr lang="en-US" sz="1400" b="1" kern="1200" dirty="0" err="1"/>
            <a:t>Materiais</a:t>
          </a:r>
          <a:r>
            <a:rPr lang="en-US" sz="1400" b="1" kern="1200" dirty="0"/>
            <a:t> </a:t>
          </a:r>
          <a:r>
            <a:rPr lang="en-US" sz="1400" b="1" kern="1200" dirty="0" err="1"/>
            <a:t>Reutilizáveis</a:t>
          </a:r>
          <a:r>
            <a:rPr lang="en-US" sz="1400" b="1" kern="1200" dirty="0"/>
            <a:t> e </a:t>
          </a:r>
          <a:r>
            <a:rPr lang="en-US" sz="1400" b="1" kern="1200" dirty="0" err="1"/>
            <a:t>Recicláveis</a:t>
          </a:r>
          <a:r>
            <a:rPr lang="en-US" sz="1400" b="1" kern="1200" dirty="0"/>
            <a:t>.</a:t>
          </a:r>
        </a:p>
      </dsp:txBody>
      <dsp:txXfrm>
        <a:off x="3547958" y="1657225"/>
        <a:ext cx="3991785" cy="11680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203EE-4999-469A-AD30-7E80770401C8}">
      <dsp:nvSpPr>
        <dsp:cNvPr id="0" name=""/>
        <dsp:cNvSpPr/>
      </dsp:nvSpPr>
      <dsp:spPr>
        <a:xfrm>
          <a:off x="-214395" y="313024"/>
          <a:ext cx="8720490" cy="24050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04A0F-31DE-4D3E-AEDE-9F9E2837E0C8}">
      <dsp:nvSpPr>
        <dsp:cNvPr id="0" name=""/>
        <dsp:cNvSpPr/>
      </dsp:nvSpPr>
      <dsp:spPr>
        <a:xfrm>
          <a:off x="99934" y="778931"/>
          <a:ext cx="1325373" cy="132278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8D368-BFD1-4AB6-A3A9-BE5330D94A6E}">
      <dsp:nvSpPr>
        <dsp:cNvPr id="0" name=""/>
        <dsp:cNvSpPr/>
      </dsp:nvSpPr>
      <dsp:spPr>
        <a:xfrm>
          <a:off x="1709445" y="317880"/>
          <a:ext cx="6804376" cy="2407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785" tIns="254785" rIns="254785" bIns="254785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/>
            <a:t>Portaria estabelecendo os critérios para </a:t>
          </a:r>
          <a:r>
            <a:rPr lang="pt-BR" sz="1800" b="1" i="0" kern="1200" dirty="0"/>
            <a:t>cadastramento e habilitação de entidades gestoras</a:t>
          </a:r>
          <a:r>
            <a:rPr lang="pt-BR" sz="1800" b="0" i="0" kern="1200" dirty="0"/>
            <a:t>, a forma de envio dos dados do ao MMA, os parâmetros a serem observados pelas entidades gestoras de sistemas de logísticas reversa de embalagens em geral no desempenho de suas atribuições;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/>
            <a:t>e que torna pública a </a:t>
          </a:r>
          <a:r>
            <a:rPr lang="pt-BR" sz="1800" b="1" i="0" kern="1200" dirty="0"/>
            <a:t>abertura de processo de cadastramento </a:t>
          </a:r>
          <a:r>
            <a:rPr lang="pt-BR" sz="1800" b="0" i="0" kern="1200" dirty="0"/>
            <a:t>de interessados em exercer atividade de entidades gestoras, no âmbito dos sistemas de logística reversa de que trata o art. 33 da Lei nº 12.305/2010.</a:t>
          </a:r>
          <a:endParaRPr lang="en-US" sz="1800" b="1" kern="1200" dirty="0"/>
        </a:p>
      </dsp:txBody>
      <dsp:txXfrm>
        <a:off x="1709445" y="317880"/>
        <a:ext cx="6804376" cy="24074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77B5F-BCDF-4693-89B2-CB3D5B5D7450}">
      <dsp:nvSpPr>
        <dsp:cNvPr id="0" name=""/>
        <dsp:cNvSpPr/>
      </dsp:nvSpPr>
      <dsp:spPr>
        <a:xfrm>
          <a:off x="0" y="241606"/>
          <a:ext cx="7880599" cy="19643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F0E43-70DB-4D29-A82A-FC93DE364516}">
      <dsp:nvSpPr>
        <dsp:cNvPr id="0" name=""/>
        <dsp:cNvSpPr/>
      </dsp:nvSpPr>
      <dsp:spPr>
        <a:xfrm>
          <a:off x="190728" y="427599"/>
          <a:ext cx="1518559" cy="158883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D563-81A7-4495-ACE6-7FDE962A4D9F}">
      <dsp:nvSpPr>
        <dsp:cNvPr id="0" name=""/>
        <dsp:cNvSpPr/>
      </dsp:nvSpPr>
      <dsp:spPr>
        <a:xfrm>
          <a:off x="1799888" y="260723"/>
          <a:ext cx="5609535" cy="1964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896" tIns="207896" rIns="207896" bIns="20789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Portaria</a:t>
          </a:r>
          <a:r>
            <a:rPr lang="pt-BR" sz="1800" b="0" i="0" kern="1200" dirty="0"/>
            <a:t> estabelecendo os critérios para </a:t>
          </a:r>
          <a:r>
            <a:rPr lang="pt-BR" sz="1800" b="1" i="0" kern="1200" dirty="0"/>
            <a:t>habilitação dos verificadores de resultado</a:t>
          </a:r>
          <a:r>
            <a:rPr lang="pt-BR" sz="1800" b="0" i="0" kern="1200" dirty="0"/>
            <a:t> e chamamento público visando ao cadastramento dessas entidades, no âmbito dos sistemas de logística reversa de que trata o art. 33 da Lei nº 12.305, de 2 de agosto de 2010, consoante previsão do art. 27, inciso V, e art. 28, caput, do Decreto nº 11.413, de 13 de fevereiro de 2023.</a:t>
          </a:r>
          <a:endParaRPr lang="en-US" sz="1800" kern="1200" dirty="0"/>
        </a:p>
      </dsp:txBody>
      <dsp:txXfrm>
        <a:off x="1799888" y="260723"/>
        <a:ext cx="5609535" cy="19643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203EE-4999-469A-AD30-7E80770401C8}">
      <dsp:nvSpPr>
        <dsp:cNvPr id="0" name=""/>
        <dsp:cNvSpPr/>
      </dsp:nvSpPr>
      <dsp:spPr>
        <a:xfrm>
          <a:off x="0" y="0"/>
          <a:ext cx="8720490" cy="22913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04A0F-31DE-4D3E-AEDE-9F9E2837E0C8}">
      <dsp:nvSpPr>
        <dsp:cNvPr id="0" name=""/>
        <dsp:cNvSpPr/>
      </dsp:nvSpPr>
      <dsp:spPr>
        <a:xfrm>
          <a:off x="260636" y="320750"/>
          <a:ext cx="1457926" cy="133664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8D368-BFD1-4AB6-A3A9-BE5330D94A6E}">
      <dsp:nvSpPr>
        <dsp:cNvPr id="0" name=""/>
        <dsp:cNvSpPr/>
      </dsp:nvSpPr>
      <dsp:spPr>
        <a:xfrm>
          <a:off x="1888010" y="0"/>
          <a:ext cx="6402094" cy="2172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0" tIns="151450" rIns="151450" bIns="15145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i="0" kern="1200" dirty="0"/>
            <a:t>Após realização de consulta pública com 3.475 contribuições em 2022, o decreto foi revisado esse ano, está final de consultas aos ministérios e passará por uma audiência pública para apresentação do texto final.</a:t>
          </a:r>
          <a:endParaRPr lang="en-US" sz="2000" b="1" kern="1200" dirty="0"/>
        </a:p>
      </dsp:txBody>
      <dsp:txXfrm>
        <a:off x="1888010" y="0"/>
        <a:ext cx="6402094" cy="21727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77B5F-BCDF-4693-89B2-CB3D5B5D7450}">
      <dsp:nvSpPr>
        <dsp:cNvPr id="0" name=""/>
        <dsp:cNvSpPr/>
      </dsp:nvSpPr>
      <dsp:spPr>
        <a:xfrm>
          <a:off x="-230859" y="229855"/>
          <a:ext cx="8131148" cy="12787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F0E43-70DB-4D29-A82A-FC93DE364516}">
      <dsp:nvSpPr>
        <dsp:cNvPr id="0" name=""/>
        <dsp:cNvSpPr/>
      </dsp:nvSpPr>
      <dsp:spPr>
        <a:xfrm>
          <a:off x="155960" y="517572"/>
          <a:ext cx="704684" cy="70330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D563-81A7-4495-ACE6-7FDE962A4D9F}">
      <dsp:nvSpPr>
        <dsp:cNvPr id="0" name=""/>
        <dsp:cNvSpPr/>
      </dsp:nvSpPr>
      <dsp:spPr>
        <a:xfrm>
          <a:off x="1070747" y="229855"/>
          <a:ext cx="6648485" cy="1279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466" tIns="135466" rIns="135466" bIns="13546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Incentivo a projetos de reciclagem por meio da </a:t>
          </a:r>
          <a:r>
            <a:rPr lang="pt-BR" sz="1800" b="1" kern="1200" dirty="0"/>
            <a:t>dedução de parte do imposto de renda de pessoas físicas e jurídicas do valor </a:t>
          </a:r>
          <a:r>
            <a:rPr lang="pt-BR" sz="1800" kern="1200" dirty="0"/>
            <a:t>destinado à projetos previamente aprovados pelo Ministério do Meio Ambiente e Mudança do Clima, destinados à cadeia da reciclagem; e </a:t>
          </a:r>
          <a:endParaRPr lang="en-US" sz="1800" kern="1200" dirty="0"/>
        </a:p>
      </dsp:txBody>
      <dsp:txXfrm>
        <a:off x="1070747" y="229855"/>
        <a:ext cx="6648485" cy="1279992"/>
      </dsp:txXfrm>
    </dsp:sp>
    <dsp:sp modelId="{62D203EE-4999-469A-AD30-7E80770401C8}">
      <dsp:nvSpPr>
        <dsp:cNvPr id="0" name=""/>
        <dsp:cNvSpPr/>
      </dsp:nvSpPr>
      <dsp:spPr>
        <a:xfrm>
          <a:off x="-230859" y="1753656"/>
          <a:ext cx="8131148" cy="12787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04A0F-31DE-4D3E-AEDE-9F9E2837E0C8}">
      <dsp:nvSpPr>
        <dsp:cNvPr id="0" name=""/>
        <dsp:cNvSpPr/>
      </dsp:nvSpPr>
      <dsp:spPr>
        <a:xfrm>
          <a:off x="155960" y="2041373"/>
          <a:ext cx="704684" cy="70330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8D368-BFD1-4AB6-A3A9-BE5330D94A6E}">
      <dsp:nvSpPr>
        <dsp:cNvPr id="0" name=""/>
        <dsp:cNvSpPr/>
      </dsp:nvSpPr>
      <dsp:spPr>
        <a:xfrm>
          <a:off x="1070733" y="1753656"/>
          <a:ext cx="3659016" cy="1279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466" tIns="135466" rIns="135466" bIns="13546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Constituição dos </a:t>
          </a:r>
          <a:r>
            <a:rPr lang="pt-BR" sz="1800" b="1" kern="1200" dirty="0"/>
            <a:t>Fundos de Investimento para Projetos de Reciclagem (</a:t>
          </a:r>
          <a:r>
            <a:rPr lang="pt-BR" sz="1800" b="1" kern="1200" dirty="0" err="1"/>
            <a:t>Prorecicle</a:t>
          </a:r>
          <a:r>
            <a:rPr lang="pt-BR" sz="1800" b="1" kern="1200" dirty="0"/>
            <a:t>).</a:t>
          </a:r>
          <a:endParaRPr lang="en-US" sz="1800" b="1" kern="1200" dirty="0"/>
        </a:p>
      </dsp:txBody>
      <dsp:txXfrm>
        <a:off x="1070733" y="1753656"/>
        <a:ext cx="3659016" cy="1279992"/>
      </dsp:txXfrm>
    </dsp:sp>
    <dsp:sp modelId="{6566F6C6-1B71-47FA-85BB-C3F7104EA568}">
      <dsp:nvSpPr>
        <dsp:cNvPr id="0" name=""/>
        <dsp:cNvSpPr/>
      </dsp:nvSpPr>
      <dsp:spPr>
        <a:xfrm>
          <a:off x="4279050" y="1753656"/>
          <a:ext cx="3921584" cy="1279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466" tIns="135466" rIns="135466" bIns="13546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600" b="1" kern="1200" dirty="0"/>
            <a:t>Logística Reversa;</a:t>
          </a: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600" b="1" kern="1200" dirty="0"/>
            <a:t>Comissão Nacional de Incentivo à Reciclagem (CNIR); e</a:t>
          </a:r>
          <a:endParaRPr lang="en-US" sz="16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b="1" u="sng" kern="1200" dirty="0"/>
            <a:t>Edital de chamamento.</a:t>
          </a:r>
          <a:endParaRPr lang="en-US" sz="2000" b="1" u="sng" kern="1200" dirty="0"/>
        </a:p>
      </dsp:txBody>
      <dsp:txXfrm>
        <a:off x="4279050" y="1753656"/>
        <a:ext cx="3921584" cy="1279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638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1577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9F8C3-BC64-4823-9E17-1C077C90D1E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942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61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77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165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1861E4F0-BAA8-B649-BA5E-55621889BD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06271928-7D2C-CDB5-8E77-F3756AB59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/>
              <a:t>Leo atualizar esse aqui para massa total de plástico recuperada em cada Estado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1DA5C3EF-D398-9B45-5AAE-F80C1C102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DDC83A-A946-3548-8DE8-5A3B3138AF97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462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4728A4-977C-564B-9C18-CC368E931053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87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3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95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boa notícia é que podemos mudar isso, se começarmos agora.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9F8C3-BC64-4823-9E17-1C077C90D1E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314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acabar com 80% da poluição plástica até 2040, precisamos mudar a maneira como produzimos e consumimos, priorizando o reúso e o retorno das embalagens – afinal, consumimos a embalagem ou o produto? Também precisamos investir para acelerar a reciclagem e alcançar 50% de viabilidade econômica da reciclagem do plástico – hoje, a média é de 21%! E também teremos que usar materiais alternativos ao plástico em algumas situações, quando o impacto for menor.  Isso significa implantar uma economia circular do plástico, que começa no design dos produtos, garantindo que o que produzimos pode realmente ser reciclado. Vejamos esse exemplo: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9F8C3-BC64-4823-9E17-1C077C90D1E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2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4AA17-221C-4440-1221-44A5E3F9D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021967-90E6-3D8E-399A-9106A1756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3B3145-3740-B687-5159-94BCBB20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5F5CFB-0378-0355-45CA-F80C62B6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521A3-6659-1314-8A01-27861A3A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8908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D9D77-DAEC-420F-D4B3-3F03DF13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79B97B1-A8BE-8E11-5B71-15D7CF1E8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07A8E6-9C83-8BA3-7406-791E173C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D0D8B4-EC24-5310-443C-12905511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3140B3-815D-31F4-B300-BAAC1447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2916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D25245-42B6-2F55-F937-939516BFA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4EDC58-4585-E9F9-DBF9-3B6063FBC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FBCDEA-8FFA-D7BA-C4E9-6549732B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64A70D-80C2-607C-C575-1F753F37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C59CC7-4E43-9E2E-10B4-E2A7B33F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0331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BAE4F9CE-9D07-1ED9-2F8A-A508C0574489}"/>
              </a:ext>
            </a:extLst>
          </p:cNvPr>
          <p:cNvSpPr/>
          <p:nvPr userDrawn="1"/>
        </p:nvSpPr>
        <p:spPr>
          <a:xfrm>
            <a:off x="0" y="1"/>
            <a:ext cx="9144000" cy="47982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3" name="Imagem 2" descr="logo-central-custodia.png">
            <a:extLst>
              <a:ext uri="{FF2B5EF4-FFF2-40B4-BE49-F238E27FC236}">
                <a16:creationId xmlns:a16="http://schemas.microsoft.com/office/drawing/2014/main" id="{01C1647E-CA49-088B-2FC2-0F69293B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4" y="78581"/>
            <a:ext cx="123467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831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04636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8530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33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3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5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25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81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A1B704-1035-0748-9EB7-7154B526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2A1D4F-1FEF-559A-7671-591366185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2AB9C0-62DE-0458-199E-780DE8AB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2DA660-2109-E74A-0CC7-0BD016F0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AA1632-1D83-357C-4FA5-7AEF5D1A0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26300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18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85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32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97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5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CA23A-FCEC-EF3A-F0F7-3E781896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D1B789-8139-CFBC-1B02-34A22AD96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4F5455-4765-B9C4-5588-12D1A1D7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BC484E-9623-8147-7D2D-1D66B9E0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1F32B9-F887-FC6D-E015-85C2AC95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257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31E3D-2F31-3150-CEAF-172A4EF0F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C77E4E-0667-0D73-0697-7914D3DF1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2A234C-D488-B296-6915-01712612C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E859BB-82B0-9E64-0D78-0F80CBBC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88F687-57FF-B04A-4BCB-B0A9CD76D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0237CF-AE80-F507-7EDC-D36ADBC9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2272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7A3A33-04E7-97D9-6370-EB1BA7AD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20F244-2F92-00B7-5C5F-BE81194A2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D3DBBA-2FFC-1BAF-8AD6-43BA8F24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95E53F8-41C0-56C9-FEF3-D7E15BD21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48B3A3-C221-2AC5-7977-5432C37D5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562C162-F523-9EE6-C078-26A4BB6A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3542528-1BD7-D197-63B5-B7607DF4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89164EB-AACC-D0AD-920E-7667358C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5745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CFF16-4078-4F84-D503-75911443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CC280C6-BA27-9BA5-100D-60CEF0F5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47D17F4-1433-048E-A6FC-7AAD6684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16C4A7D-9778-B8C2-46FA-4E426DEA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4399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ECB6299-3585-3AA1-52AC-9D361E8E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4030D96-74F9-1416-0060-79DBE08C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14B593-85F2-2D5D-BA11-E8737AEF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24110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A5145-F1FE-3701-ECA8-2A44BDA3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1711DD-12C9-C2F1-BD91-C894F2E1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127414-314D-87AD-EDB4-F51BBDC7C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E872FE-4712-DAC0-92D7-60018E61E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EF21E9-2065-51D5-2B6F-F58BC6BB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0F603E-73EB-8F2F-C779-E7CA9169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63429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0F52E-666F-2FA4-185B-3690BC2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670CA7C-1E69-1B2D-3D73-9410EC91E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3255EE-3137-7805-8D83-7694F6FDF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3C9DC3-7393-5FF7-75B5-C06BBBF62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2E3AC8-7058-3FA4-5AA1-987714BC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4274A5-A9C1-4BED-7008-88C2591C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44943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8A82678-DD26-2B06-1585-B71B3CE4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84A1A2-F181-7BBB-1DE8-7B599DD28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8BBA77-0C64-31EF-E9B5-6B15E0922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1C204-2BCA-0C5A-AE73-345FD98AE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639068-D968-12A9-6ED2-560FE9F1D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07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4" r:id="rId12"/>
    <p:sldLayoutId id="2147483745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4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2907878" y="2943581"/>
            <a:ext cx="3056044" cy="68792"/>
            <a:chOff x="7878657" y="0"/>
            <a:chExt cx="4074725" cy="91723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93595401-D03E-412B-BBA3-E65107D22720}"/>
                </a:ext>
              </a:extLst>
            </p:cNvPr>
            <p:cNvGrpSpPr/>
            <p:nvPr/>
          </p:nvGrpSpPr>
          <p:grpSpPr>
            <a:xfrm>
              <a:off x="7878657" y="0"/>
              <a:ext cx="3056046" cy="91723"/>
              <a:chOff x="7772400" y="1164320"/>
              <a:chExt cx="4419600" cy="221845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12B5DA99-61D2-425A-A736-2F1F1D309246}"/>
                  </a:ext>
                </a:extLst>
              </p:cNvPr>
              <p:cNvSpPr/>
              <p:nvPr/>
            </p:nvSpPr>
            <p:spPr>
              <a:xfrm flipV="1">
                <a:off x="10718800" y="1164320"/>
                <a:ext cx="1473200" cy="219980"/>
              </a:xfrm>
              <a:prstGeom prst="rect">
                <a:avLst/>
              </a:prstGeom>
              <a:solidFill>
                <a:srgbClr val="FDD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CBC6934-0596-4718-A3BD-34C88DBBA99D}"/>
                  </a:ext>
                </a:extLst>
              </p:cNvPr>
              <p:cNvSpPr/>
              <p:nvPr/>
            </p:nvSpPr>
            <p:spPr>
              <a:xfrm flipV="1">
                <a:off x="9245600" y="1164320"/>
                <a:ext cx="1473200" cy="219980"/>
              </a:xfrm>
              <a:prstGeom prst="rect">
                <a:avLst/>
              </a:prstGeom>
              <a:solidFill>
                <a:srgbClr val="1C3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0581D0D8-A08D-4B97-87EE-423AB923C900}"/>
                  </a:ext>
                </a:extLst>
              </p:cNvPr>
              <p:cNvSpPr/>
              <p:nvPr/>
            </p:nvSpPr>
            <p:spPr>
              <a:xfrm flipV="1">
                <a:off x="7772400" y="1166185"/>
                <a:ext cx="1473200" cy="219980"/>
              </a:xfrm>
              <a:prstGeom prst="rect">
                <a:avLst/>
              </a:prstGeom>
              <a:solidFill>
                <a:srgbClr val="15D0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2B5DA99-61D2-425A-A736-2F1F1D309246}"/>
                </a:ext>
              </a:extLst>
            </p:cNvPr>
            <p:cNvSpPr/>
            <p:nvPr/>
          </p:nvSpPr>
          <p:spPr>
            <a:xfrm flipV="1">
              <a:off x="10934700" y="0"/>
              <a:ext cx="1018682" cy="9095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rgbClr val="FF0000"/>
                </a:solidFill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62A365E4-E420-4810-97CD-9C201BA89EFF}"/>
              </a:ext>
            </a:extLst>
          </p:cNvPr>
          <p:cNvSpPr txBox="1">
            <a:spLocks/>
          </p:cNvSpPr>
          <p:nvPr/>
        </p:nvSpPr>
        <p:spPr>
          <a:xfrm>
            <a:off x="528833" y="402490"/>
            <a:ext cx="8578147" cy="25405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pt-BR" sz="4000" b="1" dirty="0">
                <a:latin typeface="Calibri" panose="020F0502020204030204" pitchFamily="34" charset="0"/>
                <a:cs typeface="DejaVu Sans" pitchFamily="34" charset="0"/>
              </a:rPr>
              <a:t>Audiência Pública do PL 2524/2022</a:t>
            </a:r>
          </a:p>
          <a:p>
            <a:pPr defTabSz="685800"/>
            <a:endParaRPr lang="pt-BR" sz="4000" b="1" dirty="0">
              <a:latin typeface="Calibri" panose="020F0502020204030204" pitchFamily="34" charset="0"/>
              <a:cs typeface="DejaVu Sans" pitchFamily="34" charset="0"/>
            </a:endParaRPr>
          </a:p>
          <a:p>
            <a:pPr defTabSz="685800"/>
            <a:r>
              <a:rPr lang="pt-BR" sz="4000" b="1" dirty="0">
                <a:latin typeface="Calibri" panose="020F0502020204030204" pitchFamily="34" charset="0"/>
                <a:cs typeface="DejaVu Sans" pitchFamily="34" charset="0"/>
              </a:rPr>
              <a:t>Economia Circular do Plástico</a:t>
            </a:r>
          </a:p>
          <a:p>
            <a:pPr defTabSz="685800"/>
            <a:r>
              <a:rPr lang="pt-BR" sz="2800" b="1" dirty="0">
                <a:latin typeface="Calibri" panose="020F0502020204030204" pitchFamily="34" charset="0"/>
                <a:cs typeface="Times New Roman"/>
              </a:rPr>
              <a:t>11/10/2023</a:t>
            </a:r>
            <a:endParaRPr lang="pt-BR" sz="2800" dirty="0">
              <a:latin typeface="Times New Roman"/>
              <a:cs typeface="Times New Roman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ECF798-6BE3-50D2-6CCB-6A9E838A64DB}"/>
              </a:ext>
            </a:extLst>
          </p:cNvPr>
          <p:cNvSpPr txBox="1"/>
          <p:nvPr/>
        </p:nvSpPr>
        <p:spPr>
          <a:xfrm>
            <a:off x="1595130" y="2258707"/>
            <a:ext cx="568154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</a:pPr>
            <a:endParaRPr lang="en-US" sz="4000" b="1" u="sng" dirty="0">
              <a:solidFill>
                <a:srgbClr val="4F6228"/>
              </a:solidFill>
              <a:latin typeface="Calibri" panose="020F0502020204030204" pitchFamily="34" charset="0"/>
              <a:cs typeface="DejaVu Sans" pitchFamily="34" charset="0"/>
            </a:endParaRPr>
          </a:p>
          <a:p>
            <a:pPr algn="ctr"/>
            <a:endParaRPr lang="pt-BR" sz="2800" b="1" dirty="0">
              <a:solidFill>
                <a:srgbClr val="444444"/>
              </a:solidFill>
              <a:latin typeface="+mn-lt"/>
            </a:endParaRPr>
          </a:p>
          <a:p>
            <a:pPr algn="ctr"/>
            <a:r>
              <a:rPr lang="pt-BR" sz="2400" b="1" dirty="0">
                <a:solidFill>
                  <a:srgbClr val="444444"/>
                </a:solidFill>
                <a:latin typeface="+mn-lt"/>
              </a:rPr>
              <a:t>Adalberto Maluf</a:t>
            </a:r>
            <a:endParaRPr lang="pt-BR" dirty="0">
              <a:solidFill>
                <a:srgbClr val="444444"/>
              </a:solidFill>
              <a:latin typeface="+mn-lt"/>
            </a:endParaRPr>
          </a:p>
          <a:p>
            <a:pPr algn="ctr"/>
            <a:r>
              <a:rPr lang="pt-BR" b="1" dirty="0">
                <a:solidFill>
                  <a:srgbClr val="444444"/>
                </a:solidFill>
                <a:latin typeface="+mn-lt"/>
              </a:rPr>
              <a:t>Secretário Nacional de Meio Ambiente Urbano </a:t>
            </a:r>
          </a:p>
          <a:p>
            <a:pPr algn="ctr"/>
            <a:r>
              <a:rPr lang="pt-BR" b="1" dirty="0">
                <a:solidFill>
                  <a:srgbClr val="444444"/>
                </a:solidFill>
                <a:latin typeface="+mn-lt"/>
              </a:rPr>
              <a:t>e Qualidade Ambiental</a:t>
            </a:r>
          </a:p>
          <a:p>
            <a:pPr algn="ctr"/>
            <a:r>
              <a:rPr lang="pt-BR" b="1" dirty="0">
                <a:solidFill>
                  <a:srgbClr val="444444"/>
                </a:solidFill>
                <a:latin typeface="+mn-lt"/>
              </a:rPr>
              <a:t>Ministério do Meio Ambiente e Mudança do Clima</a:t>
            </a:r>
          </a:p>
          <a:p>
            <a:endParaRPr lang="pt-BR" sz="2800" b="1" dirty="0">
              <a:solidFill>
                <a:srgbClr val="444444"/>
              </a:solidFill>
              <a:latin typeface="+mn-lt"/>
            </a:endParaRPr>
          </a:p>
          <a:p>
            <a:endParaRPr lang="pt-BR" sz="2800" b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796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3093149" y="1424379"/>
            <a:ext cx="2655610" cy="2415570"/>
            <a:chOff x="3972826" y="1078055"/>
            <a:chExt cx="2655610" cy="2415570"/>
          </a:xfrm>
        </p:grpSpPr>
        <p:sp>
          <p:nvSpPr>
            <p:cNvPr id="8" name="Rosca 7"/>
            <p:cNvSpPr/>
            <p:nvPr/>
          </p:nvSpPr>
          <p:spPr>
            <a:xfrm>
              <a:off x="3972826" y="1665790"/>
              <a:ext cx="1145894" cy="1088020"/>
            </a:xfrm>
            <a:prstGeom prst="donut">
              <a:avLst/>
            </a:prstGeom>
            <a:solidFill>
              <a:srgbClr val="E820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>
                <a:solidFill>
                  <a:schemeClr val="tx1"/>
                </a:solidFill>
              </a:endParaRPr>
            </a:p>
          </p:txBody>
        </p:sp>
        <p:sp>
          <p:nvSpPr>
            <p:cNvPr id="10" name="Rosca 9"/>
            <p:cNvSpPr/>
            <p:nvPr/>
          </p:nvSpPr>
          <p:spPr>
            <a:xfrm>
              <a:off x="4339090" y="2405605"/>
              <a:ext cx="1145894" cy="1088020"/>
            </a:xfrm>
            <a:prstGeom prst="donut">
              <a:avLst/>
            </a:prstGeom>
            <a:solidFill>
              <a:srgbClr val="00C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>
                <a:solidFill>
                  <a:schemeClr val="tx1"/>
                </a:solidFill>
              </a:endParaRPr>
            </a:p>
          </p:txBody>
        </p:sp>
        <p:sp>
          <p:nvSpPr>
            <p:cNvPr id="11" name="Rosca 10"/>
            <p:cNvSpPr/>
            <p:nvPr/>
          </p:nvSpPr>
          <p:spPr>
            <a:xfrm>
              <a:off x="5207584" y="2405605"/>
              <a:ext cx="1145894" cy="1088020"/>
            </a:xfrm>
            <a:prstGeom prst="donut">
              <a:avLst/>
            </a:prstGeom>
            <a:solidFill>
              <a:srgbClr val="FFC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>
                <a:solidFill>
                  <a:schemeClr val="tx1"/>
                </a:solidFill>
              </a:endParaRPr>
            </a:p>
          </p:txBody>
        </p:sp>
        <p:sp>
          <p:nvSpPr>
            <p:cNvPr id="12" name="Rosca 11"/>
            <p:cNvSpPr/>
            <p:nvPr/>
          </p:nvSpPr>
          <p:spPr>
            <a:xfrm>
              <a:off x="5482542" y="1665790"/>
              <a:ext cx="1145894" cy="1088020"/>
            </a:xfrm>
            <a:prstGeom prst="donu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>
                <a:solidFill>
                  <a:schemeClr val="tx1"/>
                </a:solidFill>
              </a:endParaRPr>
            </a:p>
          </p:txBody>
        </p:sp>
        <p:sp>
          <p:nvSpPr>
            <p:cNvPr id="9" name="Rosca 8"/>
            <p:cNvSpPr/>
            <p:nvPr/>
          </p:nvSpPr>
          <p:spPr>
            <a:xfrm>
              <a:off x="4705353" y="1078055"/>
              <a:ext cx="1145894" cy="1088020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>
                <a:solidFill>
                  <a:schemeClr val="tx1"/>
                </a:solidFill>
              </a:endParaRPr>
            </a:p>
          </p:txBody>
        </p:sp>
      </p:grp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57754" y="63818"/>
            <a:ext cx="7940306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Economia Circular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047728" y="441302"/>
            <a:ext cx="2581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OBJETIVO 1</a:t>
            </a:r>
          </a:p>
          <a:p>
            <a:r>
              <a:rPr lang="pt-BR" sz="1600" dirty="0"/>
              <a:t>ESTIMULAR O DESIGN PARA A ECONOMIA CIRCULAR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837623" y="1639214"/>
            <a:ext cx="2773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</a:rPr>
              <a:t>OBJETIVO 2</a:t>
            </a:r>
          </a:p>
          <a:p>
            <a:r>
              <a:rPr lang="pt-BR" dirty="0"/>
              <a:t>GERENCIAR RECURSOS PARA PRESERVAR O VALOR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562665" y="3125100"/>
            <a:ext cx="333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CF00"/>
                </a:solidFill>
              </a:rPr>
              <a:t>OBJETIVO 3</a:t>
            </a:r>
          </a:p>
          <a:p>
            <a:r>
              <a:rPr lang="pt-BR" dirty="0"/>
              <a:t>CRIAR AS CONDIÇÕES ECONÔMICAS PARA A TRANSIÇÃO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14724" y="3154711"/>
            <a:ext cx="2844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chemeClr val="accent6"/>
                </a:solidFill>
              </a:rPr>
              <a:t>OBJETIVO 4</a:t>
            </a:r>
          </a:p>
          <a:p>
            <a:pPr algn="just"/>
            <a:r>
              <a:rPr lang="pt-BR" dirty="0"/>
              <a:t>INVESTIR EM INOVAÇÃO E INFRAESTRUTURA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56980" y="1839053"/>
            <a:ext cx="2479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E820CB"/>
                </a:solidFill>
              </a:rPr>
              <a:t>OBJETIVO 5</a:t>
            </a:r>
          </a:p>
          <a:p>
            <a:r>
              <a:rPr lang="pt-BR" dirty="0"/>
              <a:t>COLABORAR PARA A MUDANÇA DO SISTEMA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42342" y="591406"/>
            <a:ext cx="226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5 Objetivos universais de políticas públicas de economia circular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243003" y="4326930"/>
            <a:ext cx="449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Fonte: Universal Circular </a:t>
            </a:r>
            <a:r>
              <a:rPr lang="pt-BR" sz="1400" b="1" dirty="0" err="1"/>
              <a:t>Economy</a:t>
            </a:r>
            <a:r>
              <a:rPr lang="pt-BR" sz="1400" b="1" dirty="0"/>
              <a:t> </a:t>
            </a:r>
            <a:r>
              <a:rPr lang="pt-BR" sz="1400" b="1" dirty="0" err="1"/>
              <a:t>Policy</a:t>
            </a:r>
            <a:r>
              <a:rPr lang="pt-BR" sz="1400" b="1" dirty="0"/>
              <a:t> </a:t>
            </a:r>
            <a:r>
              <a:rPr lang="pt-BR" sz="1400" b="1" dirty="0" err="1"/>
              <a:t>Goals</a:t>
            </a:r>
            <a:r>
              <a:rPr lang="pt-BR" sz="1400" b="1" dirty="0"/>
              <a:t> - adaptado</a:t>
            </a:r>
          </a:p>
        </p:txBody>
      </p:sp>
    </p:spTree>
    <p:extLst>
      <p:ext uri="{BB962C8B-B14F-4D97-AF65-F5344CB8AC3E}">
        <p14:creationId xmlns:p14="http://schemas.microsoft.com/office/powerpoint/2010/main" val="16195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538" y="1086839"/>
            <a:ext cx="5996210" cy="3084336"/>
          </a:xfrm>
        </p:spPr>
        <p:txBody>
          <a:bodyPr>
            <a:normAutofit/>
          </a:bodyPr>
          <a:lstStyle/>
          <a:p>
            <a:r>
              <a:rPr lang="pt-BR" sz="2000" dirty="0"/>
              <a:t>Hierarquia na Gestão dos Resíduos (Criação de Política Nacional de Economia Circular – Um dos eixos do Plano de Transformação Ecológica).</a:t>
            </a:r>
          </a:p>
          <a:p>
            <a:r>
              <a:rPr lang="pt-BR" sz="2000" dirty="0"/>
              <a:t>Inserção socioprodutiva dos catadores de materiais reciclados (CIISC e Plano de Ações para os Catadores).</a:t>
            </a:r>
          </a:p>
          <a:p>
            <a:r>
              <a:rPr lang="pt-BR" sz="2000" dirty="0"/>
              <a:t>Algumas regulamentações encontram-se em fase final de ajustes e vão dar ainda mais transparência e eficiência para os sistemas de logística reversa visando </a:t>
            </a:r>
            <a:r>
              <a:rPr lang="pt-BR" sz="2000" b="1" dirty="0"/>
              <a:t>garantir o pagamento pelos serviços dos catadores</a:t>
            </a:r>
            <a:r>
              <a:rPr lang="pt-BR" sz="2000" dirty="0"/>
              <a:t>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31CEC30-5DB9-05FD-153C-F05B1376B49A}"/>
              </a:ext>
            </a:extLst>
          </p:cNvPr>
          <p:cNvSpPr txBox="1">
            <a:spLocks/>
          </p:cNvSpPr>
          <p:nvPr/>
        </p:nvSpPr>
        <p:spPr>
          <a:xfrm>
            <a:off x="381538" y="93564"/>
            <a:ext cx="8196505" cy="886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u="sng" dirty="0">
                <a:latin typeface="+mn-lt"/>
              </a:rPr>
              <a:t>Prioridades e Regulamentações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66" y="305867"/>
            <a:ext cx="2346292" cy="164587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572854" y="1936310"/>
            <a:ext cx="242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Anuário da Reciclagem, 2022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F717F53-DC9D-A8C5-809F-CDF87E770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278" y="2213309"/>
            <a:ext cx="2346292" cy="19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8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96A54ADE-8590-9D5A-0B5E-D6036988D5FC}"/>
              </a:ext>
            </a:extLst>
          </p:cNvPr>
          <p:cNvSpPr txBox="1"/>
          <p:nvPr/>
        </p:nvSpPr>
        <p:spPr>
          <a:xfrm>
            <a:off x="425316" y="128224"/>
            <a:ext cx="5542347" cy="601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2800" b="1" u="sng" dirty="0" err="1"/>
              <a:t>Fatores</a:t>
            </a:r>
            <a:r>
              <a:rPr lang="en-US" sz="2800" b="1" u="sng" dirty="0"/>
              <a:t> que </a:t>
            </a:r>
            <a:r>
              <a:rPr lang="en-US" sz="2800" b="1" u="sng" dirty="0" err="1"/>
              <a:t>afetam</a:t>
            </a:r>
            <a:r>
              <a:rPr lang="en-US" sz="2800" b="1" u="sng" dirty="0"/>
              <a:t> a </a:t>
            </a:r>
            <a:r>
              <a:rPr lang="en-US" sz="2800" b="1" u="sng" dirty="0" err="1"/>
              <a:t>reciclagem</a:t>
            </a:r>
            <a:endParaRPr lang="en-US" sz="2800" b="1" u="sng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995B9F-C672-A1FD-F110-D9E8ADD42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161" y="468872"/>
            <a:ext cx="3572965" cy="392794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CD8A901-6C5F-9C1E-005A-6910370EB9B4}"/>
              </a:ext>
            </a:extLst>
          </p:cNvPr>
          <p:cNvSpPr txBox="1"/>
          <p:nvPr/>
        </p:nvSpPr>
        <p:spPr>
          <a:xfrm>
            <a:off x="425316" y="1030148"/>
            <a:ext cx="459586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spc="-115" dirty="0">
                <a:cs typeface="Poppins 2 Bold" panose="020B0604020202020204" charset="0"/>
              </a:rPr>
              <a:t>Tipo</a:t>
            </a:r>
            <a:r>
              <a:rPr lang="en-US" sz="2400" b="1" spc="-115" dirty="0"/>
              <a:t> </a:t>
            </a:r>
            <a:r>
              <a:rPr lang="en-US" sz="2400" spc="-115" dirty="0"/>
              <a:t>de resina e </a:t>
            </a:r>
            <a:r>
              <a:rPr lang="en-US" sz="2400" b="1" spc="-115" dirty="0" err="1"/>
              <a:t>suas</a:t>
            </a:r>
            <a:r>
              <a:rPr lang="en-US" sz="2400" b="1" spc="-115" dirty="0"/>
              <a:t> </a:t>
            </a:r>
            <a:r>
              <a:rPr lang="en-US" sz="2400" b="1" spc="-115" dirty="0" err="1">
                <a:cs typeface="Poppins 2 Bold" panose="020B0604020202020204" charset="0"/>
              </a:rPr>
              <a:t>aplicações</a:t>
            </a:r>
            <a:endParaRPr lang="en-US" sz="2400" b="1" spc="-115" dirty="0">
              <a:cs typeface="Poppins 2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spc="-115" dirty="0" err="1"/>
              <a:t>Tamanho</a:t>
            </a:r>
            <a:r>
              <a:rPr lang="en-US" sz="2400" spc="-115" dirty="0"/>
              <a:t>, </a:t>
            </a:r>
            <a:r>
              <a:rPr lang="en-US" sz="2400" b="1" spc="-115" dirty="0" err="1">
                <a:cs typeface="Poppins 2 Bold" panose="020B0604020202020204" charset="0"/>
              </a:rPr>
              <a:t>cor</a:t>
            </a:r>
            <a:r>
              <a:rPr lang="en-US" sz="2400" spc="-115" dirty="0"/>
              <a:t> e </a:t>
            </a:r>
            <a:r>
              <a:rPr lang="en-US" sz="2400" spc="-115" dirty="0" err="1"/>
              <a:t>formato</a:t>
            </a:r>
            <a:endParaRPr lang="en-US" sz="2400" spc="-115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spc="-115" dirty="0" err="1"/>
              <a:t>Rótulos</a:t>
            </a:r>
            <a:r>
              <a:rPr lang="en-US" sz="2400" b="1" spc="-115" dirty="0"/>
              <a:t> e </a:t>
            </a:r>
            <a:r>
              <a:rPr lang="en-US" sz="2400" b="1" spc="-115" dirty="0" err="1">
                <a:cs typeface="Poppins 2 Bold" panose="020B0604020202020204" charset="0"/>
              </a:rPr>
              <a:t>Adesivos</a:t>
            </a:r>
            <a:endParaRPr lang="en-US" sz="2400" b="1" spc="-115" dirty="0">
              <a:cs typeface="Poppins 2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spc="-115" dirty="0" err="1"/>
              <a:t>Contaminação</a:t>
            </a:r>
            <a:r>
              <a:rPr lang="en-US" sz="2400" spc="-115" dirty="0"/>
              <a:t>: </a:t>
            </a:r>
            <a:r>
              <a:rPr lang="en-US" sz="2400" spc="-115" dirty="0" err="1">
                <a:cs typeface="Poppins 2 Bold" panose="020B0604020202020204" charset="0"/>
              </a:rPr>
              <a:t>líquidos</a:t>
            </a:r>
            <a:r>
              <a:rPr lang="en-US" sz="2400" spc="-115" dirty="0">
                <a:cs typeface="Poppins 2 Bold" panose="020B0604020202020204" charset="0"/>
              </a:rPr>
              <a:t>, </a:t>
            </a:r>
            <a:r>
              <a:rPr lang="en-US" sz="2400" spc="-115" dirty="0" err="1">
                <a:cs typeface="Poppins 2 Bold" panose="020B0604020202020204" charset="0"/>
              </a:rPr>
              <a:t>alimentos</a:t>
            </a:r>
            <a:r>
              <a:rPr lang="en-US" sz="2400" spc="-115" dirty="0"/>
              <a:t>, </a:t>
            </a:r>
            <a:r>
              <a:rPr lang="en-US" sz="2400" spc="-115" dirty="0" err="1"/>
              <a:t>oxi</a:t>
            </a:r>
            <a:r>
              <a:rPr lang="en-US" sz="2400" spc="-115" dirty="0"/>
              <a:t>, </a:t>
            </a:r>
            <a:r>
              <a:rPr lang="en-US" sz="2400" spc="-115" dirty="0" err="1"/>
              <a:t>mistura</a:t>
            </a:r>
            <a:endParaRPr lang="en-US" sz="2400" spc="-115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spc="-115" dirty="0" err="1"/>
              <a:t>Aditivos</a:t>
            </a:r>
            <a:r>
              <a:rPr lang="en-US" sz="2400" b="1" spc="-115" dirty="0"/>
              <a:t>: </a:t>
            </a:r>
            <a:r>
              <a:rPr lang="en-US" sz="2400" b="1" spc="-115" dirty="0" err="1"/>
              <a:t>toxinas</a:t>
            </a:r>
            <a:endParaRPr lang="en-US" sz="2400" b="1" spc="-115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spc="-115" dirty="0" err="1"/>
              <a:t>Infraestrutura</a:t>
            </a:r>
            <a:r>
              <a:rPr lang="en-US" sz="2400" spc="-115" dirty="0"/>
              <a:t> </a:t>
            </a:r>
            <a:r>
              <a:rPr lang="en-US" sz="2400" spc="-115" dirty="0" err="1"/>
              <a:t>disponível</a:t>
            </a:r>
            <a:endParaRPr lang="en-US" sz="2400" spc="-115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spc="-115" dirty="0" err="1">
                <a:cs typeface="Poppins 2 Bold" panose="020B0604020202020204" charset="0"/>
              </a:rPr>
              <a:t>Fatores</a:t>
            </a:r>
            <a:r>
              <a:rPr lang="en-US" sz="2400" b="1" spc="-115" dirty="0">
                <a:cs typeface="Poppins 2 Bold" panose="020B0604020202020204" charset="0"/>
              </a:rPr>
              <a:t> </a:t>
            </a:r>
            <a:r>
              <a:rPr lang="en-US" sz="2400" b="1" spc="-115" dirty="0" err="1">
                <a:cs typeface="Poppins 2 Bold" panose="020B0604020202020204" charset="0"/>
              </a:rPr>
              <a:t>econômicos</a:t>
            </a:r>
            <a:endParaRPr lang="en-US" sz="2400" spc="-115" dirty="0">
              <a:solidFill>
                <a:srgbClr val="000000"/>
              </a:solidFill>
              <a:latin typeface="Poppins 2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421B69-80E7-4703-333A-8DDF93D5DFDD}"/>
              </a:ext>
            </a:extLst>
          </p:cNvPr>
          <p:cNvSpPr txBox="1"/>
          <p:nvPr/>
        </p:nvSpPr>
        <p:spPr>
          <a:xfrm>
            <a:off x="0" y="4513719"/>
            <a:ext cx="1134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Fonte: PNUMA</a:t>
            </a:r>
          </a:p>
        </p:txBody>
      </p:sp>
    </p:spTree>
    <p:extLst>
      <p:ext uri="{BB962C8B-B14F-4D97-AF65-F5344CB8AC3E}">
        <p14:creationId xmlns:p14="http://schemas.microsoft.com/office/powerpoint/2010/main" val="759428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BF7454F-AB30-0D9C-6B76-DF933E4BE36A}"/>
              </a:ext>
            </a:extLst>
          </p:cNvPr>
          <p:cNvSpPr txBox="1"/>
          <p:nvPr/>
        </p:nvSpPr>
        <p:spPr>
          <a:xfrm>
            <a:off x="5267430" y="59057"/>
            <a:ext cx="3657271" cy="65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  <a:spcBef>
                <a:spcPct val="0"/>
              </a:spcBef>
            </a:pPr>
            <a:r>
              <a:rPr lang="en-US" sz="2400" b="1" u="sng" spc="-191" dirty="0" err="1"/>
              <a:t>Flexíveis</a:t>
            </a:r>
            <a:r>
              <a:rPr lang="en-US" sz="2400" b="1" u="sng" spc="-191" dirty="0"/>
              <a:t>/Moles </a:t>
            </a:r>
            <a:r>
              <a:rPr lang="en-US" sz="2400" b="1" u="sng" spc="-191" dirty="0" err="1"/>
              <a:t>poluem</a:t>
            </a:r>
            <a:r>
              <a:rPr lang="en-US" sz="2400" b="1" u="sng" spc="-191" dirty="0"/>
              <a:t> </a:t>
            </a:r>
            <a:r>
              <a:rPr lang="en-US" sz="2400" b="1" u="sng" spc="-191" dirty="0" err="1"/>
              <a:t>mais</a:t>
            </a:r>
            <a:endParaRPr lang="en-US" sz="2400" b="1" u="sng" spc="-191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2E57D720-4D7E-D828-E94E-E369A640F6E3}"/>
              </a:ext>
            </a:extLst>
          </p:cNvPr>
          <p:cNvGrpSpPr/>
          <p:nvPr/>
        </p:nvGrpSpPr>
        <p:grpSpPr>
          <a:xfrm>
            <a:off x="4538148" y="668030"/>
            <a:ext cx="4544892" cy="3957041"/>
            <a:chOff x="5636213" y="1419226"/>
            <a:chExt cx="4707257" cy="435440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7601908-529B-BC3B-8568-439735CC0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3483" y="1419226"/>
              <a:ext cx="4619987" cy="4354400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1C4A9B9-75BE-E421-90C8-9D6688C56E6F}"/>
                </a:ext>
              </a:extLst>
            </p:cNvPr>
            <p:cNvSpPr txBox="1"/>
            <p:nvPr/>
          </p:nvSpPr>
          <p:spPr>
            <a:xfrm>
              <a:off x="5938693" y="1607844"/>
              <a:ext cx="4004293" cy="2759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Poppins" panose="00000500000000000000" pitchFamily="2" charset="0"/>
                  <a:cs typeface="Poppins" panose="00000500000000000000" pitchFamily="2" charset="0"/>
                </a:rPr>
                <a:t>Produção versus Poluição, por tipo de plástico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B48A64E-B61B-D976-7F2C-07ED663705E3}"/>
                </a:ext>
              </a:extLst>
            </p:cNvPr>
            <p:cNvSpPr txBox="1"/>
            <p:nvPr/>
          </p:nvSpPr>
          <p:spPr>
            <a:xfrm>
              <a:off x="6743656" y="5132775"/>
              <a:ext cx="1257300" cy="479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>
                  <a:latin typeface="Poppins" panose="00000500000000000000" pitchFamily="2" charset="0"/>
                  <a:cs typeface="Poppins" panose="00000500000000000000" pitchFamily="2" charset="0"/>
                </a:rPr>
                <a:t>Participação na produção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168F824-BEC9-6844-9C9B-404D99E68E63}"/>
                </a:ext>
              </a:extLst>
            </p:cNvPr>
            <p:cNvSpPr txBox="1"/>
            <p:nvPr/>
          </p:nvSpPr>
          <p:spPr>
            <a:xfrm>
              <a:off x="5700403" y="2387542"/>
              <a:ext cx="1159761" cy="4402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Multicamada</a:t>
              </a:r>
            </a:p>
            <a:p>
              <a:pPr algn="ctr"/>
              <a:r>
                <a:rPr lang="pt-BR" sz="10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multimaterial</a:t>
              </a:r>
              <a:endParaRPr lang="pt-BR" sz="10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9D310DA-0E92-837F-2D1F-C8F9A3CAD473}"/>
                </a:ext>
              </a:extLst>
            </p:cNvPr>
            <p:cNvSpPr txBox="1"/>
            <p:nvPr/>
          </p:nvSpPr>
          <p:spPr>
            <a:xfrm>
              <a:off x="5671559" y="3445516"/>
              <a:ext cx="1159761" cy="6096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Flexível </a:t>
              </a:r>
              <a:b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</a:br>
              <a:r>
                <a:rPr lang="pt-BR" sz="10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monomaterial</a:t>
              </a:r>
              <a:endParaRPr lang="pt-BR" sz="10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92E6B90-977D-7635-4871-AB67E04C445E}"/>
                </a:ext>
              </a:extLst>
            </p:cNvPr>
            <p:cNvSpPr txBox="1"/>
            <p:nvPr/>
          </p:nvSpPr>
          <p:spPr>
            <a:xfrm>
              <a:off x="5636213" y="4584939"/>
              <a:ext cx="1191885" cy="4402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Rígido </a:t>
              </a:r>
              <a:r>
                <a:rPr lang="pt-BR" sz="10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monomaterial</a:t>
              </a:r>
              <a:endParaRPr lang="pt-BR" sz="10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15014F4-62B1-0648-C6BF-FBBF55111818}"/>
              </a:ext>
            </a:extLst>
          </p:cNvPr>
          <p:cNvSpPr txBox="1"/>
          <p:nvPr/>
        </p:nvSpPr>
        <p:spPr>
          <a:xfrm>
            <a:off x="7279583" y="4039723"/>
            <a:ext cx="1313365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Poppins" panose="00000500000000000000" pitchFamily="2" charset="0"/>
                <a:cs typeface="Poppins" panose="00000500000000000000" pitchFamily="2" charset="0"/>
              </a:rPr>
              <a:t>Participação na poluição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7B7F7BA8-3E5B-0BA3-25AC-FFBE80E1E6EC}"/>
              </a:ext>
            </a:extLst>
          </p:cNvPr>
          <p:cNvSpPr txBox="1"/>
          <p:nvPr/>
        </p:nvSpPr>
        <p:spPr>
          <a:xfrm>
            <a:off x="219299" y="184445"/>
            <a:ext cx="46703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u="sng" spc="-191" dirty="0"/>
              <a:t>De </a:t>
            </a:r>
            <a:r>
              <a:rPr lang="en-US" sz="2400" b="1" u="sng" spc="-191" dirty="0" err="1"/>
              <a:t>onde</a:t>
            </a:r>
            <a:r>
              <a:rPr lang="en-US" sz="2400" b="1" u="sng" spc="-191" dirty="0"/>
              <a:t> e para </a:t>
            </a:r>
            <a:r>
              <a:rPr lang="en-US" sz="2400" b="1" u="sng" spc="-191" dirty="0" err="1"/>
              <a:t>onde</a:t>
            </a:r>
            <a:r>
              <a:rPr lang="en-US" sz="2400" b="1" u="sng" spc="-191" dirty="0"/>
              <a:t> </a:t>
            </a:r>
            <a:r>
              <a:rPr lang="en-US" sz="2400" b="1" u="sng" spc="-191" dirty="0" err="1"/>
              <a:t>vai</a:t>
            </a:r>
            <a:r>
              <a:rPr lang="en-US" sz="2400" b="1" u="sng" spc="-191" dirty="0"/>
              <a:t> o </a:t>
            </a:r>
            <a:r>
              <a:rPr lang="en-US" sz="2400" b="1" u="sng" spc="-191" dirty="0" err="1"/>
              <a:t>plástico</a:t>
            </a:r>
            <a:r>
              <a:rPr lang="en-US" sz="2400" b="1" u="sng" spc="-191" dirty="0"/>
              <a:t> que </a:t>
            </a:r>
            <a:r>
              <a:rPr lang="en-US" sz="2400" b="1" u="sng" spc="-191" dirty="0" err="1"/>
              <a:t>vaza</a:t>
            </a:r>
            <a:r>
              <a:rPr lang="en-US" sz="2400" b="1" u="sng" spc="-191" dirty="0"/>
              <a:t>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15407D-1CE5-660F-3355-9C0BE3886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69" y="579840"/>
            <a:ext cx="4470866" cy="41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isitca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t="5164" r="14565" b="22140"/>
          <a:stretch/>
        </p:blipFill>
        <p:spPr>
          <a:xfrm>
            <a:off x="1961637" y="1214078"/>
            <a:ext cx="5254863" cy="35170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25702" y="59091"/>
            <a:ext cx="4909659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700" b="1" u="sng" dirty="0" err="1">
                <a:latin typeface="Calibri" panose="020F0502020204030204" pitchFamily="34" charset="0"/>
                <a:ea typeface="+mn-ea"/>
                <a:cs typeface="DejaVu Sans" pitchFamily="34" charset="0"/>
              </a:rPr>
              <a:t>Logística</a:t>
            </a: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 </a:t>
            </a:r>
            <a:r>
              <a:rPr lang="en-US" sz="2700" b="1" u="sng" dirty="0" err="1">
                <a:latin typeface="Calibri" panose="020F0502020204030204" pitchFamily="34" charset="0"/>
                <a:ea typeface="+mn-ea"/>
                <a:cs typeface="DejaVu Sans" pitchFamily="34" charset="0"/>
              </a:rPr>
              <a:t>Reversa</a:t>
            </a:r>
            <a:endParaRPr lang="en-US" sz="2700" b="1" u="sng" dirty="0">
              <a:latin typeface="Calibri" panose="020F0502020204030204" pitchFamily="34" charset="0"/>
              <a:ea typeface="+mn-ea"/>
              <a:cs typeface="DejaVu Sans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76447" y="605342"/>
            <a:ext cx="8538839" cy="968278"/>
          </a:xfrm>
        </p:spPr>
        <p:txBody>
          <a:bodyPr wrap="square" anchor="t">
            <a:spAutoFit/>
          </a:bodyPr>
          <a:lstStyle/>
          <a:p>
            <a:pPr marL="67151" algn="just">
              <a:lnSpc>
                <a:spcPct val="107000"/>
              </a:lnSpc>
            </a:pPr>
            <a:r>
              <a:rPr lang="pt-BR" sz="1800" dirty="0">
                <a:latin typeface="Calibri" panose="020F0502020204030204" pitchFamily="34" charset="0"/>
                <a:ea typeface="Times New Roman" panose="02020603050405020304" pitchFamily="18" charset="0"/>
                <a:cs typeface="DejaVu Sans" pitchFamily="34" charset="0"/>
              </a:rPr>
              <a:t>Instrumento da </a:t>
            </a:r>
            <a:r>
              <a:rPr lang="pt-BR" sz="1800" b="1" dirty="0">
                <a:latin typeface="Calibri "/>
              </a:rPr>
              <a:t>Política Nacional de Resíduos Sólidos</a:t>
            </a:r>
            <a:r>
              <a:rPr lang="pt-BR" sz="1800" b="1" dirty="0">
                <a:latin typeface="Calibri "/>
                <a:ea typeface="Times New Roman" panose="02020603050405020304" pitchFamily="18" charset="0"/>
                <a:cs typeface="DejaVu Sans" pitchFamily="34" charset="0"/>
              </a:rPr>
              <a:t> </a:t>
            </a:r>
            <a:r>
              <a:rPr lang="pt-BR" sz="1800" dirty="0">
                <a:latin typeface="Calibri" panose="020F0502020204030204" pitchFamily="34" charset="0"/>
                <a:ea typeface="Times New Roman" panose="02020603050405020304" pitchFamily="18" charset="0"/>
                <a:cs typeface="DejaVu Sans" pitchFamily="34" charset="0"/>
              </a:rPr>
              <a:t>por meio do qual o produto, seus resíduos e embalagens retornam para a cadeia produtiva após o seu descarte pelo consumidor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DejaVu Sans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935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537" y="211360"/>
            <a:ext cx="8996926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Resultados da cadeia de embalagens em geral, 2022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2665" y="792999"/>
            <a:ext cx="135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Panorama</a:t>
            </a:r>
          </a:p>
        </p:txBody>
      </p:sp>
      <p:pic>
        <p:nvPicPr>
          <p:cNvPr id="6" name="Imagem 5"/>
          <p:cNvPicPr/>
          <p:nvPr/>
        </p:nvPicPr>
        <p:blipFill>
          <a:blip r:embed="rId2"/>
          <a:stretch>
            <a:fillRect/>
          </a:stretch>
        </p:blipFill>
        <p:spPr>
          <a:xfrm>
            <a:off x="202665" y="1088523"/>
            <a:ext cx="5407025" cy="293624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7158" y="4212001"/>
            <a:ext cx="427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MNCR e ANCAT em apresentações ao MMA, agosto/2022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43108" y="1236139"/>
            <a:ext cx="35273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Existem hoje no Brasil </a:t>
            </a:r>
            <a:r>
              <a:rPr lang="pt-BR" b="1" dirty="0"/>
              <a:t>entre 2.100 e 2.200 organizações de catadores</a:t>
            </a:r>
            <a:r>
              <a:rPr lang="pt-BR" dirty="0"/>
              <a:t>, segundo levantamento do MNCR e ANCAT.</a:t>
            </a:r>
          </a:p>
          <a:p>
            <a:endParaRPr lang="pt-BR" dirty="0"/>
          </a:p>
          <a:p>
            <a:r>
              <a:rPr lang="pt-BR" dirty="0"/>
              <a:t>Até o final de 2022 eram 1.705 (nem todas formalizadas), as quais possuem </a:t>
            </a:r>
            <a:r>
              <a:rPr lang="pt-BR"/>
              <a:t>uma capacidade operacional </a:t>
            </a:r>
            <a:r>
              <a:rPr lang="pt-BR" dirty="0"/>
              <a:t>média de 46 toneladas por mês.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61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75371" y="0"/>
            <a:ext cx="3794939" cy="2983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latin typeface="+mn-lt"/>
              </a:rPr>
              <a:t>Dados da mesma ordem de grandeza foram apresentados pelo Anuário da Reciclagem 2022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952" y="231289"/>
            <a:ext cx="4973677" cy="434452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75371" y="231289"/>
            <a:ext cx="135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/>
              <a:t>Panorama</a:t>
            </a:r>
          </a:p>
        </p:txBody>
      </p:sp>
    </p:spTree>
    <p:extLst>
      <p:ext uri="{BB962C8B-B14F-4D97-AF65-F5344CB8AC3E}">
        <p14:creationId xmlns:p14="http://schemas.microsoft.com/office/powerpoint/2010/main" val="3340708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816" y="408462"/>
            <a:ext cx="5186295" cy="385183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5483" y="811486"/>
            <a:ext cx="3171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Anuário da Reciclagem 2022 analisa dados das organizações de catadores, apresenta-se a proporção da quantidade de material coletado e destinado por tipo e por região do país.</a:t>
            </a:r>
          </a:p>
          <a:p>
            <a:endParaRPr lang="pt-BR" dirty="0"/>
          </a:p>
          <a:p>
            <a:r>
              <a:rPr lang="pt-BR" b="1" dirty="0"/>
              <a:t>O plástico representa, em média, 22% do material recuperado.</a:t>
            </a:r>
          </a:p>
        </p:txBody>
      </p:sp>
      <p:sp>
        <p:nvSpPr>
          <p:cNvPr id="6" name="Elipse 5"/>
          <p:cNvSpPr/>
          <p:nvPr/>
        </p:nvSpPr>
        <p:spPr>
          <a:xfrm>
            <a:off x="3687817" y="1790380"/>
            <a:ext cx="937970" cy="63024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>
            <a:cxnSpLocks/>
            <a:endCxn id="6" idx="3"/>
          </p:cNvCxnSpPr>
          <p:nvPr/>
        </p:nvCxnSpPr>
        <p:spPr>
          <a:xfrm flipV="1">
            <a:off x="3379592" y="2328331"/>
            <a:ext cx="445588" cy="7958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10050" y="223796"/>
            <a:ext cx="326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Representatividade do plástico</a:t>
            </a:r>
          </a:p>
        </p:txBody>
      </p:sp>
    </p:spTree>
    <p:extLst>
      <p:ext uri="{BB962C8B-B14F-4D97-AF65-F5344CB8AC3E}">
        <p14:creationId xmlns:p14="http://schemas.microsoft.com/office/powerpoint/2010/main" val="10176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4" y="600224"/>
            <a:ext cx="5644418" cy="415665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79357" y="1138532"/>
            <a:ext cx="2940410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Por outro lado, o mesmo levantamento aponta que o plástico, </a:t>
            </a:r>
            <a:r>
              <a:rPr lang="pt-BR" b="1" dirty="0"/>
              <a:t>que representa apenas 22% em massa do material recuperado</a:t>
            </a:r>
            <a:r>
              <a:rPr lang="pt-BR" dirty="0"/>
              <a:t>, corresponde a </a:t>
            </a:r>
            <a:r>
              <a:rPr lang="pt-BR" b="1" dirty="0"/>
              <a:t>quase 59% do faturamento com a sua comercialização</a:t>
            </a:r>
            <a:r>
              <a:rPr lang="pt-BR" dirty="0"/>
              <a:t>, chegando a </a:t>
            </a:r>
            <a:r>
              <a:rPr lang="pt-BR" b="1" u="sng" dirty="0"/>
              <a:t>70% na região sudeste</a:t>
            </a:r>
            <a:r>
              <a:rPr lang="pt-BR" dirty="0"/>
              <a:t>.</a:t>
            </a:r>
          </a:p>
        </p:txBody>
      </p:sp>
      <p:sp>
        <p:nvSpPr>
          <p:cNvPr id="3" name="Elipse 2"/>
          <p:cNvSpPr/>
          <p:nvPr/>
        </p:nvSpPr>
        <p:spPr>
          <a:xfrm>
            <a:off x="324234" y="1681482"/>
            <a:ext cx="733778" cy="149942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em curva 6"/>
          <p:cNvCxnSpPr/>
          <p:nvPr/>
        </p:nvCxnSpPr>
        <p:spPr>
          <a:xfrm flipV="1">
            <a:off x="1036423" y="1681482"/>
            <a:ext cx="4842933" cy="749712"/>
          </a:xfrm>
          <a:prstGeom prst="curvedConnector3">
            <a:avLst>
              <a:gd name="adj1" fmla="val 58392"/>
            </a:avLst>
          </a:prstGeom>
          <a:ln w="349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76BC82-B324-5597-B080-4FFA08E0ED12}"/>
              </a:ext>
            </a:extLst>
          </p:cNvPr>
          <p:cNvSpPr txBox="1"/>
          <p:nvPr/>
        </p:nvSpPr>
        <p:spPr>
          <a:xfrm>
            <a:off x="110050" y="223796"/>
            <a:ext cx="326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Representatividade do plástico</a:t>
            </a:r>
          </a:p>
        </p:txBody>
      </p:sp>
    </p:spTree>
    <p:extLst>
      <p:ext uri="{BB962C8B-B14F-4D97-AF65-F5344CB8AC3E}">
        <p14:creationId xmlns:p14="http://schemas.microsoft.com/office/powerpoint/2010/main" val="2398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537" y="120043"/>
            <a:ext cx="9039640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Resultados da cadeia de embalagens em geral, 2022</a:t>
            </a:r>
          </a:p>
        </p:txBody>
      </p:sp>
      <p:pic>
        <p:nvPicPr>
          <p:cNvPr id="3" name="Imagem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0" y="1057140"/>
            <a:ext cx="5400040" cy="332676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69872" y="4383905"/>
            <a:ext cx="4102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Central de Custódia em seu relatório anual, agosto/2022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607102" y="759595"/>
            <a:ext cx="3304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Já a geração de material reciclável, segundo dados do IBGE e do SNIS, fica em torno de 13 milhões de toneladas no ano.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meta pactuada é de 22% do material colocado no mercado pelos fabricantes, importadores e distribuidores.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Para o atingimento da meta seria necessário recuperar 2,9 milhões de toneladas.</a:t>
            </a:r>
          </a:p>
          <a:p>
            <a:pPr algn="just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80711" y="759595"/>
            <a:ext cx="135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Panorama</a:t>
            </a:r>
          </a:p>
        </p:txBody>
      </p:sp>
    </p:spTree>
    <p:extLst>
      <p:ext uri="{BB962C8B-B14F-4D97-AF65-F5344CB8AC3E}">
        <p14:creationId xmlns:p14="http://schemas.microsoft.com/office/powerpoint/2010/main" val="102109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ABA23-0F5F-A401-A4A9-6D4D286B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41" y="0"/>
            <a:ext cx="7886700" cy="868296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+mn-lt"/>
                <a:cs typeface="Calibri Light"/>
              </a:rPr>
              <a:t>Política Nacional de Resíduos Sólidos</a:t>
            </a:r>
            <a:br>
              <a:rPr lang="pt-BR" sz="2400" dirty="0">
                <a:latin typeface="+mn-lt"/>
                <a:cs typeface="Calibri Light"/>
              </a:rPr>
            </a:br>
            <a:r>
              <a:rPr lang="pt-BR" sz="1800" dirty="0">
                <a:latin typeface="+mn-lt"/>
                <a:cs typeface="Calibri Light"/>
              </a:rPr>
              <a:t>Lei nº 12.305/2010 em Resumo</a:t>
            </a:r>
          </a:p>
        </p:txBody>
      </p:sp>
      <p:graphicFrame>
        <p:nvGraphicFramePr>
          <p:cNvPr id="4" name="Diagrama 4">
            <a:extLst>
              <a:ext uri="{FF2B5EF4-FFF2-40B4-BE49-F238E27FC236}">
                <a16:creationId xmlns:a16="http://schemas.microsoft.com/office/drawing/2014/main" id="{7719F885-D85C-A552-15E7-17DE7BA68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7516"/>
              </p:ext>
            </p:extLst>
          </p:nvPr>
        </p:nvGraphicFramePr>
        <p:xfrm>
          <a:off x="851964" y="2535668"/>
          <a:ext cx="7537052" cy="2031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1003">
            <a:extLst>
              <a:ext uri="{FF2B5EF4-FFF2-40B4-BE49-F238E27FC236}">
                <a16:creationId xmlns:a16="http://schemas.microsoft.com/office/drawing/2014/main" id="{FFFC38DB-B9DA-D068-1B8F-8218AF2F81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94819"/>
              </p:ext>
            </p:extLst>
          </p:nvPr>
        </p:nvGraphicFramePr>
        <p:xfrm>
          <a:off x="805860" y="1048879"/>
          <a:ext cx="7537052" cy="140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294DB427-FF0C-4080-BCDC-2EB7089ADF56}"/>
              </a:ext>
            </a:extLst>
          </p:cNvPr>
          <p:cNvSpPr/>
          <p:nvPr/>
        </p:nvSpPr>
        <p:spPr>
          <a:xfrm>
            <a:off x="1521438" y="844129"/>
            <a:ext cx="5832181" cy="1644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Hierarquia da Gestão de Resíduos - Ordem de Prioridade</a:t>
            </a:r>
          </a:p>
        </p:txBody>
      </p:sp>
    </p:spTree>
    <p:extLst>
      <p:ext uri="{BB962C8B-B14F-4D97-AF65-F5344CB8AC3E}">
        <p14:creationId xmlns:p14="http://schemas.microsoft.com/office/powerpoint/2010/main" val="932495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536" y="120043"/>
            <a:ext cx="8970571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Resultados da cadeia de embalagens em geral, 2022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97702" y="899033"/>
            <a:ext cx="792223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Relatórios das entidades gestoras recebidos entre 28/07/2023 e 02/08/2023, em atendimento ao Decreto nº 11.413/2023.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Analisados e aprovados ou aprovados com ressalva no início de outubro/2023.</a:t>
            </a:r>
          </a:p>
          <a:p>
            <a:pPr algn="just"/>
            <a:endParaRPr lang="pt-BR" sz="11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Análise realizada com base no conteúdo mínimo previsto no acordo setorial de </a:t>
            </a:r>
            <a:r>
              <a:rPr lang="pt-BR" dirty="0">
                <a:solidFill>
                  <a:srgbClr val="000000"/>
                </a:solidFill>
              </a:rPr>
              <a:t>25/11/2015 (vigente), com meta de 22% de recuperação.</a:t>
            </a: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Achados: Documentos sem padronização, necessitando de mais de uma análise do MMA para aprovação e reforçando a necessidade de um modelo de relatório a ser empregado por todas as cadeias de logística reversa.</a:t>
            </a:r>
          </a:p>
        </p:txBody>
      </p:sp>
    </p:spTree>
    <p:extLst>
      <p:ext uri="{BB962C8B-B14F-4D97-AF65-F5344CB8AC3E}">
        <p14:creationId xmlns:p14="http://schemas.microsoft.com/office/powerpoint/2010/main" val="85836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5111" y="212642"/>
            <a:ext cx="8912892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Resultados da cadeia de embalagens em geral, 2022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99355" y="720473"/>
            <a:ext cx="802213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Dados dos relatórios apresentados por entidades gestoras de sistemas coletivos:</a:t>
            </a:r>
          </a:p>
          <a:p>
            <a:endParaRPr lang="pt-B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/>
              <a:t>1.297 organizações de catadores </a:t>
            </a:r>
            <a:r>
              <a:rPr lang="pt-BR" dirty="0"/>
              <a:t>formalizadas e atuando nos sistemas;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/>
              <a:t>3.956.700 toneladas </a:t>
            </a:r>
            <a:r>
              <a:rPr lang="pt-BR" dirty="0"/>
              <a:t>de embalagens </a:t>
            </a:r>
            <a:r>
              <a:rPr lang="pt-BR" b="1" dirty="0"/>
              <a:t>colocadas no mercado </a:t>
            </a:r>
            <a:r>
              <a:rPr lang="pt-BR" dirty="0"/>
              <a:t>em 2021;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/>
              <a:t>870.477 toneladas/ano </a:t>
            </a:r>
            <a:r>
              <a:rPr lang="pt-BR" dirty="0"/>
              <a:t>é a meta de </a:t>
            </a:r>
            <a:r>
              <a:rPr lang="pt-BR" b="1" dirty="0"/>
              <a:t>22%</a:t>
            </a:r>
            <a:r>
              <a:rPr lang="pt-BR" dirty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/>
              <a:t>985.699 toneladas/ano </a:t>
            </a:r>
            <a:r>
              <a:rPr lang="pt-BR" dirty="0"/>
              <a:t>foi o </a:t>
            </a:r>
            <a:r>
              <a:rPr lang="pt-BR" b="1" dirty="0"/>
              <a:t>resultado</a:t>
            </a:r>
            <a:r>
              <a:rPr lang="pt-BR" dirty="0"/>
              <a:t> de recuperação (</a:t>
            </a:r>
            <a:r>
              <a:rPr lang="pt-BR" b="1" dirty="0"/>
              <a:t>25%</a:t>
            </a:r>
            <a:r>
              <a:rPr lang="pt-BR" dirty="0"/>
              <a:t>), 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/>
              <a:t>Os números preliminares sugerem o </a:t>
            </a:r>
            <a:r>
              <a:rPr lang="pt-BR" b="1" dirty="0"/>
              <a:t>atingimento global da meta</a:t>
            </a:r>
            <a:r>
              <a:rPr lang="pt-BR" dirty="0"/>
              <a:t> de recuperação para o ano de </a:t>
            </a:r>
            <a:r>
              <a:rPr lang="pt-BR" b="1" dirty="0"/>
              <a:t>2022 </a:t>
            </a:r>
            <a:r>
              <a:rPr lang="pt-BR" dirty="0"/>
              <a:t>em relação à quantidade colocada no mercado declarada pelas entidades gestoras que apresentaram relatórios ao MMA.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5490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872" y="230494"/>
            <a:ext cx="8978255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Resultados da cadeia de embalagens em geral, 2022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21241" y="965771"/>
            <a:ext cx="82090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Dados dos relatórios apresentados por entidades gestoras de sistemas coletivos: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Dos </a:t>
            </a:r>
            <a:r>
              <a:rPr lang="pt-BR" b="1" dirty="0"/>
              <a:t>15 sistemas de diferentes portes apresentados, 10 são estruturantes </a:t>
            </a:r>
            <a:r>
              <a:rPr lang="pt-BR" dirty="0"/>
              <a:t>– com mais de </a:t>
            </a:r>
            <a:r>
              <a:rPr lang="pt-BR" b="1" u="sng" dirty="0"/>
              <a:t>50% da massa recuperada proveniente de organizações de catadores </a:t>
            </a:r>
            <a:r>
              <a:rPr lang="pt-BR" dirty="0"/>
              <a:t>- e 5 são sistemas de créditos.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Os investimentos informados em logística reversa, quer seja para estruturação ou não, foram da ordem de R$ 165,5 milhões em 2022</a:t>
            </a:r>
            <a:r>
              <a:rPr lang="pt-BR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Em relação à abrangência, 6 das entidades gestoras atuam em todo o território nacional (todos os estados e DF) e outras 6 estão presentes em todas as regiões brasileiras.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5914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28" y="890892"/>
            <a:ext cx="4748186" cy="33774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67" y="1126643"/>
            <a:ext cx="4538133" cy="27332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17516" y="419009"/>
            <a:ext cx="820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Por fim, tem-se o preço médio levantado em 2022 por tipo de material e por região.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45693"/>
            <a:ext cx="326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Representatividade do plástico</a:t>
            </a:r>
          </a:p>
        </p:txBody>
      </p:sp>
    </p:spTree>
    <p:extLst>
      <p:ext uri="{BB962C8B-B14F-4D97-AF65-F5344CB8AC3E}">
        <p14:creationId xmlns:p14="http://schemas.microsoft.com/office/powerpoint/2010/main" val="561172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m 2">
            <a:extLst>
              <a:ext uri="{FF2B5EF4-FFF2-40B4-BE49-F238E27FC236}">
                <a16:creationId xmlns:a16="http://schemas.microsoft.com/office/drawing/2014/main" id="{B2AFA6FD-5C2E-1E27-6811-EAD7BF44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05" y="738188"/>
            <a:ext cx="4727752" cy="436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2CA17-AF85-4CF2-D035-8EF6AB03C953}"/>
              </a:ext>
            </a:extLst>
          </p:cNvPr>
          <p:cNvSpPr txBox="1"/>
          <p:nvPr/>
        </p:nvSpPr>
        <p:spPr>
          <a:xfrm>
            <a:off x="3866030" y="3428947"/>
            <a:ext cx="518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spc="450" dirty="0" err="1">
                <a:latin typeface="Poppins" panose="00000500000000000000" pitchFamily="2" charset="0"/>
                <a:cs typeface="Poppins" panose="00000500000000000000" pitchFamily="2" charset="0"/>
              </a:rPr>
              <a:t>Rastreabilidiade</a:t>
            </a:r>
            <a:r>
              <a:rPr lang="en-US" sz="2400" b="1" spc="450" dirty="0"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sz="2400" b="1" spc="450" dirty="0" err="1">
                <a:latin typeface="Poppins" panose="00000500000000000000" pitchFamily="2" charset="0"/>
                <a:cs typeface="Poppins" panose="00000500000000000000" pitchFamily="2" charset="0"/>
              </a:rPr>
              <a:t>plásticos</a:t>
            </a:r>
            <a:r>
              <a:rPr lang="en-US" sz="2400" b="1" spc="4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b="1" spc="450" dirty="0" err="1">
                <a:latin typeface="Poppins" panose="00000500000000000000" pitchFamily="2" charset="0"/>
                <a:cs typeface="Poppins" panose="00000500000000000000" pitchFamily="2" charset="0"/>
              </a:rPr>
              <a:t>pós</a:t>
            </a:r>
            <a:r>
              <a:rPr lang="en-US" sz="2400" b="1" spc="4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b="1" spc="450" dirty="0" err="1">
                <a:latin typeface="Poppins" panose="00000500000000000000" pitchFamily="2" charset="0"/>
                <a:cs typeface="Poppins" panose="00000500000000000000" pitchFamily="2" charset="0"/>
              </a:rPr>
              <a:t>consumo</a:t>
            </a:r>
            <a:endParaRPr lang="en-US" sz="2400" b="1" spc="4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27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9" descr="logo-central-custodia.png">
            <a:extLst>
              <a:ext uri="{FF2B5EF4-FFF2-40B4-BE49-F238E27FC236}">
                <a16:creationId xmlns:a16="http://schemas.microsoft.com/office/drawing/2014/main" id="{F93D5398-7F8E-BC69-DF53-057429014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89297"/>
            <a:ext cx="1234679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ECE97FA-F73D-08FC-6A38-5AAA3CB5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84" y="-1"/>
            <a:ext cx="5585844" cy="51554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FD788F-2806-FD46-07D3-1929DE781E4B}"/>
              </a:ext>
            </a:extLst>
          </p:cNvPr>
          <p:cNvSpPr txBox="1"/>
          <p:nvPr/>
        </p:nvSpPr>
        <p:spPr>
          <a:xfrm>
            <a:off x="79195" y="565903"/>
            <a:ext cx="28027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45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PLÁSTICO</a:t>
            </a:r>
            <a:r>
              <a:rPr lang="en-US" sz="3000" b="1" spc="45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493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F9EA954D-CFC6-BD51-D17D-415A61A25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4191"/>
          <a:stretch/>
        </p:blipFill>
        <p:spPr>
          <a:xfrm>
            <a:off x="0" y="0"/>
            <a:ext cx="9144000" cy="5232115"/>
          </a:xfrm>
          <a:prstGeom prst="rect">
            <a:avLst/>
          </a:prstGeom>
        </p:spPr>
      </p:pic>
      <p:pic>
        <p:nvPicPr>
          <p:cNvPr id="2" name="Imagem 1" descr="Mapa&#10;&#10;Descrição gerada automaticamente">
            <a:extLst>
              <a:ext uri="{FF2B5EF4-FFF2-40B4-BE49-F238E27FC236}">
                <a16:creationId xmlns:a16="http://schemas.microsoft.com/office/drawing/2014/main" id="{683770B9-CED3-35AA-D8D3-719F982FD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/>
        </p:blipFill>
        <p:spPr>
          <a:xfrm>
            <a:off x="5755633" y="158648"/>
            <a:ext cx="3130229" cy="2976297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6A047992-2B5C-3E0B-6784-F03448F5F81A}"/>
              </a:ext>
            </a:extLst>
          </p:cNvPr>
          <p:cNvSpPr txBox="1"/>
          <p:nvPr/>
        </p:nvSpPr>
        <p:spPr>
          <a:xfrm>
            <a:off x="5381860" y="3280107"/>
            <a:ext cx="2897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350" b="1" dirty="0">
                <a:solidFill>
                  <a:schemeClr val="bg1"/>
                </a:solidFill>
              </a:rPr>
              <a:t>IMAGEM LIXÃO/OPERADOR</a:t>
            </a:r>
          </a:p>
        </p:txBody>
      </p:sp>
    </p:spTree>
    <p:extLst>
      <p:ext uri="{BB962C8B-B14F-4D97-AF65-F5344CB8AC3E}">
        <p14:creationId xmlns:p14="http://schemas.microsoft.com/office/powerpoint/2010/main" val="22639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BC0F63-8684-197A-4C4B-37B069F71476}"/>
              </a:ext>
            </a:extLst>
          </p:cNvPr>
          <p:cNvSpPr txBox="1"/>
          <p:nvPr/>
        </p:nvSpPr>
        <p:spPr>
          <a:xfrm>
            <a:off x="211505" y="178787"/>
            <a:ext cx="872098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200" dirty="0"/>
          </a:p>
          <a:p>
            <a:pPr algn="ctr" defTabSz="685800">
              <a:spcBef>
                <a:spcPct val="0"/>
              </a:spcBef>
            </a:pPr>
            <a:r>
              <a:rPr lang="pt-BR" sz="2700" b="1" u="sng" dirty="0">
                <a:cs typeface="DejaVu Sans" pitchFamily="34" charset="0"/>
              </a:rPr>
              <a:t>Desafios da Logística Reversa e ações do MMA </a:t>
            </a:r>
          </a:p>
          <a:p>
            <a:pPr algn="just"/>
            <a:endParaRPr lang="pt-BR" sz="1400" b="1" dirty="0"/>
          </a:p>
          <a:p>
            <a:pPr marL="228600" indent="-228600" algn="just">
              <a:buFont typeface="+mj-lt"/>
              <a:buAutoNum type="arabicPeriod"/>
            </a:pPr>
            <a:r>
              <a:rPr lang="pt-BR" b="1" u="sng" dirty="0"/>
              <a:t>Implementar Sistema de Monitoramento Nacional</a:t>
            </a:r>
            <a:r>
              <a:rPr lang="pt-BR" dirty="0"/>
              <a:t>: Estabelecimento de parcerias com ABRAMPA e entidades gestoras para a construção do sistema nacional que também atenda aos estados e municípios</a:t>
            </a:r>
          </a:p>
          <a:p>
            <a:pPr marL="228600" indent="-228600" algn="just">
              <a:buFont typeface="+mj-lt"/>
              <a:buAutoNum type="arabicPeriod"/>
            </a:pPr>
            <a:endParaRPr lang="pt-BR" dirty="0"/>
          </a:p>
          <a:p>
            <a:pPr marL="342900" indent="-342900" algn="just">
              <a:buFont typeface="+mj-lt"/>
              <a:buAutoNum type="arabicPeriod" startAt="2"/>
            </a:pPr>
            <a:r>
              <a:rPr lang="pt-BR" dirty="0"/>
              <a:t>Aprimorar sistema de </a:t>
            </a:r>
            <a:r>
              <a:rPr lang="pt-BR" b="1" u="sng" dirty="0"/>
              <a:t>manifesto de transporte de resíduos (MTR)</a:t>
            </a:r>
            <a:r>
              <a:rPr lang="pt-BR" b="1" dirty="0"/>
              <a:t> </a:t>
            </a:r>
            <a:r>
              <a:rPr lang="pt-BR" dirty="0"/>
              <a:t>para logística reversa; Fluxos dos Sistemas e Manuais em revisão para desenvolvimento de único MTR</a:t>
            </a:r>
          </a:p>
          <a:p>
            <a:pPr marL="228600" indent="-228600" algn="just">
              <a:buFont typeface="+mj-lt"/>
              <a:buAutoNum type="arabicPeriod" startAt="2"/>
            </a:pPr>
            <a:endParaRPr lang="pt-BR" dirty="0"/>
          </a:p>
          <a:p>
            <a:pPr marL="342900" indent="-342900" algn="just">
              <a:buFont typeface="+mj-lt"/>
              <a:buAutoNum type="arabicPeriod" startAt="3"/>
            </a:pPr>
            <a:r>
              <a:rPr lang="pt-BR" b="1" u="sng" dirty="0"/>
              <a:t>Harmonizar legislações estaduais/municipais: </a:t>
            </a:r>
            <a:r>
              <a:rPr lang="pt-BR" dirty="0"/>
              <a:t>O Departamento de Gestão de Resíduos da SQA está participando e/ou coordenando colegiados como a CISB e o GT de Regionalização que buscam o estreitamento das relações com os estados, especialmente para harmonização das legislações e seus regulamentos com os normativos federais.</a:t>
            </a:r>
          </a:p>
          <a:p>
            <a:pPr algn="just"/>
            <a:endParaRPr lang="pt-BR" dirty="0">
              <a:solidFill>
                <a:srgbClr val="444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27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BC0F63-8684-197A-4C4B-37B069F71476}"/>
              </a:ext>
            </a:extLst>
          </p:cNvPr>
          <p:cNvSpPr txBox="1"/>
          <p:nvPr/>
        </p:nvSpPr>
        <p:spPr>
          <a:xfrm>
            <a:off x="207470" y="269068"/>
            <a:ext cx="855232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200" dirty="0"/>
          </a:p>
          <a:p>
            <a:pPr algn="ctr" defTabSz="685800">
              <a:spcBef>
                <a:spcPct val="0"/>
              </a:spcBef>
            </a:pPr>
            <a:r>
              <a:rPr lang="pt-BR" sz="2700" b="1" u="sng" dirty="0">
                <a:latin typeface="Calibri" panose="020F0502020204030204" pitchFamily="34" charset="0"/>
                <a:cs typeface="DejaVu Sans" pitchFamily="34" charset="0"/>
              </a:rPr>
              <a:t>Desafios da Logística Reversa e ações do MMA </a:t>
            </a:r>
          </a:p>
          <a:p>
            <a:pPr algn="just"/>
            <a:endParaRPr lang="pt-BR" sz="1400" b="1" dirty="0">
              <a:solidFill>
                <a:srgbClr val="444444"/>
              </a:solidFill>
            </a:endParaRPr>
          </a:p>
          <a:p>
            <a:pPr marL="342900" indent="-342900" algn="just">
              <a:buFont typeface="+mj-lt"/>
              <a:buAutoNum type="arabicPeriod" startAt="4"/>
            </a:pPr>
            <a:r>
              <a:rPr lang="pt-BR" b="1" u="sng" dirty="0">
                <a:solidFill>
                  <a:srgbClr val="383838"/>
                </a:solidFill>
              </a:rPr>
              <a:t>Regulamentar decreto de crédito de Logística</a:t>
            </a:r>
            <a:r>
              <a:rPr lang="pt-BR" b="1" dirty="0">
                <a:solidFill>
                  <a:srgbClr val="383838"/>
                </a:solidFill>
              </a:rPr>
              <a:t>: </a:t>
            </a:r>
            <a:r>
              <a:rPr lang="pt-BR" dirty="0">
                <a:solidFill>
                  <a:srgbClr val="383838"/>
                </a:solidFill>
              </a:rPr>
              <a:t>(Editais de Verificador de Resultados, Entidades Gestoras, Modelos de relatórios, entre outros). </a:t>
            </a:r>
            <a:r>
              <a:rPr lang="pt-BR" dirty="0"/>
              <a:t>Portarias prontas e em fase final de tramitação no MMA visando consulta pública e/ou publicação, ainda em 2023</a:t>
            </a:r>
          </a:p>
          <a:p>
            <a:pPr marL="228600" indent="-228600" algn="just">
              <a:buFont typeface="+mj-lt"/>
              <a:buAutoNum type="arabicPeriod" startAt="4"/>
            </a:pPr>
            <a:endParaRPr lang="pt-BR" dirty="0">
              <a:solidFill>
                <a:srgbClr val="383838"/>
              </a:solidFill>
            </a:endParaRPr>
          </a:p>
          <a:p>
            <a:pPr marL="342900" indent="-342900" algn="just">
              <a:buFont typeface="+mj-lt"/>
              <a:buAutoNum type="arabicPeriod" startAt="5"/>
            </a:pPr>
            <a:r>
              <a:rPr lang="pt-BR" b="1" u="sng" dirty="0">
                <a:solidFill>
                  <a:srgbClr val="383838"/>
                </a:solidFill>
              </a:rPr>
              <a:t>Revisar instrumentos com metas vencidas</a:t>
            </a:r>
            <a:r>
              <a:rPr lang="pt-BR" dirty="0">
                <a:solidFill>
                  <a:srgbClr val="383838"/>
                </a:solidFill>
              </a:rPr>
              <a:t>: </a:t>
            </a:r>
            <a:r>
              <a:rPr lang="pt-BR" dirty="0"/>
              <a:t>Análises em andamento, com previsão de conclusão até março de 2024</a:t>
            </a:r>
          </a:p>
          <a:p>
            <a:pPr marL="228600" indent="-228600" algn="just">
              <a:buFont typeface="+mj-lt"/>
              <a:buAutoNum type="arabicPeriod" startAt="4"/>
            </a:pPr>
            <a:endParaRPr lang="pt-BR" sz="1200" dirty="0">
              <a:solidFill>
                <a:srgbClr val="383838"/>
              </a:solidFill>
            </a:endParaRPr>
          </a:p>
          <a:p>
            <a:pPr marL="342900" indent="-342900" algn="just">
              <a:buFont typeface="+mj-lt"/>
              <a:buAutoNum type="arabicPeriod" startAt="6"/>
            </a:pPr>
            <a:r>
              <a:rPr lang="pt-BR" b="1" u="sng" dirty="0">
                <a:solidFill>
                  <a:srgbClr val="383838"/>
                </a:solidFill>
              </a:rPr>
              <a:t>Implementar uma política nacional de Economia Circular</a:t>
            </a:r>
            <a:r>
              <a:rPr lang="pt-BR" b="1" dirty="0">
                <a:solidFill>
                  <a:srgbClr val="383838"/>
                </a:solidFill>
              </a:rPr>
              <a:t>: </a:t>
            </a:r>
            <a:r>
              <a:rPr lang="pt-BR" dirty="0">
                <a:solidFill>
                  <a:srgbClr val="FF0000"/>
                </a:solidFill>
              </a:rPr>
              <a:t>Política Pública em elaboração pelo Governo Federal e participação na Coalizão de Economia Circular para América Latina e o Caribe </a:t>
            </a:r>
          </a:p>
          <a:p>
            <a:pPr marL="342900" indent="-342900" algn="just">
              <a:buFont typeface="+mj-lt"/>
              <a:buAutoNum type="arabicPeriod" startAt="6"/>
            </a:pPr>
            <a:endParaRPr lang="pt-BR" b="1" u="sng" dirty="0">
              <a:solidFill>
                <a:srgbClr val="38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26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442"/>
            <a:ext cx="7886700" cy="650830"/>
          </a:xfrm>
        </p:spPr>
        <p:txBody>
          <a:bodyPr>
            <a:noAutofit/>
          </a:bodyPr>
          <a:lstStyle/>
          <a:p>
            <a:pPr algn="ctr"/>
            <a:r>
              <a:rPr lang="pt-BR" sz="2800" b="1" u="sng" dirty="0">
                <a:latin typeface="Calibri" panose="020F0502020204030204" pitchFamily="34" charset="0"/>
                <a:cs typeface="DejaVu Sans" pitchFamily="34" charset="0"/>
              </a:rPr>
              <a:t>POSIÇÃO DA SQA/MMA  SOBRE O PL 2524/2022</a:t>
            </a:r>
            <a:endParaRPr lang="pt-BR" sz="2800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0585" y="1164957"/>
            <a:ext cx="8530542" cy="302099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b="1" u="sng" dirty="0"/>
              <a:t>Favorável ao mérito </a:t>
            </a:r>
            <a:r>
              <a:rPr lang="pt-BR" b="1" dirty="0"/>
              <a:t>que traz sinergia com a Política Nacional de Resíduos Sólidos (Lei nº 12.305/2010) e com a Política Nacional do Meio Ambiente (Lei nº 6.938/2010),</a:t>
            </a:r>
            <a:r>
              <a:rPr lang="pt-BR" dirty="0"/>
              <a:t> uma vez que pretende prevenir a poluição causada pelos plásticos, iniciando-se com a sua não-geração.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/>
              <a:t>Com relação ao prazo de </a:t>
            </a:r>
            <a:r>
              <a:rPr lang="pt-BR" b="1" u="sng" dirty="0"/>
              <a:t>1 ano para o banimento dos plásticos de uso único</a:t>
            </a:r>
            <a:r>
              <a:rPr lang="pt-BR" dirty="0"/>
              <a:t>, art. 5º do PL, entende-se o prazo como bastante exíguo e sugere-se estudos que embasem este e outros prazos trazidos no referido Projeto.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CC062-A5E6-0F25-1AD2-D8F9B5B5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90" y="173952"/>
            <a:ext cx="78867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pt-BR" b="1" kern="1200" dirty="0">
                <a:latin typeface="+mn-lt"/>
                <a:ea typeface="+mj-ea"/>
                <a:cs typeface="+mj-cs"/>
              </a:rPr>
              <a:t>Reconstrução da agenda de catadores</a:t>
            </a:r>
          </a:p>
        </p:txBody>
      </p:sp>
      <p:graphicFrame>
        <p:nvGraphicFramePr>
          <p:cNvPr id="15" name="CaixaDeTexto 12">
            <a:extLst>
              <a:ext uri="{FF2B5EF4-FFF2-40B4-BE49-F238E27FC236}">
                <a16:creationId xmlns:a16="http://schemas.microsoft.com/office/drawing/2014/main" id="{E7C3387D-FF2C-3DED-9662-B3C5CA1F3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234709"/>
              </p:ext>
            </p:extLst>
          </p:nvPr>
        </p:nvGraphicFramePr>
        <p:xfrm>
          <a:off x="820751" y="793982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3905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49" y="1017272"/>
            <a:ext cx="8208621" cy="372989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dirty="0"/>
              <a:t>Com relação ao art. 6º, </a:t>
            </a:r>
            <a:r>
              <a:rPr lang="pt-BR" b="1" u="sng" dirty="0"/>
              <a:t>sugere-se estabelecer prazo de 7 ou mais anos para sua entrada em vigor</a:t>
            </a:r>
            <a:r>
              <a:rPr lang="pt-BR" u="sng" dirty="0"/>
              <a:t> </a:t>
            </a:r>
            <a:r>
              <a:rPr lang="pt-BR" dirty="0"/>
              <a:t>e em relação ao seu § 8º entende-se que é necessário </a:t>
            </a:r>
            <a:r>
              <a:rPr lang="pt-BR" b="1" u="sng" dirty="0"/>
              <a:t>prazo para a substituição de rótulos plásticos em garrafas PET. </a:t>
            </a:r>
          </a:p>
          <a:p>
            <a:pPr marL="0" indent="0" algn="just">
              <a:buNone/>
            </a:pPr>
            <a:endParaRPr lang="pt-BR" sz="12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/>
              <a:t>Quanto aos artigos 13 e 14, </a:t>
            </a:r>
            <a:r>
              <a:rPr lang="pt-BR" b="1" dirty="0"/>
              <a:t>há uma concordância quanto à necessidade da pretendida Lei trazer coercitividade aos seus dispositivos</a:t>
            </a:r>
            <a:r>
              <a:rPr lang="pt-BR" dirty="0"/>
              <a:t>, porém, parece um </a:t>
            </a:r>
            <a:r>
              <a:rPr lang="pt-BR" b="1" u="sng" dirty="0"/>
              <a:t>tanto excessivo imputar a mesma sanção </a:t>
            </a:r>
            <a:r>
              <a:rPr lang="pt-BR" dirty="0"/>
              <a:t>àquele que descumpre obrigação relativa à estruturação e implementação de sistema de logística reversa.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8901EF3-A12F-F037-20F9-AB6ED106A89D}"/>
              </a:ext>
            </a:extLst>
          </p:cNvPr>
          <p:cNvSpPr txBox="1">
            <a:spLocks/>
          </p:cNvSpPr>
          <p:nvPr/>
        </p:nvSpPr>
        <p:spPr>
          <a:xfrm>
            <a:off x="628650" y="366442"/>
            <a:ext cx="7886700" cy="650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>
                <a:latin typeface="Calibri" panose="020F0502020204030204" pitchFamily="34" charset="0"/>
                <a:cs typeface="DejaVu Sans" pitchFamily="34" charset="0"/>
              </a:rPr>
              <a:t>POSIÇÃO DA SQA/MMA  SOBRE O PL 2524/2022</a:t>
            </a:r>
            <a:endParaRPr lang="pt-BR" sz="2800" u="sng" dirty="0"/>
          </a:p>
        </p:txBody>
      </p:sp>
    </p:spTree>
    <p:extLst>
      <p:ext uri="{BB962C8B-B14F-4D97-AF65-F5344CB8AC3E}">
        <p14:creationId xmlns:p14="http://schemas.microsoft.com/office/powerpoint/2010/main" val="2791835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409106"/>
            <a:ext cx="8003082" cy="303386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sz="2400" b="1" dirty="0"/>
              <a:t>No que se refere ao art. 15 do PL, a SQA é favorável ao pagamento pelos serviços ambientais prestados por catadores de materiais recicláveis, o que está em consonância com o Decreto nº 11.413/2023.</a:t>
            </a:r>
            <a:endParaRPr lang="pt-BR" dirty="0"/>
          </a:p>
          <a:p>
            <a:pPr algn="just">
              <a:buFont typeface="Wingdings" panose="05000000000000000000" pitchFamily="2" charset="2"/>
              <a:buChar char="ü"/>
            </a:pPr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AE334C-35B0-E9EA-3E2A-91AF390F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442"/>
            <a:ext cx="7886700" cy="650830"/>
          </a:xfrm>
        </p:spPr>
        <p:txBody>
          <a:bodyPr>
            <a:noAutofit/>
          </a:bodyPr>
          <a:lstStyle/>
          <a:p>
            <a:pPr algn="ctr"/>
            <a:r>
              <a:rPr lang="pt-BR" sz="2800" b="1" u="sng" dirty="0">
                <a:latin typeface="Calibri" panose="020F0502020204030204" pitchFamily="34" charset="0"/>
                <a:cs typeface="DejaVu Sans" pitchFamily="34" charset="0"/>
              </a:rPr>
              <a:t>POSIÇÃO DA SQA/MMA  SOBRE O PL 2524/2022</a:t>
            </a:r>
            <a:endParaRPr lang="pt-BR" sz="2800" u="sng" dirty="0"/>
          </a:p>
        </p:txBody>
      </p:sp>
    </p:spTree>
    <p:extLst>
      <p:ext uri="{BB962C8B-B14F-4D97-AF65-F5344CB8AC3E}">
        <p14:creationId xmlns:p14="http://schemas.microsoft.com/office/powerpoint/2010/main" val="764411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" name="Freeform 3"/>
          <p:cNvSpPr/>
          <p:nvPr/>
        </p:nvSpPr>
        <p:spPr>
          <a:xfrm>
            <a:off x="-1636226" y="1865845"/>
            <a:ext cx="3101100" cy="3041662"/>
          </a:xfrm>
          <a:custGeom>
            <a:avLst/>
            <a:gdLst/>
            <a:ahLst/>
            <a:cxnLst/>
            <a:rect l="l" t="t" r="r" b="b"/>
            <a:pathLst>
              <a:path w="6202200" h="6083324">
                <a:moveTo>
                  <a:pt x="0" y="0"/>
                </a:moveTo>
                <a:lnTo>
                  <a:pt x="6202200" y="0"/>
                </a:lnTo>
                <a:lnTo>
                  <a:pt x="6202200" y="6083324"/>
                </a:lnTo>
                <a:lnTo>
                  <a:pt x="0" y="608332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TextBox 4"/>
          <p:cNvSpPr txBox="1"/>
          <p:nvPr/>
        </p:nvSpPr>
        <p:spPr>
          <a:xfrm>
            <a:off x="481731" y="4752257"/>
            <a:ext cx="983144" cy="13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"/>
              </a:lnSpc>
            </a:pPr>
            <a:r>
              <a:rPr lang="en-US" sz="874">
                <a:solidFill>
                  <a:srgbClr val="000000"/>
                </a:solidFill>
                <a:latin typeface="Poppins 2 Bold"/>
              </a:rPr>
              <a:t>Ferdi Rizkiyanto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4443" y="428034"/>
            <a:ext cx="639511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2"/>
              </a:lnSpc>
            </a:pPr>
            <a:r>
              <a:rPr lang="en-US" sz="3335" dirty="0">
                <a:solidFill>
                  <a:srgbClr val="801D93"/>
                </a:solidFill>
                <a:latin typeface="Poppins 2 Bold"/>
              </a:rPr>
              <a:t>Podemos </a:t>
            </a:r>
            <a:r>
              <a:rPr lang="en-US" sz="3335" dirty="0" err="1">
                <a:solidFill>
                  <a:srgbClr val="801D93"/>
                </a:solidFill>
                <a:latin typeface="Poppins 2 Bold"/>
              </a:rPr>
              <a:t>reduzir</a:t>
            </a:r>
            <a:r>
              <a:rPr lang="en-US" sz="3335" dirty="0">
                <a:solidFill>
                  <a:srgbClr val="801D93"/>
                </a:solidFill>
                <a:latin typeface="Poppins 2 Bold"/>
              </a:rPr>
              <a:t> </a:t>
            </a:r>
            <a:r>
              <a:rPr lang="en-US" sz="3335" dirty="0" err="1">
                <a:solidFill>
                  <a:srgbClr val="801D93"/>
                </a:solidFill>
                <a:latin typeface="Poppins 2 Bold"/>
              </a:rPr>
              <a:t>em</a:t>
            </a:r>
            <a:r>
              <a:rPr lang="en-US" sz="3335" dirty="0">
                <a:solidFill>
                  <a:srgbClr val="801D93"/>
                </a:solidFill>
                <a:latin typeface="Poppins 2 Bold"/>
              </a:rPr>
              <a:t> </a:t>
            </a:r>
          </a:p>
          <a:p>
            <a:pPr algn="just">
              <a:lnSpc>
                <a:spcPts val="3602"/>
              </a:lnSpc>
            </a:pPr>
            <a:r>
              <a:rPr lang="en-US" sz="3335" dirty="0">
                <a:solidFill>
                  <a:srgbClr val="801D93"/>
                </a:solidFill>
                <a:latin typeface="Poppins 2 Bold"/>
              </a:rPr>
              <a:t>a </a:t>
            </a:r>
            <a:r>
              <a:rPr lang="en-US" sz="3335" dirty="0" err="1">
                <a:solidFill>
                  <a:srgbClr val="801D93"/>
                </a:solidFill>
                <a:latin typeface="Poppins 2 Bold"/>
              </a:rPr>
              <a:t>poluição</a:t>
            </a:r>
            <a:r>
              <a:rPr lang="en-US" sz="3335" dirty="0">
                <a:solidFill>
                  <a:srgbClr val="801D93"/>
                </a:solidFill>
                <a:latin typeface="Poppins 2 Bold"/>
              </a:rPr>
              <a:t> </a:t>
            </a:r>
            <a:r>
              <a:rPr lang="en-US" sz="3335" dirty="0" err="1">
                <a:solidFill>
                  <a:srgbClr val="801D93"/>
                </a:solidFill>
                <a:latin typeface="Poppins 2 Bold"/>
              </a:rPr>
              <a:t>plástica</a:t>
            </a:r>
            <a:r>
              <a:rPr lang="en-US" sz="3335" dirty="0">
                <a:solidFill>
                  <a:srgbClr val="801D93"/>
                </a:solidFill>
                <a:latin typeface="Poppins 2 Bold"/>
              </a:rPr>
              <a:t> </a:t>
            </a:r>
            <a:r>
              <a:rPr lang="en-US" sz="3335" dirty="0" err="1">
                <a:solidFill>
                  <a:srgbClr val="801D93"/>
                </a:solidFill>
                <a:latin typeface="Poppins 2 Bold"/>
              </a:rPr>
              <a:t>até</a:t>
            </a:r>
            <a:r>
              <a:rPr lang="en-US" sz="3335" dirty="0">
                <a:solidFill>
                  <a:srgbClr val="801D93"/>
                </a:solidFill>
                <a:latin typeface="Poppins 2 Bold"/>
              </a:rPr>
              <a:t> 2040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33154" y="95250"/>
            <a:ext cx="261167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3"/>
              </a:lnSpc>
            </a:pPr>
            <a:r>
              <a:rPr lang="en-US" sz="6002" dirty="0">
                <a:solidFill>
                  <a:srgbClr val="801D93"/>
                </a:solidFill>
                <a:latin typeface="Poppins 2 Bold"/>
              </a:rPr>
              <a:t>80%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7700" y="1508063"/>
            <a:ext cx="6800434" cy="67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61"/>
              </a:lnSpc>
            </a:pPr>
            <a:r>
              <a:rPr lang="en-US" sz="2649" dirty="0">
                <a:solidFill>
                  <a:srgbClr val="801D93"/>
                </a:solidFill>
                <a:latin typeface="Poppins 2 Bold"/>
              </a:rPr>
              <a:t>Com as </a:t>
            </a:r>
            <a:r>
              <a:rPr lang="en-US" sz="2649" dirty="0" err="1">
                <a:solidFill>
                  <a:srgbClr val="801D93"/>
                </a:solidFill>
                <a:latin typeface="Poppins 2 Bold"/>
              </a:rPr>
              <a:t>tecnologias</a:t>
            </a:r>
            <a:r>
              <a:rPr lang="en-US" sz="2649" dirty="0">
                <a:solidFill>
                  <a:srgbClr val="801D93"/>
                </a:solidFill>
                <a:latin typeface="Poppins 2 Bold"/>
              </a:rPr>
              <a:t> </a:t>
            </a:r>
            <a:r>
              <a:rPr lang="en-US" sz="2649" dirty="0" err="1">
                <a:solidFill>
                  <a:srgbClr val="801D93"/>
                </a:solidFill>
                <a:latin typeface="Poppins 2 Bold"/>
              </a:rPr>
              <a:t>existentes</a:t>
            </a:r>
            <a:r>
              <a:rPr lang="en-US" sz="2649" dirty="0">
                <a:solidFill>
                  <a:srgbClr val="801D93"/>
                </a:solidFill>
                <a:latin typeface="Poppins 2 Bold"/>
              </a:rPr>
              <a:t> </a:t>
            </a:r>
            <a:r>
              <a:rPr lang="en-US" sz="2649" dirty="0" err="1">
                <a:solidFill>
                  <a:srgbClr val="801D93"/>
                </a:solidFill>
                <a:latin typeface="Poppins 2 Bold"/>
              </a:rPr>
              <a:t>hoje</a:t>
            </a:r>
            <a:r>
              <a:rPr lang="en-US" sz="2649" dirty="0">
                <a:solidFill>
                  <a:srgbClr val="801D93"/>
                </a:solidFill>
                <a:latin typeface="Poppins 2 Bold"/>
              </a:rPr>
              <a:t> </a:t>
            </a:r>
          </a:p>
          <a:p>
            <a:pPr algn="r">
              <a:lnSpc>
                <a:spcPts val="2861"/>
              </a:lnSpc>
            </a:pPr>
            <a:r>
              <a:rPr lang="en-US" sz="800" dirty="0">
                <a:solidFill>
                  <a:srgbClr val="801D93"/>
                </a:solidFill>
                <a:latin typeface="Poppins 2 Bold"/>
              </a:rPr>
              <a:t>(PNUMA, 2023)</a:t>
            </a:r>
          </a:p>
        </p:txBody>
      </p:sp>
      <p:sp>
        <p:nvSpPr>
          <p:cNvPr id="8" name="Freeform 8"/>
          <p:cNvSpPr/>
          <p:nvPr/>
        </p:nvSpPr>
        <p:spPr>
          <a:xfrm>
            <a:off x="7988426" y="428034"/>
            <a:ext cx="2706124" cy="2654257"/>
          </a:xfrm>
          <a:custGeom>
            <a:avLst/>
            <a:gdLst/>
            <a:ahLst/>
            <a:cxnLst/>
            <a:rect l="l" t="t" r="r" b="b"/>
            <a:pathLst>
              <a:path w="5412248" h="5308514">
                <a:moveTo>
                  <a:pt x="0" y="0"/>
                </a:moveTo>
                <a:lnTo>
                  <a:pt x="5412249" y="0"/>
                </a:lnTo>
                <a:lnTo>
                  <a:pt x="5412249" y="5308514"/>
                </a:lnTo>
                <a:lnTo>
                  <a:pt x="0" y="530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9575B46-A713-DC34-427D-302F808E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10" y="428073"/>
            <a:ext cx="2568609" cy="28614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24A3CDE-558E-2B50-2A69-24BEC1571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81" y="428073"/>
            <a:ext cx="6019429" cy="41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49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2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8192">
            <a:off x="44107" y="242013"/>
            <a:ext cx="9055787" cy="5093881"/>
          </a:xfrm>
          <a:custGeom>
            <a:avLst/>
            <a:gdLst/>
            <a:ahLst/>
            <a:cxnLst/>
            <a:rect l="l" t="t" r="r" b="b"/>
            <a:pathLst>
              <a:path w="18111574" h="10187761">
                <a:moveTo>
                  <a:pt x="0" y="0"/>
                </a:moveTo>
                <a:lnTo>
                  <a:pt x="18111574" y="0"/>
                </a:lnTo>
                <a:lnTo>
                  <a:pt x="18111574" y="10187761"/>
                </a:lnTo>
                <a:lnTo>
                  <a:pt x="0" y="101877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879204" y="644305"/>
            <a:ext cx="5132158" cy="209151"/>
          </a:xfrm>
          <a:custGeom>
            <a:avLst/>
            <a:gdLst/>
            <a:ahLst/>
            <a:cxnLst/>
            <a:rect l="l" t="t" r="r" b="b"/>
            <a:pathLst>
              <a:path w="10264316" h="418302">
                <a:moveTo>
                  <a:pt x="0" y="0"/>
                </a:moveTo>
                <a:lnTo>
                  <a:pt x="10264316" y="0"/>
                </a:lnTo>
                <a:lnTo>
                  <a:pt x="10264316" y="418302"/>
                </a:lnTo>
                <a:lnTo>
                  <a:pt x="0" y="4183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457200"/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298330" y="1955672"/>
            <a:ext cx="1161641" cy="1104615"/>
          </a:xfrm>
          <a:custGeom>
            <a:avLst/>
            <a:gdLst/>
            <a:ahLst/>
            <a:cxnLst/>
            <a:rect l="l" t="t" r="r" b="b"/>
            <a:pathLst>
              <a:path w="2323281" h="2209229">
                <a:moveTo>
                  <a:pt x="0" y="0"/>
                </a:moveTo>
                <a:lnTo>
                  <a:pt x="2323281" y="0"/>
                </a:lnTo>
                <a:lnTo>
                  <a:pt x="2323281" y="2209229"/>
                </a:lnTo>
                <a:lnTo>
                  <a:pt x="0" y="22092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26750" y="1909095"/>
            <a:ext cx="1212931" cy="1197769"/>
          </a:xfrm>
          <a:custGeom>
            <a:avLst/>
            <a:gdLst/>
            <a:ahLst/>
            <a:cxnLst/>
            <a:rect l="l" t="t" r="r" b="b"/>
            <a:pathLst>
              <a:path w="2425861" h="2395537">
                <a:moveTo>
                  <a:pt x="0" y="0"/>
                </a:moveTo>
                <a:lnTo>
                  <a:pt x="2425860" y="0"/>
                </a:lnTo>
                <a:lnTo>
                  <a:pt x="2425860" y="2395537"/>
                </a:lnTo>
                <a:lnTo>
                  <a:pt x="0" y="239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2423304" y="3209547"/>
            <a:ext cx="911693" cy="269744"/>
            <a:chOff x="0" y="0"/>
            <a:chExt cx="480233" cy="1420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0233" cy="142087"/>
            </a:xfrm>
            <a:custGeom>
              <a:avLst/>
              <a:gdLst/>
              <a:ahLst/>
              <a:cxnLst/>
              <a:rect l="l" t="t" r="r" b="b"/>
              <a:pathLst>
                <a:path w="480233" h="142087">
                  <a:moveTo>
                    <a:pt x="0" y="0"/>
                  </a:moveTo>
                  <a:lnTo>
                    <a:pt x="480233" y="0"/>
                  </a:lnTo>
                  <a:lnTo>
                    <a:pt x="480233" y="142087"/>
                  </a:lnTo>
                  <a:lnTo>
                    <a:pt x="0" y="142087"/>
                  </a:lnTo>
                  <a:close/>
                </a:path>
              </a:pathLst>
            </a:custGeom>
            <a:solidFill>
              <a:srgbClr val="F7068D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08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29100" y="3212234"/>
            <a:ext cx="1008231" cy="269744"/>
            <a:chOff x="0" y="0"/>
            <a:chExt cx="531085" cy="1420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1085" cy="142087"/>
            </a:xfrm>
            <a:custGeom>
              <a:avLst/>
              <a:gdLst/>
              <a:ahLst/>
              <a:cxnLst/>
              <a:rect l="l" t="t" r="r" b="b"/>
              <a:pathLst>
                <a:path w="531085" h="142087">
                  <a:moveTo>
                    <a:pt x="0" y="0"/>
                  </a:moveTo>
                  <a:lnTo>
                    <a:pt x="531085" y="0"/>
                  </a:lnTo>
                  <a:lnTo>
                    <a:pt x="531085" y="142087"/>
                  </a:lnTo>
                  <a:lnTo>
                    <a:pt x="0" y="142087"/>
                  </a:lnTo>
                  <a:close/>
                </a:path>
              </a:pathLst>
            </a:custGeom>
            <a:solidFill>
              <a:srgbClr val="F7068D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08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76607" y="1028547"/>
            <a:ext cx="3868018" cy="754653"/>
            <a:chOff x="0" y="0"/>
            <a:chExt cx="2037474" cy="3975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37474" cy="397513"/>
            </a:xfrm>
            <a:custGeom>
              <a:avLst/>
              <a:gdLst/>
              <a:ahLst/>
              <a:cxnLst/>
              <a:rect l="l" t="t" r="r" b="b"/>
              <a:pathLst>
                <a:path w="2037474" h="397513">
                  <a:moveTo>
                    <a:pt x="0" y="0"/>
                  </a:moveTo>
                  <a:lnTo>
                    <a:pt x="2037474" y="0"/>
                  </a:lnTo>
                  <a:lnTo>
                    <a:pt x="2037474" y="397513"/>
                  </a:lnTo>
                  <a:lnTo>
                    <a:pt x="0" y="397513"/>
                  </a:lnTo>
                  <a:close/>
                </a:path>
              </a:pathLst>
            </a:custGeom>
            <a:solidFill>
              <a:srgbClr val="F7068D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08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706116" y="1955672"/>
            <a:ext cx="1086665" cy="1104615"/>
          </a:xfrm>
          <a:custGeom>
            <a:avLst/>
            <a:gdLst/>
            <a:ahLst/>
            <a:cxnLst/>
            <a:rect l="l" t="t" r="r" b="b"/>
            <a:pathLst>
              <a:path w="2173329" h="2209229">
                <a:moveTo>
                  <a:pt x="0" y="0"/>
                </a:moveTo>
                <a:lnTo>
                  <a:pt x="2173329" y="0"/>
                </a:lnTo>
                <a:lnTo>
                  <a:pt x="2173329" y="2209229"/>
                </a:lnTo>
                <a:lnTo>
                  <a:pt x="0" y="22092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63844" y="4080938"/>
            <a:ext cx="4212752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685"/>
              </a:lnSpc>
            </a:pPr>
            <a:r>
              <a:rPr lang="en-US" sz="1774" spc="-71">
                <a:solidFill>
                  <a:srgbClr val="F6CC0C"/>
                </a:solidFill>
                <a:latin typeface="Poppins 2 Bold"/>
              </a:rPr>
              <a:t>Marco regulatório e políticas públicas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551941" y="3216979"/>
            <a:ext cx="1395016" cy="470363"/>
            <a:chOff x="0" y="0"/>
            <a:chExt cx="734823" cy="2477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34823" cy="247763"/>
            </a:xfrm>
            <a:custGeom>
              <a:avLst/>
              <a:gdLst/>
              <a:ahLst/>
              <a:cxnLst/>
              <a:rect l="l" t="t" r="r" b="b"/>
              <a:pathLst>
                <a:path w="734823" h="247763">
                  <a:moveTo>
                    <a:pt x="0" y="0"/>
                  </a:moveTo>
                  <a:lnTo>
                    <a:pt x="734823" y="0"/>
                  </a:lnTo>
                  <a:lnTo>
                    <a:pt x="734823" y="247763"/>
                  </a:lnTo>
                  <a:lnTo>
                    <a:pt x="0" y="247763"/>
                  </a:lnTo>
                  <a:close/>
                </a:path>
              </a:pathLst>
            </a:custGeom>
            <a:solidFill>
              <a:srgbClr val="F7068D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08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61661" y="1390848"/>
            <a:ext cx="618921" cy="2804569"/>
            <a:chOff x="0" y="0"/>
            <a:chExt cx="1650455" cy="7478849"/>
          </a:xfrm>
        </p:grpSpPr>
        <p:sp>
          <p:nvSpPr>
            <p:cNvPr id="21" name="AutoShape 21"/>
            <p:cNvSpPr/>
            <p:nvPr/>
          </p:nvSpPr>
          <p:spPr>
            <a:xfrm>
              <a:off x="25823" y="7453449"/>
              <a:ext cx="1471890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25823" y="25400"/>
              <a:ext cx="1624402" cy="1467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5400" y="1"/>
              <a:ext cx="193" cy="7478845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647617" y="301829"/>
            <a:ext cx="5676918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880"/>
              </a:lnSpc>
              <a:spcBef>
                <a:spcPct val="0"/>
              </a:spcBef>
            </a:pPr>
            <a:r>
              <a:rPr lang="en-US" sz="2800" spc="-96">
                <a:solidFill>
                  <a:srgbClr val="F6CC0C"/>
                </a:solidFill>
                <a:latin typeface="Poppins 2 Bold"/>
              </a:rPr>
              <a:t>Acabando com a Poluição Plástica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86239" y="1152635"/>
            <a:ext cx="422905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000"/>
              </a:lnSpc>
            </a:pPr>
            <a:r>
              <a:rPr lang="en-US" sz="2105" spc="-82">
                <a:solidFill>
                  <a:srgbClr val="FFFFFF"/>
                </a:solidFill>
                <a:latin typeface="Poppins 2 Bold"/>
              </a:rPr>
              <a:t>3 MUDANÇAS DE MERCADO</a:t>
            </a:r>
          </a:p>
          <a:p>
            <a:pPr algn="ctr" defTabSz="457200">
              <a:lnSpc>
                <a:spcPts val="2000"/>
              </a:lnSpc>
            </a:pPr>
            <a:r>
              <a:rPr lang="en-US" sz="2105" spc="-84">
                <a:solidFill>
                  <a:srgbClr val="FFFFFF"/>
                </a:solidFill>
                <a:latin typeface="Poppins 2"/>
              </a:rPr>
              <a:t>para uma economia circular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80496" y="3240809"/>
            <a:ext cx="797309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685"/>
              </a:lnSpc>
            </a:pPr>
            <a:r>
              <a:rPr lang="en-US" sz="1774" spc="-71">
                <a:solidFill>
                  <a:srgbClr val="FFFFFF"/>
                </a:solidFill>
                <a:latin typeface="Poppins 2 Bold"/>
              </a:rPr>
              <a:t>Reusar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73427" y="3240809"/>
            <a:ext cx="919577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685"/>
              </a:lnSpc>
            </a:pPr>
            <a:r>
              <a:rPr lang="en-US" sz="1774" spc="-71">
                <a:solidFill>
                  <a:srgbClr val="FFFFFF"/>
                </a:solidFill>
                <a:latin typeface="Poppins 2 Bold"/>
              </a:rPr>
              <a:t>Reciclar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09410" y="3238122"/>
            <a:ext cx="141534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685"/>
              </a:lnSpc>
            </a:pPr>
            <a:r>
              <a:rPr lang="en-US" sz="1774" spc="-71">
                <a:solidFill>
                  <a:srgbClr val="FFFFFF"/>
                </a:solidFill>
                <a:latin typeface="Poppins 2 Bold"/>
              </a:rPr>
              <a:t>Reorientar e Diversificar</a:t>
            </a:r>
          </a:p>
        </p:txBody>
      </p:sp>
      <p:grpSp>
        <p:nvGrpSpPr>
          <p:cNvPr id="30" name="Group 30"/>
          <p:cNvGrpSpPr/>
          <p:nvPr/>
        </p:nvGrpSpPr>
        <p:grpSpPr>
          <a:xfrm rot="-10800000">
            <a:off x="6715298" y="1409896"/>
            <a:ext cx="618921" cy="2804569"/>
            <a:chOff x="0" y="0"/>
            <a:chExt cx="1650455" cy="7478849"/>
          </a:xfrm>
        </p:grpSpPr>
        <p:sp>
          <p:nvSpPr>
            <p:cNvPr id="31" name="AutoShape 31"/>
            <p:cNvSpPr/>
            <p:nvPr/>
          </p:nvSpPr>
          <p:spPr>
            <a:xfrm>
              <a:off x="25823" y="7453449"/>
              <a:ext cx="1471890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AutoShape 32"/>
            <p:cNvSpPr/>
            <p:nvPr/>
          </p:nvSpPr>
          <p:spPr>
            <a:xfrm>
              <a:off x="25823" y="25400"/>
              <a:ext cx="1624402" cy="1467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AutoShape 33"/>
            <p:cNvSpPr/>
            <p:nvPr/>
          </p:nvSpPr>
          <p:spPr>
            <a:xfrm>
              <a:off x="25400" y="1"/>
              <a:ext cx="193" cy="7478845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4" name="Picture 15" descr="Logo&#10;&#10;Description automatically generated">
            <a:extLst>
              <a:ext uri="{FF2B5EF4-FFF2-40B4-BE49-F238E27FC236}">
                <a16:creationId xmlns:a16="http://schemas.microsoft.com/office/drawing/2014/main" id="{7EE4B075-EB4A-BE26-B650-54C24C67BB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907" y="4319419"/>
            <a:ext cx="775193" cy="77519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4" t="15890" r="15890" b="2014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5035347">
            <a:off x="-263499" y="2701502"/>
            <a:ext cx="1601948" cy="552054"/>
          </a:xfrm>
          <a:custGeom>
            <a:avLst/>
            <a:gdLst/>
            <a:ahLst/>
            <a:cxnLst/>
            <a:rect l="l" t="t" r="r" b="b"/>
            <a:pathLst>
              <a:path w="3203895" h="1104107">
                <a:moveTo>
                  <a:pt x="0" y="0"/>
                </a:moveTo>
                <a:lnTo>
                  <a:pt x="3203895" y="0"/>
                </a:lnTo>
                <a:lnTo>
                  <a:pt x="3203895" y="1104107"/>
                </a:lnTo>
                <a:lnTo>
                  <a:pt x="0" y="11041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Freeform 6"/>
          <p:cNvSpPr/>
          <p:nvPr/>
        </p:nvSpPr>
        <p:spPr>
          <a:xfrm>
            <a:off x="4268189" y="1190753"/>
            <a:ext cx="4526064" cy="2725165"/>
          </a:xfrm>
          <a:custGeom>
            <a:avLst/>
            <a:gdLst/>
            <a:ahLst/>
            <a:cxnLst/>
            <a:rect l="l" t="t" r="r" b="b"/>
            <a:pathLst>
              <a:path w="9052127" h="5090916">
                <a:moveTo>
                  <a:pt x="0" y="0"/>
                </a:moveTo>
                <a:lnTo>
                  <a:pt x="9052127" y="0"/>
                </a:lnTo>
                <a:lnTo>
                  <a:pt x="9052127" y="5090916"/>
                </a:lnTo>
                <a:lnTo>
                  <a:pt x="0" y="509091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7" name="TextBox 7"/>
          <p:cNvSpPr txBox="1"/>
          <p:nvPr/>
        </p:nvSpPr>
        <p:spPr>
          <a:xfrm>
            <a:off x="493395" y="457831"/>
            <a:ext cx="8287778" cy="343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</a:pPr>
            <a:r>
              <a:rPr lang="en-US" sz="2800" b="1" u="sng" dirty="0" err="1">
                <a:latin typeface="Poppins 2 Bold"/>
              </a:rPr>
              <a:t>Tratado</a:t>
            </a:r>
            <a:r>
              <a:rPr lang="en-US" sz="2800" b="1" u="sng" dirty="0">
                <a:latin typeface="Poppins 2 Bold"/>
              </a:rPr>
              <a:t> global </a:t>
            </a:r>
            <a:r>
              <a:rPr lang="en-US" sz="2800" b="1" u="sng" dirty="0" err="1">
                <a:latin typeface="Poppins 2 Bold"/>
              </a:rPr>
              <a:t>sobre</a:t>
            </a:r>
            <a:r>
              <a:rPr lang="en-US" sz="2800" b="1" u="sng" dirty="0">
                <a:latin typeface="Poppins 2 Bold"/>
              </a:rPr>
              <a:t> </a:t>
            </a:r>
            <a:r>
              <a:rPr lang="en-US" sz="2800" b="1" u="sng" dirty="0" err="1">
                <a:latin typeface="Poppins 2 Bold"/>
              </a:rPr>
              <a:t>plásticos</a:t>
            </a:r>
            <a:endParaRPr lang="en-US" sz="2800" b="1" u="sng" dirty="0">
              <a:latin typeface="Poppins 2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3746" y="1216830"/>
            <a:ext cx="3901913" cy="1671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9331" lvl="1" indent="-159666" algn="just">
              <a:lnSpc>
                <a:spcPts val="2159"/>
              </a:lnSpc>
              <a:buFont typeface="Arial"/>
              <a:buChar char="•"/>
            </a:pP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UNEA 5.2 - </a:t>
            </a:r>
            <a:r>
              <a:rPr lang="en-US" sz="1700" spc="-57" dirty="0" err="1">
                <a:solidFill>
                  <a:srgbClr val="000000"/>
                </a:solidFill>
                <a:latin typeface="Poppins 2 Bold"/>
              </a:rPr>
              <a:t>Fevereiro</a:t>
            </a: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 2022</a:t>
            </a:r>
          </a:p>
          <a:p>
            <a:pPr marL="319331" lvl="1" indent="-159666" algn="just">
              <a:lnSpc>
                <a:spcPts val="2159"/>
              </a:lnSpc>
              <a:buFont typeface="Arial"/>
              <a:buChar char="•"/>
            </a:pP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INC 1 - Montevideo, </a:t>
            </a:r>
            <a:r>
              <a:rPr lang="en-US" sz="1700" spc="-57" dirty="0" err="1">
                <a:solidFill>
                  <a:srgbClr val="000000"/>
                </a:solidFill>
                <a:latin typeface="Poppins 2 Bold"/>
              </a:rPr>
              <a:t>novembro</a:t>
            </a: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 2022 </a:t>
            </a:r>
          </a:p>
          <a:p>
            <a:pPr marL="319331" lvl="1" indent="-159666" algn="just">
              <a:lnSpc>
                <a:spcPts val="2159"/>
              </a:lnSpc>
              <a:buFont typeface="Arial"/>
              <a:buChar char="•"/>
            </a:pP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INC 2 - Paris, </a:t>
            </a:r>
            <a:r>
              <a:rPr lang="en-US" sz="1700" spc="-57" dirty="0" err="1">
                <a:solidFill>
                  <a:srgbClr val="000000"/>
                </a:solidFill>
                <a:latin typeface="Poppins 2 Bold"/>
              </a:rPr>
              <a:t>maio</a:t>
            </a: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 2023</a:t>
            </a:r>
          </a:p>
          <a:p>
            <a:pPr marL="319331" lvl="1" indent="-159666" algn="just">
              <a:lnSpc>
                <a:spcPts val="2159"/>
              </a:lnSpc>
              <a:buFont typeface="Arial"/>
              <a:buChar char="•"/>
            </a:pP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INC 3 - Nairobi, </a:t>
            </a:r>
            <a:r>
              <a:rPr lang="en-US" sz="1700" spc="-57" dirty="0" err="1">
                <a:solidFill>
                  <a:srgbClr val="000000"/>
                </a:solidFill>
                <a:latin typeface="Poppins 2 Bold"/>
              </a:rPr>
              <a:t>novembro</a:t>
            </a: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 2023</a:t>
            </a:r>
          </a:p>
          <a:p>
            <a:pPr marL="319331" lvl="1" indent="-159666" algn="just">
              <a:lnSpc>
                <a:spcPts val="2159"/>
              </a:lnSpc>
              <a:buFont typeface="Arial"/>
              <a:buChar char="•"/>
            </a:pP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INC 4 - </a:t>
            </a:r>
            <a:r>
              <a:rPr lang="en-US" sz="1700" spc="-57" dirty="0" err="1">
                <a:solidFill>
                  <a:srgbClr val="000000"/>
                </a:solidFill>
                <a:latin typeface="Poppins 2 Bold"/>
              </a:rPr>
              <a:t>Canadá</a:t>
            </a: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, </a:t>
            </a:r>
            <a:r>
              <a:rPr lang="en-US" sz="1700" spc="-57" dirty="0" err="1">
                <a:solidFill>
                  <a:srgbClr val="000000"/>
                </a:solidFill>
                <a:latin typeface="Poppins 2 Bold"/>
              </a:rPr>
              <a:t>abril</a:t>
            </a:r>
            <a:r>
              <a:rPr lang="en-US" sz="1700" spc="-57" dirty="0">
                <a:solidFill>
                  <a:srgbClr val="000000"/>
                </a:solidFill>
                <a:latin typeface="Poppins 2 Bold"/>
              </a:rPr>
              <a:t> 2024</a:t>
            </a:r>
          </a:p>
          <a:p>
            <a:pPr marL="319331" lvl="1" indent="-159666" algn="just">
              <a:lnSpc>
                <a:spcPts val="2159"/>
              </a:lnSpc>
              <a:buFont typeface="Arial"/>
              <a:buChar char="•"/>
            </a:pPr>
            <a:r>
              <a:rPr lang="en-US" sz="1700" spc="-59" dirty="0">
                <a:solidFill>
                  <a:srgbClr val="000000"/>
                </a:solidFill>
                <a:latin typeface="Poppins 2 Bold"/>
              </a:rPr>
              <a:t>INC 5 - </a:t>
            </a:r>
            <a:r>
              <a:rPr lang="en-US" sz="1700" spc="-59" dirty="0" err="1">
                <a:solidFill>
                  <a:srgbClr val="000000"/>
                </a:solidFill>
                <a:latin typeface="Poppins 2 Bold"/>
              </a:rPr>
              <a:t>Coreia</a:t>
            </a:r>
            <a:r>
              <a:rPr lang="en-US" sz="1700" spc="-59" dirty="0">
                <a:solidFill>
                  <a:srgbClr val="000000"/>
                </a:solidFill>
                <a:latin typeface="Poppins 2 Bold"/>
              </a:rPr>
              <a:t>, </a:t>
            </a:r>
            <a:r>
              <a:rPr lang="en-US" sz="1700" spc="-59" dirty="0" err="1">
                <a:solidFill>
                  <a:srgbClr val="000000"/>
                </a:solidFill>
                <a:latin typeface="Poppins 2 Bold"/>
              </a:rPr>
              <a:t>novembro</a:t>
            </a:r>
            <a:r>
              <a:rPr lang="en-US" sz="1700" spc="-59" dirty="0">
                <a:solidFill>
                  <a:srgbClr val="000000"/>
                </a:solidFill>
                <a:latin typeface="Poppins 2 Bold"/>
              </a:rPr>
              <a:t>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819" y="3198683"/>
            <a:ext cx="2244556" cy="167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pc="-57" dirty="0">
                <a:solidFill>
                  <a:srgbClr val="000000"/>
                </a:solidFill>
                <a:latin typeface="Poppins 2"/>
              </a:rPr>
              <a:t>Primeiro </a:t>
            </a:r>
            <a:r>
              <a:rPr lang="en-US" spc="-57" dirty="0" err="1">
                <a:solidFill>
                  <a:srgbClr val="000000"/>
                </a:solidFill>
                <a:latin typeface="Poppins 2"/>
              </a:rPr>
              <a:t>rascunho</a:t>
            </a:r>
            <a:r>
              <a:rPr lang="en-US" spc="-57" dirty="0">
                <a:solidFill>
                  <a:srgbClr val="000000"/>
                </a:solidFill>
                <a:latin typeface="Poppins 2"/>
              </a:rPr>
              <a:t> </a:t>
            </a:r>
            <a:r>
              <a:rPr lang="en-US" b="1" u="sng" spc="-57" dirty="0">
                <a:solidFill>
                  <a:srgbClr val="000000"/>
                </a:solidFill>
                <a:latin typeface="Poppins 2"/>
              </a:rPr>
              <a:t>DRAFT ZERO</a:t>
            </a:r>
          </a:p>
          <a:p>
            <a:pPr>
              <a:lnSpc>
                <a:spcPts val="2159"/>
              </a:lnSpc>
            </a:pPr>
            <a:r>
              <a:rPr lang="en-US" spc="-57" dirty="0" err="1">
                <a:solidFill>
                  <a:srgbClr val="000000"/>
                </a:solidFill>
                <a:latin typeface="Poppins 2"/>
              </a:rPr>
              <a:t>será</a:t>
            </a:r>
            <a:r>
              <a:rPr lang="en-US" spc="-57" dirty="0">
                <a:solidFill>
                  <a:srgbClr val="000000"/>
                </a:solidFill>
                <a:latin typeface="Poppins 2"/>
              </a:rPr>
              <a:t> </a:t>
            </a:r>
            <a:r>
              <a:rPr lang="en-US" spc="-57" dirty="0" err="1">
                <a:solidFill>
                  <a:srgbClr val="000000"/>
                </a:solidFill>
                <a:latin typeface="Poppins 2"/>
              </a:rPr>
              <a:t>discutido</a:t>
            </a:r>
            <a:r>
              <a:rPr lang="en-US" spc="-57" dirty="0">
                <a:solidFill>
                  <a:srgbClr val="000000"/>
                </a:solidFill>
                <a:latin typeface="Poppins 2"/>
              </a:rPr>
              <a:t> do INC 3 </a:t>
            </a:r>
            <a:r>
              <a:rPr lang="en-US" spc="-57" dirty="0" err="1">
                <a:solidFill>
                  <a:srgbClr val="000000"/>
                </a:solidFill>
                <a:latin typeface="Poppins 2"/>
              </a:rPr>
              <a:t>em</a:t>
            </a:r>
            <a:r>
              <a:rPr lang="en-US" spc="-57" dirty="0">
                <a:solidFill>
                  <a:srgbClr val="000000"/>
                </a:solidFill>
                <a:latin typeface="Poppins 2"/>
              </a:rPr>
              <a:t> Nairobi.</a:t>
            </a:r>
          </a:p>
          <a:p>
            <a:pPr>
              <a:lnSpc>
                <a:spcPts val="2159"/>
              </a:lnSpc>
            </a:pPr>
            <a:endParaRPr lang="en-US" spc="-57" dirty="0">
              <a:solidFill>
                <a:srgbClr val="000000"/>
              </a:solidFill>
              <a:latin typeface="Poppins 2"/>
            </a:endParaRPr>
          </a:p>
          <a:p>
            <a:pPr>
              <a:lnSpc>
                <a:spcPts val="2159"/>
              </a:lnSpc>
            </a:pPr>
            <a:endParaRPr lang="en-US" spc="-57" dirty="0">
              <a:solidFill>
                <a:srgbClr val="000000"/>
              </a:solidFill>
              <a:latin typeface="Poppins 2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4F481D60-0817-0E5A-C269-1A73DD7A6F83}"/>
              </a:ext>
            </a:extLst>
          </p:cNvPr>
          <p:cNvSpPr/>
          <p:nvPr/>
        </p:nvSpPr>
        <p:spPr>
          <a:xfrm>
            <a:off x="7920788" y="4506825"/>
            <a:ext cx="860385" cy="366675"/>
          </a:xfrm>
          <a:custGeom>
            <a:avLst/>
            <a:gdLst/>
            <a:ahLst/>
            <a:cxnLst/>
            <a:rect l="l" t="t" r="r" b="b"/>
            <a:pathLst>
              <a:path w="7312463" h="751322">
                <a:moveTo>
                  <a:pt x="0" y="0"/>
                </a:moveTo>
                <a:lnTo>
                  <a:pt x="7312463" y="0"/>
                </a:lnTo>
                <a:lnTo>
                  <a:pt x="7312463" y="751322"/>
                </a:lnTo>
                <a:lnTo>
                  <a:pt x="0" y="75132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00" dirty="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CC52AFA2-A2E3-38AF-4A4D-95F350EFB71A}"/>
              </a:ext>
            </a:extLst>
          </p:cNvPr>
          <p:cNvSpPr/>
          <p:nvPr/>
        </p:nvSpPr>
        <p:spPr>
          <a:xfrm>
            <a:off x="-2346817" y="4599786"/>
            <a:ext cx="5153018" cy="171767"/>
          </a:xfrm>
          <a:custGeom>
            <a:avLst/>
            <a:gdLst/>
            <a:ahLst/>
            <a:cxnLst/>
            <a:rect l="l" t="t" r="r" b="b"/>
            <a:pathLst>
              <a:path w="10306035" h="343534">
                <a:moveTo>
                  <a:pt x="0" y="0"/>
                </a:moveTo>
                <a:lnTo>
                  <a:pt x="10306035" y="0"/>
                </a:lnTo>
                <a:lnTo>
                  <a:pt x="10306035" y="343534"/>
                </a:lnTo>
                <a:lnTo>
                  <a:pt x="0" y="34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4D62083C-07C8-0C18-211F-79A4CEEE6580}"/>
              </a:ext>
            </a:extLst>
          </p:cNvPr>
          <p:cNvSpPr/>
          <p:nvPr/>
        </p:nvSpPr>
        <p:spPr>
          <a:xfrm>
            <a:off x="2733472" y="4592796"/>
            <a:ext cx="5153018" cy="171767"/>
          </a:xfrm>
          <a:custGeom>
            <a:avLst/>
            <a:gdLst/>
            <a:ahLst/>
            <a:cxnLst/>
            <a:rect l="l" t="t" r="r" b="b"/>
            <a:pathLst>
              <a:path w="10306035" h="343534">
                <a:moveTo>
                  <a:pt x="0" y="0"/>
                </a:moveTo>
                <a:lnTo>
                  <a:pt x="10306035" y="0"/>
                </a:lnTo>
                <a:lnTo>
                  <a:pt x="10306035" y="343534"/>
                </a:lnTo>
                <a:lnTo>
                  <a:pt x="0" y="34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F0472CD-9165-0FE3-80BA-17C4818C0DB3}"/>
              </a:ext>
            </a:extLst>
          </p:cNvPr>
          <p:cNvSpPr txBox="1"/>
          <p:nvPr/>
        </p:nvSpPr>
        <p:spPr>
          <a:xfrm>
            <a:off x="1684666" y="832812"/>
            <a:ext cx="558443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</a:pPr>
            <a:r>
              <a:rPr lang="pt-BR" sz="3200" b="1" u="sng" dirty="0">
                <a:solidFill>
                  <a:srgbClr val="4F6228"/>
                </a:solidFill>
                <a:latin typeface="Calibri" panose="020F0502020204030204" pitchFamily="34" charset="0"/>
                <a:cs typeface="DejaVu Sans" pitchFamily="34" charset="0"/>
              </a:rPr>
              <a:t>Obrigado!</a:t>
            </a:r>
            <a:endParaRPr lang="en-US" sz="3200" b="1" u="sng" dirty="0">
              <a:solidFill>
                <a:srgbClr val="4F6228"/>
              </a:solidFill>
              <a:latin typeface="Calibri" panose="020F0502020204030204" pitchFamily="34" charset="0"/>
              <a:cs typeface="DejaVu Sans" pitchFamily="34" charset="0"/>
            </a:endParaRPr>
          </a:p>
          <a:p>
            <a:pPr algn="ctr"/>
            <a:endParaRPr lang="pt-BR" sz="2000" b="1" dirty="0">
              <a:solidFill>
                <a:srgbClr val="444444"/>
              </a:solidFill>
              <a:latin typeface="+mn-lt"/>
            </a:endParaRPr>
          </a:p>
          <a:p>
            <a:pPr algn="ctr"/>
            <a:r>
              <a:rPr lang="pt-BR" sz="2800" b="1" dirty="0">
                <a:solidFill>
                  <a:srgbClr val="444444"/>
                </a:solidFill>
                <a:latin typeface="+mn-lt"/>
              </a:rPr>
              <a:t>Adalberto Maluf</a:t>
            </a:r>
          </a:p>
          <a:p>
            <a:pPr algn="ctr"/>
            <a:endParaRPr lang="pt-BR" sz="2000" dirty="0">
              <a:solidFill>
                <a:srgbClr val="444444"/>
              </a:solidFill>
              <a:latin typeface="+mn-lt"/>
            </a:endParaRPr>
          </a:p>
          <a:p>
            <a:pPr algn="ctr"/>
            <a:r>
              <a:rPr lang="pt-BR" sz="2000" b="1" dirty="0">
                <a:solidFill>
                  <a:srgbClr val="444444"/>
                </a:solidFill>
                <a:latin typeface="+mn-lt"/>
              </a:rPr>
              <a:t>Secretário Nacional de Meio Ambiente Urbano </a:t>
            </a:r>
          </a:p>
          <a:p>
            <a:pPr algn="ctr"/>
            <a:r>
              <a:rPr lang="pt-BR" sz="2000" b="1" dirty="0">
                <a:solidFill>
                  <a:srgbClr val="444444"/>
                </a:solidFill>
                <a:latin typeface="+mn-lt"/>
              </a:rPr>
              <a:t>e Qualidade Ambiental</a:t>
            </a:r>
          </a:p>
          <a:p>
            <a:pPr algn="ctr"/>
            <a:r>
              <a:rPr lang="pt-BR" sz="2000" b="1" dirty="0">
                <a:solidFill>
                  <a:srgbClr val="444444"/>
                </a:solidFill>
                <a:latin typeface="+mn-lt"/>
              </a:rPr>
              <a:t>Ministério do Meio Ambiente e Mudança do Clima</a:t>
            </a:r>
          </a:p>
          <a:p>
            <a:endParaRPr lang="pt-BR" sz="2000" b="1" dirty="0">
              <a:solidFill>
                <a:srgbClr val="444444"/>
              </a:solidFill>
              <a:latin typeface="+mn-lt"/>
            </a:endParaRPr>
          </a:p>
          <a:p>
            <a:endParaRPr lang="pt-BR" sz="2000" b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626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4CD667F-0221-E461-351A-DFAD6F48D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247483"/>
              </p:ext>
            </p:extLst>
          </p:nvPr>
        </p:nvGraphicFramePr>
        <p:xfrm>
          <a:off x="392689" y="1006176"/>
          <a:ext cx="8720490" cy="3392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65367" y="3875017"/>
            <a:ext cx="578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Em tramitação para audiência pública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31CEC30-5DB9-05FD-153C-F05B1376B49A}"/>
              </a:ext>
            </a:extLst>
          </p:cNvPr>
          <p:cNvSpPr txBox="1">
            <a:spLocks/>
          </p:cNvSpPr>
          <p:nvPr/>
        </p:nvSpPr>
        <p:spPr>
          <a:xfrm>
            <a:off x="392689" y="119731"/>
            <a:ext cx="8196505" cy="886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Regulamentações do </a:t>
            </a:r>
            <a:r>
              <a:rPr lang="pt-BR" b="1" dirty="0">
                <a:latin typeface="+mn-lt"/>
              </a:rPr>
              <a:t>Decreto nº 11.413/23</a:t>
            </a:r>
          </a:p>
        </p:txBody>
      </p:sp>
    </p:spTree>
    <p:extLst>
      <p:ext uri="{BB962C8B-B14F-4D97-AF65-F5344CB8AC3E}">
        <p14:creationId xmlns:p14="http://schemas.microsoft.com/office/powerpoint/2010/main" val="418695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CEC30-5DB9-05FD-153C-F05B1376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70" y="434777"/>
            <a:ext cx="8196505" cy="886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b="1" dirty="0"/>
              <a:t>Regulamentações do </a:t>
            </a:r>
            <a:r>
              <a:rPr lang="pt-BR" b="1" dirty="0">
                <a:latin typeface="+mn-lt"/>
              </a:rPr>
              <a:t>Decreto nº 11.413/23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4CD667F-0221-E461-351A-DFAD6F48D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785651"/>
              </p:ext>
            </p:extLst>
          </p:nvPr>
        </p:nvGraphicFramePr>
        <p:xfrm>
          <a:off x="687098" y="1124579"/>
          <a:ext cx="7880599" cy="308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674827" y="3471285"/>
            <a:ext cx="578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Em tramitação para audiência pública</a:t>
            </a:r>
          </a:p>
        </p:txBody>
      </p:sp>
    </p:spTree>
    <p:extLst>
      <p:ext uri="{BB962C8B-B14F-4D97-AF65-F5344CB8AC3E}">
        <p14:creationId xmlns:p14="http://schemas.microsoft.com/office/powerpoint/2010/main" val="370207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4CD667F-0221-E461-351A-DFAD6F48D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129804"/>
              </p:ext>
            </p:extLst>
          </p:nvPr>
        </p:nvGraphicFramePr>
        <p:xfrm>
          <a:off x="286701" y="1212739"/>
          <a:ext cx="8720490" cy="3392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829364" y="3610013"/>
            <a:ext cx="578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Em tramitação para audiência pública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31CEC30-5DB9-05FD-153C-F05B1376B49A}"/>
              </a:ext>
            </a:extLst>
          </p:cNvPr>
          <p:cNvSpPr txBox="1">
            <a:spLocks/>
          </p:cNvSpPr>
          <p:nvPr/>
        </p:nvSpPr>
        <p:spPr>
          <a:xfrm>
            <a:off x="211755" y="326294"/>
            <a:ext cx="8870382" cy="886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100" b="1" dirty="0">
                <a:latin typeface="+mn-lt"/>
              </a:rPr>
              <a:t>Decreto de logística reversa de embalagens plásticas</a:t>
            </a:r>
          </a:p>
        </p:txBody>
      </p:sp>
    </p:spTree>
    <p:extLst>
      <p:ext uri="{BB962C8B-B14F-4D97-AF65-F5344CB8AC3E}">
        <p14:creationId xmlns:p14="http://schemas.microsoft.com/office/powerpoint/2010/main" val="367687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CEC30-5DB9-05FD-153C-F05B1376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13"/>
            <a:ext cx="7886700" cy="886445"/>
          </a:xfrm>
        </p:spPr>
        <p:txBody>
          <a:bodyPr anchor="ctr">
            <a:normAutofit/>
          </a:bodyPr>
          <a:lstStyle/>
          <a:p>
            <a:pPr algn="ctr"/>
            <a:r>
              <a:rPr lang="pt-BR" b="1" dirty="0">
                <a:latin typeface="+mn-lt"/>
              </a:rPr>
              <a:t>Lei de Incentivo à Reciclagem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4CD667F-0221-E461-351A-DFAD6F48D3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3513" y="809274"/>
          <a:ext cx="8131148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561947" y="3919527"/>
            <a:ext cx="6409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Regulamentação (Decreto) em tramitação</a:t>
            </a:r>
          </a:p>
        </p:txBody>
      </p:sp>
    </p:spTree>
    <p:extLst>
      <p:ext uri="{BB962C8B-B14F-4D97-AF65-F5344CB8AC3E}">
        <p14:creationId xmlns:p14="http://schemas.microsoft.com/office/powerpoint/2010/main" val="1720422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7432" y="227619"/>
            <a:ext cx="9070463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700" b="1" u="sng" dirty="0">
                <a:latin typeface="Calibri" panose="020F0502020204030204" pitchFamily="34" charset="0"/>
                <a:ea typeface="+mn-ea"/>
                <a:cs typeface="DejaVu Sans" pitchFamily="34" charset="0"/>
              </a:rPr>
              <a:t>Política Nacional da Economia Circular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92352" y="725090"/>
            <a:ext cx="79406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Governo Federal está elaborando uma </a:t>
            </a:r>
            <a:r>
              <a:rPr lang="pt-BR" b="1" dirty="0"/>
              <a:t>Política de Economia Circular</a:t>
            </a:r>
            <a:r>
              <a:rPr lang="pt-BR" dirty="0"/>
              <a:t>, como um dos eixos do </a:t>
            </a:r>
            <a:r>
              <a:rPr lang="pt-BR" b="1" u="sng" dirty="0"/>
              <a:t>Plano de Transformação Ecológica</a:t>
            </a:r>
            <a:r>
              <a:rPr lang="pt-BR" dirty="0"/>
              <a:t>, com envolvimento de vários órgãos como o MDIC, MMA, MCID, MF, SGP e outros, além do apoio do PNUMA e Fundação Ellen MacArthur.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Brasil aceitou o convite para entrar na </a:t>
            </a:r>
            <a:r>
              <a:rPr lang="pt-BR" b="1" u="sng" dirty="0"/>
              <a:t>Coalizão de Economia Circular para América Latina e o Caribe</a:t>
            </a:r>
            <a:r>
              <a:rPr lang="pt-BR" dirty="0"/>
              <a:t>, organização formada em 2021 que reúne outros 16 países, como México, Argentina, Chile e Colômbia, comprometidos com a construção de um futuro mais sustentável na região.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modelo  figura entre os objetivos da política de </a:t>
            </a:r>
            <a:r>
              <a:rPr lang="pt-BR" dirty="0" err="1"/>
              <a:t>neoindustrialização</a:t>
            </a:r>
            <a:r>
              <a:rPr lang="pt-BR" dirty="0"/>
              <a:t> e está presente no Plano Plurianual de 2024-2027 como uma das estratégias de mitigação do aquecimento global.</a:t>
            </a:r>
          </a:p>
        </p:txBody>
      </p:sp>
    </p:spTree>
    <p:extLst>
      <p:ext uri="{BB962C8B-B14F-4D97-AF65-F5344CB8AC3E}">
        <p14:creationId xmlns:p14="http://schemas.microsoft.com/office/powerpoint/2010/main" val="11005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86" y="189199"/>
            <a:ext cx="6687547" cy="4420433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42478" y="119488"/>
            <a:ext cx="7940306" cy="507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en-US" sz="2700" b="1" u="sng" dirty="0">
                <a:solidFill>
                  <a:srgbClr val="4F6228"/>
                </a:solidFill>
                <a:latin typeface="Calibri" panose="020F0502020204030204" pitchFamily="34" charset="0"/>
                <a:ea typeface="+mn-ea"/>
                <a:cs typeface="DejaVu Sans" pitchFamily="34" charset="0"/>
              </a:rPr>
              <a:t>Economia Circular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4646" y="898821"/>
            <a:ext cx="24180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3 princípios da economia circular:</a:t>
            </a:r>
          </a:p>
          <a:p>
            <a:endParaRPr lang="pt-B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eliminar a poluição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circular materiais e resíduos, 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regenerar a natureza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74646" y="4263477"/>
            <a:ext cx="2668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Fonte: Fundação Ellen </a:t>
            </a:r>
            <a:r>
              <a:rPr lang="pt-BR" sz="1400" b="1" dirty="0" err="1"/>
              <a:t>MacArthur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27468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7F2EFDC1-A427-4068-A8B4-AA0FC137C80A}" vid="{8E04E4DC-2DEF-4D38-BC0C-F4DEA8F78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1766</TotalTime>
  <Words>2192</Words>
  <Application>Microsoft Office PowerPoint</Application>
  <PresentationFormat>Apresentação na tela (16:9)</PresentationFormat>
  <Paragraphs>226</Paragraphs>
  <Slides>36</Slides>
  <Notes>11</Notes>
  <HiddenSlides>1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</vt:lpstr>
      <vt:lpstr>Calibri Light</vt:lpstr>
      <vt:lpstr>Poppins</vt:lpstr>
      <vt:lpstr>Poppins 2</vt:lpstr>
      <vt:lpstr>Poppins 2 Bold</vt:lpstr>
      <vt:lpstr>Times New Roman</vt:lpstr>
      <vt:lpstr>Wingdings</vt:lpstr>
      <vt:lpstr>Tema1</vt:lpstr>
      <vt:lpstr>Office Theme</vt:lpstr>
      <vt:lpstr>Apresentação do PowerPoint</vt:lpstr>
      <vt:lpstr>Política Nacional de Resíduos Sólidos Lei nº 12.305/2010 em Resumo</vt:lpstr>
      <vt:lpstr>Reconstrução da agenda de catadores</vt:lpstr>
      <vt:lpstr>Apresentação do PowerPoint</vt:lpstr>
      <vt:lpstr>Regulamentações do Decreto nº 11.413/23</vt:lpstr>
      <vt:lpstr>Apresentação do PowerPoint</vt:lpstr>
      <vt:lpstr>Lei de Incentivo à Reciclagem</vt:lpstr>
      <vt:lpstr>Política Nacional da Economia Circular</vt:lpstr>
      <vt:lpstr>Economia Circular</vt:lpstr>
      <vt:lpstr>Economia Circular</vt:lpstr>
      <vt:lpstr>Apresentação do PowerPoint</vt:lpstr>
      <vt:lpstr>Apresentação do PowerPoint</vt:lpstr>
      <vt:lpstr>Apresentação do PowerPoint</vt:lpstr>
      <vt:lpstr>Logística Reversa</vt:lpstr>
      <vt:lpstr>Resultados da cadeia de embalagens em geral, 2022</vt:lpstr>
      <vt:lpstr>Apresentação do PowerPoint</vt:lpstr>
      <vt:lpstr>Apresentação do PowerPoint</vt:lpstr>
      <vt:lpstr>Apresentação do PowerPoint</vt:lpstr>
      <vt:lpstr>Resultados da cadeia de embalagens em geral, 2022</vt:lpstr>
      <vt:lpstr>Resultados da cadeia de embalagens em geral, 2022</vt:lpstr>
      <vt:lpstr>Resultados da cadeia de embalagens em geral, 2022</vt:lpstr>
      <vt:lpstr>Resultados da cadeia de embalagens em geral,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POSIÇÃO DA SQA/MMA  SOBRE O PL 2524/2022</vt:lpstr>
      <vt:lpstr>Apresentação do PowerPoint</vt:lpstr>
      <vt:lpstr>POSIÇÃO DA SQA/MMA  SOBRE O PL 2524/2022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Moreira Viotti</dc:creator>
  <cp:lastModifiedBy>Eduardo Rocha Dias Santos</cp:lastModifiedBy>
  <cp:revision>116</cp:revision>
  <cp:lastPrinted>2023-05-18T12:23:12Z</cp:lastPrinted>
  <dcterms:modified xsi:type="dcterms:W3CDTF">2023-10-11T12:14:42Z</dcterms:modified>
</cp:coreProperties>
</file>