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1" r:id="rId4"/>
    <p:sldId id="272" r:id="rId5"/>
    <p:sldId id="265" r:id="rId6"/>
    <p:sldId id="270" r:id="rId7"/>
    <p:sldId id="268" r:id="rId8"/>
    <p:sldId id="267" r:id="rId9"/>
    <p:sldId id="263" r:id="rId10"/>
    <p:sldId id="274" r:id="rId11"/>
  </p:sldIdLst>
  <p:sldSz cx="12192000" cy="6858000"/>
  <p:notesSz cx="7023100" cy="9309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281"/>
    <a:srgbClr val="D2DE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9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3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73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4943872" cy="632706"/>
          </a:xfrm>
          <a:prstGeom prst="rect">
            <a:avLst/>
          </a:prstGeom>
          <a:solidFill>
            <a:srgbClr val="1A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608" cy="632706"/>
          </a:xfrm>
          <a:prstGeom prst="rect">
            <a:avLst/>
          </a:prstGeom>
        </p:spPr>
      </p:pic>
      <p:sp>
        <p:nvSpPr>
          <p:cNvPr id="10" name="CaixaDeTexto 9"/>
          <p:cNvSpPr txBox="1"/>
          <p:nvPr userDrawn="1"/>
        </p:nvSpPr>
        <p:spPr>
          <a:xfrm>
            <a:off x="5062669" y="55658"/>
            <a:ext cx="6291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Secretaria de Estado de Saúde</a:t>
            </a:r>
          </a:p>
        </p:txBody>
      </p:sp>
      <p:sp>
        <p:nvSpPr>
          <p:cNvPr id="11" name="CaixaDeTexto 10"/>
          <p:cNvSpPr txBox="1"/>
          <p:nvPr userDrawn="1"/>
        </p:nvSpPr>
        <p:spPr>
          <a:xfrm>
            <a:off x="753419" y="55658"/>
            <a:ext cx="12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Governo de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719403" y="188641"/>
            <a:ext cx="263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Mato Grosso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47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86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87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36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37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24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0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4943872" cy="632706"/>
          </a:xfrm>
          <a:prstGeom prst="rect">
            <a:avLst/>
          </a:prstGeom>
          <a:solidFill>
            <a:srgbClr val="1A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608" cy="632706"/>
          </a:xfrm>
          <a:prstGeom prst="rect">
            <a:avLst/>
          </a:prstGeom>
        </p:spPr>
      </p:pic>
      <p:sp>
        <p:nvSpPr>
          <p:cNvPr id="10" name="CaixaDeTexto 9"/>
          <p:cNvSpPr txBox="1"/>
          <p:nvPr userDrawn="1"/>
        </p:nvSpPr>
        <p:spPr>
          <a:xfrm>
            <a:off x="5062669" y="55658"/>
            <a:ext cx="6291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Secretaria de Estado de Saúde</a:t>
            </a:r>
          </a:p>
        </p:txBody>
      </p:sp>
      <p:sp>
        <p:nvSpPr>
          <p:cNvPr id="11" name="CaixaDeTexto 10"/>
          <p:cNvSpPr txBox="1"/>
          <p:nvPr userDrawn="1"/>
        </p:nvSpPr>
        <p:spPr>
          <a:xfrm>
            <a:off x="753419" y="55658"/>
            <a:ext cx="12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Governo de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719403" y="188641"/>
            <a:ext cx="263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Mato Grosso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39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23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57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60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F300D-7BCB-4C5E-B75C-FDC6BA260B46}" type="datetimeFigureOut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24/05/2021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A182-6FD3-453F-B89E-EB531C35E3C7}" type="slidenum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124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4943872" cy="632706"/>
          </a:xfrm>
          <a:prstGeom prst="rect">
            <a:avLst/>
          </a:prstGeom>
          <a:solidFill>
            <a:srgbClr val="1A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F300D-7BCB-4C5E-B75C-FDC6BA260B46}" type="datetimeFigureOut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24/05/2021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A182-6FD3-453F-B89E-EB531C35E3C7}" type="slidenum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608" cy="632706"/>
          </a:xfrm>
          <a:prstGeom prst="rect">
            <a:avLst/>
          </a:prstGeom>
        </p:spPr>
      </p:pic>
      <p:sp>
        <p:nvSpPr>
          <p:cNvPr id="10" name="CaixaDeTexto 9"/>
          <p:cNvSpPr txBox="1"/>
          <p:nvPr userDrawn="1"/>
        </p:nvSpPr>
        <p:spPr>
          <a:xfrm>
            <a:off x="5062669" y="55658"/>
            <a:ext cx="6291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Secretaria de Estado de Saúde</a:t>
            </a:r>
          </a:p>
        </p:txBody>
      </p:sp>
      <p:sp>
        <p:nvSpPr>
          <p:cNvPr id="11" name="CaixaDeTexto 10"/>
          <p:cNvSpPr txBox="1"/>
          <p:nvPr userDrawn="1"/>
        </p:nvSpPr>
        <p:spPr>
          <a:xfrm>
            <a:off x="753419" y="55658"/>
            <a:ext cx="12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Governo de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719403" y="188641"/>
            <a:ext cx="263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Mato Grosso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77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F300D-7BCB-4C5E-B75C-FDC6BA260B46}" type="datetimeFigureOut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24/05/2021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A182-6FD3-453F-B89E-EB531C35E3C7}" type="slidenum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484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F300D-7BCB-4C5E-B75C-FDC6BA260B46}" type="datetimeFigureOut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24/05/2021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A182-6FD3-453F-B89E-EB531C35E3C7}" type="slidenum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708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F300D-7BCB-4C5E-B75C-FDC6BA260B46}" type="datetimeFigureOut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24/05/2021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A182-6FD3-453F-B89E-EB531C35E3C7}" type="slidenum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06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F300D-7BCB-4C5E-B75C-FDC6BA260B46}" type="datetimeFigureOut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24/05/2021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A182-6FD3-453F-B89E-EB531C35E3C7}" type="slidenum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72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F300D-7BCB-4C5E-B75C-FDC6BA260B46}" type="datetimeFigureOut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24/05/2021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A182-6FD3-453F-B89E-EB531C35E3C7}" type="slidenum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28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67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F300D-7BCB-4C5E-B75C-FDC6BA260B46}" type="datetimeFigureOut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24/05/2021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A182-6FD3-453F-B89E-EB531C35E3C7}" type="slidenum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836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F300D-7BCB-4C5E-B75C-FDC6BA260B46}" type="datetimeFigureOut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24/05/2021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A182-6FD3-453F-B89E-EB531C35E3C7}" type="slidenum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65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F300D-7BCB-4C5E-B75C-FDC6BA260B46}" type="datetimeFigureOut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24/05/2021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A182-6FD3-453F-B89E-EB531C35E3C7}" type="slidenum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054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F300D-7BCB-4C5E-B75C-FDC6BA260B46}" type="datetimeFigureOut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24/05/2021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A182-6FD3-453F-B89E-EB531C35E3C7}" type="slidenum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86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2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5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7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6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0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300D-7BCB-4C5E-B75C-FDC6BA260B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A182-6FD3-453F-B89E-EB531C35E3C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3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7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00DB3-DBF0-4086-B675-117E7A9610B8}" type="datetimeFigureOut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24/05/2021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9D8CF-8DEC-4D9F-84EE-ADF04DFF3391}" type="slidenum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21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9700B64-F6BF-45A9-8581-EC2B7F468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83" y="0"/>
            <a:ext cx="12331566" cy="685190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F11D39B-3E50-44CB-ADCE-B9359723A9CC}"/>
              </a:ext>
            </a:extLst>
          </p:cNvPr>
          <p:cNvSpPr txBox="1">
            <a:spLocks/>
          </p:cNvSpPr>
          <p:nvPr/>
        </p:nvSpPr>
        <p:spPr>
          <a:xfrm>
            <a:off x="3359696" y="2420888"/>
            <a:ext cx="7128792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RESUMO DE AQUISIÇÕES E CONTRATOS </a:t>
            </a:r>
            <a:r>
              <a:rPr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4400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sz="4400" b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948821-5EF2-485A-94DB-3CFFA8FBF093}"/>
              </a:ext>
            </a:extLst>
          </p:cNvPr>
          <p:cNvSpPr txBox="1"/>
          <p:nvPr/>
        </p:nvSpPr>
        <p:spPr>
          <a:xfrm>
            <a:off x="7394240" y="6061938"/>
            <a:ext cx="457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Secretaria Adjunta </a:t>
            </a:r>
            <a:r>
              <a:rPr lang="pt-BR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 Aquisição e Finanças </a:t>
            </a:r>
            <a:endParaRPr lang="pt-BR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536091"/>
              </p:ext>
            </p:extLst>
          </p:nvPr>
        </p:nvGraphicFramePr>
        <p:xfrm>
          <a:off x="221528" y="5936248"/>
          <a:ext cx="1669774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Imagem de Bitmap" r:id="rId4" imgW="1933333" imgH="866896" progId="Paint.Picture">
                  <p:embed/>
                </p:oleObj>
              </mc:Choice>
              <mc:Fallback>
                <p:oleObj name="Imagem de Bitmap" r:id="rId4" imgW="1933333" imgH="866896" progId="Paint.Picture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528" y="5936248"/>
                        <a:ext cx="1669774" cy="6207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26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515816" y="485848"/>
          <a:ext cx="11073730" cy="5886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5264">
                  <a:extLst>
                    <a:ext uri="{9D8B030D-6E8A-4147-A177-3AD203B41FA5}">
                      <a16:colId xmlns:a16="http://schemas.microsoft.com/office/drawing/2014/main" val="874199031"/>
                    </a:ext>
                  </a:extLst>
                </a:gridCol>
                <a:gridCol w="5618466">
                  <a:extLst>
                    <a:ext uri="{9D8B030D-6E8A-4147-A177-3AD203B41FA5}">
                      <a16:colId xmlns:a16="http://schemas.microsoft.com/office/drawing/2014/main" val="3292548295"/>
                    </a:ext>
                  </a:extLst>
                </a:gridCol>
              </a:tblGrid>
              <a:tr h="37743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QUADRO I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200273"/>
                  </a:ext>
                </a:extLst>
              </a:tr>
              <a:tr h="3508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RESUMO DAS AQUISIÇÕES E CONTRATAÇÕES NACIONAL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2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214160"/>
                  </a:ext>
                </a:extLst>
              </a:tr>
              <a:tr h="2238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ITENS</a:t>
                      </a:r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TOTAL </a:t>
                      </a:r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001250"/>
                  </a:ext>
                </a:extLst>
              </a:tr>
              <a:tr h="2175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AMBULÂNCIA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R$ 3.982.000,00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079834"/>
                  </a:ext>
                </a:extLst>
              </a:tr>
              <a:tr h="2366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EPI'S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R$ 12.792.376,45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68984"/>
                  </a:ext>
                </a:extLst>
              </a:tr>
              <a:tr h="3518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EQUIPAMENTOS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38.739.859,21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35113"/>
                  </a:ext>
                </a:extLst>
              </a:tr>
              <a:tr h="2558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EXAMES IMAGENS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R$ 245.538,00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72449"/>
                  </a:ext>
                </a:extLst>
              </a:tr>
              <a:tr h="3294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EXAMES LABORATORIAS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R$ 1.230.778,68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902766"/>
                  </a:ext>
                </a:extLst>
              </a:tr>
              <a:tr h="3748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INSUMOS LABORATORIAS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R$ 3.198.881,00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223195"/>
                  </a:ext>
                </a:extLst>
              </a:tr>
              <a:tr h="2175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MATERIAIS DE CONSUMO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R$ 959.485,34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078864"/>
                  </a:ext>
                </a:extLst>
              </a:tr>
              <a:tr h="2494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MEDICAMENTOS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16.464.609,75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570125"/>
                  </a:ext>
                </a:extLst>
              </a:tr>
              <a:tr h="2558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MOBILIÁRIO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6.495.768,30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849186"/>
                  </a:ext>
                </a:extLst>
              </a:tr>
              <a:tr h="2686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SEGURO DE </a:t>
                      </a:r>
                      <a:r>
                        <a:rPr lang="pt-B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VEÍCULO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R$ 20.000,00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105972"/>
                  </a:ext>
                </a:extLst>
              </a:tr>
              <a:tr h="3748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HOSPITALARES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R$ 19.914.116,72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558993"/>
                  </a:ext>
                </a:extLst>
              </a:tr>
              <a:tr h="2686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MÉDICOS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244.378.975,98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897551"/>
                  </a:ext>
                </a:extLst>
              </a:tr>
              <a:tr h="2686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TESTES 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R$ 18.592.700,00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939270"/>
                  </a:ext>
                </a:extLst>
              </a:tr>
              <a:tr h="2686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 </a:t>
                      </a:r>
                      <a:r>
                        <a:rPr lang="pt-B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AEREA </a:t>
                      </a:r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COVID 19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R$ 33.774.000,00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455595"/>
                  </a:ext>
                </a:extLst>
              </a:tr>
              <a:tr h="2686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248511"/>
                  </a:ext>
                </a:extLst>
              </a:tr>
              <a:tr h="2686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400.789.089,43</a:t>
                      </a:r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8" marR="5338" marT="5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659616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440304" y="6604084"/>
            <a:ext cx="435771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050" b="1">
                <a:latin typeface="Calibri" pitchFamily="34" charset="0"/>
              </a:defRPr>
            </a:lvl1pPr>
          </a:lstStyle>
          <a:p>
            <a:r>
              <a:rPr lang="pt-BR" dirty="0" smtClean="0"/>
              <a:t>DATA DE ATUALIZAÇÃO: 27/04/2021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6604084"/>
            <a:ext cx="435771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050" b="1">
                <a:latin typeface="Calibri" pitchFamily="34" charset="0"/>
              </a:defRPr>
            </a:lvl1pPr>
          </a:lstStyle>
          <a:p>
            <a:r>
              <a:rPr lang="pt-BR" dirty="0"/>
              <a:t>FONTE: </a:t>
            </a:r>
            <a:r>
              <a:rPr lang="pt-BR" dirty="0" smtClean="0"/>
              <a:t>SECRETARIA ADJUNTA DE AQUISIÇÕES E FINANÇAS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4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6604084"/>
            <a:ext cx="435771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050" b="1">
                <a:latin typeface="Calibri" pitchFamily="34" charset="0"/>
              </a:defRPr>
            </a:lvl1pPr>
          </a:lstStyle>
          <a:p>
            <a:r>
              <a:rPr lang="pt-BR" dirty="0"/>
              <a:t>FONTE: </a:t>
            </a:r>
            <a:r>
              <a:rPr lang="pt-BR" dirty="0" smtClean="0"/>
              <a:t>SECRETARIA ADJUNTA DE AQUISIÇÕES E FINANÇAS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440304" y="6604084"/>
            <a:ext cx="435771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050" b="1">
                <a:latin typeface="Calibri" pitchFamily="34" charset="0"/>
              </a:defRPr>
            </a:lvl1pPr>
          </a:lstStyle>
          <a:p>
            <a:r>
              <a:rPr lang="pt-BR" dirty="0" smtClean="0"/>
              <a:t>DATA DE ATUALIZAÇÃO: 27/04/2021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73474"/>
              </p:ext>
            </p:extLst>
          </p:nvPr>
        </p:nvGraphicFramePr>
        <p:xfrm>
          <a:off x="491320" y="1542196"/>
          <a:ext cx="11098280" cy="3487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3607">
                  <a:extLst>
                    <a:ext uri="{9D8B030D-6E8A-4147-A177-3AD203B41FA5}">
                      <a16:colId xmlns:a16="http://schemas.microsoft.com/office/drawing/2014/main" val="2228701308"/>
                    </a:ext>
                  </a:extLst>
                </a:gridCol>
                <a:gridCol w="5044673">
                  <a:extLst>
                    <a:ext uri="{9D8B030D-6E8A-4147-A177-3AD203B41FA5}">
                      <a16:colId xmlns:a16="http://schemas.microsoft.com/office/drawing/2014/main" val="3109183119"/>
                    </a:ext>
                  </a:extLst>
                </a:gridCol>
              </a:tblGrid>
              <a:tr h="5791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QUADRO II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82382"/>
                  </a:ext>
                </a:extLst>
              </a:tr>
              <a:tr h="3926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RESUMO DAS AQUISIÇÕES E CONTRATAÇÕES INTERNACIONAL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2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80264"/>
                  </a:ext>
                </a:extLst>
              </a:tr>
              <a:tr h="3435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ITENS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 TOTAL</a:t>
                      </a:r>
                      <a:endParaRPr lang="pt-BR" sz="1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501119"/>
                  </a:ext>
                </a:extLst>
              </a:tr>
              <a:tr h="3337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EPI'S</a:t>
                      </a:r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R$ 4.350.532,83</a:t>
                      </a:r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829541"/>
                  </a:ext>
                </a:extLst>
              </a:tr>
              <a:tr h="3631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</a:t>
                      </a:r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R$ 6.602.416,00</a:t>
                      </a:r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962767"/>
                  </a:ext>
                </a:extLst>
              </a:tr>
              <a:tr h="3689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BENS PERMANENTES/EQUIPAMENTOS</a:t>
                      </a:r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R$ 20.987.828,02</a:t>
                      </a:r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73390"/>
                  </a:ext>
                </a:extLst>
              </a:tr>
              <a:tr h="3926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DE IMPORTAÇÃO </a:t>
                      </a:r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R$ 3.729.441,93</a:t>
                      </a:r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221709"/>
                  </a:ext>
                </a:extLst>
              </a:tr>
              <a:tr h="33100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818323"/>
                  </a:ext>
                </a:extLst>
              </a:tr>
              <a:tr h="3828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R$ 35.670.218,78</a:t>
                      </a:r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23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00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440304" y="6604084"/>
            <a:ext cx="435771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050" b="1">
                <a:latin typeface="Calibri" pitchFamily="34" charset="0"/>
              </a:defRPr>
            </a:lvl1pPr>
          </a:lstStyle>
          <a:p>
            <a:r>
              <a:rPr lang="pt-BR" dirty="0" smtClean="0"/>
              <a:t>DATA DE ATUALIZAÇÃO: 27/04/2021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192847"/>
              </p:ext>
            </p:extLst>
          </p:nvPr>
        </p:nvGraphicFramePr>
        <p:xfrm>
          <a:off x="602400" y="1379061"/>
          <a:ext cx="10987200" cy="3561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3600">
                  <a:extLst>
                    <a:ext uri="{9D8B030D-6E8A-4147-A177-3AD203B41FA5}">
                      <a16:colId xmlns:a16="http://schemas.microsoft.com/office/drawing/2014/main" val="210103937"/>
                    </a:ext>
                  </a:extLst>
                </a:gridCol>
                <a:gridCol w="5493600">
                  <a:extLst>
                    <a:ext uri="{9D8B030D-6E8A-4147-A177-3AD203B41FA5}">
                      <a16:colId xmlns:a16="http://schemas.microsoft.com/office/drawing/2014/main" val="351056476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QUADRO III</a:t>
                      </a:r>
                      <a:endParaRPr lang="pt-BR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492832"/>
                  </a:ext>
                </a:extLst>
              </a:tr>
              <a:tr h="493078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RESUMO DE OBRAS</a:t>
                      </a:r>
                      <a:endParaRPr lang="pt-BR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28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2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852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EXECUTORA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TOTAL R$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74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METROPOLITANO</a:t>
                      </a:r>
                      <a:endParaRPr lang="pt-B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R$20.637.225,24</a:t>
                      </a:r>
                      <a:endParaRPr lang="pt-B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18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AMPLIAÇÃO DA REDE FRIOS </a:t>
                      </a:r>
                      <a:endParaRPr lang="pt-B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R$3.415.618,24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208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COLÍDER</a:t>
                      </a:r>
                      <a:endParaRPr lang="pt-B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R$5.210.787,75</a:t>
                      </a:r>
                      <a:endParaRPr lang="pt-B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2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CÁCERES</a:t>
                      </a:r>
                      <a:endParaRPr lang="pt-B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R$5.000.812,39</a:t>
                      </a:r>
                      <a:endParaRPr lang="pt-B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61525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GERAL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85704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R$34.264.443,62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605819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0" y="6604084"/>
            <a:ext cx="435771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050" b="1">
                <a:latin typeface="Calibri" pitchFamily="34" charset="0"/>
              </a:defRPr>
            </a:lvl1pPr>
          </a:lstStyle>
          <a:p>
            <a:r>
              <a:rPr lang="pt-BR" dirty="0"/>
              <a:t>FONTE: </a:t>
            </a:r>
            <a:r>
              <a:rPr lang="pt-BR" dirty="0" smtClean="0"/>
              <a:t>SECRETARIA ADJUNTA DE AQUISIÇÕES E FINANÇAS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5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644529"/>
              </p:ext>
            </p:extLst>
          </p:nvPr>
        </p:nvGraphicFramePr>
        <p:xfrm>
          <a:off x="927550" y="721099"/>
          <a:ext cx="10080000" cy="5677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22870130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10918311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24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QUADRO </a:t>
                      </a:r>
                      <a:r>
                        <a:rPr lang="pt-BR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82382"/>
                  </a:ext>
                </a:extLst>
              </a:tr>
              <a:tr h="23275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RESUMO </a:t>
                      </a:r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REPASSE FUNDO A FUNDO COVID 19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2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80264"/>
                  </a:ext>
                </a:extLst>
              </a:tr>
              <a:tr h="2398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MUNICIPIOS (CUSTEIO</a:t>
                      </a:r>
                      <a:r>
                        <a:rPr lang="pt-BR" sz="14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LEITOS DE UTI)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2020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2021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 TOTAL</a:t>
                      </a:r>
                      <a:endParaRPr lang="pt-BR" sz="1400" b="1" i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5011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ÁGUA</a:t>
                      </a:r>
                      <a:r>
                        <a:rPr lang="pt-BR" sz="14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BOA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R$ 1.836.800,00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R$ 1.627.200,00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R$ 3.464.000,00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8295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</a:t>
                      </a:r>
                      <a:r>
                        <a:rPr lang="pt-BR" sz="14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FLORESTA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R$ 1.412.000,00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R$ 3.899.200,00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R$ 5.311.200,00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9627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BARRA DO GARÇAS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R$ 1.837.200,00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R$ 1.604.000,00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R$ 3.441.200,00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CÁCERES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R$ 742.000,00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R$ 742.000,00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 VERDE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R$ 2.648.000,00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R$ 1.136.000,00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R$ 3.784.000,00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CUIABÁ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r>
                        <a:rPr lang="pt-BR" sz="14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27.673.600,00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R$ 17.632.000,00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R$ 45.305.600,00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GUARANTÃ DO NORTE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R$ 500.000,00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R$ 500.000,00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JUÍNA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R$ 1.552.000,00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R$ 360.000,00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R$ 1.912.000,00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LUCAS DO RIO VERDE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R$ 740.000,00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R$ 740.000,00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MUTUM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R$ 3.824.000,00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R$ 1.810.000,00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R$ 5.634.000,00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7339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PEIXOTO DE AZEVEDO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R$1.280.000,00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R$ 1.796.000,00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R$ 3.076.000,00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PONTES E LACERDA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R$ 3.144.000,00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R$ 1.800.000,00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R$ 4.944.000,00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PRIMAVERA DO LESTE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R$ 1.790.000,00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R$ 1.944.000,00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R$ 3.734.000,00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RONDONÓPOLIS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R$ 3.330.000,00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R$ 720.000,00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R$ 4.050.000,00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VÁRZEA GRANDE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R$ 2.320.000,00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R$ 2.320.000,00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 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R$ 51.069.600,00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R$ 38.628.400,00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R$ 89.698.000,00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2217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289520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CUSTEIO DE CENTROS DE ATENDIMENTO E TRIAGEM</a:t>
                      </a:r>
                      <a:r>
                        <a:rPr lang="pt-BR" sz="14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AO COVID-19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2021</a:t>
                      </a:r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 TOTAL</a:t>
                      </a:r>
                      <a:endParaRPr lang="pt-BR" sz="1600" b="1" i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58804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&gt; 95 MUNICÍPIOS DIVERSOS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R$ 5.738.225,00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R$ 5.738.225,00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33012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149816"/>
                  </a:ext>
                </a:extLst>
              </a:tr>
              <a:tr h="288000">
                <a:tc gridSpan="4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R$ 95.436.225,00</a:t>
                      </a:r>
                      <a:endParaRPr lang="pt-BR" sz="2000" b="1" i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818323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440304" y="6604084"/>
            <a:ext cx="435771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050" b="1">
                <a:latin typeface="Calibri" pitchFamily="34" charset="0"/>
              </a:defRPr>
            </a:lvl1pPr>
          </a:lstStyle>
          <a:p>
            <a:r>
              <a:rPr lang="pt-BR" dirty="0" smtClean="0"/>
              <a:t>DATA DE ATUALIZAÇÃO: 27/04/2021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6604084"/>
            <a:ext cx="435771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050" b="1">
                <a:latin typeface="Calibri" pitchFamily="34" charset="0"/>
              </a:defRPr>
            </a:lvl1pPr>
          </a:lstStyle>
          <a:p>
            <a:r>
              <a:rPr lang="pt-BR" dirty="0"/>
              <a:t>FONTE: </a:t>
            </a:r>
            <a:r>
              <a:rPr lang="pt-BR" dirty="0" smtClean="0"/>
              <a:t>SECRETARIA ADJUNTA DE AQUISIÇÕES E FINANÇAS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158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27" y="874298"/>
            <a:ext cx="11937242" cy="573206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395350" y="50496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47223" y="6596390"/>
            <a:ext cx="26725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>
                <a:solidFill>
                  <a:srgbClr val="000000"/>
                </a:solidFill>
                <a:latin typeface="Cambria" panose="02040503050406030204" pitchFamily="18" charset="0"/>
              </a:rPr>
              <a:t>Fonte: Sistema SEAP / GEPROV / GMAFP</a:t>
            </a:r>
            <a:r>
              <a:rPr lang="pt-B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2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13055"/>
              </p:ext>
            </p:extLst>
          </p:nvPr>
        </p:nvGraphicFramePr>
        <p:xfrm>
          <a:off x="491320" y="1542196"/>
          <a:ext cx="11098280" cy="3591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3607">
                  <a:extLst>
                    <a:ext uri="{9D8B030D-6E8A-4147-A177-3AD203B41FA5}">
                      <a16:colId xmlns:a16="http://schemas.microsoft.com/office/drawing/2014/main" val="2228701308"/>
                    </a:ext>
                  </a:extLst>
                </a:gridCol>
                <a:gridCol w="5044673">
                  <a:extLst>
                    <a:ext uri="{9D8B030D-6E8A-4147-A177-3AD203B41FA5}">
                      <a16:colId xmlns:a16="http://schemas.microsoft.com/office/drawing/2014/main" val="3109183119"/>
                    </a:ext>
                  </a:extLst>
                </a:gridCol>
              </a:tblGrid>
              <a:tr h="579114">
                <a:tc gridSpan="2"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82382"/>
                  </a:ext>
                </a:extLst>
              </a:tr>
              <a:tr h="3926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RESUMO DAS </a:t>
                      </a:r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AQUISIÇÕES, CONTRATAÇÕES, OBRA, REPASSE FUNDO A FUNDO E  PESSOAL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2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80264"/>
                  </a:ext>
                </a:extLst>
              </a:tr>
              <a:tr h="3435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QUADRO I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R$ 400.789.089,43 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501119"/>
                  </a:ext>
                </a:extLst>
              </a:tr>
              <a:tr h="3337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QUADRO II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R$ 35.670.218,78</a:t>
                      </a:r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829541"/>
                  </a:ext>
                </a:extLst>
              </a:tr>
              <a:tr h="3631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QUADRO III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R$ 34.264.443,62</a:t>
                      </a:r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962767"/>
                  </a:ext>
                </a:extLst>
              </a:tr>
              <a:tr h="3264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QUADRO IV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R$ 95.436.225,00</a:t>
                      </a:r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73390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QUADRO V 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76.116.091,26</a:t>
                      </a:r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221709"/>
                  </a:ext>
                </a:extLst>
              </a:tr>
              <a:tr h="33100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818323"/>
                  </a:ext>
                </a:extLst>
              </a:tr>
              <a:tr h="3828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R$ 642.276.068,09</a:t>
                      </a:r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23906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440304" y="6604084"/>
            <a:ext cx="435771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050" b="1">
                <a:latin typeface="Calibri" pitchFamily="34" charset="0"/>
              </a:defRPr>
            </a:lvl1pPr>
          </a:lstStyle>
          <a:p>
            <a:r>
              <a:rPr lang="pt-BR" dirty="0" smtClean="0"/>
              <a:t>DATA DE ATUALIZAÇÃO: 27/04/2021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0303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4584" y="1062891"/>
            <a:ext cx="9939215" cy="859693"/>
          </a:xfrm>
        </p:spPr>
        <p:txBody>
          <a:bodyPr/>
          <a:lstStyle/>
          <a:p>
            <a:r>
              <a:rPr lang="pt-BR" dirty="0" smtClean="0"/>
              <a:t>                    </a:t>
            </a:r>
            <a:r>
              <a:rPr lang="pt-BR" b="1" dirty="0" smtClean="0"/>
              <a:t>RECEITA COVID 19 – FONTE FEDERAL </a:t>
            </a:r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148492" y="6414422"/>
            <a:ext cx="60725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https://consultafns.saude.gov.br/#/consolidada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154" y="2086769"/>
            <a:ext cx="7885723" cy="382905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440304" y="6604084"/>
            <a:ext cx="435771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050" b="1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 DE ATUALIZAÇÃO: 27/04/2021</a:t>
            </a: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0465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497</Words>
  <Application>Microsoft Office PowerPoint</Application>
  <PresentationFormat>Widescreen</PresentationFormat>
  <Paragraphs>165</Paragraphs>
  <Slides>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Tahoma</vt:lpstr>
      <vt:lpstr>1_Tema do Office</vt:lpstr>
      <vt:lpstr>Tema do Office</vt:lpstr>
      <vt:lpstr>2_Tema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RECEITA COVID 19 – FONTE FEDERAL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Ivone Lucia Rosseto Rodrigues</dc:creator>
  <cp:lastModifiedBy>Ivone Lucia Rosseto Rodrigues</cp:lastModifiedBy>
  <cp:revision>77</cp:revision>
  <cp:lastPrinted>2021-04-30T19:33:48Z</cp:lastPrinted>
  <dcterms:created xsi:type="dcterms:W3CDTF">2020-11-09T12:15:03Z</dcterms:created>
  <dcterms:modified xsi:type="dcterms:W3CDTF">2021-05-24T15:00:48Z</dcterms:modified>
</cp:coreProperties>
</file>