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79" r:id="rId24"/>
    <p:sldId id="283" r:id="rId25"/>
    <p:sldId id="285" r:id="rId26"/>
    <p:sldId id="284" r:id="rId27"/>
    <p:sldId id="286" r:id="rId28"/>
    <p:sldId id="287" r:id="rId29"/>
    <p:sldId id="288" r:id="rId30"/>
    <p:sldId id="280" r:id="rId31"/>
    <p:sldId id="281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nmqa/dPlScYa7vREGpLhhs6pa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3"/>
    <p:restoredTop sz="94589"/>
  </p:normalViewPr>
  <p:slideViewPr>
    <p:cSldViewPr snapToGrid="0">
      <p:cViewPr varScale="1">
        <p:scale>
          <a:sx n="80" d="100"/>
          <a:sy n="80" d="100"/>
        </p:scale>
        <p:origin x="1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B513B1-3D18-3932-53F8-D58E13CEF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4113E-E3F3-8842-F943-064D689204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136F2-BA20-CD44-9475-3A2383EFB680}" type="datetimeFigureOut">
              <a:rPr lang="en-BR" smtClean="0"/>
              <a:t>02/12/24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2E2DC-4BE2-0CE9-1577-AB779BAE0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BCDE0-AE8E-6DF0-E115-828FF2C742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D807-F84F-0C4E-B36B-7236004B93B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90524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6" name="Google Shape;17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" name="Google Shape;18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0" name="Google Shape;19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6" name="Google Shape;19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2" name="Google Shape;20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8" name="Google Shape;20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0" name="Google Shape;22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6" name="Google Shape;22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0" name="Google Shape;24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2" name="Google Shape;27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2" name="Google Shape;27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477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731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51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2" name="Google Shape;16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9" name="Google Shape;16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>
            <a:spLocks noGrp="1"/>
          </p:cNvSpPr>
          <p:nvPr>
            <p:ph type="ctrTitle"/>
          </p:nvPr>
        </p:nvSpPr>
        <p:spPr>
          <a:xfrm>
            <a:off x="1524000" y="759417"/>
            <a:ext cx="9144000" cy="275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800" b="1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5" name="Google Shape;15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9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CCS Senado Federal</a:t>
            </a:r>
          </a:p>
        </p:txBody>
      </p:sp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1"/>
          </p:nvPr>
        </p:nvSpPr>
        <p:spPr>
          <a:xfrm>
            <a:off x="838200" y="1365162"/>
            <a:ext cx="10515600" cy="445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L="4826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2pPr>
            <a:lvl3pPr marL="9652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  <a:p>
            <a:pPr lvl="1"/>
            <a:endParaRPr lang="pt-BR" dirty="0"/>
          </a:p>
          <a:p>
            <a:pPr lvl="2"/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;p30">
            <a:extLst>
              <a:ext uri="{FF2B5EF4-FFF2-40B4-BE49-F238E27FC236}">
                <a16:creationId xmlns:a16="http://schemas.microsoft.com/office/drawing/2014/main" id="{0B9CBD2F-4E53-3D6D-7519-A3C0055F78A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CCS Senado Federal</a:t>
            </a:r>
          </a:p>
        </p:txBody>
      </p:sp>
      <p:sp>
        <p:nvSpPr>
          <p:cNvPr id="8" name="Google Shape;21;p30">
            <a:extLst>
              <a:ext uri="{FF2B5EF4-FFF2-40B4-BE49-F238E27FC236}">
                <a16:creationId xmlns:a16="http://schemas.microsoft.com/office/drawing/2014/main" id="{EB4BF9EB-1075-C585-8636-5DA405ECBF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Google Shape;22;p30">
            <a:extLst>
              <a:ext uri="{FF2B5EF4-FFF2-40B4-BE49-F238E27FC236}">
                <a16:creationId xmlns:a16="http://schemas.microsoft.com/office/drawing/2014/main" id="{FF47C432-6753-5D3E-59C2-4C92ADC943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65162"/>
            <a:ext cx="10515600" cy="445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L="4826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2pPr>
            <a:lvl3pPr marL="9652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  <a:p>
            <a:pPr lvl="1"/>
            <a:endParaRPr lang="pt-BR" dirty="0"/>
          </a:p>
          <a:p>
            <a:pPr lvl="2"/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09587" y="5765369"/>
            <a:ext cx="2167066" cy="96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391" y="5935288"/>
            <a:ext cx="2663387" cy="79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7" descr="light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5824" y="6051666"/>
            <a:ext cx="1081116" cy="6804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o.moreno@ufjf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o.moreno@ufjf.b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"/>
          <p:cNvSpPr txBox="1">
            <a:spLocks noGrp="1"/>
          </p:cNvSpPr>
          <p:nvPr>
            <p:ph type="ctrTitle"/>
          </p:nvPr>
        </p:nvSpPr>
        <p:spPr>
          <a:xfrm>
            <a:off x="842211" y="758825"/>
            <a:ext cx="10507578" cy="2751138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br>
              <a:rPr lang="pt-BR" sz="4000" dirty="0">
                <a:sym typeface="Calibri"/>
              </a:rPr>
            </a:br>
            <a:r>
              <a:rPr lang="pt-BR" dirty="0">
                <a:sym typeface="Calibri"/>
              </a:rPr>
              <a:t>TV 3.0</a:t>
            </a:r>
            <a:br>
              <a:rPr lang="pt-BR" sz="4000" dirty="0">
                <a:sym typeface="Calibri"/>
              </a:rPr>
            </a:br>
            <a:r>
              <a:rPr lang="pt-BR" sz="4000" dirty="0">
                <a:sym typeface="Calibri"/>
              </a:rPr>
              <a:t>Convergência IP, </a:t>
            </a:r>
            <a:br>
              <a:rPr lang="pt-BR" sz="4000" dirty="0">
                <a:sym typeface="Calibri"/>
              </a:rPr>
            </a:br>
            <a:r>
              <a:rPr lang="pt-BR" sz="4000" dirty="0">
                <a:sym typeface="Calibri"/>
              </a:rPr>
              <a:t>Plataforma de TV Orientada a Aplicativos, Personalização e Privacidade</a:t>
            </a:r>
            <a:br>
              <a:rPr lang="pt-BR" sz="4000" dirty="0">
                <a:sym typeface="Calibri"/>
              </a:rPr>
            </a:br>
            <a:endParaRPr lang="pt-BR" sz="4000" dirty="0">
              <a:sym typeface="Calibri"/>
            </a:endParaRPr>
          </a:p>
        </p:txBody>
      </p:sp>
      <p:sp>
        <p:nvSpPr>
          <p:cNvPr id="28" name="Google Shape;28;p1"/>
          <p:cNvSpPr txBox="1">
            <a:spLocks noGrp="1"/>
          </p:cNvSpPr>
          <p:nvPr>
            <p:ph type="subTitle" idx="1"/>
          </p:nvPr>
        </p:nvSpPr>
        <p:spPr>
          <a:xfrm>
            <a:off x="842211" y="3602038"/>
            <a:ext cx="10507578" cy="2193925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/>
            <a:r>
              <a:rPr lang="pt-BR" sz="3500" b="1" dirty="0">
                <a:sym typeface="Calibri"/>
              </a:rPr>
              <a:t>Prof. Marcelo F. Moreno</a:t>
            </a:r>
            <a:endParaRPr lang="pt-BR" sz="3500" b="1" dirty="0"/>
          </a:p>
          <a:p>
            <a:pPr lvl="0"/>
            <a:r>
              <a:rPr lang="pt-BR" dirty="0">
                <a:sym typeface="Calibri"/>
              </a:rPr>
              <a:t>Professor Associado - Universidade Federal de Juiz de Fora (UFJF)</a:t>
            </a:r>
            <a:endParaRPr lang="pt-BR" dirty="0"/>
          </a:p>
          <a:p>
            <a:pPr lvl="0"/>
            <a:r>
              <a:rPr lang="pt-BR" dirty="0">
                <a:sym typeface="Calibri"/>
              </a:rPr>
              <a:t>Coordenador GT Codificação de Aplicações – Fórum SBTVD</a:t>
            </a:r>
            <a:endParaRPr lang="pt-BR" dirty="0"/>
          </a:p>
          <a:p>
            <a:pPr lvl="0"/>
            <a:r>
              <a:rPr lang="pt-BR" dirty="0">
                <a:sym typeface="Calibri"/>
              </a:rPr>
              <a:t>Coordenador GT Camada de Aplicações da TV 3.0 – SET</a:t>
            </a:r>
            <a:endParaRPr lang="pt-BR" dirty="0"/>
          </a:p>
          <a:p>
            <a:pPr lvl="0"/>
            <a:r>
              <a:rPr lang="pt-BR" dirty="0">
                <a:hlinkClick r:id="rId3"/>
              </a:rPr>
              <a:t>m</a:t>
            </a:r>
            <a:r>
              <a:rPr lang="pt-BR" dirty="0">
                <a:sym typeface="Calibri"/>
                <a:hlinkClick r:id="rId3"/>
              </a:rPr>
              <a:t>arcelo.moreno@ufjf.br</a:t>
            </a:r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32062-5839-ED4E-37E7-7E6D025EB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426" y="677862"/>
            <a:ext cx="2997363" cy="8184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0" y="108000"/>
            <a:ext cx="10080000" cy="56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48D2A4-EB50-38E8-C1D6-702711BDE5B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63993-6AA0-3BCF-FF81-477CD365DEB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 </a:t>
            </a:r>
          </a:p>
        </p:txBody>
      </p:sp>
      <p:pic>
        <p:nvPicPr>
          <p:cNvPr id="185" name="Google Shape;1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3575" y="1539675"/>
            <a:ext cx="5486400" cy="308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995" y="108000"/>
            <a:ext cx="10080000" cy="56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990" y="108000"/>
            <a:ext cx="10080000" cy="56638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ED34F6-C6DE-3E21-86D8-B09D5038EDA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750" y="108000"/>
            <a:ext cx="10080000" cy="5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9DE718-15B7-C731-37D1-3F58C1B02A7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0" y="108000"/>
            <a:ext cx="10080000" cy="5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6A23FC-F2C8-95C5-0422-5822D4FBD9C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0" y="108000"/>
            <a:ext cx="10080000" cy="5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ACEFCF-60ED-47FB-2405-52736D888E6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0" y="108000"/>
            <a:ext cx="10080000" cy="5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F15419-460C-038C-80BD-F10AB5B8BF2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0" y="108000"/>
            <a:ext cx="10080000" cy="56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C78D47-FA1E-3AE8-F1E7-BABF9E4EDFC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0"/>
          <p:cNvPicPr preferRelativeResize="0"/>
          <p:nvPr/>
        </p:nvPicPr>
        <p:blipFill rotWithShape="1">
          <a:blip r:embed="rId3">
            <a:alphaModFix/>
          </a:blip>
          <a:srcRect l="35778" r="35485"/>
          <a:stretch/>
        </p:blipFill>
        <p:spPr>
          <a:xfrm>
            <a:off x="2268003" y="879249"/>
            <a:ext cx="2264252" cy="44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 rotWithShape="1">
          <a:blip r:embed="rId4">
            <a:alphaModFix/>
          </a:blip>
          <a:srcRect l="31988" r="35215"/>
          <a:stretch/>
        </p:blipFill>
        <p:spPr>
          <a:xfrm>
            <a:off x="4757842" y="879243"/>
            <a:ext cx="2565396" cy="44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/>
          <p:cNvPicPr preferRelativeResize="0"/>
          <p:nvPr/>
        </p:nvPicPr>
        <p:blipFill rotWithShape="1">
          <a:blip r:embed="rId5">
            <a:alphaModFix/>
          </a:blip>
          <a:srcRect l="28246" r="33822"/>
          <a:stretch/>
        </p:blipFill>
        <p:spPr>
          <a:xfrm>
            <a:off x="7378698" y="879243"/>
            <a:ext cx="3007706" cy="4423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2714F1-E4EA-E2B9-139A-A9726A344C3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pt-BR" dirty="0"/>
              <a:t>TV 3.0 e Personalização</a:t>
            </a:r>
            <a:endParaRPr dirty="0"/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C0F2B39-3A87-E60C-32C2-78ED0BD334C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34" name="Google Shape;34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O Projeto TV 3.0</a:t>
            </a:r>
          </a:p>
        </p:txBody>
      </p:sp>
      <p:sp>
        <p:nvSpPr>
          <p:cNvPr id="35" name="Google Shape;35;p2"/>
          <p:cNvSpPr txBox="1"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0000" tIns="45700" rIns="91425" bIns="45700" anchor="t" anchorCtr="0">
            <a:normAutofit/>
          </a:bodyPr>
          <a:lstStyle/>
          <a:p>
            <a:pPr lvl="0"/>
            <a:r>
              <a:rPr lang="pt-BR" sz="3200" dirty="0"/>
              <a:t>Definição da próxima geração de TV Digital Terrestre, a TV aberta gratuita</a:t>
            </a:r>
          </a:p>
          <a:p>
            <a:pPr lvl="0"/>
            <a:r>
              <a:rPr lang="pt-BR" sz="3200" dirty="0"/>
              <a:t>Especificação disruptiva, dado um novo</a:t>
            </a:r>
            <a:br>
              <a:rPr lang="pt-BR" sz="3200" dirty="0"/>
            </a:br>
            <a:r>
              <a:rPr lang="pt-BR" sz="3200" dirty="0"/>
              <a:t>conjunto de requisitos</a:t>
            </a:r>
          </a:p>
          <a:p>
            <a:pPr lvl="0"/>
            <a:r>
              <a:rPr lang="pt-BR" sz="3200" dirty="0"/>
              <a:t>Requisitos guiados pelas:</a:t>
            </a:r>
          </a:p>
          <a:p>
            <a:pPr lvl="1"/>
            <a:r>
              <a:rPr lang="pt-BR" sz="2800" dirty="0"/>
              <a:t>. Mudanças nos hábitos de consumo</a:t>
            </a:r>
          </a:p>
          <a:p>
            <a:pPr lvl="1"/>
            <a:r>
              <a:rPr lang="pt-BR" sz="2800" dirty="0"/>
              <a:t>. Atual diversidade de serviços de TV</a:t>
            </a:r>
          </a:p>
          <a:p>
            <a:pPr lvl="1"/>
            <a:r>
              <a:rPr lang="pt-BR" sz="2800" dirty="0"/>
              <a:t>. Possibilidades em experiências personalizadas</a:t>
            </a:r>
            <a:br>
              <a:rPr lang="pt-BR" sz="2800" dirty="0"/>
            </a:br>
            <a:r>
              <a:rPr lang="pt-BR" sz="2800" dirty="0"/>
              <a:t>  e imersivas</a:t>
            </a:r>
          </a:p>
          <a:p>
            <a:pPr lvl="1"/>
            <a:endParaRPr lang="pt-BR" sz="2800" dirty="0"/>
          </a:p>
        </p:txBody>
      </p:sp>
      <p:grpSp>
        <p:nvGrpSpPr>
          <p:cNvPr id="36" name="Google Shape;36;p2"/>
          <p:cNvGrpSpPr/>
          <p:nvPr/>
        </p:nvGrpSpPr>
        <p:grpSpPr>
          <a:xfrm>
            <a:off x="8768538" y="2150421"/>
            <a:ext cx="2733948" cy="1588741"/>
            <a:chOff x="5310385" y="4961730"/>
            <a:chExt cx="5313507" cy="3088675"/>
          </a:xfrm>
        </p:grpSpPr>
        <p:pic>
          <p:nvPicPr>
            <p:cNvPr id="37" name="Google Shape;3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10385" y="4961730"/>
              <a:ext cx="5275578" cy="2777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38;p2"/>
            <p:cNvSpPr txBox="1"/>
            <p:nvPr/>
          </p:nvSpPr>
          <p:spPr>
            <a:xfrm>
              <a:off x="5635896" y="7448226"/>
              <a:ext cx="4987996" cy="602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MINISTÉRIO DAS COMUNICAÇÕES</a:t>
              </a:r>
              <a:endPara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" name="Google Shape;3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6780" y="3972867"/>
            <a:ext cx="1797947" cy="885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2215AE-E9AD-0931-E4AA-7007124E01C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Personalização</a:t>
            </a:r>
          </a:p>
        </p:txBody>
      </p:sp>
      <p:sp>
        <p:nvSpPr>
          <p:cNvPr id="243" name="Google Shape;243;p22"/>
          <p:cNvSpPr txBox="1">
            <a:spLocks noGrp="1"/>
          </p:cNvSpPr>
          <p:nvPr>
            <p:ph type="body" idx="1"/>
          </p:nvPr>
        </p:nvSpPr>
        <p:spPr>
          <a:xfrm>
            <a:off x="838200" y="1365162"/>
            <a:ext cx="10515600" cy="445608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3200" dirty="0"/>
              <a:t>Perfis de Telespectadores</a:t>
            </a:r>
          </a:p>
          <a:p>
            <a:pPr lvl="0"/>
            <a:endParaRPr lang="pt-BR" sz="3200" dirty="0"/>
          </a:p>
          <a:p>
            <a:pPr lvl="0"/>
            <a:r>
              <a:rPr lang="pt-BR" sz="3200" dirty="0"/>
              <a:t>Geolocalização</a:t>
            </a:r>
          </a:p>
          <a:p>
            <a:pPr lvl="0"/>
            <a:endParaRPr lang="pt-BR" sz="3200" dirty="0"/>
          </a:p>
          <a:p>
            <a:pPr lvl="0"/>
            <a:r>
              <a:rPr lang="pt-BR" sz="3200" dirty="0"/>
              <a:t>Conteúdo personalizado</a:t>
            </a:r>
          </a:p>
          <a:p>
            <a:pPr lvl="1"/>
            <a:r>
              <a:rPr lang="pt-BR" sz="2800" dirty="0"/>
              <a:t>Inserção Dinâmica de Anúncios</a:t>
            </a:r>
          </a:p>
          <a:p>
            <a:pPr lvl="1"/>
            <a:r>
              <a:rPr lang="pt-BR" sz="2800" dirty="0"/>
              <a:t>Recomendações</a:t>
            </a:r>
          </a:p>
          <a:p>
            <a:pPr lvl="1"/>
            <a:r>
              <a:rPr lang="pt-BR" sz="2800" dirty="0"/>
              <a:t>Programação personalizada</a:t>
            </a:r>
          </a:p>
          <a:p>
            <a:pPr lvl="0"/>
            <a:endParaRPr lang="pt-BR" sz="3200" dirty="0"/>
          </a:p>
          <a:p>
            <a:pPr lvl="0"/>
            <a:endParaRPr lang="pt-BR" sz="3200" dirty="0"/>
          </a:p>
        </p:txBody>
      </p:sp>
      <p:pic>
        <p:nvPicPr>
          <p:cNvPr id="244" name="Google Shape;24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0320" y="900977"/>
            <a:ext cx="4837949" cy="26410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4103" y="4142369"/>
            <a:ext cx="1350381" cy="1350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77ADFC-EC01-6242-5D4B-49042C57F91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250" name="Google Shape;250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Anúncios direcionados – OTA-OTT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D2CFE-1376-A553-D582-491D4F470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cxnSp>
        <p:nvCxnSpPr>
          <p:cNvPr id="251" name="Google Shape;251;p23"/>
          <p:cNvCxnSpPr/>
          <p:nvPr/>
        </p:nvCxnSpPr>
        <p:spPr>
          <a:xfrm>
            <a:off x="3917122" y="4994963"/>
            <a:ext cx="0" cy="85565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52" name="Google Shape;252;p23"/>
          <p:cNvSpPr/>
          <p:nvPr/>
        </p:nvSpPr>
        <p:spPr>
          <a:xfrm>
            <a:off x="539262" y="2891467"/>
            <a:ext cx="11113475" cy="5596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RADIODIFUSÃO</a:t>
            </a:r>
            <a:endParaRPr dirty="0"/>
          </a:p>
        </p:txBody>
      </p:sp>
      <p:pic>
        <p:nvPicPr>
          <p:cNvPr id="253" name="Google Shape;2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617" y="1602819"/>
            <a:ext cx="2460005" cy="1382044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4" name="Google Shape;254;p23"/>
          <p:cNvCxnSpPr/>
          <p:nvPr/>
        </p:nvCxnSpPr>
        <p:spPr>
          <a:xfrm rot="10800000" flipH="1">
            <a:off x="751975" y="3387107"/>
            <a:ext cx="2756647" cy="12326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255" name="Google Shape;25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4264" y="1602819"/>
            <a:ext cx="2460005" cy="1382044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9995" y="1602818"/>
            <a:ext cx="2453783" cy="138025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2269" y="1599517"/>
            <a:ext cx="2460005" cy="138264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" name="Google Shape;258;p23"/>
          <p:cNvSpPr txBox="1"/>
          <p:nvPr/>
        </p:nvSpPr>
        <p:spPr>
          <a:xfrm>
            <a:off x="1634997" y="3377023"/>
            <a:ext cx="12344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9" name="Google Shape;259;p23"/>
          <p:cNvCxnSpPr/>
          <p:nvPr/>
        </p:nvCxnSpPr>
        <p:spPr>
          <a:xfrm>
            <a:off x="3586615" y="3384193"/>
            <a:ext cx="5046138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60" name="Google Shape;260;p23"/>
          <p:cNvSpPr txBox="1"/>
          <p:nvPr/>
        </p:nvSpPr>
        <p:spPr>
          <a:xfrm>
            <a:off x="4876799" y="3346543"/>
            <a:ext cx="24600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Intervalo Comercial</a:t>
            </a: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1" name="Google Shape;261;p23"/>
          <p:cNvCxnSpPr/>
          <p:nvPr/>
        </p:nvCxnSpPr>
        <p:spPr>
          <a:xfrm rot="10800000" flipH="1">
            <a:off x="8704981" y="3370061"/>
            <a:ext cx="3160469" cy="14132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62" name="Google Shape;262;p23"/>
          <p:cNvSpPr txBox="1"/>
          <p:nvPr/>
        </p:nvSpPr>
        <p:spPr>
          <a:xfrm>
            <a:off x="9631679" y="3361783"/>
            <a:ext cx="13013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23"/>
          <p:cNvCxnSpPr/>
          <p:nvPr/>
        </p:nvCxnSpPr>
        <p:spPr>
          <a:xfrm>
            <a:off x="6095453" y="1599517"/>
            <a:ext cx="0" cy="425110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23"/>
          <p:cNvSpPr txBox="1"/>
          <p:nvPr/>
        </p:nvSpPr>
        <p:spPr>
          <a:xfrm>
            <a:off x="2964772" y="4049654"/>
            <a:ext cx="18372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Sinalização de oportunidade de inserção</a:t>
            </a: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23"/>
          <p:cNvCxnSpPr/>
          <p:nvPr/>
        </p:nvCxnSpPr>
        <p:spPr>
          <a:xfrm>
            <a:off x="3917122" y="3238019"/>
            <a:ext cx="0" cy="85565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66" name="Google Shape;266;p23"/>
          <p:cNvSpPr/>
          <p:nvPr/>
        </p:nvSpPr>
        <p:spPr>
          <a:xfrm>
            <a:off x="3935639" y="5158742"/>
            <a:ext cx="3650689" cy="55969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 dirty="0"/>
          </a:p>
        </p:txBody>
      </p:sp>
      <p:sp>
        <p:nvSpPr>
          <p:cNvPr id="267" name="Google Shape;267;p23"/>
          <p:cNvSpPr txBox="1"/>
          <p:nvPr/>
        </p:nvSpPr>
        <p:spPr>
          <a:xfrm>
            <a:off x="3017006" y="3398097"/>
            <a:ext cx="18372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DASH</a:t>
            </a:r>
            <a:endParaRPr/>
          </a:p>
        </p:txBody>
      </p:sp>
      <p:pic>
        <p:nvPicPr>
          <p:cNvPr id="268" name="Google Shape;26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5090" y="3873196"/>
            <a:ext cx="2460005" cy="138310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97F60D-ACC2-3490-4E95-5F7AD2BE0A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9ED66-8EB4-0340-CB3D-1E1465B8A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/>
              <a:t>Comunicação Pública Direcionada</a:t>
            </a:r>
          </a:p>
        </p:txBody>
      </p:sp>
      <p:pic>
        <p:nvPicPr>
          <p:cNvPr id="5" name="Google Shape;254;p37">
            <a:extLst>
              <a:ext uri="{FF2B5EF4-FFF2-40B4-BE49-F238E27FC236}">
                <a16:creationId xmlns:a16="http://schemas.microsoft.com/office/drawing/2014/main" id="{2A5E1F6E-7187-A68A-0C26-1ED06D79FD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6867" y="2038879"/>
            <a:ext cx="5681133" cy="31956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Google Shape;255;p37">
            <a:extLst>
              <a:ext uri="{FF2B5EF4-FFF2-40B4-BE49-F238E27FC236}">
                <a16:creationId xmlns:a16="http://schemas.microsoft.com/office/drawing/2014/main" id="{6909A816-7E20-C70C-8048-9C9FF5678D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" y="2038879"/>
            <a:ext cx="5681134" cy="31956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98274-030F-7B1D-329B-4F138C320F40}"/>
              </a:ext>
            </a:extLst>
          </p:cNvPr>
          <p:cNvSpPr txBox="1"/>
          <p:nvPr/>
        </p:nvSpPr>
        <p:spPr>
          <a:xfrm>
            <a:off x="838200" y="1661950"/>
            <a:ext cx="4513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R" sz="160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Região A</a:t>
            </a:r>
            <a:endParaRPr lang="en-BR" sz="1600" b="1" dirty="0"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1131F-EEF1-F03A-1F65-42406828498E}"/>
              </a:ext>
            </a:extLst>
          </p:cNvPr>
          <p:cNvSpPr txBox="1"/>
          <p:nvPr/>
        </p:nvSpPr>
        <p:spPr>
          <a:xfrm>
            <a:off x="6831037" y="1661950"/>
            <a:ext cx="4513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R" sz="160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Região B</a:t>
            </a:r>
            <a:endParaRPr lang="en-BR" sz="1600" b="1" dirty="0"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23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C69CD3-010E-ABF9-535C-F75ACBECA5F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Programação personalizada</a:t>
            </a:r>
          </a:p>
        </p:txBody>
      </p:sp>
      <p:pic>
        <p:nvPicPr>
          <p:cNvPr id="275" name="Google Shape;275;p24"/>
          <p:cNvPicPr preferRelativeResize="0"/>
          <p:nvPr/>
        </p:nvPicPr>
        <p:blipFill rotWithShape="1">
          <a:blip r:embed="rId3">
            <a:alphaModFix/>
          </a:blip>
          <a:srcRect l="22313" t="6193"/>
          <a:stretch/>
        </p:blipFill>
        <p:spPr>
          <a:xfrm>
            <a:off x="1160427" y="1219387"/>
            <a:ext cx="9871145" cy="4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DCABD-3C01-F531-075F-68D8234BCB58}"/>
              </a:ext>
            </a:extLst>
          </p:cNvPr>
          <p:cNvSpPr txBox="1"/>
          <p:nvPr/>
        </p:nvSpPr>
        <p:spPr>
          <a:xfrm>
            <a:off x="1582057" y="3817257"/>
            <a:ext cx="451394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BR" sz="160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Programação personalizada baseada nas preferências do telespectador</a:t>
            </a:r>
          </a:p>
          <a:p>
            <a:endParaRPr lang="en-BR" sz="1600" dirty="0"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</a:endParaRPr>
          </a:p>
          <a:p>
            <a:r>
              <a:rPr lang="en-BR" sz="1600" b="1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Tema: Esportes Olímpicos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C69CD3-010E-ABF9-535C-F75ACBECA5F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Programação personalizada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0DB8F6-30C4-9D73-C723-503557E14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491" y="1133999"/>
            <a:ext cx="8559018" cy="48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54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pt-BR" dirty="0"/>
              <a:t>TV 3.0 e Privacidade</a:t>
            </a:r>
            <a:endParaRPr dirty="0"/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59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2FC024-EA4B-5113-3A36-688028A404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031060-E300-8E1A-EA8A-9B54A668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/>
              <a:t>E a Privacidade?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58B51-71A8-6D93-A005-84339A498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TV 3.0 </a:t>
            </a:r>
            <a:r>
              <a:rPr lang="en-US" sz="3200" dirty="0" err="1"/>
              <a:t>é</a:t>
            </a:r>
            <a:r>
              <a:rPr lang="en-US" sz="3200" dirty="0"/>
              <a:t> um </a:t>
            </a:r>
            <a:r>
              <a:rPr lang="en-US" sz="3200" dirty="0" err="1"/>
              <a:t>ambiente</a:t>
            </a:r>
            <a:r>
              <a:rPr lang="en-US" sz="3200" dirty="0"/>
              <a:t> </a:t>
            </a:r>
            <a:r>
              <a:rPr lang="en-US" sz="3200" dirty="0" err="1"/>
              <a:t>rico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dados de </a:t>
            </a:r>
            <a:r>
              <a:rPr lang="en-US" sz="3200" dirty="0" err="1"/>
              <a:t>personalização</a:t>
            </a:r>
            <a:r>
              <a:rPr lang="en-US" sz="3200" dirty="0"/>
              <a:t>, </a:t>
            </a:r>
            <a:r>
              <a:rPr lang="en-US" sz="3200" dirty="0" err="1"/>
              <a:t>abrangendo</a:t>
            </a:r>
            <a:r>
              <a:rPr lang="en-US" sz="3200" dirty="0"/>
              <a:t> </a:t>
            </a:r>
            <a:r>
              <a:rPr lang="en-US" sz="3200" dirty="0" err="1"/>
              <a:t>desde</a:t>
            </a:r>
            <a:r>
              <a:rPr lang="en-US" sz="3200" dirty="0"/>
              <a:t> </a:t>
            </a:r>
            <a:r>
              <a:rPr lang="en-US" sz="3200" dirty="0" err="1"/>
              <a:t>hábitos</a:t>
            </a:r>
            <a:r>
              <a:rPr lang="en-US" sz="3200" dirty="0"/>
              <a:t> de </a:t>
            </a:r>
            <a:r>
              <a:rPr lang="en-US" sz="3200" dirty="0" err="1"/>
              <a:t>visualização</a:t>
            </a:r>
            <a:r>
              <a:rPr lang="en-US" sz="3200" dirty="0"/>
              <a:t> </a:t>
            </a:r>
            <a:r>
              <a:rPr lang="en-US" sz="3200" dirty="0" err="1"/>
              <a:t>até</a:t>
            </a:r>
            <a:r>
              <a:rPr lang="en-US" sz="3200" dirty="0"/>
              <a:t> </a:t>
            </a:r>
            <a:r>
              <a:rPr lang="en-US" sz="3200" dirty="0" err="1"/>
              <a:t>preferências</a:t>
            </a:r>
            <a:r>
              <a:rPr lang="en-US" sz="3200" dirty="0"/>
              <a:t> </a:t>
            </a:r>
            <a:r>
              <a:rPr lang="en-US" sz="3200" dirty="0" err="1"/>
              <a:t>baseadas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localização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Radiodifusores</a:t>
            </a:r>
            <a:r>
              <a:rPr lang="en-US" sz="3200" dirty="0"/>
              <a:t> </a:t>
            </a:r>
            <a:r>
              <a:rPr lang="en-US" sz="3200" dirty="0" err="1"/>
              <a:t>coletam</a:t>
            </a:r>
            <a:r>
              <a:rPr lang="en-US" sz="3200" dirty="0"/>
              <a:t> </a:t>
            </a:r>
            <a:r>
              <a:rPr lang="en-US" sz="3200" dirty="0" err="1"/>
              <a:t>esses</a:t>
            </a:r>
            <a:r>
              <a:rPr lang="en-US" sz="3200" dirty="0"/>
              <a:t> dados para </a:t>
            </a:r>
            <a:r>
              <a:rPr lang="en-US" sz="3200" dirty="0" err="1"/>
              <a:t>refinar</a:t>
            </a:r>
            <a:r>
              <a:rPr lang="en-US" sz="3200" dirty="0"/>
              <a:t> </a:t>
            </a:r>
            <a:r>
              <a:rPr lang="en-US" sz="3200" dirty="0" err="1"/>
              <a:t>recomendações</a:t>
            </a:r>
            <a:r>
              <a:rPr lang="en-US" sz="3200" dirty="0"/>
              <a:t> de </a:t>
            </a:r>
            <a:r>
              <a:rPr lang="en-US" sz="3200" dirty="0" err="1"/>
              <a:t>conteúdo</a:t>
            </a:r>
            <a:r>
              <a:rPr lang="en-US" sz="3200" dirty="0"/>
              <a:t> e </a:t>
            </a:r>
            <a:r>
              <a:rPr lang="en-US" sz="3200" dirty="0" err="1"/>
              <a:t>monetizar</a:t>
            </a:r>
            <a:r>
              <a:rPr lang="en-US" sz="3200" dirty="0"/>
              <a:t> com a </a:t>
            </a:r>
            <a:r>
              <a:rPr lang="en-US" sz="3200" dirty="0" err="1"/>
              <a:t>publicidade</a:t>
            </a:r>
            <a:r>
              <a:rPr lang="en-US" sz="3200" dirty="0"/>
              <a:t> </a:t>
            </a:r>
            <a:r>
              <a:rPr lang="en-US" sz="3200" dirty="0" err="1"/>
              <a:t>direcionada</a:t>
            </a:r>
            <a:endParaRPr lang="en-US" sz="3200" dirty="0"/>
          </a:p>
          <a:p>
            <a:r>
              <a:rPr lang="en-US" sz="3200" dirty="0" err="1"/>
              <a:t>Telespectadores</a:t>
            </a:r>
            <a:r>
              <a:rPr lang="en-US" sz="3200" dirty="0"/>
              <a:t> </a:t>
            </a:r>
            <a:r>
              <a:rPr lang="en-US" sz="3200" dirty="0" err="1"/>
              <a:t>tornam</a:t>
            </a:r>
            <a:r>
              <a:rPr lang="en-US" sz="3200" dirty="0"/>
              <a:t>-se </a:t>
            </a:r>
            <a:r>
              <a:rPr lang="en-US" sz="3200" dirty="0" err="1"/>
              <a:t>cada</a:t>
            </a:r>
            <a:r>
              <a:rPr lang="en-US" sz="3200" dirty="0"/>
              <a:t> </a:t>
            </a:r>
            <a:r>
              <a:rPr lang="en-US" sz="3200" dirty="0" err="1"/>
              <a:t>vez</a:t>
            </a:r>
            <a:r>
              <a:rPr lang="en-US" sz="3200" dirty="0"/>
              <a:t>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vulneráveis</a:t>
            </a:r>
            <a:r>
              <a:rPr lang="en-US" sz="3200" dirty="0"/>
              <a:t> </a:t>
            </a:r>
            <a:r>
              <a:rPr lang="en-US" sz="3200" dirty="0" err="1"/>
              <a:t>ao</a:t>
            </a:r>
            <a:r>
              <a:rPr lang="en-US" sz="3200" dirty="0"/>
              <a:t> </a:t>
            </a:r>
            <a:r>
              <a:rPr lang="en-US" sz="3200" dirty="0" err="1"/>
              <a:t>possível</a:t>
            </a:r>
            <a:r>
              <a:rPr lang="en-US" sz="3200" dirty="0"/>
              <a:t> </a:t>
            </a:r>
            <a:r>
              <a:rPr lang="en-US" sz="3200" dirty="0" err="1"/>
              <a:t>uso</a:t>
            </a:r>
            <a:r>
              <a:rPr lang="en-US" sz="3200" dirty="0"/>
              <a:t> </a:t>
            </a:r>
            <a:r>
              <a:rPr lang="en-US" sz="3200" dirty="0" err="1"/>
              <a:t>indevido</a:t>
            </a:r>
            <a:r>
              <a:rPr lang="en-US" sz="3200" dirty="0"/>
              <a:t> de dados.</a:t>
            </a:r>
            <a:endParaRPr lang="en-BR" sz="3200" dirty="0"/>
          </a:p>
        </p:txBody>
      </p:sp>
    </p:spTree>
    <p:extLst>
      <p:ext uri="{BB962C8B-B14F-4D97-AF65-F5344CB8AC3E}">
        <p14:creationId xmlns:p14="http://schemas.microsoft.com/office/powerpoint/2010/main" val="3469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2FC024-EA4B-5113-3A36-688028A404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031060-E300-8E1A-EA8A-9B54A668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/>
              <a:t>Gerenciamento de Privacidade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58B51-71A8-6D93-A005-84339A498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err="1"/>
              <a:t>Garantir</a:t>
            </a:r>
            <a:r>
              <a:rPr lang="en-US" sz="3200" dirty="0"/>
              <a:t> a </a:t>
            </a:r>
            <a:r>
              <a:rPr lang="en-US" sz="3200" dirty="0" err="1"/>
              <a:t>privacidade</a:t>
            </a:r>
            <a:r>
              <a:rPr lang="en-US" sz="3200" dirty="0"/>
              <a:t> dos </a:t>
            </a:r>
            <a:r>
              <a:rPr lang="en-US" sz="3200" dirty="0" err="1"/>
              <a:t>telespectadores</a:t>
            </a:r>
            <a:r>
              <a:rPr lang="en-US" sz="3200" dirty="0"/>
              <a:t> </a:t>
            </a:r>
            <a:r>
              <a:rPr lang="en-US" sz="3200" dirty="0" err="1"/>
              <a:t>é</a:t>
            </a:r>
            <a:r>
              <a:rPr lang="en-US" sz="3200" dirty="0"/>
              <a:t> vital para </a:t>
            </a:r>
            <a:r>
              <a:rPr lang="en-US" sz="3200" dirty="0" err="1"/>
              <a:t>manter</a:t>
            </a:r>
            <a:r>
              <a:rPr lang="en-US" sz="3200" dirty="0"/>
              <a:t> </a:t>
            </a:r>
            <a:r>
              <a:rPr lang="en-US" sz="3200" dirty="0" err="1"/>
              <a:t>confiança</a:t>
            </a:r>
            <a:r>
              <a:rPr lang="en-US" sz="3200" dirty="0"/>
              <a:t> e </a:t>
            </a:r>
            <a:r>
              <a:rPr lang="en-US" sz="3200" dirty="0" err="1"/>
              <a:t>incentivar</a:t>
            </a:r>
            <a:r>
              <a:rPr lang="en-US" sz="3200" dirty="0"/>
              <a:t> </a:t>
            </a:r>
            <a:r>
              <a:rPr lang="en-US" sz="3200" dirty="0" err="1"/>
              <a:t>engajamento</a:t>
            </a:r>
            <a:r>
              <a:rPr lang="en-US" sz="3200" dirty="0"/>
              <a:t> </a:t>
            </a:r>
            <a:r>
              <a:rPr lang="en-US" sz="3200" dirty="0" err="1"/>
              <a:t>contínuo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Registros</a:t>
            </a:r>
            <a:r>
              <a:rPr lang="en-US" sz="3200" dirty="0"/>
              <a:t> </a:t>
            </a:r>
            <a:r>
              <a:rPr lang="en-US" sz="3200" dirty="0" err="1"/>
              <a:t>padronizados</a:t>
            </a:r>
            <a:r>
              <a:rPr lang="en-US" sz="3200" dirty="0"/>
              <a:t> de </a:t>
            </a:r>
            <a:r>
              <a:rPr lang="en-US" sz="3200" dirty="0" err="1"/>
              <a:t>privacidade</a:t>
            </a:r>
            <a:r>
              <a:rPr lang="en-US" sz="3200" dirty="0"/>
              <a:t> </a:t>
            </a:r>
            <a:r>
              <a:rPr lang="en-US" sz="3200" dirty="0" err="1"/>
              <a:t>oferecem</a:t>
            </a:r>
            <a:r>
              <a:rPr lang="en-US" sz="3200" dirty="0"/>
              <a:t> </a:t>
            </a:r>
            <a:r>
              <a:rPr lang="en-US" sz="3200" dirty="0" err="1"/>
              <a:t>uma</a:t>
            </a:r>
            <a:r>
              <a:rPr lang="en-US" sz="3200" dirty="0"/>
              <a:t> </a:t>
            </a:r>
            <a:r>
              <a:rPr lang="en-US" sz="3200" dirty="0" err="1"/>
              <a:t>solução</a:t>
            </a:r>
            <a:r>
              <a:rPr lang="en-US" sz="3200" dirty="0"/>
              <a:t> </a:t>
            </a:r>
            <a:r>
              <a:rPr lang="en-US" sz="3200" dirty="0" err="1"/>
              <a:t>viável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Ao</a:t>
            </a:r>
            <a:r>
              <a:rPr lang="en-US" sz="3200" dirty="0"/>
              <a:t> </a:t>
            </a:r>
            <a:r>
              <a:rPr lang="en-US" sz="3200" dirty="0" err="1"/>
              <a:t>sinalizar</a:t>
            </a:r>
            <a:r>
              <a:rPr lang="en-US" sz="3200" dirty="0"/>
              <a:t> e registrar </a:t>
            </a:r>
            <a:r>
              <a:rPr lang="en-US" sz="3200" dirty="0" err="1"/>
              <a:t>explicitamente</a:t>
            </a:r>
            <a:r>
              <a:rPr lang="en-US" sz="3200" dirty="0"/>
              <a:t> </a:t>
            </a:r>
            <a:r>
              <a:rPr lang="en-US" sz="3200" dirty="0" err="1"/>
              <a:t>os</a:t>
            </a:r>
            <a:r>
              <a:rPr lang="en-US" sz="3200" dirty="0"/>
              <a:t> </a:t>
            </a:r>
            <a:r>
              <a:rPr lang="en-US" sz="3200" dirty="0" err="1"/>
              <a:t>propósitos</a:t>
            </a:r>
            <a:r>
              <a:rPr lang="en-US" sz="3200" dirty="0"/>
              <a:t> de </a:t>
            </a:r>
            <a:r>
              <a:rPr lang="en-US" sz="3200" dirty="0" err="1"/>
              <a:t>uso</a:t>
            </a:r>
            <a:r>
              <a:rPr lang="en-US" sz="3200" dirty="0"/>
              <a:t> e </a:t>
            </a:r>
            <a:r>
              <a:rPr lang="en-US" sz="3200" dirty="0" err="1"/>
              <a:t>consentimentos</a:t>
            </a:r>
            <a:r>
              <a:rPr lang="en-US" sz="3200" dirty="0"/>
              <a:t> </a:t>
            </a:r>
            <a:r>
              <a:rPr lang="en-US" sz="3200" dirty="0" err="1"/>
              <a:t>necessários</a:t>
            </a:r>
            <a:r>
              <a:rPr lang="en-US" sz="3200" dirty="0"/>
              <a:t>, </a:t>
            </a:r>
            <a:r>
              <a:rPr lang="en-US" sz="3200" dirty="0" err="1"/>
              <a:t>os</a:t>
            </a:r>
            <a:r>
              <a:rPr lang="en-US" sz="3200" dirty="0"/>
              <a:t> </a:t>
            </a:r>
            <a:r>
              <a:rPr lang="en-US" sz="3200" dirty="0" err="1"/>
              <a:t>radiodifusores</a:t>
            </a:r>
            <a:r>
              <a:rPr lang="en-US" sz="3200" dirty="0"/>
              <a:t> </a:t>
            </a:r>
            <a:r>
              <a:rPr lang="en-US" sz="3200" dirty="0" err="1"/>
              <a:t>podem</a:t>
            </a:r>
            <a:r>
              <a:rPr lang="en-US" sz="3200" dirty="0"/>
              <a:t> </a:t>
            </a:r>
            <a:r>
              <a:rPr lang="en-US" sz="3200" dirty="0" err="1"/>
              <a:t>garantir</a:t>
            </a:r>
            <a:r>
              <a:rPr lang="en-US" sz="3200" dirty="0"/>
              <a:t> </a:t>
            </a:r>
            <a:r>
              <a:rPr lang="en-US" sz="3200" dirty="0" err="1"/>
              <a:t>transparência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suas</a:t>
            </a:r>
            <a:r>
              <a:rPr lang="en-US" sz="3200" dirty="0"/>
              <a:t> </a:t>
            </a:r>
            <a:r>
              <a:rPr lang="en-US" sz="3200" dirty="0" err="1"/>
              <a:t>práticas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29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2FC024-EA4B-5113-3A36-688028A404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031060-E300-8E1A-EA8A-9B54A668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/>
              <a:t>Gerenciamento de Privacidade</a:t>
            </a:r>
          </a:p>
        </p:txBody>
      </p:sp>
      <p:sp>
        <p:nvSpPr>
          <p:cNvPr id="7" name="Google Shape;580;g2f43d302b0d_0_238">
            <a:extLst>
              <a:ext uri="{FF2B5EF4-FFF2-40B4-BE49-F238E27FC236}">
                <a16:creationId xmlns:a16="http://schemas.microsoft.com/office/drawing/2014/main" id="{CC406BD4-CD22-DE20-C610-3AA6157D3ABF}"/>
              </a:ext>
            </a:extLst>
          </p:cNvPr>
          <p:cNvSpPr/>
          <p:nvPr/>
        </p:nvSpPr>
        <p:spPr>
          <a:xfrm>
            <a:off x="579150" y="1107450"/>
            <a:ext cx="11115000" cy="4491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Google Shape;582;g2f43d302b0d_0_238">
            <a:extLst>
              <a:ext uri="{FF2B5EF4-FFF2-40B4-BE49-F238E27FC236}">
                <a16:creationId xmlns:a16="http://schemas.microsoft.com/office/drawing/2014/main" id="{D4C2B743-6BD4-886F-1E88-699D712D7D0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685" t="2380" r="30915" b="2788"/>
          <a:stretch/>
        </p:blipFill>
        <p:spPr>
          <a:xfrm>
            <a:off x="1273510" y="1231685"/>
            <a:ext cx="1723824" cy="27596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83;g2f43d302b0d_0_238">
            <a:extLst>
              <a:ext uri="{FF2B5EF4-FFF2-40B4-BE49-F238E27FC236}">
                <a16:creationId xmlns:a16="http://schemas.microsoft.com/office/drawing/2014/main" id="{27B58757-65C7-A171-A1B6-3AF650C878F4}"/>
              </a:ext>
            </a:extLst>
          </p:cNvPr>
          <p:cNvSpPr txBox="1"/>
          <p:nvPr/>
        </p:nvSpPr>
        <p:spPr>
          <a:xfrm>
            <a:off x="1439337" y="3943542"/>
            <a:ext cx="2108987" cy="38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>
                <a:solidFill>
                  <a:srgbClr val="000000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Radiodifusor</a:t>
            </a:r>
            <a:r>
              <a:rPr lang="pt-BR" sz="2000" b="1" dirty="0">
                <a:solidFill>
                  <a:srgbClr val="000000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 1</a:t>
            </a:r>
            <a:endParaRPr sz="2000" b="1" dirty="0">
              <a:solidFill>
                <a:srgbClr val="000000"/>
              </a:solidFill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  <p:grpSp>
        <p:nvGrpSpPr>
          <p:cNvPr id="10" name="Google Shape;584;g2f43d302b0d_0_238">
            <a:extLst>
              <a:ext uri="{FF2B5EF4-FFF2-40B4-BE49-F238E27FC236}">
                <a16:creationId xmlns:a16="http://schemas.microsoft.com/office/drawing/2014/main" id="{C5B40A65-C1C3-4172-0729-B35FFA6CDC6E}"/>
              </a:ext>
            </a:extLst>
          </p:cNvPr>
          <p:cNvGrpSpPr/>
          <p:nvPr/>
        </p:nvGrpSpPr>
        <p:grpSpPr>
          <a:xfrm>
            <a:off x="6113256" y="2000264"/>
            <a:ext cx="2248832" cy="1643611"/>
            <a:chOff x="4906645" y="975990"/>
            <a:chExt cx="2079000" cy="1635833"/>
          </a:xfrm>
        </p:grpSpPr>
        <p:pic>
          <p:nvPicPr>
            <p:cNvPr id="11" name="Google Shape;585;g2f43d302b0d_0_238">
              <a:extLst>
                <a:ext uri="{FF2B5EF4-FFF2-40B4-BE49-F238E27FC236}">
                  <a16:creationId xmlns:a16="http://schemas.microsoft.com/office/drawing/2014/main" id="{71F5EED1-46FE-BB8D-2571-DF45A7B00A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139075" y="1340849"/>
              <a:ext cx="1463700" cy="1270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586;g2f43d302b0d_0_238">
              <a:extLst>
                <a:ext uri="{FF2B5EF4-FFF2-40B4-BE49-F238E27FC236}">
                  <a16:creationId xmlns:a16="http://schemas.microsoft.com/office/drawing/2014/main" id="{CE1EC975-62E7-17D9-43C2-F0654B9C599B}"/>
                </a:ext>
              </a:extLst>
            </p:cNvPr>
            <p:cNvSpPr txBox="1"/>
            <p:nvPr/>
          </p:nvSpPr>
          <p:spPr>
            <a:xfrm>
              <a:off x="4906645" y="975990"/>
              <a:ext cx="2079000" cy="475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000000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DTV+</a:t>
              </a:r>
              <a:endParaRPr sz="1800" b="1" dirty="0">
                <a:solidFill>
                  <a:srgbClr val="000000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grpSp>
        <p:nvGrpSpPr>
          <p:cNvPr id="13" name="Google Shape;587;g2f43d302b0d_0_238">
            <a:extLst>
              <a:ext uri="{FF2B5EF4-FFF2-40B4-BE49-F238E27FC236}">
                <a16:creationId xmlns:a16="http://schemas.microsoft.com/office/drawing/2014/main" id="{7A16CB5F-78D9-C82A-D237-71F37BB958C5}"/>
              </a:ext>
            </a:extLst>
          </p:cNvPr>
          <p:cNvGrpSpPr/>
          <p:nvPr/>
        </p:nvGrpSpPr>
        <p:grpSpPr>
          <a:xfrm>
            <a:off x="9025450" y="4156019"/>
            <a:ext cx="1723907" cy="1175919"/>
            <a:chOff x="7193389" y="3220990"/>
            <a:chExt cx="2079000" cy="1458412"/>
          </a:xfrm>
        </p:grpSpPr>
        <p:pic>
          <p:nvPicPr>
            <p:cNvPr id="14" name="Google Shape;588;g2f43d302b0d_0_238">
              <a:extLst>
                <a:ext uri="{FF2B5EF4-FFF2-40B4-BE49-F238E27FC236}">
                  <a16:creationId xmlns:a16="http://schemas.microsoft.com/office/drawing/2014/main" id="{011D1064-8537-DC4B-41BA-6F482DC7002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7643578" y="3220990"/>
              <a:ext cx="1270975" cy="1270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589;g2f43d302b0d_0_238">
              <a:extLst>
                <a:ext uri="{FF2B5EF4-FFF2-40B4-BE49-F238E27FC236}">
                  <a16:creationId xmlns:a16="http://schemas.microsoft.com/office/drawing/2014/main" id="{00E2A0A2-5515-AC76-4401-C8BBFC16D04D}"/>
                </a:ext>
              </a:extLst>
            </p:cNvPr>
            <p:cNvSpPr txBox="1"/>
            <p:nvPr/>
          </p:nvSpPr>
          <p:spPr>
            <a:xfrm>
              <a:off x="7193389" y="4203602"/>
              <a:ext cx="2079000" cy="47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000000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Telespectador</a:t>
              </a:r>
              <a:endParaRPr sz="1800" b="1" dirty="0">
                <a:solidFill>
                  <a:srgbClr val="000000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pic>
        <p:nvPicPr>
          <p:cNvPr id="16" name="Google Shape;590;g2f43d302b0d_0_238">
            <a:extLst>
              <a:ext uri="{FF2B5EF4-FFF2-40B4-BE49-F238E27FC236}">
                <a16:creationId xmlns:a16="http://schemas.microsoft.com/office/drawing/2014/main" id="{889BE840-BA68-86BF-F042-18F7BCE7E80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5232" y="2936807"/>
            <a:ext cx="941103" cy="1066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591;g2f43d302b0d_0_238">
            <a:extLst>
              <a:ext uri="{FF2B5EF4-FFF2-40B4-BE49-F238E27FC236}">
                <a16:creationId xmlns:a16="http://schemas.microsoft.com/office/drawing/2014/main" id="{894CDB17-E0EE-2424-3799-2744BA254596}"/>
              </a:ext>
            </a:extLst>
          </p:cNvPr>
          <p:cNvGrpSpPr/>
          <p:nvPr/>
        </p:nvGrpSpPr>
        <p:grpSpPr>
          <a:xfrm>
            <a:off x="2326148" y="1712526"/>
            <a:ext cx="4104398" cy="908295"/>
            <a:chOff x="2206228" y="1712526"/>
            <a:chExt cx="4104398" cy="908295"/>
          </a:xfrm>
        </p:grpSpPr>
        <p:cxnSp>
          <p:nvCxnSpPr>
            <p:cNvPr id="18" name="Google Shape;592;g2f43d302b0d_0_238">
              <a:extLst>
                <a:ext uri="{FF2B5EF4-FFF2-40B4-BE49-F238E27FC236}">
                  <a16:creationId xmlns:a16="http://schemas.microsoft.com/office/drawing/2014/main" id="{4AC86465-0357-5CB9-6570-77B2C938B36C}"/>
                </a:ext>
              </a:extLst>
            </p:cNvPr>
            <p:cNvCxnSpPr>
              <a:cxnSpLocks/>
            </p:cNvCxnSpPr>
            <p:nvPr/>
          </p:nvCxnSpPr>
          <p:spPr>
            <a:xfrm>
              <a:off x="2206228" y="1979130"/>
              <a:ext cx="4025228" cy="621865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19" name="Google Shape;593;g2f43d302b0d_0_238">
              <a:extLst>
                <a:ext uri="{FF2B5EF4-FFF2-40B4-BE49-F238E27FC236}">
                  <a16:creationId xmlns:a16="http://schemas.microsoft.com/office/drawing/2014/main" id="{E4355878-113F-FDDF-F256-96A59FFA13E2}"/>
                </a:ext>
              </a:extLst>
            </p:cNvPr>
            <p:cNvSpPr txBox="1"/>
            <p:nvPr/>
          </p:nvSpPr>
          <p:spPr>
            <a:xfrm rot="512497">
              <a:off x="2319004" y="1712526"/>
              <a:ext cx="3991622" cy="90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① </a:t>
              </a:r>
              <a:endParaRPr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Solicitação de Registro de Privacidade </a:t>
              </a:r>
              <a:endParaRPr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Cópia dos Termos de Privacidade</a:t>
              </a:r>
              <a:endParaRPr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grpSp>
        <p:nvGrpSpPr>
          <p:cNvPr id="20" name="Google Shape;594;g2f43d302b0d_0_238">
            <a:extLst>
              <a:ext uri="{FF2B5EF4-FFF2-40B4-BE49-F238E27FC236}">
                <a16:creationId xmlns:a16="http://schemas.microsoft.com/office/drawing/2014/main" id="{12245166-B6B1-804D-B514-FADCBD499015}"/>
              </a:ext>
            </a:extLst>
          </p:cNvPr>
          <p:cNvGrpSpPr/>
          <p:nvPr/>
        </p:nvGrpSpPr>
        <p:grpSpPr>
          <a:xfrm>
            <a:off x="7641518" y="3449839"/>
            <a:ext cx="2237963" cy="637564"/>
            <a:chOff x="7869468" y="3467212"/>
            <a:chExt cx="2237963" cy="637564"/>
          </a:xfrm>
        </p:grpSpPr>
        <p:cxnSp>
          <p:nvCxnSpPr>
            <p:cNvPr id="21" name="Google Shape;595;g2f43d302b0d_0_238">
              <a:extLst>
                <a:ext uri="{FF2B5EF4-FFF2-40B4-BE49-F238E27FC236}">
                  <a16:creationId xmlns:a16="http://schemas.microsoft.com/office/drawing/2014/main" id="{81D0082E-0C96-36CB-D2E3-60A4D3E1F7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0489" y="3509987"/>
              <a:ext cx="1699529" cy="594789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22" name="Google Shape;596;g2f43d302b0d_0_238">
              <a:extLst>
                <a:ext uri="{FF2B5EF4-FFF2-40B4-BE49-F238E27FC236}">
                  <a16:creationId xmlns:a16="http://schemas.microsoft.com/office/drawing/2014/main" id="{8B6F91F8-F642-C1EC-A529-0BB755CFBEB4}"/>
                </a:ext>
              </a:extLst>
            </p:cNvPr>
            <p:cNvSpPr txBox="1"/>
            <p:nvPr/>
          </p:nvSpPr>
          <p:spPr>
            <a:xfrm rot="1198993">
              <a:off x="7869468" y="3467212"/>
              <a:ext cx="2237963" cy="38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② Seleção do app</a:t>
              </a:r>
              <a:b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</a:b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do </a:t>
              </a:r>
              <a:r>
                <a:rPr lang="pt-BR" sz="1600" dirty="0" err="1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Radiodifusor</a:t>
              </a: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 1</a:t>
              </a:r>
              <a:endParaRPr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23" name="Google Shape;597;g2f43d302b0d_0_238">
            <a:extLst>
              <a:ext uri="{FF2B5EF4-FFF2-40B4-BE49-F238E27FC236}">
                <a16:creationId xmlns:a16="http://schemas.microsoft.com/office/drawing/2014/main" id="{6D60AE3A-1BE7-245B-FFFA-0A424E4DB9EF}"/>
              </a:ext>
            </a:extLst>
          </p:cNvPr>
          <p:cNvSpPr txBox="1"/>
          <p:nvPr/>
        </p:nvSpPr>
        <p:spPr>
          <a:xfrm rot="-726">
            <a:off x="7261770" y="2085681"/>
            <a:ext cx="1920659" cy="106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③ Exibição da interface de privacidade </a:t>
            </a:r>
            <a:endParaRPr sz="1600" dirty="0">
              <a:solidFill>
                <a:srgbClr val="595959"/>
              </a:solidFill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  <p:grpSp>
        <p:nvGrpSpPr>
          <p:cNvPr id="24" name="Google Shape;598;g2f43d302b0d_0_238">
            <a:extLst>
              <a:ext uri="{FF2B5EF4-FFF2-40B4-BE49-F238E27FC236}">
                <a16:creationId xmlns:a16="http://schemas.microsoft.com/office/drawing/2014/main" id="{6711406E-D45A-3522-B224-853D2BBBAD4F}"/>
              </a:ext>
            </a:extLst>
          </p:cNvPr>
          <p:cNvGrpSpPr/>
          <p:nvPr/>
        </p:nvGrpSpPr>
        <p:grpSpPr>
          <a:xfrm>
            <a:off x="6369806" y="3662208"/>
            <a:ext cx="2831922" cy="913004"/>
            <a:chOff x="6541028" y="3662208"/>
            <a:chExt cx="2831922" cy="913004"/>
          </a:xfrm>
        </p:grpSpPr>
        <p:cxnSp>
          <p:nvCxnSpPr>
            <p:cNvPr id="25" name="Google Shape;599;g2f43d302b0d_0_238">
              <a:extLst>
                <a:ext uri="{FF2B5EF4-FFF2-40B4-BE49-F238E27FC236}">
                  <a16:creationId xmlns:a16="http://schemas.microsoft.com/office/drawing/2014/main" id="{3DC57241-54DE-F03C-D5B9-D3EDD5FB3E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8357" y="3662208"/>
              <a:ext cx="2388570" cy="913004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600;g2f43d302b0d_0_238">
              <a:extLst>
                <a:ext uri="{FF2B5EF4-FFF2-40B4-BE49-F238E27FC236}">
                  <a16:creationId xmlns:a16="http://schemas.microsoft.com/office/drawing/2014/main" id="{34061A89-0D71-7457-BB38-8E580A93915B}"/>
                </a:ext>
              </a:extLst>
            </p:cNvPr>
            <p:cNvSpPr txBox="1"/>
            <p:nvPr/>
          </p:nvSpPr>
          <p:spPr>
            <a:xfrm rot="1283871">
              <a:off x="6541028" y="4024231"/>
              <a:ext cx="2831922" cy="385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④ escolhas de privacidade</a:t>
              </a:r>
              <a:endParaRPr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grpSp>
        <p:nvGrpSpPr>
          <p:cNvPr id="27" name="Google Shape;601;g2f43d302b0d_0_238">
            <a:extLst>
              <a:ext uri="{FF2B5EF4-FFF2-40B4-BE49-F238E27FC236}">
                <a16:creationId xmlns:a16="http://schemas.microsoft.com/office/drawing/2014/main" id="{48E1F865-E758-6FBE-A84A-5DD9E0BFC354}"/>
              </a:ext>
            </a:extLst>
          </p:cNvPr>
          <p:cNvGrpSpPr/>
          <p:nvPr/>
        </p:nvGrpSpPr>
        <p:grpSpPr>
          <a:xfrm>
            <a:off x="3541035" y="3140102"/>
            <a:ext cx="3037437" cy="509277"/>
            <a:chOff x="3421115" y="3140102"/>
            <a:chExt cx="3037437" cy="509277"/>
          </a:xfrm>
        </p:grpSpPr>
        <p:cxnSp>
          <p:nvCxnSpPr>
            <p:cNvPr id="28" name="Google Shape;602;g2f43d302b0d_0_238">
              <a:extLst>
                <a:ext uri="{FF2B5EF4-FFF2-40B4-BE49-F238E27FC236}">
                  <a16:creationId xmlns:a16="http://schemas.microsoft.com/office/drawing/2014/main" id="{EFCEDE57-71EA-05C1-2D19-D3A1BEA13834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>
              <a:off x="3726335" y="3140102"/>
              <a:ext cx="2568775" cy="329781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29" name="Google Shape;603;g2f43d302b0d_0_238">
              <a:extLst>
                <a:ext uri="{FF2B5EF4-FFF2-40B4-BE49-F238E27FC236}">
                  <a16:creationId xmlns:a16="http://schemas.microsoft.com/office/drawing/2014/main" id="{A58FE386-EADE-E3DE-7587-B55CE4441CD0}"/>
                </a:ext>
              </a:extLst>
            </p:cNvPr>
            <p:cNvSpPr txBox="1"/>
            <p:nvPr/>
          </p:nvSpPr>
          <p:spPr>
            <a:xfrm rot="21172998">
              <a:off x="3421115" y="3265741"/>
              <a:ext cx="3037437" cy="383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595959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⑤ Registro de privacidade</a:t>
              </a:r>
              <a:endParaRPr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30" name="Google Shape;604;g2f43d302b0d_0_238">
            <a:extLst>
              <a:ext uri="{FF2B5EF4-FFF2-40B4-BE49-F238E27FC236}">
                <a16:creationId xmlns:a16="http://schemas.microsoft.com/office/drawing/2014/main" id="{617EA1CD-A90F-3EB7-75C6-AA0F3E5BC8C6}"/>
              </a:ext>
            </a:extLst>
          </p:cNvPr>
          <p:cNvSpPr txBox="1"/>
          <p:nvPr/>
        </p:nvSpPr>
        <p:spPr>
          <a:xfrm rot="-660">
            <a:off x="9202698" y="2091547"/>
            <a:ext cx="1531275" cy="84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595959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⑥ Criação do recibo de privacidade</a:t>
            </a:r>
            <a:endParaRPr sz="1600" dirty="0">
              <a:solidFill>
                <a:srgbClr val="595959"/>
              </a:solidFill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2FC024-EA4B-5113-3A36-688028A404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031060-E300-8E1A-EA8A-9B54A668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/>
              <a:t>Gerenciamento de Privacidade</a:t>
            </a:r>
          </a:p>
        </p:txBody>
      </p:sp>
      <p:pic>
        <p:nvPicPr>
          <p:cNvPr id="4" name="Google Shape;611;g22079f160cf_0_183">
            <a:extLst>
              <a:ext uri="{FF2B5EF4-FFF2-40B4-BE49-F238E27FC236}">
                <a16:creationId xmlns:a16="http://schemas.microsoft.com/office/drawing/2014/main" id="{EC7CCE21-C3BB-3450-A0DC-96FFEAFAF9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176" y="1036312"/>
            <a:ext cx="8271650" cy="4785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48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dirty="0"/>
              <a:t>O Projeto TV 3.0 Fase 3 (2022-2024)</a:t>
            </a:r>
          </a:p>
        </p:txBody>
      </p:sp>
      <p:sp>
        <p:nvSpPr>
          <p:cNvPr id="45" name="Google Shape;45;p3"/>
          <p:cNvSpPr/>
          <p:nvPr/>
        </p:nvSpPr>
        <p:spPr>
          <a:xfrm>
            <a:off x="9151021" y="320675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3" descr="Diagrama, 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273" y="4506304"/>
            <a:ext cx="449580" cy="49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 descr="LAViD/UFPB Núcleo de Pesquisa e Extensã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7988" y="4446727"/>
            <a:ext cx="449580" cy="68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 descr="Come to Brazil, Choose UF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3942" y="4501021"/>
            <a:ext cx="1743710" cy="449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3"/>
          <p:cNvGrpSpPr/>
          <p:nvPr/>
        </p:nvGrpSpPr>
        <p:grpSpPr>
          <a:xfrm>
            <a:off x="-15900" y="5139064"/>
            <a:ext cx="12207900" cy="1718936"/>
            <a:chOff x="2124836" y="4924826"/>
            <a:chExt cx="10067164" cy="1417509"/>
          </a:xfrm>
        </p:grpSpPr>
        <p:pic>
          <p:nvPicPr>
            <p:cNvPr id="50" name="Google Shape;50;p3" descr="Interface gráfica do usuário, Aplicativo&#10;&#10;Descrição gerada automaticamente"/>
            <p:cNvPicPr preferRelativeResize="0"/>
            <p:nvPr/>
          </p:nvPicPr>
          <p:blipFill rotWithShape="1">
            <a:blip r:embed="rId6">
              <a:alphaModFix/>
            </a:blip>
            <a:srcRect t="8202" b="1929"/>
            <a:stretch/>
          </p:blipFill>
          <p:spPr>
            <a:xfrm>
              <a:off x="2124836" y="4927075"/>
              <a:ext cx="2519680" cy="1415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 descr="Grupo de pessoas na cozinha&#10;&#10;Descrição gerada automaticamente"/>
            <p:cNvPicPr preferRelativeResize="0"/>
            <p:nvPr/>
          </p:nvPicPr>
          <p:blipFill rotWithShape="1">
            <a:blip r:embed="rId7">
              <a:alphaModFix/>
            </a:blip>
            <a:srcRect l="7251" t="36554" r="8240"/>
            <a:stretch/>
          </p:blipFill>
          <p:spPr>
            <a:xfrm>
              <a:off x="4642865" y="4924826"/>
              <a:ext cx="2519680" cy="1415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 descr="Pessoas em frente a mesa com computador&#10;&#10;Descrição gerada automaticamente"/>
            <p:cNvPicPr preferRelativeResize="0"/>
            <p:nvPr/>
          </p:nvPicPr>
          <p:blipFill rotWithShape="1">
            <a:blip r:embed="rId8">
              <a:alphaModFix/>
            </a:blip>
            <a:srcRect t="257"/>
            <a:stretch/>
          </p:blipFill>
          <p:spPr>
            <a:xfrm>
              <a:off x="7159243" y="4927076"/>
              <a:ext cx="2519045" cy="1413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 descr="Cozinha mulher em frente a computador&#10;&#10;Descrição gerada automaticamente"/>
            <p:cNvPicPr preferRelativeResize="0"/>
            <p:nvPr/>
          </p:nvPicPr>
          <p:blipFill rotWithShape="1">
            <a:blip r:embed="rId9">
              <a:alphaModFix/>
            </a:blip>
            <a:srcRect t="32961" r="22572" b="8957"/>
            <a:stretch/>
          </p:blipFill>
          <p:spPr>
            <a:xfrm>
              <a:off x="9672320" y="4924826"/>
              <a:ext cx="2519680" cy="1417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Google Shape;54;p3" descr="PUC Rio Logo – Pontifícia Universidade Católica do Rio de Janeiro - PNG e  Vetor - Download de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43089" y="4331794"/>
            <a:ext cx="449580" cy="7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 descr="Universidade Presbiteriana Mackenzie - Wikidat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98494" y="1747916"/>
            <a:ext cx="1511300" cy="44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 descr="Universidade Presbiteriana Mackenzie - Wikidat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60754" y="1753623"/>
            <a:ext cx="1511300" cy="449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3"/>
          <p:cNvGrpSpPr/>
          <p:nvPr/>
        </p:nvGrpSpPr>
        <p:grpSpPr>
          <a:xfrm>
            <a:off x="-15901" y="2279821"/>
            <a:ext cx="12186789" cy="1995953"/>
            <a:chOff x="-15900" y="1088018"/>
            <a:chExt cx="10078720" cy="1650694"/>
          </a:xfrm>
        </p:grpSpPr>
        <p:pic>
          <p:nvPicPr>
            <p:cNvPr id="59" name="Google Shape;59;p3" descr="Pessoas sentadas ao redor de mesa com computador e cadeira&#10;&#10;Descrição gerada automaticamente com confiança média"/>
            <p:cNvPicPr preferRelativeResize="0"/>
            <p:nvPr/>
          </p:nvPicPr>
          <p:blipFill rotWithShape="1">
            <a:blip r:embed="rId12">
              <a:alphaModFix/>
            </a:blip>
            <a:srcRect t="13036"/>
            <a:stretch/>
          </p:blipFill>
          <p:spPr>
            <a:xfrm>
              <a:off x="-15900" y="1088018"/>
              <a:ext cx="2519680" cy="1648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 descr="Homem jogando vídeo game em frente a computador&#10;&#10;Descrição gerada automaticamente"/>
            <p:cNvPicPr preferRelativeResize="0"/>
            <p:nvPr/>
          </p:nvPicPr>
          <p:blipFill rotWithShape="1">
            <a:blip r:embed="rId13">
              <a:alphaModFix/>
            </a:blip>
            <a:srcRect t="12755"/>
            <a:stretch/>
          </p:blipFill>
          <p:spPr>
            <a:xfrm>
              <a:off x="2503780" y="1090252"/>
              <a:ext cx="2519680" cy="1648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"/>
            <p:cNvPicPr preferRelativeResize="0"/>
            <p:nvPr/>
          </p:nvPicPr>
          <p:blipFill rotWithShape="1">
            <a:blip r:embed="rId14">
              <a:alphaModFix/>
            </a:blip>
            <a:srcRect l="8964" t="20604" r="24156" b="1603"/>
            <a:stretch/>
          </p:blipFill>
          <p:spPr>
            <a:xfrm>
              <a:off x="5023460" y="1090252"/>
              <a:ext cx="2519680" cy="1648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3" descr="Pessoas ao lado de um caminhão&#10;&#10;Descrição gerada automaticament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543140" y="1090251"/>
              <a:ext cx="2519680" cy="16484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" name="Google Shape;63;p3" descr="Come to Brazil, Choose UF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2406" y="1763782"/>
            <a:ext cx="1743710" cy="4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 txBox="1"/>
          <p:nvPr/>
        </p:nvSpPr>
        <p:spPr>
          <a:xfrm>
            <a:off x="319461" y="1079369"/>
            <a:ext cx="23759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Codificação de Vídeo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Avaliação de Qualidade</a:t>
            </a:r>
            <a:endParaRPr dirty="0"/>
          </a:p>
        </p:txBody>
      </p:sp>
      <p:sp>
        <p:nvSpPr>
          <p:cNvPr id="65" name="Google Shape;65;p3"/>
          <p:cNvSpPr txBox="1"/>
          <p:nvPr/>
        </p:nvSpPr>
        <p:spPr>
          <a:xfrm>
            <a:off x="3377329" y="1079369"/>
            <a:ext cx="23759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Camada de Transporte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P&amp;D</a:t>
            </a:r>
            <a:endParaRPr dirty="0"/>
          </a:p>
        </p:txBody>
      </p:sp>
      <p:sp>
        <p:nvSpPr>
          <p:cNvPr id="66" name="Google Shape;66;p3"/>
          <p:cNvSpPr txBox="1"/>
          <p:nvPr/>
        </p:nvSpPr>
        <p:spPr>
          <a:xfrm>
            <a:off x="6272039" y="1079369"/>
            <a:ext cx="28521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Camada Física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Teste de Laboratório</a:t>
            </a:r>
            <a:endParaRPr/>
          </a:p>
        </p:txBody>
      </p:sp>
      <p:sp>
        <p:nvSpPr>
          <p:cNvPr id="67" name="Google Shape;67;p3"/>
          <p:cNvSpPr txBox="1"/>
          <p:nvPr/>
        </p:nvSpPr>
        <p:spPr>
          <a:xfrm>
            <a:off x="9151021" y="1079369"/>
            <a:ext cx="30409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Camada Física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Teste de Campo</a:t>
            </a:r>
            <a:endParaRPr dirty="0"/>
          </a:p>
        </p:txBody>
      </p:sp>
      <p:sp>
        <p:nvSpPr>
          <p:cNvPr id="68" name="Google Shape;68;p3"/>
          <p:cNvSpPr txBox="1"/>
          <p:nvPr/>
        </p:nvSpPr>
        <p:spPr>
          <a:xfrm>
            <a:off x="3927801" y="4416350"/>
            <a:ext cx="26336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Codificação de Aplicações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P&amp;D</a:t>
            </a:r>
            <a:endParaRPr dirty="0"/>
          </a:p>
        </p:txBody>
      </p:sp>
      <p:pic>
        <p:nvPicPr>
          <p:cNvPr id="69" name="Google Shape;69;p3" descr="Associated Institutions | REARI-RJ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14857" y="4242839"/>
            <a:ext cx="727517" cy="91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88474" y="4476500"/>
            <a:ext cx="1179183" cy="52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Universidade de Brasila (UnB) Logo PNG Vector (EPS) Free Download">
            <a:extLst>
              <a:ext uri="{FF2B5EF4-FFF2-40B4-BE49-F238E27FC236}">
                <a16:creationId xmlns:a16="http://schemas.microsoft.com/office/drawing/2014/main" id="{3DC3973B-6392-58C5-F9FE-C7D9A1F5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51" y="1735229"/>
            <a:ext cx="546789" cy="5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BD758-E5BA-C07A-61C7-9C434E9D8B6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280" name="Google Shape;280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Conclusão</a:t>
            </a:r>
          </a:p>
        </p:txBody>
      </p:sp>
      <p:sp>
        <p:nvSpPr>
          <p:cNvPr id="281" name="Google Shape;281;p25"/>
          <p:cNvSpPr txBox="1"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0000" tIns="45700" rIns="91425" bIns="45700" anchor="t" anchorCtr="0">
            <a:normAutofit/>
          </a:bodyPr>
          <a:lstStyle/>
          <a:p>
            <a:pPr lvl="0"/>
            <a:r>
              <a:rPr lang="pt-BR" dirty="0"/>
              <a:t>A TV 3.0 é:</a:t>
            </a:r>
          </a:p>
          <a:p>
            <a:pPr lvl="0"/>
            <a:r>
              <a:rPr lang="pt-BR" dirty="0"/>
              <a:t>	Convergente IP</a:t>
            </a:r>
          </a:p>
          <a:p>
            <a:pPr lvl="0"/>
            <a:r>
              <a:rPr lang="pt-BR" dirty="0"/>
              <a:t>	Plataforma orientada a aplicativos</a:t>
            </a:r>
          </a:p>
          <a:p>
            <a:pPr lvl="0"/>
            <a:r>
              <a:rPr lang="pt-BR" dirty="0"/>
              <a:t>	Personalizada</a:t>
            </a:r>
          </a:p>
          <a:p>
            <a:pPr lvl="0"/>
            <a:r>
              <a:rPr lang="pt-BR" dirty="0"/>
              <a:t>	Controle de privacidade</a:t>
            </a:r>
          </a:p>
          <a:p>
            <a:pPr lvl="0"/>
            <a:endParaRPr lang="pt-B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 txBox="1">
            <a:spLocks noGrp="1"/>
          </p:cNvSpPr>
          <p:nvPr>
            <p:ph type="ctrTitle"/>
          </p:nvPr>
        </p:nvSpPr>
        <p:spPr>
          <a:xfrm>
            <a:off x="842211" y="758825"/>
            <a:ext cx="10507578" cy="2751138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pt-BR" dirty="0"/>
              <a:t>Obrigado!</a:t>
            </a:r>
          </a:p>
        </p:txBody>
      </p:sp>
      <p:sp>
        <p:nvSpPr>
          <p:cNvPr id="6" name="Google Shape;28;p1">
            <a:extLst>
              <a:ext uri="{FF2B5EF4-FFF2-40B4-BE49-F238E27FC236}">
                <a16:creationId xmlns:a16="http://schemas.microsoft.com/office/drawing/2014/main" id="{9E99FB31-AD96-D1B8-D583-95B23374BCB5}"/>
              </a:ext>
            </a:extLst>
          </p:cNvPr>
          <p:cNvSpPr txBox="1">
            <a:spLocks/>
          </p:cNvSpPr>
          <p:nvPr/>
        </p:nvSpPr>
        <p:spPr>
          <a:xfrm>
            <a:off x="842211" y="3602038"/>
            <a:ext cx="10507578" cy="219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3500" b="1" dirty="0"/>
              <a:t>Prof. Marcelo F. Moreno</a:t>
            </a:r>
          </a:p>
          <a:p>
            <a:r>
              <a:rPr lang="pt-BR" dirty="0"/>
              <a:t>Professor Associado - Universidade Federal de Juiz de Fora (UFJF)</a:t>
            </a:r>
          </a:p>
          <a:p>
            <a:r>
              <a:rPr lang="pt-BR" dirty="0"/>
              <a:t>Coordenador GT Codificação de Aplicações – Fórum SBTVD</a:t>
            </a:r>
          </a:p>
          <a:p>
            <a:r>
              <a:rPr lang="pt-BR" dirty="0"/>
              <a:t>Coordenador GT Camada de Aplicações da TV 3.0 – SET</a:t>
            </a:r>
          </a:p>
          <a:p>
            <a:r>
              <a:rPr lang="pt-BR" dirty="0">
                <a:hlinkClick r:id="rId3"/>
              </a:rPr>
              <a:t>marcelo.moreno@ufjf.br</a:t>
            </a:r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dirty="0"/>
              <a:t>O Projeto TV 3.0 Fase 3 (2022-2024)</a:t>
            </a:r>
          </a:p>
        </p:txBody>
      </p:sp>
      <p:sp>
        <p:nvSpPr>
          <p:cNvPr id="76" name="Google Shape;76;p4"/>
          <p:cNvSpPr/>
          <p:nvPr/>
        </p:nvSpPr>
        <p:spPr>
          <a:xfrm>
            <a:off x="366582" y="1435559"/>
            <a:ext cx="11458836" cy="2353393"/>
          </a:xfrm>
          <a:custGeom>
            <a:avLst/>
            <a:gdLst/>
            <a:ahLst/>
            <a:cxnLst/>
            <a:rect l="l" t="t" r="r" b="b"/>
            <a:pathLst>
              <a:path w="10648948" h="2343150" extrusionOk="0">
                <a:moveTo>
                  <a:pt x="0" y="0"/>
                </a:moveTo>
                <a:lnTo>
                  <a:pt x="10648948" y="0"/>
                </a:lnTo>
                <a:lnTo>
                  <a:pt x="10648948" y="819150"/>
                </a:lnTo>
                <a:lnTo>
                  <a:pt x="10648948" y="2343150"/>
                </a:lnTo>
                <a:lnTo>
                  <a:pt x="9902398" y="2343150"/>
                </a:lnTo>
                <a:lnTo>
                  <a:pt x="9912934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CODIFICAÇÃO DE APLICAÇÕES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DTV Play com adaptações e extensões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">
            <a:hlinkClick r:id="rId3" action="ppaction://hlinksldjump"/>
          </p:cNvPr>
          <p:cNvSpPr/>
          <p:nvPr/>
        </p:nvSpPr>
        <p:spPr>
          <a:xfrm>
            <a:off x="366581" y="2345093"/>
            <a:ext cx="1589462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 BASE LAYER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VVC</a:t>
            </a:r>
            <a:r>
              <a:rPr lang="pt-BR" sz="140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(OTA/OTT)</a:t>
            </a:r>
            <a:endParaRPr/>
          </a:p>
        </p:txBody>
      </p:sp>
      <p:sp>
        <p:nvSpPr>
          <p:cNvPr id="78" name="Google Shape;78;p4">
            <a:hlinkClick r:id="rId4" action="ppaction://hlinksldjump"/>
          </p:cNvPr>
          <p:cNvSpPr/>
          <p:nvPr/>
        </p:nvSpPr>
        <p:spPr>
          <a:xfrm>
            <a:off x="2032697" y="2345093"/>
            <a:ext cx="1506737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 ENHANCEMENT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DRE</a:t>
            </a: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LCEVC</a:t>
            </a: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(OTA/OTT)</a:t>
            </a: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3616088" y="2345093"/>
            <a:ext cx="1565512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HDR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HDR10</a:t>
            </a: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(OTA/OTT)</a:t>
            </a:r>
            <a:endParaRPr/>
          </a:p>
        </p:txBody>
      </p:sp>
      <p:sp>
        <p:nvSpPr>
          <p:cNvPr id="80" name="Google Shape;80;p4">
            <a:hlinkClick r:id="rId3" action="ppaction://hlinksldjump"/>
          </p:cNvPr>
          <p:cNvSpPr/>
          <p:nvPr/>
        </p:nvSpPr>
        <p:spPr>
          <a:xfrm>
            <a:off x="366581" y="3907814"/>
            <a:ext cx="11458837" cy="834518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CAMADA DE TRANSPORTE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ROUTE/DASH (com adaptações e extensões) (OTA/OTT)</a:t>
            </a:r>
            <a:endParaRPr/>
          </a:p>
        </p:txBody>
      </p:sp>
      <p:sp>
        <p:nvSpPr>
          <p:cNvPr id="81" name="Google Shape;81;p4">
            <a:hlinkClick r:id="rId5" action="ppaction://hlinksldjump"/>
          </p:cNvPr>
          <p:cNvSpPr/>
          <p:nvPr/>
        </p:nvSpPr>
        <p:spPr>
          <a:xfrm>
            <a:off x="366580" y="4864832"/>
            <a:ext cx="5729419" cy="834518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CAMADA FÍSICA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ATSC 3.0 with MIMO, LDM and TxID (OTA)</a:t>
            </a:r>
            <a:endParaRPr sz="16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6220235" y="4864832"/>
            <a:ext cx="5596912" cy="834518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44"/>
              <a:buFont typeface="Calibri"/>
              <a:buNone/>
            </a:pPr>
            <a:r>
              <a:rPr lang="pt-BR" sz="1944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Acesso Internet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666"/>
              <a:buFont typeface="Calibri"/>
              <a:buNone/>
            </a:pPr>
            <a:r>
              <a:rPr lang="pt-BR" sz="1666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qualquer tecnologia disponível no receptor</a:t>
            </a:r>
            <a:endParaRPr sz="2222" b="0" i="1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/>
          <p:nvPr/>
        </p:nvSpPr>
        <p:spPr>
          <a:xfrm>
            <a:off x="5258253" y="2345093"/>
            <a:ext cx="1565512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VR CODEC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V3C</a:t>
            </a: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(V-PCC / MIV)</a:t>
            </a:r>
            <a:b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(OTT, opcional)</a:t>
            </a: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6900419" y="2345093"/>
            <a:ext cx="1032756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EWS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ATSC 3.0 AEA</a:t>
            </a: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8009829" y="2345093"/>
            <a:ext cx="1493716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ÁUDIO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MPEG-H Audio </a:t>
            </a: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(OTA/OTT)</a:t>
            </a: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9580198" y="2345093"/>
            <a:ext cx="1354802" cy="1443859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E2F0D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LEGENDAS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400"/>
              <a:buFont typeface="Calibri"/>
              <a:buNone/>
            </a:pPr>
            <a:r>
              <a:rPr lang="pt-BR" sz="1400" b="1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IMSC1</a:t>
            </a:r>
            <a:r>
              <a:rPr lang="pt-BR" sz="1400" b="0" i="1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(OTA/OTT)</a:t>
            </a:r>
            <a:endParaRPr sz="1400" b="0" i="1" u="none" strike="noStrike" cap="non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A7074-0674-BD16-4C7B-6E76908E32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  <p:pic>
        <p:nvPicPr>
          <p:cNvPr id="5" name="Google Shape;97;p15">
            <a:extLst>
              <a:ext uri="{FF2B5EF4-FFF2-40B4-BE49-F238E27FC236}">
                <a16:creationId xmlns:a16="http://schemas.microsoft.com/office/drawing/2014/main" id="{F53FCBD3-0C47-FD41-282B-E6FA41E7BBF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68115" y="269555"/>
            <a:ext cx="1930398" cy="193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ctrTitle"/>
          </p:nvPr>
        </p:nvSpPr>
        <p:spPr>
          <a:xfrm>
            <a:off x="1524000" y="759417"/>
            <a:ext cx="9144000" cy="2750546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pt-BR"/>
              <a:t>TV 3.0 e a Convergência 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48262-D649-DFAC-B50B-47DB6BDE3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/>
              <a:t>TV 3.0 e a Convergência IP</a:t>
            </a:r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 l="24958" r="25013"/>
          <a:stretch/>
        </p:blipFill>
        <p:spPr>
          <a:xfrm>
            <a:off x="470791" y="1365162"/>
            <a:ext cx="2423161" cy="322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6572" y="3838705"/>
            <a:ext cx="1474637" cy="171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3717" y="2513963"/>
            <a:ext cx="2620747" cy="2275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6"/>
          <p:cNvCxnSpPr/>
          <p:nvPr/>
        </p:nvCxnSpPr>
        <p:spPr>
          <a:xfrm>
            <a:off x="2048654" y="2048233"/>
            <a:ext cx="2823597" cy="1213582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103" name="Google Shape;103;p6"/>
          <p:cNvCxnSpPr/>
          <p:nvPr/>
        </p:nvCxnSpPr>
        <p:spPr>
          <a:xfrm>
            <a:off x="7594464" y="3859408"/>
            <a:ext cx="2532175" cy="838309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sp>
        <p:nvSpPr>
          <p:cNvPr id="104" name="Google Shape;104;p6"/>
          <p:cNvSpPr txBox="1"/>
          <p:nvPr/>
        </p:nvSpPr>
        <p:spPr>
          <a:xfrm rot="1405784">
            <a:off x="1936051" y="2196949"/>
            <a:ext cx="30893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Broadcast, unidirecional (</a:t>
            </a:r>
            <a:r>
              <a:rPr lang="pt-BR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Push</a:t>
            </a: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105" name="Google Shape;105;p6"/>
          <p:cNvSpPr txBox="1"/>
          <p:nvPr/>
        </p:nvSpPr>
        <p:spPr>
          <a:xfrm rot="1094513">
            <a:off x="7625733" y="3834681"/>
            <a:ext cx="26281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Unicast, bidirecional (Pull)</a:t>
            </a:r>
            <a:endParaRPr/>
          </a:p>
        </p:txBody>
      </p:sp>
      <p:sp>
        <p:nvSpPr>
          <p:cNvPr id="106" name="Google Shape;106;p6"/>
          <p:cNvSpPr txBox="1"/>
          <p:nvPr/>
        </p:nvSpPr>
        <p:spPr>
          <a:xfrm rot="1094513">
            <a:off x="8383937" y="4413781"/>
            <a:ext cx="10281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TCP/IP</a:t>
            </a:r>
            <a:endParaRPr dirty="0"/>
          </a:p>
        </p:txBody>
      </p:sp>
      <p:sp>
        <p:nvSpPr>
          <p:cNvPr id="107" name="Google Shape;107;p6"/>
          <p:cNvSpPr txBox="1"/>
          <p:nvPr/>
        </p:nvSpPr>
        <p:spPr>
          <a:xfrm rot="1094513">
            <a:off x="7559530" y="4650819"/>
            <a:ext cx="22141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DASH/HLS</a:t>
            </a:r>
            <a:endParaRPr dirty="0"/>
          </a:p>
        </p:txBody>
      </p:sp>
      <p:sp>
        <p:nvSpPr>
          <p:cNvPr id="108" name="Google Shape;108;p6"/>
          <p:cNvSpPr txBox="1"/>
          <p:nvPr/>
        </p:nvSpPr>
        <p:spPr>
          <a:xfrm rot="1365735">
            <a:off x="2346005" y="2721589"/>
            <a:ext cx="1772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UDP/IP</a:t>
            </a:r>
            <a:endParaRPr dirty="0"/>
          </a:p>
        </p:txBody>
      </p:sp>
      <p:sp>
        <p:nvSpPr>
          <p:cNvPr id="110" name="Google Shape;110;p6"/>
          <p:cNvSpPr txBox="1"/>
          <p:nvPr/>
        </p:nvSpPr>
        <p:spPr>
          <a:xfrm rot="1493056">
            <a:off x="2728768" y="2980582"/>
            <a:ext cx="7070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DASH</a:t>
            </a:r>
            <a:endParaRPr dirty="0"/>
          </a:p>
        </p:txBody>
      </p:sp>
      <p:sp>
        <p:nvSpPr>
          <p:cNvPr id="111" name="Google Shape;111;p6"/>
          <p:cNvSpPr txBox="1"/>
          <p:nvPr/>
        </p:nvSpPr>
        <p:spPr>
          <a:xfrm>
            <a:off x="2918530" y="1186188"/>
            <a:ext cx="18131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Radiodifusão (OTA)</a:t>
            </a:r>
            <a:endParaRPr dirty="0"/>
          </a:p>
        </p:txBody>
      </p:sp>
      <p:sp>
        <p:nvSpPr>
          <p:cNvPr id="112" name="Google Shape;112;p6"/>
          <p:cNvSpPr txBox="1"/>
          <p:nvPr/>
        </p:nvSpPr>
        <p:spPr>
          <a:xfrm>
            <a:off x="8153400" y="2771445"/>
            <a:ext cx="195367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Internet </a:t>
            </a:r>
            <a:b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(OTT)</a:t>
            </a:r>
            <a:endParaRPr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4D60A-AE2E-F389-AB86-2E2939C31DF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CCS Senado Federal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ctrTitle"/>
          </p:nvPr>
        </p:nvSpPr>
        <p:spPr>
          <a:xfrm>
            <a:off x="1524000" y="759417"/>
            <a:ext cx="9144000" cy="2750546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pt-BR" dirty="0"/>
              <a:t>TV 3.0 como Plataforma Orientada a Aplicativos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7A1E599-3920-2A0A-E79F-24B811AB36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C3254B-0C2A-4735-6309-BD1F7F2101B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dirty="0"/>
              <a:t>Plataforma de TV Orientada a Aplicativos</a:t>
            </a:r>
          </a:p>
        </p:txBody>
      </p:sp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838200" y="1365162"/>
            <a:ext cx="10515600" cy="445608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dirty="0"/>
              <a:t>A TV 3.0 representa uma mudança fundamental de paradigma na maneira como os telespectadores percebem, iniciam e navegam no conteúdo da radiodifusão. </a:t>
            </a:r>
          </a:p>
          <a:p>
            <a:pPr lvl="0"/>
            <a:r>
              <a:rPr lang="pt-BR" sz="2800" dirty="0"/>
              <a:t>O ponto de entrada para o consumo de conteúdo de TV passa da seleção do canal de uma emissora para a seleção do aplicativo de uma emissora. </a:t>
            </a:r>
          </a:p>
          <a:p>
            <a:pPr lvl="0"/>
            <a:r>
              <a:rPr lang="pt-BR" sz="2800" dirty="0"/>
              <a:t>Toda a gama de serviços de radiodifusão agora é oferecida em um formato harmonizado, apresentando um ambiente compartilhado de conteúdo das emissoras e experiências orientadas por aplicativos.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8BFDD0-910D-11F5-7C7F-62ED0773A45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CCS Senado Federal</a:t>
            </a:r>
          </a:p>
        </p:txBody>
      </p:sp>
      <p:sp>
        <p:nvSpPr>
          <p:cNvPr id="171" name="Google Shape;171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dirty="0"/>
              <a:t>Plataforma de TV Orientada a Aplicativos</a:t>
            </a:r>
          </a:p>
        </p:txBody>
      </p:sp>
      <p:sp>
        <p:nvSpPr>
          <p:cNvPr id="172" name="Google Shape;172;p11"/>
          <p:cNvSpPr txBox="1">
            <a:spLocks noGrp="1"/>
          </p:cNvSpPr>
          <p:nvPr>
            <p:ph type="body" idx="1"/>
          </p:nvPr>
        </p:nvSpPr>
        <p:spPr>
          <a:xfrm>
            <a:off x="838200" y="1365162"/>
            <a:ext cx="10515600" cy="445608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dirty="0"/>
              <a:t>As necessidades distintas da TV 3.0 exigem uma evolução das especificações para o suporte à interatividade rumo a uma abrangente de plataforma de software. </a:t>
            </a:r>
          </a:p>
          <a:p>
            <a:pPr lvl="0"/>
            <a:r>
              <a:rPr lang="pt-BR" sz="2800" dirty="0"/>
              <a:t>Uma especificação de plataforma expande o foco da interatividade para além das funcionalidades para aplicações interativas dos </a:t>
            </a:r>
            <a:r>
              <a:rPr lang="pt-BR" sz="2800" dirty="0" err="1"/>
              <a:t>radiodifusores</a:t>
            </a:r>
            <a:endParaRPr lang="pt-BR" sz="2800" dirty="0"/>
          </a:p>
          <a:p>
            <a:pPr lvl="0"/>
            <a:r>
              <a:rPr lang="pt-BR" sz="2800" dirty="0"/>
              <a:t>Inclui definições de componentes com interfaces gráficas que indexam e agregam conteúdos da radiodifusão.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836</Words>
  <Application>Microsoft Macintosh PowerPoint</Application>
  <PresentationFormat>Widescreen</PresentationFormat>
  <Paragraphs>173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Noto Sans Light</vt:lpstr>
      <vt:lpstr>Office Theme</vt:lpstr>
      <vt:lpstr> TV 3.0 Convergência IP,  Plataforma de TV Orientada a Aplicativos, Personalização e Privacidade </vt:lpstr>
      <vt:lpstr>O Projeto TV 3.0</vt:lpstr>
      <vt:lpstr>O Projeto TV 3.0 Fase 3 (2022-2024)</vt:lpstr>
      <vt:lpstr>O Projeto TV 3.0 Fase 3 (2022-2024)</vt:lpstr>
      <vt:lpstr>TV 3.0 e a Convergência IP</vt:lpstr>
      <vt:lpstr>TV 3.0 e a Convergência IP</vt:lpstr>
      <vt:lpstr>TV 3.0 como Plataforma Orientada a Aplicativos</vt:lpstr>
      <vt:lpstr>Plataforma de TV Orientada a Aplicativos</vt:lpstr>
      <vt:lpstr>Plataforma de TV Orientada a Aplicativos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TV 3.0 e Personalização</vt:lpstr>
      <vt:lpstr>Personalização</vt:lpstr>
      <vt:lpstr>Anúncios direcionados – OTA-OTT</vt:lpstr>
      <vt:lpstr>Comunicação Pública Direcionada</vt:lpstr>
      <vt:lpstr>Programação personalizada</vt:lpstr>
      <vt:lpstr>Programação personalizada</vt:lpstr>
      <vt:lpstr>TV 3.0 e Privacidade</vt:lpstr>
      <vt:lpstr>E a Privacidade?</vt:lpstr>
      <vt:lpstr>Gerenciamento de Privacidade</vt:lpstr>
      <vt:lpstr>Gerenciamento de Privacidade</vt:lpstr>
      <vt:lpstr>Gerenciamento de Privacidade</vt:lpstr>
      <vt:lpstr>Conclusão</vt:lpstr>
      <vt:lpstr>Obrigado!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CCS-Senado2024-TV3.0-AppBased-Personal-Privacidade</dc:title>
  <dc:subject/>
  <dc:creator>Marcelo Moreno</dc:creator>
  <cp:keywords/>
  <dc:description/>
  <cp:lastModifiedBy>Marcelo Moreno</cp:lastModifiedBy>
  <cp:revision>3</cp:revision>
  <dcterms:created xsi:type="dcterms:W3CDTF">2020-07-10T03:37:44Z</dcterms:created>
  <dcterms:modified xsi:type="dcterms:W3CDTF">2024-12-02T05:54:01Z</dcterms:modified>
  <cp:category/>
</cp:coreProperties>
</file>