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505" r:id="rId3"/>
    <p:sldId id="2513" r:id="rId4"/>
    <p:sldId id="2514" r:id="rId5"/>
    <p:sldId id="2525" r:id="rId6"/>
    <p:sldId id="2526" r:id="rId7"/>
    <p:sldId id="2527" r:id="rId8"/>
    <p:sldId id="2517" r:id="rId9"/>
    <p:sldId id="2519" r:id="rId10"/>
    <p:sldId id="261" r:id="rId11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B050"/>
    <a:srgbClr val="002060"/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06" autoAdjust="0"/>
    <p:restoredTop sz="93425"/>
  </p:normalViewPr>
  <p:slideViewPr>
    <p:cSldViewPr snapToGrid="0">
      <p:cViewPr varScale="1">
        <p:scale>
          <a:sx n="118" d="100"/>
          <a:sy n="118" d="100"/>
        </p:scale>
        <p:origin x="528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12BC3D3-E8DD-C945-A501-EA295936FBA3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0C7B3A0-F598-BD40-8E88-4A8AB45430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2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83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41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63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659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D5F22-67A1-9FE0-68A3-D2EDA8641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C167FB0-136E-0E81-7EE1-205A839924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6D520B0-79BF-56F5-F17C-4BD307365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0A74A56-A630-8083-E2D8-F501A81AC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495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0610E-1F00-BE8D-A75F-280CF84C1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5578594-F296-4197-64C1-E0B401F7AD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E3C9F1F-6820-B482-C220-AA5A1D5863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EAD279F-71FB-64FB-01A0-41A78B503B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295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95D48-9D05-FC76-0D2A-7C027D4C2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5811C1A-A48B-78BB-8FEB-231EC042E2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1850E77-D869-B1D5-8D5A-E739BE213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4E242F-7867-7008-C000-7B6BE7D558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471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9224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2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  <a:endParaRPr lang="pt-BR" sz="1400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868D2A28-EAE6-072F-1B56-E937DD85D36E}"/>
              </a:ext>
            </a:extLst>
          </p:cNvPr>
          <p:cNvSpPr txBox="1"/>
          <p:nvPr/>
        </p:nvSpPr>
        <p:spPr>
          <a:xfrm>
            <a:off x="287785" y="4147208"/>
            <a:ext cx="11769506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1600" b="1" dirty="0">
                <a:solidFill>
                  <a:schemeClr val="accent5">
                    <a:lumMod val="50000"/>
                  </a:schemeClr>
                </a:solidFill>
                <a:latin typeface="Montserrat Bold"/>
              </a:rPr>
              <a:t>                                                      Audiência Pública – Comissão de Constituição e Justiça do Senado Federal</a:t>
            </a:r>
          </a:p>
          <a:p>
            <a:pPr algn="just">
              <a:spcAft>
                <a:spcPts val="600"/>
              </a:spcAft>
            </a:pPr>
            <a:r>
              <a:rPr lang="pt-BR" sz="1200" dirty="0">
                <a:solidFill>
                  <a:schemeClr val="accent5">
                    <a:lumMod val="50000"/>
                  </a:schemeClr>
                </a:solidFill>
                <a:latin typeface="Montserrat"/>
              </a:rPr>
              <a:t>									                  Brasília, 20 de maio de 2025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D5930F5-E113-69AA-35A7-22D4B5D36F89}"/>
              </a:ext>
            </a:extLst>
          </p:cNvPr>
          <p:cNvSpPr txBox="1"/>
          <p:nvPr/>
        </p:nvSpPr>
        <p:spPr>
          <a:xfrm>
            <a:off x="1077686" y="2083224"/>
            <a:ext cx="10691819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t-BR" sz="4800" b="1" dirty="0">
                <a:solidFill>
                  <a:schemeClr val="accent5">
                    <a:lumMod val="50000"/>
                  </a:schemeClr>
                </a:solidFill>
                <a:latin typeface="Montserrat Bold"/>
              </a:rPr>
              <a:t>Processo Administrativo Tributário do IBS – PLP 108/24 </a:t>
            </a:r>
          </a:p>
        </p:txBody>
      </p:sp>
      <p:pic>
        <p:nvPicPr>
          <p:cNvPr id="9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464" y="6041915"/>
            <a:ext cx="2812149" cy="8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24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2773609"/>
            <a:ext cx="4173764" cy="1225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F38E0F6-D548-4C98-C3AF-6508DAF6109A}"/>
              </a:ext>
            </a:extLst>
          </p:cNvPr>
          <p:cNvSpPr txBox="1"/>
          <p:nvPr/>
        </p:nvSpPr>
        <p:spPr>
          <a:xfrm>
            <a:off x="694063" y="5256931"/>
            <a:ext cx="3443371" cy="50077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400" b="1" dirty="0">
                <a:solidFill>
                  <a:schemeClr val="bg1"/>
                </a:solidFill>
                <a:latin typeface="Montserrat" panose="00000500000000000000" pitchFamily="2" charset="0"/>
              </a:rPr>
              <a:t>MUITO OBRIGADO!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A6B8F77-9D05-FC86-145A-8E7446139942}"/>
              </a:ext>
            </a:extLst>
          </p:cNvPr>
          <p:cNvSpPr txBox="1"/>
          <p:nvPr/>
        </p:nvSpPr>
        <p:spPr>
          <a:xfrm>
            <a:off x="775580" y="5757709"/>
            <a:ext cx="6530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Manoel Procópio Júnior</a:t>
            </a:r>
          </a:p>
          <a:p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Diretor da Secretaria Extraordinária da Reforma Tributária</a:t>
            </a:r>
          </a:p>
          <a:p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Ministério da Fazenda</a:t>
            </a:r>
          </a:p>
        </p:txBody>
      </p:sp>
    </p:spTree>
    <p:extLst>
      <p:ext uri="{BB962C8B-B14F-4D97-AF65-F5344CB8AC3E}">
        <p14:creationId xmlns:p14="http://schemas.microsoft.com/office/powerpoint/2010/main" val="193317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825FDA-D410-9484-6572-CD9CCFAE67FA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Administrativo na EC 132/23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449E1463-7EFF-4533-4A21-E5409DE0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BC2302A8-D08A-C2C6-9EBA-B6C1C4F1DF6E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26EE577-DCE6-A7A1-AB8C-88339F70E51D}"/>
              </a:ext>
            </a:extLst>
          </p:cNvPr>
          <p:cNvSpPr txBox="1"/>
          <p:nvPr/>
        </p:nvSpPr>
        <p:spPr>
          <a:xfrm>
            <a:off x="283029" y="790550"/>
            <a:ext cx="11645735" cy="593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2400" b="1" dirty="0">
                <a:latin typeface="Altivo" panose="020B0000000000000000" pitchFamily="34" charset="0"/>
              </a:rPr>
              <a:t>Art. 156-B</a:t>
            </a:r>
            <a:r>
              <a:rPr lang="pt-BR" sz="2400" dirty="0">
                <a:latin typeface="Altivo" panose="020B0000000000000000" pitchFamily="34" charset="0"/>
              </a:rPr>
              <a:t>. Os Estados, o Distrito Federal e os Municípios exercerão de forma integrada, exclusivamente por meio do Comitê Gestor do Imposto sobre Bens e Serviços, nos termos e limites estabelecidos nesta Constituição e em lei complementar, as seguintes competências administrativas relativas ao imposto de que trata o art. 156-A:</a:t>
            </a: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2400" dirty="0" err="1">
                <a:latin typeface="Altivo" panose="020B0000000000000000" pitchFamily="34" charset="0"/>
              </a:rPr>
              <a:t>I</a:t>
            </a:r>
            <a:r>
              <a:rPr lang="pt-BR" sz="2400" dirty="0">
                <a:latin typeface="Altivo" panose="020B0000000000000000" pitchFamily="34" charset="0"/>
              </a:rPr>
              <a:t> - editar regulamento único e uniformizar a interpretação e a aplicação da legislação do imposto;</a:t>
            </a: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2400" dirty="0">
                <a:latin typeface="Altivo" panose="020B0000000000000000" pitchFamily="34" charset="0"/>
              </a:rPr>
              <a:t>II - arrecadar o imposto, efetuar as compensações e distribuir o produto da arrecadação entre Estados, Distrito Federal e Municípios;</a:t>
            </a: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2400" b="1" dirty="0">
                <a:highlight>
                  <a:srgbClr val="FFFF00"/>
                </a:highlight>
                <a:latin typeface="Altivo" panose="020B0000000000000000" pitchFamily="34" charset="0"/>
              </a:rPr>
              <a:t>III – decidir o contencioso administrativo.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</a:p>
          <a:p>
            <a:pPr algn="just">
              <a:spcBef>
                <a:spcPts val="1125"/>
              </a:spcBef>
              <a:spcAft>
                <a:spcPts val="1125"/>
              </a:spcAft>
            </a:pPr>
            <a:r>
              <a:rPr lang="pt-BR" sz="2400" b="1" dirty="0">
                <a:highlight>
                  <a:srgbClr val="FFFF00"/>
                </a:highlight>
              </a:rPr>
              <a:t>§ 8º Lei complementar poderá prever a integração do contencioso administrativo relativo aos tributos previstos nos </a:t>
            </a:r>
            <a:r>
              <a:rPr lang="pt-BR" sz="2400" b="1" dirty="0" err="1">
                <a:highlight>
                  <a:srgbClr val="FFFF00"/>
                </a:highlight>
              </a:rPr>
              <a:t>arts</a:t>
            </a:r>
            <a:r>
              <a:rPr lang="pt-BR" sz="2400" b="1" dirty="0">
                <a:highlight>
                  <a:srgbClr val="FFFF00"/>
                </a:highlight>
              </a:rPr>
              <a:t>. 156-A e 195, V."</a:t>
            </a: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endParaRPr lang="pt-BR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78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825FDA-D410-9484-6572-CD9CCFAE67FA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Tributário no Brasil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449E1463-7EFF-4533-4A21-E5409DE0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BC2302A8-D08A-C2C6-9EBA-B6C1C4F1DF6E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26EE577-DCE6-A7A1-AB8C-88339F70E51D}"/>
              </a:ext>
            </a:extLst>
          </p:cNvPr>
          <p:cNvSpPr txBox="1"/>
          <p:nvPr/>
        </p:nvSpPr>
        <p:spPr>
          <a:xfrm>
            <a:off x="318655" y="841700"/>
            <a:ext cx="11610109" cy="4665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/>
            <a:r>
              <a:rPr lang="pt-BR" sz="3200" b="1" u="sng" dirty="0">
                <a:latin typeface="Altivo" panose="020B0000000000000000" pitchFamily="34" charset="0"/>
                <a:ea typeface="Altivo" panose="020B0000000000000000" pitchFamily="34" charset="0"/>
              </a:rPr>
              <a:t>O contencioso administrativo e judicial “em perspectiva”</a:t>
            </a:r>
          </a:p>
          <a:p>
            <a:pPr marL="114300" indent="0">
              <a:buNone/>
            </a:pPr>
            <a:endParaRPr lang="pt-BR" sz="3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3200" dirty="0">
                <a:latin typeface="Altivo" panose="020B0000000000000000" pitchFamily="34" charset="0"/>
                <a:ea typeface="Altivo" panose="020B0000000000000000" pitchFamily="34" charset="0"/>
              </a:rPr>
              <a:t> </a:t>
            </a:r>
            <a:r>
              <a:rPr lang="pt-BR" sz="3200" b="1" dirty="0">
                <a:latin typeface="Altivo" panose="020B0000000000000000" pitchFamily="34" charset="0"/>
                <a:ea typeface="Altivo" panose="020B0000000000000000" pitchFamily="34" charset="0"/>
              </a:rPr>
              <a:t>“Ponto de partida”:</a:t>
            </a:r>
          </a:p>
          <a:p>
            <a:endParaRPr lang="pt-BR" sz="16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Quais são as causas do contencioso tributário?</a:t>
            </a:r>
          </a:p>
          <a:p>
            <a:pPr algn="just"/>
            <a:endParaRPr lang="pt-BR" sz="14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algn="just"/>
            <a:endParaRPr lang="pt-BR" sz="14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Quais são os fatores que conduziram o Brasil ao maior nível de contencioso tributário do mundo? </a:t>
            </a:r>
          </a:p>
          <a:p>
            <a:pPr algn="just"/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endParaRPr lang="pt-BR" sz="2800" dirty="0">
              <a:latin typeface="Altivo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4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825FDA-D410-9484-6572-CD9CCFAE67FA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Tributário no Brasil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449E1463-7EFF-4533-4A21-E5409DE0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BC2302A8-D08A-C2C6-9EBA-B6C1C4F1DF6E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26EE577-DCE6-A7A1-AB8C-88339F70E51D}"/>
              </a:ext>
            </a:extLst>
          </p:cNvPr>
          <p:cNvSpPr txBox="1"/>
          <p:nvPr/>
        </p:nvSpPr>
        <p:spPr>
          <a:xfrm>
            <a:off x="326571" y="696686"/>
            <a:ext cx="11602193" cy="663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457200">
              <a:buFont typeface="Wingdings" pitchFamily="2" charset="2"/>
              <a:buChar char="Ø"/>
            </a:pPr>
            <a:r>
              <a:rPr lang="pt-BR" sz="2800" b="1" u="sng" dirty="0">
                <a:latin typeface="Altivo" panose="020B0000000000000000" pitchFamily="34" charset="0"/>
                <a:ea typeface="Altivo" panose="020B0000000000000000" pitchFamily="34" charset="0"/>
              </a:rPr>
              <a:t>Ponto de partida</a:t>
            </a: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:</a:t>
            </a: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Contencioso tributário                    Direito </a:t>
            </a:r>
            <a:r>
              <a:rPr lang="pt-BR" sz="2800" b="1" u="sng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material</a:t>
            </a: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 tributário</a:t>
            </a: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lvl="2"/>
            <a:r>
              <a:rPr lang="pt-BR" sz="2600" dirty="0">
                <a:latin typeface="Altivo" panose="020B0000000000000000" pitchFamily="34" charset="0"/>
                <a:ea typeface="Altivo" panose="020B0000000000000000" pitchFamily="34" charset="0"/>
              </a:rPr>
              <a:t>          </a:t>
            </a:r>
          </a:p>
          <a:p>
            <a:pPr lvl="2"/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		</a:t>
            </a:r>
            <a:r>
              <a:rPr lang="pt-BR" sz="28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“espelho” do sistema tributário</a:t>
            </a: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latin typeface="Altivo" panose="020B0000000000000000" pitchFamily="34" charset="0"/>
                <a:ea typeface="Altivo" panose="020B0000000000000000" pitchFamily="34" charset="0"/>
              </a:rPr>
              <a:t>Reforma tributária e contencioso administrativo e judicial</a:t>
            </a: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>
              <a:buFont typeface="Wingdings" pitchFamily="2" charset="2"/>
              <a:buChar char="ü"/>
            </a:pPr>
            <a:r>
              <a:rPr lang="pt-BR" sz="2600" dirty="0">
                <a:latin typeface="Altivo" panose="020B0000000000000000" pitchFamily="34" charset="0"/>
                <a:ea typeface="Altivo" panose="020B0000000000000000" pitchFamily="34" charset="0"/>
              </a:rPr>
              <a:t>Não cumulatividade plena</a:t>
            </a:r>
          </a:p>
          <a:p>
            <a:pPr lvl="2"/>
            <a:endParaRPr lang="pt-BR" sz="8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>
              <a:buFont typeface="Wingdings" pitchFamily="2" charset="2"/>
              <a:buChar char="ü"/>
            </a:pPr>
            <a:r>
              <a:rPr lang="pt-BR" sz="2600" dirty="0">
                <a:latin typeface="Altivo" panose="020B0000000000000000" pitchFamily="34" charset="0"/>
                <a:ea typeface="Altivo" panose="020B0000000000000000" pitchFamily="34" charset="0"/>
              </a:rPr>
              <a:t>Base ampla de incidência e princípio de destino</a:t>
            </a:r>
          </a:p>
          <a:p>
            <a:pPr lvl="2"/>
            <a:endParaRPr lang="pt-BR" sz="8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>
              <a:buFont typeface="Wingdings" pitchFamily="2" charset="2"/>
              <a:buChar char="ü"/>
            </a:pPr>
            <a:r>
              <a:rPr lang="pt-BR" sz="2600" dirty="0">
                <a:latin typeface="Altivo" panose="020B0000000000000000" pitchFamily="34" charset="0"/>
                <a:ea typeface="Altivo" panose="020B0000000000000000" pitchFamily="34" charset="0"/>
              </a:rPr>
              <a:t>Vedação à concessão de benefícios fiscais (salvo as previstas na CF/88)</a:t>
            </a:r>
          </a:p>
          <a:p>
            <a:pPr lvl="2"/>
            <a:endParaRPr lang="pt-BR" sz="8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>
              <a:buFont typeface="Wingdings" pitchFamily="2" charset="2"/>
              <a:buChar char="ü"/>
            </a:pPr>
            <a:r>
              <a:rPr lang="pt-BR" sz="2600" dirty="0">
                <a:latin typeface="Altivo" panose="020B0000000000000000" pitchFamily="34" charset="0"/>
                <a:ea typeface="Altivo" panose="020B0000000000000000" pitchFamily="34" charset="0"/>
              </a:rPr>
              <a:t>Legislação uniforme em âmbito nacional</a:t>
            </a:r>
          </a:p>
          <a:p>
            <a:pPr lvl="2"/>
            <a:endParaRPr lang="pt-BR" sz="8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>
              <a:buFont typeface="Wingdings" pitchFamily="2" charset="2"/>
              <a:buChar char="ü"/>
            </a:pPr>
            <a:r>
              <a:rPr lang="pt-BR" sz="2600" dirty="0">
                <a:latin typeface="Altivo" panose="020B0000000000000000" pitchFamily="34" charset="0"/>
                <a:ea typeface="Altivo" panose="020B0000000000000000" pitchFamily="34" charset="0"/>
              </a:rPr>
              <a:t>Maior integração entre as Administrações Tributárias</a:t>
            </a:r>
            <a:endParaRPr lang="pt-BR" sz="2600" i="1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14300" indent="0">
              <a:buNone/>
            </a:pPr>
            <a:endParaRPr lang="pt-BR" sz="28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endParaRPr lang="pt-BR" sz="2800" dirty="0">
              <a:latin typeface="Altivo" panose="020B0000000000000000" pitchFamily="34" charset="0"/>
            </a:endParaRPr>
          </a:p>
        </p:txBody>
      </p:sp>
      <p:sp>
        <p:nvSpPr>
          <p:cNvPr id="3" name="Seta para a Esquerda e para a Direita 2">
            <a:extLst>
              <a:ext uri="{FF2B5EF4-FFF2-40B4-BE49-F238E27FC236}">
                <a16:creationId xmlns:a16="http://schemas.microsoft.com/office/drawing/2014/main" id="{A4244127-A7E3-9DC8-9F52-5993C991C43D}"/>
              </a:ext>
            </a:extLst>
          </p:cNvPr>
          <p:cNvSpPr/>
          <p:nvPr/>
        </p:nvSpPr>
        <p:spPr>
          <a:xfrm>
            <a:off x="4286325" y="1324915"/>
            <a:ext cx="1341588" cy="484632"/>
          </a:xfrm>
          <a:prstGeom prst="left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Seta Curva para a Direita 4">
            <a:extLst>
              <a:ext uri="{FF2B5EF4-FFF2-40B4-BE49-F238E27FC236}">
                <a16:creationId xmlns:a16="http://schemas.microsoft.com/office/drawing/2014/main" id="{1343DF9C-25D4-0276-7E05-8CC1F7F28E95}"/>
              </a:ext>
            </a:extLst>
          </p:cNvPr>
          <p:cNvSpPr/>
          <p:nvPr/>
        </p:nvSpPr>
        <p:spPr>
          <a:xfrm>
            <a:off x="1706546" y="1863979"/>
            <a:ext cx="1297911" cy="911878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3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306F8-092F-0BAF-796C-D83003B9D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06B349E-1511-E7B7-87A7-2CDF2A4A8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0132F5C-C5FB-8BD5-B70B-645CC63BF4B4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Administrativo do IBS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D2F0D7CC-92EC-8442-EDBD-F34876F67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28CE6DCE-DEE6-24EB-1A13-54B242BFD02F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2C9C63F-FED3-EBA4-2DAE-D8985B1073EE}"/>
              </a:ext>
            </a:extLst>
          </p:cNvPr>
          <p:cNvSpPr txBox="1"/>
          <p:nvPr/>
        </p:nvSpPr>
        <p:spPr>
          <a:xfrm>
            <a:off x="318655" y="841700"/>
            <a:ext cx="11610109" cy="8174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/>
            <a:r>
              <a:rPr lang="pt-BR" sz="3200" b="1" u="sng" dirty="0">
                <a:latin typeface="Altivo" panose="020B0000000000000000" pitchFamily="34" charset="0"/>
                <a:ea typeface="Altivo" panose="020B0000000000000000" pitchFamily="34" charset="0"/>
              </a:rPr>
              <a:t>O contencioso administrativo do IBS “em perspectiva”</a:t>
            </a:r>
          </a:p>
          <a:p>
            <a:pPr marL="114300" indent="0">
              <a:buNone/>
            </a:pPr>
            <a:endParaRPr lang="pt-BR" sz="3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3200" dirty="0">
                <a:latin typeface="Altivo" panose="020B0000000000000000" pitchFamily="34" charset="0"/>
                <a:ea typeface="Altivo" panose="020B0000000000000000" pitchFamily="34" charset="0"/>
              </a:rPr>
              <a:t> </a:t>
            </a:r>
            <a:r>
              <a:rPr lang="pt-BR" sz="3200" b="1" dirty="0">
                <a:latin typeface="Altivo" panose="020B0000000000000000" pitchFamily="34" charset="0"/>
                <a:ea typeface="Altivo" panose="020B0000000000000000" pitchFamily="34" charset="0"/>
              </a:rPr>
              <a:t>Norma processual administrativa do IBS</a:t>
            </a:r>
          </a:p>
          <a:p>
            <a:endParaRPr lang="pt-BR" sz="16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O Brasil passa a dispor, pela 1ª vez, de uma </a:t>
            </a:r>
            <a:r>
              <a:rPr lang="pt-BR" sz="3200" b="1" dirty="0">
                <a:solidFill>
                  <a:srgbClr val="FF0000"/>
                </a:solidFill>
                <a:highlight>
                  <a:srgbClr val="FFFF00"/>
                </a:highlight>
                <a:latin typeface="Altivo" panose="020B0000000000000000" pitchFamily="34" charset="0"/>
                <a:ea typeface="Altivo" panose="020B0000000000000000" pitchFamily="34" charset="0"/>
              </a:rPr>
              <a:t>norma </a:t>
            </a:r>
            <a:r>
              <a:rPr lang="pt-BR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Altivo" panose="020B0000000000000000" pitchFamily="34" charset="0"/>
                <a:ea typeface="Altivo" panose="020B0000000000000000" pitchFamily="34" charset="0"/>
              </a:rPr>
              <a:t>nacional</a:t>
            </a:r>
            <a:r>
              <a:rPr lang="pt-BR" sz="3200" b="1" dirty="0">
                <a:solidFill>
                  <a:srgbClr val="FF0000"/>
                </a:solidFill>
                <a:highlight>
                  <a:srgbClr val="FFFF00"/>
                </a:highlight>
                <a:latin typeface="Altivo" panose="020B0000000000000000" pitchFamily="34" charset="0"/>
                <a:ea typeface="Altivo" panose="020B0000000000000000" pitchFamily="34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de regência do contencioso administrativo do IBS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O processo de construção da norma processual administrativa no âmbito do PLP 108/24 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lvl="2"/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lvl="2"/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endParaRPr lang="pt-BR" sz="3200" b="1" dirty="0">
              <a:solidFill>
                <a:srgbClr val="FF0000"/>
              </a:solidFill>
              <a:latin typeface="Altivo" panose="020B0000000000000000" pitchFamily="34" charset="0"/>
              <a:ea typeface="Altivo" panose="020B0000000000000000" pitchFamily="34" charset="0"/>
            </a:endParaRPr>
          </a:p>
          <a:p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14300" indent="0">
              <a:buNone/>
            </a:pPr>
            <a:endParaRPr lang="pt-BR" sz="1200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endParaRPr lang="pt-BR" sz="2800" dirty="0">
              <a:latin typeface="Altivo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3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4EC47-4CAA-C5AA-9A1E-E79B113B5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980DCCB-F763-12DE-2126-9BB4AF327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3112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2DB2DE1-4DD8-488E-099C-841CF6BB5CF4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Administrativo do IBS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77DBD9EC-FDA4-1C7E-A682-DEEBB0AAA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0608FAEB-DE29-9BD4-06CA-261FC4474C56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2168871-5B21-DEAE-3A2B-5A00C378A15C}"/>
              </a:ext>
            </a:extLst>
          </p:cNvPr>
          <p:cNvSpPr txBox="1"/>
          <p:nvPr/>
        </p:nvSpPr>
        <p:spPr>
          <a:xfrm>
            <a:off x="53113" y="818743"/>
            <a:ext cx="12138888" cy="10218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u="sng" dirty="0">
                <a:solidFill>
                  <a:srgbClr val="FF0000"/>
                </a:solidFill>
              </a:rPr>
              <a:t>PLP 108/24:</a:t>
            </a:r>
          </a:p>
          <a:p>
            <a:endParaRPr lang="pt-BR" sz="1200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sz="2800" dirty="0"/>
              <a:t>Observância dos </a:t>
            </a:r>
            <a:r>
              <a:rPr lang="pt-BR" sz="2800" b="1" dirty="0"/>
              <a:t>princípios reitores do processo </a:t>
            </a:r>
            <a:r>
              <a:rPr lang="pt-BR" sz="2800" dirty="0"/>
              <a:t>administrativo tributário - PAT (art. 67)</a:t>
            </a:r>
          </a:p>
          <a:p>
            <a:pPr algn="just"/>
            <a:endParaRPr lang="pt-BR" sz="800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sz="2800" dirty="0"/>
              <a:t>PAT: formação, tramitação e julgamento em </a:t>
            </a:r>
            <a:r>
              <a:rPr lang="pt-BR" sz="2800" b="1" dirty="0"/>
              <a:t>formato eletrônico</a:t>
            </a:r>
            <a:r>
              <a:rPr lang="pt-BR" sz="2800" dirty="0"/>
              <a:t> (art. 69)</a:t>
            </a:r>
          </a:p>
          <a:p>
            <a:pPr algn="just"/>
            <a:endParaRPr lang="pt-BR" sz="800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sz="2800" b="1" dirty="0"/>
              <a:t>Prazos processuais</a:t>
            </a:r>
            <a:r>
              <a:rPr lang="pt-BR" sz="2800" dirty="0"/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2800" dirty="0"/>
              <a:t>contados em dias úteis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2800" dirty="0"/>
              <a:t>suspensão do seu curso entre os dias 20/12 e 20/01 de cada ano</a:t>
            </a:r>
          </a:p>
          <a:p>
            <a:pPr lvl="1" algn="just"/>
            <a:endParaRPr lang="pt-BR" sz="800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sz="2800" dirty="0"/>
              <a:t>Disciplinamento expresso das hipóteses de </a:t>
            </a:r>
            <a:r>
              <a:rPr lang="pt-BR" sz="2800" b="1" dirty="0"/>
              <a:t>nulidade</a:t>
            </a:r>
            <a:r>
              <a:rPr lang="pt-BR" sz="2800" dirty="0"/>
              <a:t> dos atos e de </a:t>
            </a:r>
            <a:r>
              <a:rPr lang="pt-BR" sz="2800" b="1" dirty="0"/>
              <a:t>impedimentos</a:t>
            </a:r>
            <a:r>
              <a:rPr lang="pt-BR" sz="2800" dirty="0"/>
              <a:t> dos julgadores (art. 78)</a:t>
            </a:r>
          </a:p>
          <a:p>
            <a:pPr algn="just"/>
            <a:endParaRPr lang="pt-BR" sz="800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sz="2800" dirty="0"/>
              <a:t>Observância dos </a:t>
            </a:r>
            <a:r>
              <a:rPr lang="pt-BR" sz="2800" b="1" dirty="0"/>
              <a:t>provimentos vinculantes </a:t>
            </a:r>
            <a:r>
              <a:rPr lang="pt-BR" sz="2800" dirty="0"/>
              <a:t>(art. 92)</a:t>
            </a:r>
          </a:p>
          <a:p>
            <a:r>
              <a:rPr lang="pt-BR" sz="2800" dirty="0"/>
              <a:t>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 err="1"/>
              <a:t>ddddd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855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3D6F8-9B26-54D5-0935-FE671BCC6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4E8C2E5-CA0E-867B-BFFF-9CEBA041C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3112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D6AF893-D362-D277-F2BC-4106264B1557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Administrativo do IBS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48780C08-7512-7734-49BD-DACD1D986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ADAAC424-0D02-C847-C189-982D7C8F1E5A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DCABCBD-62C7-F492-8995-DC957C44CA19}"/>
              </a:ext>
            </a:extLst>
          </p:cNvPr>
          <p:cNvSpPr txBox="1"/>
          <p:nvPr/>
        </p:nvSpPr>
        <p:spPr>
          <a:xfrm>
            <a:off x="337457" y="996325"/>
            <a:ext cx="11680371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u="sng" dirty="0"/>
              <a:t>PLP 108/24:</a:t>
            </a:r>
          </a:p>
          <a:p>
            <a:endParaRPr lang="pt-BR" sz="1200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sz="2800" dirty="0"/>
              <a:t> Instituição de </a:t>
            </a:r>
            <a:r>
              <a:rPr lang="pt-BR" sz="2800" b="1" dirty="0"/>
              <a:t>4 (quatro) figuras recursais</a:t>
            </a:r>
            <a:r>
              <a:rPr lang="pt-BR" sz="2800" dirty="0"/>
              <a:t>: recursos de ofício, voluntário, de uniformização e pedido de retificação </a:t>
            </a:r>
          </a:p>
          <a:p>
            <a:endParaRPr lang="pt-BR" sz="1000" dirty="0"/>
          </a:p>
          <a:p>
            <a:pPr marL="285750" indent="-285750">
              <a:buFont typeface="Wingdings" pitchFamily="2" charset="2"/>
              <a:buChar char="ü"/>
            </a:pPr>
            <a:endParaRPr lang="pt-BR" sz="800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sz="2800" dirty="0"/>
              <a:t> Instituição de “</a:t>
            </a:r>
            <a:r>
              <a:rPr lang="pt-BR" sz="2800" b="1" dirty="0"/>
              <a:t>Incidente de Uniformização</a:t>
            </a:r>
            <a:r>
              <a:rPr lang="pt-BR" sz="2800" dirty="0"/>
              <a:t>”</a:t>
            </a:r>
          </a:p>
          <a:p>
            <a:endParaRPr lang="pt-BR" sz="1000" dirty="0"/>
          </a:p>
          <a:p>
            <a:endParaRPr lang="pt-BR" sz="800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sz="2800" dirty="0"/>
              <a:t> Instituição de </a:t>
            </a:r>
            <a:r>
              <a:rPr lang="pt-BR" sz="2800" b="1" dirty="0"/>
              <a:t>3 (três) instâncias de julgamento</a:t>
            </a:r>
            <a:r>
              <a:rPr lang="pt-BR" sz="2800" dirty="0"/>
              <a:t>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1ª instância (representantes do fisco)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Instância recursal (representantes do fisco e dos contribuintes)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Instância de uniformização (representantes do fisco e dos contribuintes)</a:t>
            </a:r>
          </a:p>
          <a:p>
            <a:endParaRPr lang="pt-BR" sz="1000" dirty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800" b="1" dirty="0">
                <a:solidFill>
                  <a:srgbClr val="FF0000"/>
                </a:solidFill>
              </a:rPr>
              <a:t>Convergência entre PLP 108/24 e PLP 124/22</a:t>
            </a:r>
          </a:p>
          <a:p>
            <a:endParaRPr lang="pt-BR" sz="2800" dirty="0"/>
          </a:p>
          <a:p>
            <a:endParaRPr lang="pt-BR" sz="2800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 err="1"/>
              <a:t>ddddd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4616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825FDA-D410-9484-6572-CD9CCFAE67FA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Administrativo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449E1463-7EFF-4533-4A21-E5409DE0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BC2302A8-D08A-C2C6-9EBA-B6C1C4F1DF6E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26EE577-DCE6-A7A1-AB8C-88339F70E51D}"/>
              </a:ext>
            </a:extLst>
          </p:cNvPr>
          <p:cNvSpPr txBox="1"/>
          <p:nvPr/>
        </p:nvSpPr>
        <p:spPr>
          <a:xfrm>
            <a:off x="318655" y="841700"/>
            <a:ext cx="11610109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>
              <a:buNone/>
            </a:pPr>
            <a:r>
              <a:rPr lang="pt-BR" sz="3200" b="1" u="sng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Fundamentos conceituais</a:t>
            </a:r>
            <a:r>
              <a:rPr lang="pt-BR" sz="3200" b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:</a:t>
            </a:r>
            <a:endParaRPr lang="pt-BR" sz="1400" b="1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14300" indent="0">
              <a:buNone/>
            </a:pPr>
            <a:endParaRPr lang="pt-BR" sz="1100" b="1" u="sng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571500" indent="-457200">
              <a:buFont typeface="Wingdings" pitchFamily="2" charset="2"/>
              <a:buChar char="Ø"/>
            </a:pPr>
            <a:r>
              <a:rPr lang="pt-BR" sz="2800" b="1" dirty="0">
                <a:latin typeface="Altivo" panose="020B0000000000000000" pitchFamily="34" charset="0"/>
                <a:ea typeface="Altivo" panose="020B0000000000000000" pitchFamily="34" charset="0"/>
              </a:rPr>
              <a:t>Competência institucional </a:t>
            </a: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do órgão julgador administrativo:</a:t>
            </a:r>
          </a:p>
          <a:p>
            <a:pPr marL="114300" indent="0">
              <a:buNone/>
            </a:pPr>
            <a:endParaRPr lang="pt-BR" sz="1100" b="1" u="sng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Garantir a adequação do lançamento à legislação</a:t>
            </a:r>
          </a:p>
          <a:p>
            <a:pPr marL="114300" indent="0">
              <a:buNone/>
            </a:pPr>
            <a:endParaRPr lang="pt-BR" sz="1400" b="1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571500" indent="-457200">
              <a:buFont typeface="Wingdings" pitchFamily="2" charset="2"/>
              <a:buChar char="Ø"/>
            </a:pPr>
            <a:r>
              <a:rPr lang="pt-BR" sz="2800" b="1" dirty="0">
                <a:latin typeface="Altivo" panose="020B0000000000000000" pitchFamily="34" charset="0"/>
              </a:rPr>
              <a:t>Características</a:t>
            </a:r>
            <a:r>
              <a:rPr lang="pt-BR" sz="2800" dirty="0">
                <a:latin typeface="Altivo" panose="020B0000000000000000" pitchFamily="34" charset="0"/>
              </a:rPr>
              <a:t> do órgão julgador administrativo:</a:t>
            </a:r>
          </a:p>
          <a:p>
            <a:pPr marL="114300" indent="0">
              <a:buNone/>
            </a:pPr>
            <a:endParaRPr lang="pt-BR" sz="800" b="1" u="sng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b="1" dirty="0">
                <a:latin typeface="Altivo" panose="020B0000000000000000" pitchFamily="34" charset="0"/>
                <a:ea typeface="Altivo" panose="020B0000000000000000" pitchFamily="34" charset="0"/>
              </a:rPr>
              <a:t> </a:t>
            </a: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integra a Administração Pública</a:t>
            </a:r>
          </a:p>
          <a:p>
            <a:pPr marL="114300" indent="0">
              <a:buNone/>
            </a:pPr>
            <a:endParaRPr lang="pt-BR" sz="800" dirty="0">
              <a:latin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dirty="0">
                <a:latin typeface="Altivo" panose="020B0000000000000000" pitchFamily="34" charset="0"/>
              </a:rPr>
              <a:t> atua com fundamento no direito constitucional de petição aos poderes públicos (art. 5º, XXXIV, “a”)</a:t>
            </a:r>
          </a:p>
          <a:p>
            <a:pPr marL="114300" indent="0">
              <a:buNone/>
            </a:pPr>
            <a:endParaRPr lang="pt-BR" sz="800" dirty="0">
              <a:latin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dirty="0">
                <a:latin typeface="Altivo" panose="020B0000000000000000" pitchFamily="34" charset="0"/>
              </a:rPr>
              <a:t> a decisão que dele emana é ato administrativo  </a:t>
            </a:r>
          </a:p>
          <a:p>
            <a:pPr marL="114300" indent="0">
              <a:buNone/>
            </a:pPr>
            <a:r>
              <a:rPr lang="pt-BR" sz="2800" dirty="0">
                <a:latin typeface="Altivo" panose="020B0000000000000000" pitchFamily="34" charset="0"/>
              </a:rPr>
              <a:t> </a:t>
            </a:r>
          </a:p>
          <a:p>
            <a:pPr marL="571500" indent="-457200">
              <a:buFont typeface="Wingdings" pitchFamily="2" charset="2"/>
              <a:buChar char="Ø"/>
            </a:pPr>
            <a:endParaRPr lang="pt-BR" sz="2800" dirty="0">
              <a:latin typeface="Altivo" panose="020B0000000000000000" pitchFamily="34" charset="0"/>
            </a:endParaRPr>
          </a:p>
          <a:p>
            <a:pPr marL="571500" indent="-457200">
              <a:buFont typeface="Wingdings" pitchFamily="2" charset="2"/>
              <a:buChar char="Ø"/>
            </a:pPr>
            <a:endParaRPr lang="pt-BR" sz="2800" dirty="0">
              <a:latin typeface="Altivo" panose="020B0000000000000000" pitchFamily="34" charset="0"/>
            </a:endParaRPr>
          </a:p>
          <a:p>
            <a:pPr marL="114300"/>
            <a:endParaRPr lang="pt-BR" sz="2800" dirty="0">
              <a:latin typeface="Altivo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17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825FDA-D410-9484-6572-CD9CCFAE67FA}"/>
              </a:ext>
            </a:extLst>
          </p:cNvPr>
          <p:cNvSpPr txBox="1"/>
          <p:nvPr/>
        </p:nvSpPr>
        <p:spPr>
          <a:xfrm>
            <a:off x="885371" y="233968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Contencioso Administrativo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449E1463-7EFF-4533-4A21-E5409DE0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BC2302A8-D08A-C2C6-9EBA-B6C1C4F1DF6E}"/>
              </a:ext>
            </a:extLst>
          </p:cNvPr>
          <p:cNvSpPr txBox="1"/>
          <p:nvPr/>
        </p:nvSpPr>
        <p:spPr>
          <a:xfrm>
            <a:off x="-243203" y="205775"/>
            <a:ext cx="1132115" cy="584775"/>
          </a:xfrm>
          <a:prstGeom prst="rect">
            <a:avLst/>
          </a:prstGeom>
          <a:solidFill>
            <a:srgbClr val="00C9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endParaRPr lang="pt-BR" sz="32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26EE577-DCE6-A7A1-AB8C-88339F70E51D}"/>
              </a:ext>
            </a:extLst>
          </p:cNvPr>
          <p:cNvSpPr txBox="1"/>
          <p:nvPr/>
        </p:nvSpPr>
        <p:spPr>
          <a:xfrm>
            <a:off x="318655" y="841700"/>
            <a:ext cx="11610109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>
              <a:buNone/>
            </a:pPr>
            <a:r>
              <a:rPr lang="pt-BR" sz="3200" b="1" u="sng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Fundamentos conceituais:</a:t>
            </a:r>
          </a:p>
          <a:p>
            <a:pPr marL="114300" indent="0">
              <a:buNone/>
            </a:pPr>
            <a:endParaRPr lang="pt-BR" sz="1200" b="1" u="sng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marL="114300" indent="0">
              <a:buNone/>
            </a:pPr>
            <a:r>
              <a:rPr lang="pt-BR" sz="2800" dirty="0">
                <a:latin typeface="Altivo" panose="020B0000000000000000" pitchFamily="34" charset="0"/>
                <a:ea typeface="Altivo" panose="020B0000000000000000" pitchFamily="34" charset="0"/>
              </a:rPr>
              <a:t>A par das características anteriores, o contencioso administrativo do IBS fundamenta-se na observância plena ao chamado </a:t>
            </a:r>
            <a:r>
              <a:rPr lang="pt-BR" sz="2800" b="1" i="1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“ciclo das garantias processuais constitucionais”</a:t>
            </a:r>
            <a:r>
              <a:rPr lang="pt-BR" sz="2800" dirty="0">
                <a:solidFill>
                  <a:srgbClr val="FF0000"/>
                </a:solidFill>
                <a:latin typeface="Altivo" panose="020B0000000000000000" pitchFamily="34" charset="0"/>
                <a:ea typeface="Altivo" panose="020B0000000000000000" pitchFamily="34" charset="0"/>
              </a:rPr>
              <a:t>:</a:t>
            </a:r>
          </a:p>
          <a:p>
            <a:pPr marL="114300" indent="0">
              <a:buNone/>
            </a:pPr>
            <a:endParaRPr lang="pt-BR" sz="1200" u="sng" dirty="0">
              <a:latin typeface="Altivo" panose="020B0000000000000000" pitchFamily="34" charset="0"/>
              <a:ea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b="1" dirty="0">
                <a:latin typeface="Altivo" panose="020B0000000000000000" pitchFamily="34" charset="0"/>
              </a:rPr>
              <a:t>Devido processo legal</a:t>
            </a:r>
          </a:p>
          <a:p>
            <a:pPr lvl="3"/>
            <a:endParaRPr lang="pt-BR" sz="800" dirty="0">
              <a:latin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b="1" dirty="0">
                <a:latin typeface="Altivo" panose="020B0000000000000000" pitchFamily="34" charset="0"/>
              </a:rPr>
              <a:t>Contraditório a ampla defesa</a:t>
            </a:r>
          </a:p>
          <a:p>
            <a:pPr lvl="3"/>
            <a:endParaRPr lang="pt-BR" sz="800" dirty="0">
              <a:latin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b="1" dirty="0">
                <a:latin typeface="Altivo" panose="020B0000000000000000" pitchFamily="34" charset="0"/>
              </a:rPr>
              <a:t>Razoável duração do processo e Celeridade</a:t>
            </a:r>
          </a:p>
          <a:p>
            <a:pPr lvl="3"/>
            <a:endParaRPr lang="pt-BR" sz="800" dirty="0">
              <a:latin typeface="Altivo" panose="020B0000000000000000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pt-BR" sz="2800" b="1" dirty="0">
                <a:latin typeface="Altivo" panose="020B0000000000000000" pitchFamily="34" charset="0"/>
              </a:rPr>
              <a:t>Publicidade do atos processuais</a:t>
            </a:r>
          </a:p>
          <a:p>
            <a:pPr marL="114300" indent="0">
              <a:buNone/>
            </a:pPr>
            <a:endParaRPr lang="pt-BR" sz="1200" b="1" dirty="0">
              <a:latin typeface="Altivo" panose="020B0000000000000000" pitchFamily="34" charset="0"/>
            </a:endParaRPr>
          </a:p>
          <a:p>
            <a:pPr marL="571500" indent="-457200" algn="just">
              <a:buFont typeface="Wingdings" pitchFamily="2" charset="2"/>
              <a:buChar char="Ø"/>
            </a:pPr>
            <a:r>
              <a:rPr lang="pt-BR" sz="2800" dirty="0">
                <a:latin typeface="Altivo" panose="020B0000000000000000" pitchFamily="34" charset="0"/>
              </a:rPr>
              <a:t>Processo administrativo como </a:t>
            </a:r>
            <a:r>
              <a:rPr lang="pt-BR" sz="2800" b="1" i="1" u="sng" dirty="0">
                <a:solidFill>
                  <a:srgbClr val="FF0000"/>
                </a:solidFill>
                <a:latin typeface="Altivo" panose="020B0000000000000000" pitchFamily="34" charset="0"/>
              </a:rPr>
              <a:t>garantia fundamental</a:t>
            </a:r>
            <a:r>
              <a:rPr lang="pt-BR" sz="2800" b="1" i="1" dirty="0">
                <a:solidFill>
                  <a:srgbClr val="FF0000"/>
                </a:solidFill>
                <a:latin typeface="Altivo" panose="020B0000000000000000" pitchFamily="34" charset="0"/>
              </a:rPr>
              <a:t> </a:t>
            </a:r>
            <a:r>
              <a:rPr lang="pt-BR" sz="2800" b="1" dirty="0">
                <a:latin typeface="Altivo" panose="020B0000000000000000" pitchFamily="34" charset="0"/>
              </a:rPr>
              <a:t>e</a:t>
            </a:r>
            <a:r>
              <a:rPr lang="pt-BR" sz="2800" i="1" dirty="0">
                <a:solidFill>
                  <a:srgbClr val="FF0000"/>
                </a:solidFill>
                <a:latin typeface="Altivo" panose="020B0000000000000000" pitchFamily="34" charset="0"/>
              </a:rPr>
              <a:t> </a:t>
            </a:r>
            <a:r>
              <a:rPr lang="pt-BR" sz="2800" b="1" i="1" u="sng" dirty="0">
                <a:solidFill>
                  <a:srgbClr val="FF0000"/>
                </a:solidFill>
                <a:latin typeface="Altivo" panose="020B0000000000000000" pitchFamily="34" charset="0"/>
              </a:rPr>
              <a:t>suporte legitimador</a:t>
            </a:r>
            <a:r>
              <a:rPr lang="pt-BR" sz="2800" b="1" i="1" dirty="0">
                <a:solidFill>
                  <a:srgbClr val="FF0000"/>
                </a:solidFill>
                <a:latin typeface="Altivo" panose="020B0000000000000000" pitchFamily="34" charset="0"/>
              </a:rPr>
              <a:t> </a:t>
            </a:r>
            <a:r>
              <a:rPr lang="pt-BR" sz="2800" dirty="0">
                <a:latin typeface="Altivo" panose="020B0000000000000000" pitchFamily="34" charset="0"/>
              </a:rPr>
              <a:t>do Direito material tributário </a:t>
            </a:r>
          </a:p>
          <a:p>
            <a:pPr marL="114300" indent="0">
              <a:buNone/>
            </a:pPr>
            <a:r>
              <a:rPr lang="pt-BR" sz="2800" dirty="0">
                <a:latin typeface="Altivo" panose="020B0000000000000000" pitchFamily="34" charset="0"/>
              </a:rPr>
              <a:t> </a:t>
            </a:r>
          </a:p>
          <a:p>
            <a:pPr marL="114300" indent="0">
              <a:buNone/>
            </a:pPr>
            <a:endParaRPr lang="pt-BR" sz="2800" dirty="0">
              <a:latin typeface="Altivo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69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13276</TotalTime>
  <Words>650</Words>
  <Application>Microsoft Macintosh PowerPoint</Application>
  <PresentationFormat>Widescreen</PresentationFormat>
  <Paragraphs>159</Paragraphs>
  <Slides>10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Altivo</vt:lpstr>
      <vt:lpstr>Arial</vt:lpstr>
      <vt:lpstr>Bookman Old Style</vt:lpstr>
      <vt:lpstr>Calibri</vt:lpstr>
      <vt:lpstr>Calibri Light</vt:lpstr>
      <vt:lpstr>Montserrat</vt:lpstr>
      <vt:lpstr>Montserrat Bold</vt:lpstr>
      <vt:lpstr>Montserrat ExtraBold</vt:lpstr>
      <vt:lpstr>Montserrat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Manoel Nazareno Procopio de Moura Junior</cp:lastModifiedBy>
  <cp:revision>168</cp:revision>
  <cp:lastPrinted>2023-03-10T12:34:21Z</cp:lastPrinted>
  <dcterms:created xsi:type="dcterms:W3CDTF">2019-01-08T13:56:17Z</dcterms:created>
  <dcterms:modified xsi:type="dcterms:W3CDTF">2025-05-20T13:57:57Z</dcterms:modified>
</cp:coreProperties>
</file>