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91" r:id="rId4"/>
    <p:sldId id="292" r:id="rId5"/>
    <p:sldId id="311" r:id="rId6"/>
    <p:sldId id="293" r:id="rId7"/>
    <p:sldId id="296" r:id="rId8"/>
    <p:sldId id="294" r:id="rId9"/>
    <p:sldId id="295" r:id="rId10"/>
    <p:sldId id="298" r:id="rId11"/>
    <p:sldId id="310" r:id="rId12"/>
    <p:sldId id="299" r:id="rId13"/>
    <p:sldId id="300" r:id="rId14"/>
    <p:sldId id="297" r:id="rId15"/>
    <p:sldId id="301" r:id="rId16"/>
    <p:sldId id="302" r:id="rId17"/>
    <p:sldId id="304" r:id="rId18"/>
    <p:sldId id="307" r:id="rId19"/>
    <p:sldId id="305" r:id="rId20"/>
    <p:sldId id="306" r:id="rId21"/>
    <p:sldId id="308" r:id="rId22"/>
    <p:sldId id="309" r:id="rId23"/>
    <p:sldId id="303" r:id="rId24"/>
  </p:sldIdLst>
  <p:sldSz cx="13004800" cy="9753600"/>
  <p:notesSz cx="6858000" cy="9144000"/>
  <p:defaultTextStyle>
    <a:lvl1pPr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564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7C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A8C3DF"/>
              </a:solidFill>
              <a:prstDash val="solid"/>
              <a:miter lim="400000"/>
            </a:ln>
          </a:left>
          <a:right>
            <a:ln w="12700" cap="flat">
              <a:solidFill>
                <a:srgbClr val="A8C3DF"/>
              </a:solidFill>
              <a:prstDash val="solid"/>
              <a:miter lim="400000"/>
            </a:ln>
          </a:right>
          <a:top>
            <a:ln w="12700" cap="flat">
              <a:solidFill>
                <a:srgbClr val="A8C3DF"/>
              </a:solidFill>
              <a:prstDash val="solid"/>
              <a:miter lim="400000"/>
            </a:ln>
          </a:top>
          <a:bottom>
            <a:ln w="12700" cap="flat">
              <a:solidFill>
                <a:srgbClr val="A8C3DF"/>
              </a:solidFill>
              <a:prstDash val="solid"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solidFill>
                <a:srgbClr val="A8C3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C3DF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4975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9639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544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8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nsuetoalmeida:Documents:Fiscal%202015%20JA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nsuetoalmeida:Documents:Fiscal%202015%20JA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R$ Bilhões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solidFill>
                <a:srgbClr val="C0504D"/>
              </a:solidFill>
            </c:spPr>
          </c:dPt>
          <c:dLbls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Sheet1!$B$4:$B$10</c:f>
              <c:strCach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MP 663</c:v>
                </c:pt>
              </c:strCache>
            </c:strRef>
          </c:cat>
          <c:val>
            <c:numRef>
              <c:f>Sheet1!$C$4:$C$10</c:f>
              <c:numCache>
                <c:formatCode>General</c:formatCode>
                <c:ptCount val="7"/>
                <c:pt idx="0">
                  <c:v>44.0</c:v>
                </c:pt>
                <c:pt idx="1">
                  <c:v>134.0</c:v>
                </c:pt>
                <c:pt idx="2">
                  <c:v>208.0</c:v>
                </c:pt>
                <c:pt idx="3">
                  <c:v>227.0</c:v>
                </c:pt>
                <c:pt idx="4">
                  <c:v>312.0</c:v>
                </c:pt>
                <c:pt idx="5">
                  <c:v>402.0</c:v>
                </c:pt>
                <c:pt idx="6">
                  <c:v>452.0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97462680"/>
        <c:axId val="-2098194840"/>
        <c:axId val="0"/>
      </c:bar3DChart>
      <c:catAx>
        <c:axId val="-20974626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2098194840"/>
        <c:crosses val="autoZero"/>
        <c:auto val="1"/>
        <c:lblAlgn val="ctr"/>
        <c:lblOffset val="100"/>
        <c:noMultiLvlLbl val="0"/>
      </c:catAx>
      <c:valAx>
        <c:axId val="-2098194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2097462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'Despesa Historica'!$C$4</c:f>
              <c:strCache>
                <c:ptCount val="1"/>
                <c:pt idx="0">
                  <c:v>% do  PIB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solidFill>
                <a:srgbClr val="C0504D"/>
              </a:solidFill>
            </c:spPr>
          </c:dPt>
          <c:dPt>
            <c:idx val="7"/>
            <c:invertIfNegative val="0"/>
            <c:bubble3D val="0"/>
            <c:spPr>
              <a:solidFill>
                <a:srgbClr val="C0504D"/>
              </a:solidFill>
            </c:spPr>
          </c:dPt>
          <c:dPt>
            <c:idx val="11"/>
            <c:invertIfNegative val="0"/>
            <c:bubble3D val="0"/>
            <c:spPr>
              <a:solidFill>
                <a:srgbClr val="C0504D"/>
              </a:solidFill>
            </c:spPr>
          </c:dPt>
          <c:dPt>
            <c:idx val="15"/>
            <c:invertIfNegative val="0"/>
            <c:bubble3D val="0"/>
            <c:spPr>
              <a:solidFill>
                <a:srgbClr val="C0504D"/>
              </a:solidFill>
            </c:spPr>
          </c:dPt>
          <c:dPt>
            <c:idx val="19"/>
            <c:invertIfNegative val="0"/>
            <c:bubble3D val="0"/>
            <c:spPr>
              <a:solidFill>
                <a:srgbClr val="C0504D"/>
              </a:solidFill>
            </c:spPr>
          </c:dPt>
          <c:dPt>
            <c:idx val="23"/>
            <c:invertIfNegative val="0"/>
            <c:bubble3D val="0"/>
            <c:spPr>
              <a:solidFill>
                <a:srgbClr val="C0504D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'Despesa Historica'!$B$5:$B$28</c:f>
              <c:numCache>
                <c:formatCode>General</c:formatCode>
                <c:ptCount val="24"/>
                <c:pt idx="0">
                  <c:v>1991.0</c:v>
                </c:pt>
                <c:pt idx="1">
                  <c:v>1992.0</c:v>
                </c:pt>
                <c:pt idx="2">
                  <c:v>1993.0</c:v>
                </c:pt>
                <c:pt idx="3">
                  <c:v>1994.0</c:v>
                </c:pt>
                <c:pt idx="4">
                  <c:v>1995.0</c:v>
                </c:pt>
                <c:pt idx="5">
                  <c:v>1996.0</c:v>
                </c:pt>
                <c:pt idx="6">
                  <c:v>1997.0</c:v>
                </c:pt>
                <c:pt idx="7">
                  <c:v>1998.0</c:v>
                </c:pt>
                <c:pt idx="8">
                  <c:v>1999.0</c:v>
                </c:pt>
                <c:pt idx="9">
                  <c:v>2000.0</c:v>
                </c:pt>
                <c:pt idx="10">
                  <c:v>2001.0</c:v>
                </c:pt>
                <c:pt idx="11">
                  <c:v>2002.0</c:v>
                </c:pt>
                <c:pt idx="12">
                  <c:v>2003.0</c:v>
                </c:pt>
                <c:pt idx="13">
                  <c:v>2004.0</c:v>
                </c:pt>
                <c:pt idx="14">
                  <c:v>2005.0</c:v>
                </c:pt>
                <c:pt idx="15">
                  <c:v>2006.0</c:v>
                </c:pt>
                <c:pt idx="16">
                  <c:v>2007.0</c:v>
                </c:pt>
                <c:pt idx="17">
                  <c:v>2008.0</c:v>
                </c:pt>
                <c:pt idx="18">
                  <c:v>2009.0</c:v>
                </c:pt>
                <c:pt idx="19">
                  <c:v>2010.0</c:v>
                </c:pt>
                <c:pt idx="20">
                  <c:v>2011.0</c:v>
                </c:pt>
                <c:pt idx="21">
                  <c:v>2012.0</c:v>
                </c:pt>
                <c:pt idx="22">
                  <c:v>2013.0</c:v>
                </c:pt>
                <c:pt idx="23">
                  <c:v>2014.0</c:v>
                </c:pt>
              </c:numCache>
            </c:numRef>
          </c:cat>
          <c:val>
            <c:numRef>
              <c:f>'Despesa Historica'!$C$5:$C$28</c:f>
              <c:numCache>
                <c:formatCode>0.00%</c:formatCode>
                <c:ptCount val="24"/>
                <c:pt idx="0">
                  <c:v>0.11</c:v>
                </c:pt>
                <c:pt idx="1">
                  <c:v>0.115</c:v>
                </c:pt>
                <c:pt idx="2">
                  <c:v>0.13</c:v>
                </c:pt>
                <c:pt idx="3">
                  <c:v>0.139</c:v>
                </c:pt>
                <c:pt idx="4">
                  <c:v>0.136</c:v>
                </c:pt>
                <c:pt idx="5">
                  <c:v>0.135</c:v>
                </c:pt>
                <c:pt idx="6">
                  <c:v>0.140071468656102</c:v>
                </c:pt>
                <c:pt idx="7">
                  <c:v>0.150365883020613</c:v>
                </c:pt>
                <c:pt idx="8">
                  <c:v>0.144899088496368</c:v>
                </c:pt>
                <c:pt idx="9">
                  <c:v>0.147341499734829</c:v>
                </c:pt>
                <c:pt idx="10">
                  <c:v>0.155651360448411</c:v>
                </c:pt>
                <c:pt idx="11">
                  <c:v>0.157217515643124</c:v>
                </c:pt>
                <c:pt idx="12">
                  <c:v>0.151387136712158</c:v>
                </c:pt>
                <c:pt idx="13">
                  <c:v>0.15591904613241</c:v>
                </c:pt>
                <c:pt idx="14">
                  <c:v>0.163822069504033</c:v>
                </c:pt>
                <c:pt idx="15">
                  <c:v>0.169647569877148</c:v>
                </c:pt>
                <c:pt idx="16">
                  <c:v>0.171198387900157</c:v>
                </c:pt>
                <c:pt idx="17">
                  <c:v>0.164204217579208</c:v>
                </c:pt>
                <c:pt idx="18">
                  <c:v>0.176632579607408</c:v>
                </c:pt>
                <c:pt idx="19">
                  <c:v>0.174371216831041</c:v>
                </c:pt>
                <c:pt idx="20">
                  <c:v>0.174848147275744</c:v>
                </c:pt>
                <c:pt idx="21">
                  <c:v>0.183276352263221</c:v>
                </c:pt>
                <c:pt idx="22">
                  <c:v>0.18867907521666</c:v>
                </c:pt>
                <c:pt idx="23">
                  <c:v>0.200844711365748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69966264"/>
        <c:axId val="-2068133416"/>
        <c:axId val="0"/>
      </c:bar3DChart>
      <c:catAx>
        <c:axId val="-2069966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600"/>
            </a:pPr>
            <a:endParaRPr lang="en-US"/>
          </a:p>
        </c:txPr>
        <c:crossAx val="-2068133416"/>
        <c:crosses val="autoZero"/>
        <c:auto val="1"/>
        <c:lblAlgn val="ctr"/>
        <c:lblOffset val="100"/>
        <c:noMultiLvlLbl val="0"/>
      </c:catAx>
      <c:valAx>
        <c:axId val="-2068133416"/>
        <c:scaling>
          <c:orientation val="minMax"/>
          <c:min val="0.08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-20699662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[1]series_historicas.xls!$B$5</c:f>
              <c:strCache>
                <c:ptCount val="1"/>
                <c:pt idx="0">
                  <c:v>% do PIB</c:v>
                </c:pt>
              </c:strCache>
            </c:strRef>
          </c:tx>
          <c:spPr>
            <a:ln w="28575" cmpd="sng"/>
          </c:spPr>
          <c:marker>
            <c:symbol val="none"/>
          </c:marker>
          <c:dLbls>
            <c:dLbl>
              <c:idx val="23"/>
              <c:layout>
                <c:manualLayout>
                  <c:x val="-0.055363321799308"/>
                  <c:y val="-0.048502139800285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6"/>
              <c:layout>
                <c:manualLayout>
                  <c:x val="-0.0106007067137809"/>
                  <c:y val="0.045779685264663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5"/>
              <c:layout>
                <c:manualLayout>
                  <c:x val="-0.00353356890459377"/>
                  <c:y val="-0.022889842632331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trendline>
            <c:spPr>
              <a:ln w="28575" cmpd="sng"/>
            </c:spPr>
            <c:trendlineType val="linear"/>
            <c:dispRSqr val="0"/>
            <c:dispEq val="0"/>
          </c:trendline>
          <c:cat>
            <c:numRef>
              <c:f>[1]series_historicas.xls!$A$6:$A$71</c:f>
              <c:numCache>
                <c:formatCode>General</c:formatCode>
                <c:ptCount val="66"/>
                <c:pt idx="0">
                  <c:v>1947.0</c:v>
                </c:pt>
                <c:pt idx="1">
                  <c:v>1948.0</c:v>
                </c:pt>
                <c:pt idx="2">
                  <c:v>1949.0</c:v>
                </c:pt>
                <c:pt idx="3">
                  <c:v>1950.0</c:v>
                </c:pt>
                <c:pt idx="4">
                  <c:v>1951.0</c:v>
                </c:pt>
                <c:pt idx="5">
                  <c:v>1952.0</c:v>
                </c:pt>
                <c:pt idx="6">
                  <c:v>1953.0</c:v>
                </c:pt>
                <c:pt idx="7">
                  <c:v>1954.0</c:v>
                </c:pt>
                <c:pt idx="8">
                  <c:v>1955.0</c:v>
                </c:pt>
                <c:pt idx="9">
                  <c:v>1956.0</c:v>
                </c:pt>
                <c:pt idx="10">
                  <c:v>1957.0</c:v>
                </c:pt>
                <c:pt idx="11">
                  <c:v>1958.0</c:v>
                </c:pt>
                <c:pt idx="12">
                  <c:v>1959.0</c:v>
                </c:pt>
                <c:pt idx="13">
                  <c:v>1960.0</c:v>
                </c:pt>
                <c:pt idx="14">
                  <c:v>1961.0</c:v>
                </c:pt>
                <c:pt idx="15">
                  <c:v>1962.0</c:v>
                </c:pt>
                <c:pt idx="16">
                  <c:v>1963.0</c:v>
                </c:pt>
                <c:pt idx="17">
                  <c:v>1964.0</c:v>
                </c:pt>
                <c:pt idx="18">
                  <c:v>1965.0</c:v>
                </c:pt>
                <c:pt idx="19">
                  <c:v>1966.0</c:v>
                </c:pt>
                <c:pt idx="20">
                  <c:v>1967.0</c:v>
                </c:pt>
                <c:pt idx="21">
                  <c:v>1968.0</c:v>
                </c:pt>
                <c:pt idx="22">
                  <c:v>1969.0</c:v>
                </c:pt>
                <c:pt idx="23">
                  <c:v>1970.0</c:v>
                </c:pt>
                <c:pt idx="24">
                  <c:v>1971.0</c:v>
                </c:pt>
                <c:pt idx="25">
                  <c:v>1972.0</c:v>
                </c:pt>
                <c:pt idx="26">
                  <c:v>1973.0</c:v>
                </c:pt>
                <c:pt idx="27">
                  <c:v>1974.0</c:v>
                </c:pt>
                <c:pt idx="28">
                  <c:v>1975.0</c:v>
                </c:pt>
                <c:pt idx="29">
                  <c:v>1976.0</c:v>
                </c:pt>
                <c:pt idx="30">
                  <c:v>1977.0</c:v>
                </c:pt>
                <c:pt idx="31">
                  <c:v>1978.0</c:v>
                </c:pt>
                <c:pt idx="32">
                  <c:v>1979.0</c:v>
                </c:pt>
                <c:pt idx="33">
                  <c:v>1980.0</c:v>
                </c:pt>
                <c:pt idx="34">
                  <c:v>1981.0</c:v>
                </c:pt>
                <c:pt idx="35">
                  <c:v>1982.0</c:v>
                </c:pt>
                <c:pt idx="36">
                  <c:v>1983.0</c:v>
                </c:pt>
                <c:pt idx="37">
                  <c:v>1984.0</c:v>
                </c:pt>
                <c:pt idx="38">
                  <c:v>1985.0</c:v>
                </c:pt>
                <c:pt idx="39">
                  <c:v>1986.0</c:v>
                </c:pt>
                <c:pt idx="40">
                  <c:v>1987.0</c:v>
                </c:pt>
                <c:pt idx="41">
                  <c:v>1988.0</c:v>
                </c:pt>
                <c:pt idx="42">
                  <c:v>1989.0</c:v>
                </c:pt>
                <c:pt idx="43">
                  <c:v>1990.0</c:v>
                </c:pt>
                <c:pt idx="44">
                  <c:v>1991.0</c:v>
                </c:pt>
                <c:pt idx="45">
                  <c:v>1992.0</c:v>
                </c:pt>
                <c:pt idx="46">
                  <c:v>1993.0</c:v>
                </c:pt>
                <c:pt idx="47">
                  <c:v>1994.0</c:v>
                </c:pt>
                <c:pt idx="48">
                  <c:v>1995.0</c:v>
                </c:pt>
                <c:pt idx="49">
                  <c:v>1996.0</c:v>
                </c:pt>
                <c:pt idx="50">
                  <c:v>1997.0</c:v>
                </c:pt>
                <c:pt idx="51">
                  <c:v>1998.0</c:v>
                </c:pt>
                <c:pt idx="52">
                  <c:v>1999.0</c:v>
                </c:pt>
                <c:pt idx="53">
                  <c:v>2000.0</c:v>
                </c:pt>
                <c:pt idx="54">
                  <c:v>2001.0</c:v>
                </c:pt>
                <c:pt idx="55">
                  <c:v>2002.0</c:v>
                </c:pt>
                <c:pt idx="56">
                  <c:v>2003.0</c:v>
                </c:pt>
                <c:pt idx="57">
                  <c:v>2004.0</c:v>
                </c:pt>
                <c:pt idx="58">
                  <c:v>2005.0</c:v>
                </c:pt>
                <c:pt idx="59">
                  <c:v>2006.0</c:v>
                </c:pt>
                <c:pt idx="60">
                  <c:v>2007.0</c:v>
                </c:pt>
                <c:pt idx="61">
                  <c:v>2008.0</c:v>
                </c:pt>
                <c:pt idx="62">
                  <c:v>2009.0</c:v>
                </c:pt>
                <c:pt idx="63">
                  <c:v>2010.0</c:v>
                </c:pt>
                <c:pt idx="64">
                  <c:v>2011.0</c:v>
                </c:pt>
                <c:pt idx="65">
                  <c:v>2012.0</c:v>
                </c:pt>
              </c:numCache>
            </c:numRef>
          </c:cat>
          <c:val>
            <c:numRef>
              <c:f>[1]series_historicas.xls!$B$6:$B$71</c:f>
              <c:numCache>
                <c:formatCode>General</c:formatCode>
                <c:ptCount val="66"/>
                <c:pt idx="0">
                  <c:v>13.8</c:v>
                </c:pt>
                <c:pt idx="1">
                  <c:v>14.0</c:v>
                </c:pt>
                <c:pt idx="2">
                  <c:v>14.4</c:v>
                </c:pt>
                <c:pt idx="3">
                  <c:v>14.4</c:v>
                </c:pt>
                <c:pt idx="4">
                  <c:v>15.7</c:v>
                </c:pt>
                <c:pt idx="5">
                  <c:v>15.4</c:v>
                </c:pt>
                <c:pt idx="6">
                  <c:v>15.2</c:v>
                </c:pt>
                <c:pt idx="7">
                  <c:v>15.8</c:v>
                </c:pt>
                <c:pt idx="8">
                  <c:v>15.1</c:v>
                </c:pt>
                <c:pt idx="9">
                  <c:v>16.4</c:v>
                </c:pt>
                <c:pt idx="10">
                  <c:v>16.7</c:v>
                </c:pt>
                <c:pt idx="11">
                  <c:v>18.7</c:v>
                </c:pt>
                <c:pt idx="12">
                  <c:v>17.9</c:v>
                </c:pt>
                <c:pt idx="13">
                  <c:v>17.4</c:v>
                </c:pt>
                <c:pt idx="14">
                  <c:v>16.4</c:v>
                </c:pt>
                <c:pt idx="15">
                  <c:v>15.8</c:v>
                </c:pt>
                <c:pt idx="16">
                  <c:v>16.1</c:v>
                </c:pt>
                <c:pt idx="17">
                  <c:v>17.0</c:v>
                </c:pt>
                <c:pt idx="18">
                  <c:v>18.8</c:v>
                </c:pt>
                <c:pt idx="19">
                  <c:v>20.6</c:v>
                </c:pt>
                <c:pt idx="20">
                  <c:v>20.2</c:v>
                </c:pt>
                <c:pt idx="21">
                  <c:v>23.0</c:v>
                </c:pt>
                <c:pt idx="22">
                  <c:v>24.6</c:v>
                </c:pt>
                <c:pt idx="23">
                  <c:v>26.0</c:v>
                </c:pt>
                <c:pt idx="24">
                  <c:v>25.3</c:v>
                </c:pt>
                <c:pt idx="25">
                  <c:v>26.0</c:v>
                </c:pt>
                <c:pt idx="26">
                  <c:v>25.1</c:v>
                </c:pt>
                <c:pt idx="27">
                  <c:v>25.1</c:v>
                </c:pt>
                <c:pt idx="28">
                  <c:v>25.2</c:v>
                </c:pt>
                <c:pt idx="29">
                  <c:v>25.1</c:v>
                </c:pt>
                <c:pt idx="30">
                  <c:v>25.6</c:v>
                </c:pt>
                <c:pt idx="31">
                  <c:v>25.7</c:v>
                </c:pt>
                <c:pt idx="32">
                  <c:v>24.7</c:v>
                </c:pt>
                <c:pt idx="33">
                  <c:v>24.4</c:v>
                </c:pt>
                <c:pt idx="34">
                  <c:v>25.1</c:v>
                </c:pt>
                <c:pt idx="35">
                  <c:v>26.2</c:v>
                </c:pt>
                <c:pt idx="36">
                  <c:v>26.8</c:v>
                </c:pt>
                <c:pt idx="37">
                  <c:v>24.2</c:v>
                </c:pt>
                <c:pt idx="38">
                  <c:v>23.8</c:v>
                </c:pt>
                <c:pt idx="39">
                  <c:v>26.5</c:v>
                </c:pt>
                <c:pt idx="40">
                  <c:v>24.2</c:v>
                </c:pt>
                <c:pt idx="41">
                  <c:v>23.3</c:v>
                </c:pt>
                <c:pt idx="42">
                  <c:v>23.7</c:v>
                </c:pt>
                <c:pt idx="43">
                  <c:v>29.6</c:v>
                </c:pt>
                <c:pt idx="44">
                  <c:v>24.4</c:v>
                </c:pt>
                <c:pt idx="45">
                  <c:v>25.0</c:v>
                </c:pt>
                <c:pt idx="46">
                  <c:v>25.3</c:v>
                </c:pt>
                <c:pt idx="47">
                  <c:v>27.9</c:v>
                </c:pt>
                <c:pt idx="48">
                  <c:v>28.4</c:v>
                </c:pt>
                <c:pt idx="49">
                  <c:v>28.6</c:v>
                </c:pt>
                <c:pt idx="50">
                  <c:v>28.6</c:v>
                </c:pt>
                <c:pt idx="51">
                  <c:v>29.3</c:v>
                </c:pt>
                <c:pt idx="52">
                  <c:v>31.1</c:v>
                </c:pt>
                <c:pt idx="53">
                  <c:v>30.4</c:v>
                </c:pt>
                <c:pt idx="54">
                  <c:v>31.9</c:v>
                </c:pt>
                <c:pt idx="55">
                  <c:v>32.4</c:v>
                </c:pt>
                <c:pt idx="56">
                  <c:v>31.9</c:v>
                </c:pt>
                <c:pt idx="57">
                  <c:v>32.8</c:v>
                </c:pt>
                <c:pt idx="58">
                  <c:v>33.8</c:v>
                </c:pt>
                <c:pt idx="59">
                  <c:v>34.1</c:v>
                </c:pt>
                <c:pt idx="60">
                  <c:v>34.7</c:v>
                </c:pt>
                <c:pt idx="61">
                  <c:v>34.9</c:v>
                </c:pt>
                <c:pt idx="62">
                  <c:v>33.7</c:v>
                </c:pt>
                <c:pt idx="63">
                  <c:v>34.2</c:v>
                </c:pt>
                <c:pt idx="64">
                  <c:v>36.0</c:v>
                </c:pt>
                <c:pt idx="65">
                  <c:v>36.2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0582456"/>
        <c:axId val="-2067942792"/>
      </c:lineChart>
      <c:catAx>
        <c:axId val="-2070582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2000"/>
            </a:pPr>
            <a:endParaRPr lang="en-US"/>
          </a:p>
        </c:txPr>
        <c:crossAx val="-2067942792"/>
        <c:crosses val="autoZero"/>
        <c:auto val="1"/>
        <c:lblAlgn val="ctr"/>
        <c:lblOffset val="100"/>
        <c:noMultiLvlLbl val="0"/>
      </c:catAx>
      <c:valAx>
        <c:axId val="-2067942792"/>
        <c:scaling>
          <c:orientation val="minMax"/>
          <c:min val="1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0705824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20873567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508000" y="659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508000" y="408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Shape 9"/>
          <p:cNvSpPr/>
          <p:nvPr/>
        </p:nvSpPr>
        <p:spPr>
          <a:xfrm rot="16200000">
            <a:off x="7172923" y="53476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>
              <a:defRPr sz="7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Texto do Título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Nível de Corpo Cinco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 rot="16200000">
            <a:off x="71729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508000" y="913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08000" y="662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16200000">
            <a:off x="71729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>
              <a:defRPr sz="7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Texto do Título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Nível de Corpo Cinco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300">
                <a:solidFill>
                  <a:srgbClr val="D93E2B"/>
                </a:solidFill>
              </a:rPr>
              <a:t>Texto do Título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508000" y="4876800"/>
            <a:ext cx="56763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508000" y="2768600"/>
            <a:ext cx="5676316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D93E2B"/>
                </a:solidFill>
              </a:rPr>
              <a:t>Texto do Título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Nível de Corpo Cinco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300">
                <a:solidFill>
                  <a:srgbClr val="D93E2B"/>
                </a:solidFill>
              </a:rPr>
              <a:t>Texto do Título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300">
                <a:solidFill>
                  <a:srgbClr val="D93E2B"/>
                </a:solidFill>
              </a:rPr>
              <a:t>Texto do Título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Nível de Corpo Cinco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300">
                <a:solidFill>
                  <a:srgbClr val="D93E2B"/>
                </a:solidFill>
              </a:rPr>
              <a:t>Texto do Título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Nível de Corpo Cinco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Nível de Corpo Cinco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3 Ac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1717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508000" y="6350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300">
                <a:solidFill>
                  <a:srgbClr val="D93E2B"/>
                </a:solidFill>
              </a:rPr>
              <a:t>Texto do Título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Nível de Corpo Cinco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med"/>
  <p:txStyles>
    <p:titleStyle>
      <a:lvl1pPr algn="ctr" defTabSz="584200">
        <a:lnSpc>
          <a:spcPct val="90000"/>
        </a:lnSpc>
        <a:spcBef>
          <a:spcPts val="1600"/>
        </a:spcBef>
        <a:defRPr sz="73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1pPr>
      <a:lvl2pPr indent="228600" algn="ctr" defTabSz="584200">
        <a:lnSpc>
          <a:spcPct val="90000"/>
        </a:lnSpc>
        <a:spcBef>
          <a:spcPts val="1600"/>
        </a:spcBef>
        <a:defRPr sz="73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2pPr>
      <a:lvl3pPr indent="457200" algn="ctr" defTabSz="584200">
        <a:lnSpc>
          <a:spcPct val="90000"/>
        </a:lnSpc>
        <a:spcBef>
          <a:spcPts val="1600"/>
        </a:spcBef>
        <a:defRPr sz="73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3pPr>
      <a:lvl4pPr indent="685800" algn="ctr" defTabSz="584200">
        <a:lnSpc>
          <a:spcPct val="90000"/>
        </a:lnSpc>
        <a:spcBef>
          <a:spcPts val="1600"/>
        </a:spcBef>
        <a:defRPr sz="73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4pPr>
      <a:lvl5pPr indent="914400" algn="ctr" defTabSz="584200">
        <a:lnSpc>
          <a:spcPct val="90000"/>
        </a:lnSpc>
        <a:spcBef>
          <a:spcPts val="1600"/>
        </a:spcBef>
        <a:defRPr sz="73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5pPr>
      <a:lvl6pPr indent="1143000" algn="ctr" defTabSz="584200">
        <a:lnSpc>
          <a:spcPct val="90000"/>
        </a:lnSpc>
        <a:spcBef>
          <a:spcPts val="1600"/>
        </a:spcBef>
        <a:defRPr sz="73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6pPr>
      <a:lvl7pPr indent="1371600" algn="ctr" defTabSz="584200">
        <a:lnSpc>
          <a:spcPct val="90000"/>
        </a:lnSpc>
        <a:spcBef>
          <a:spcPts val="1600"/>
        </a:spcBef>
        <a:defRPr sz="73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7pPr>
      <a:lvl8pPr indent="1600200" algn="ctr" defTabSz="584200">
        <a:lnSpc>
          <a:spcPct val="90000"/>
        </a:lnSpc>
        <a:spcBef>
          <a:spcPts val="1600"/>
        </a:spcBef>
        <a:defRPr sz="73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8pPr>
      <a:lvl9pPr indent="1828800" algn="ctr" defTabSz="584200">
        <a:lnSpc>
          <a:spcPct val="90000"/>
        </a:lnSpc>
        <a:spcBef>
          <a:spcPts val="1600"/>
        </a:spcBef>
        <a:defRPr sz="73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9pPr>
    </p:titleStyle>
    <p:bodyStyle>
      <a:lvl1pPr marL="4699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1pPr>
      <a:lvl2pPr marL="9398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2pPr>
      <a:lvl3pPr marL="14097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3pPr>
      <a:lvl4pPr marL="18796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4pPr>
      <a:lvl5pPr marL="23495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5pPr>
      <a:lvl6pPr marL="28194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6pPr>
      <a:lvl7pPr marL="32893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7pPr>
      <a:lvl8pPr marL="37592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8pPr>
      <a:lvl9pPr marL="42291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507999" y="2654300"/>
            <a:ext cx="11988801" cy="178428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400" b="1" dirty="0" err="1" smtClean="0">
                <a:solidFill>
                  <a:srgbClr val="FF0000"/>
                </a:solidFill>
              </a:rPr>
              <a:t>Audi</a:t>
            </a:r>
            <a:r>
              <a:rPr lang="en-US" sz="4400" b="1" dirty="0" err="1" smtClean="0">
                <a:solidFill>
                  <a:srgbClr val="FF0000"/>
                </a:solidFill>
              </a:rPr>
              <a:t>ência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Pública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Medida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Provisória</a:t>
            </a:r>
            <a:r>
              <a:rPr lang="en-US" sz="4400" b="1" dirty="0">
                <a:solidFill>
                  <a:srgbClr val="FF0000"/>
                </a:solidFill>
              </a:rPr>
              <a:t> nº 663, de </a:t>
            </a:r>
            <a:r>
              <a:rPr lang="en-US" sz="4400" b="1" dirty="0" smtClean="0">
                <a:solidFill>
                  <a:srgbClr val="FF0000"/>
                </a:solidFill>
              </a:rPr>
              <a:t>2014</a:t>
            </a:r>
            <a:endParaRPr sz="16600" b="1" dirty="0">
              <a:solidFill>
                <a:srgbClr val="FF0000"/>
              </a:solidFill>
            </a:endParaRPr>
          </a:p>
        </p:txBody>
      </p:sp>
      <p:sp>
        <p:nvSpPr>
          <p:cNvPr id="44" name="Shape 44"/>
          <p:cNvSpPr/>
          <p:nvPr/>
        </p:nvSpPr>
        <p:spPr>
          <a:xfrm>
            <a:off x="2825554" y="4691339"/>
            <a:ext cx="8193724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i="1" dirty="0">
                <a:solidFill>
                  <a:srgbClr val="414141"/>
                </a:solidFill>
              </a:rPr>
              <a:t>Mansueto Almeida </a:t>
            </a:r>
            <a:r>
              <a:rPr lang="en-US" sz="4000" i="1" dirty="0" smtClean="0">
                <a:solidFill>
                  <a:srgbClr val="414141"/>
                </a:solidFill>
              </a:rPr>
              <a:t>–</a:t>
            </a:r>
            <a:r>
              <a:rPr sz="4000" i="1" dirty="0" smtClean="0">
                <a:solidFill>
                  <a:srgbClr val="414141"/>
                </a:solidFill>
              </a:rPr>
              <a:t> </a:t>
            </a:r>
            <a:r>
              <a:rPr lang="x-none" sz="4000" i="1" dirty="0" smtClean="0">
                <a:solidFill>
                  <a:srgbClr val="414141"/>
                </a:solidFill>
              </a:rPr>
              <a:t>15 de abril de 2015</a:t>
            </a:r>
            <a:endParaRPr sz="4000" i="1" dirty="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err="1" smtClean="0"/>
              <a:t>Problema</a:t>
            </a:r>
            <a:r>
              <a:rPr lang="en-US" sz="5400" dirty="0" smtClean="0"/>
              <a:t> de </a:t>
            </a:r>
            <a:r>
              <a:rPr lang="en-US" sz="5400" dirty="0" err="1" smtClean="0"/>
              <a:t>reduzir</a:t>
            </a:r>
            <a:r>
              <a:rPr lang="en-US" sz="5400" dirty="0" smtClean="0"/>
              <a:t> </a:t>
            </a:r>
            <a:r>
              <a:rPr lang="en-US" sz="5400" dirty="0" err="1" smtClean="0"/>
              <a:t>custo</a:t>
            </a:r>
            <a:r>
              <a:rPr lang="en-US" sz="5400" dirty="0" smtClean="0"/>
              <a:t> dos </a:t>
            </a:r>
            <a:r>
              <a:rPr lang="en-US" sz="5400" dirty="0" err="1" smtClean="0"/>
              <a:t>Empréstimos</a:t>
            </a:r>
            <a:r>
              <a:rPr lang="en-US" sz="5400" dirty="0" smtClean="0"/>
              <a:t> do </a:t>
            </a:r>
            <a:r>
              <a:rPr lang="en-US" sz="5400" dirty="0" err="1" smtClean="0"/>
              <a:t>Tesouro</a:t>
            </a:r>
            <a:r>
              <a:rPr lang="en-US" sz="5400" dirty="0" smtClean="0"/>
              <a:t> </a:t>
            </a:r>
            <a:r>
              <a:rPr lang="en-US" sz="5400" dirty="0" err="1" smtClean="0"/>
              <a:t>para</a:t>
            </a:r>
            <a:r>
              <a:rPr lang="en-US" sz="5400" dirty="0" smtClean="0"/>
              <a:t> o BNDES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Em março de 2014, governo renegociou </a:t>
            </a:r>
            <a:r>
              <a:rPr lang="pt-BR" dirty="0" err="1" smtClean="0"/>
              <a:t>R</a:t>
            </a:r>
            <a:r>
              <a:rPr lang="pt-BR" dirty="0" smtClean="0"/>
              <a:t>$ 194 bilhões da divida do BNDES com o Tesouro;</a:t>
            </a:r>
          </a:p>
          <a:p>
            <a:r>
              <a:rPr lang="pt-BR" dirty="0" smtClean="0"/>
              <a:t>6 anos de carência para pagamento dos juros + juros máximo de 2% ao ano até 2035 e depois no máximo (6% ao ano);</a:t>
            </a:r>
          </a:p>
          <a:p>
            <a:r>
              <a:rPr lang="pt-BR" dirty="0" smtClean="0"/>
              <a:t>Pagamento do principal a partir de 2040!</a:t>
            </a:r>
          </a:p>
          <a:p>
            <a:r>
              <a:rPr lang="pt-BR" dirty="0" smtClean="0"/>
              <a:t>Empréstimos do PSI foram concedidos à taxa de juros fixas por 5 a 10 anos. Se aumentar TJLP, equalização de juros (despesa primária): </a:t>
            </a:r>
            <a:r>
              <a:rPr lang="pt-BR" dirty="0" smtClean="0">
                <a:solidFill>
                  <a:srgbClr val="FF0000"/>
                </a:solidFill>
              </a:rPr>
              <a:t>Taxa PSI – (TJLP+1% ao ano)</a:t>
            </a:r>
            <a:r>
              <a:rPr lang="pt-B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4305171"/>
      </p:ext>
    </p:extLst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Despesa</a:t>
            </a:r>
            <a:r>
              <a:rPr lang="en-US" dirty="0" smtClean="0"/>
              <a:t> </a:t>
            </a:r>
            <a:r>
              <a:rPr lang="en-US" dirty="0" err="1" smtClean="0"/>
              <a:t>Prim</a:t>
            </a:r>
            <a:r>
              <a:rPr lang="en-US" dirty="0" err="1" smtClean="0"/>
              <a:t>ária</a:t>
            </a:r>
            <a:r>
              <a:rPr lang="en-US" dirty="0" smtClean="0"/>
              <a:t> do PSI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>
                <a:solidFill>
                  <a:srgbClr val="FF0000"/>
                </a:solidFill>
              </a:rPr>
              <a:t>A taxa mínima que BNDES pode emprestar   é TJLP+1% ao ano = 6% ao </a:t>
            </a:r>
            <a:r>
              <a:rPr lang="pt-BR" dirty="0" smtClean="0">
                <a:solidFill>
                  <a:srgbClr val="FF0000"/>
                </a:solidFill>
              </a:rPr>
              <a:t>ano, </a:t>
            </a:r>
            <a:r>
              <a:rPr lang="pt-BR" dirty="0"/>
              <a:t>pois o BNDES paga ao Tesouro TJLP e o adicional de 1% é para cobrir o custo do serviço e o risco do </a:t>
            </a:r>
            <a:r>
              <a:rPr lang="pt-BR" dirty="0" smtClean="0"/>
              <a:t>Banco. </a:t>
            </a:r>
          </a:p>
          <a:p>
            <a:r>
              <a:rPr lang="pt-BR" dirty="0" smtClean="0"/>
              <a:t>Nos </a:t>
            </a:r>
            <a:r>
              <a:rPr lang="pt-BR" dirty="0" smtClean="0"/>
              <a:t>últimos anos, sempre que o BNDES emprestava abaixo de 6% ao ano, o Tesouro tinha que fazer uma equalização de juros e compensar o BNDES por sua perda: despesa primária. </a:t>
            </a:r>
          </a:p>
          <a:p>
            <a:r>
              <a:rPr lang="pt-BR" dirty="0" smtClean="0"/>
              <a:t>As taxas de juros do PSI no primeiro semestre de 2013 eram de 3% ao ano e, no segundo semestre, 3,5% ao ano. Ou seja, para cada </a:t>
            </a:r>
            <a:r>
              <a:rPr lang="pt-BR" dirty="0" err="1" smtClean="0"/>
              <a:t>R</a:t>
            </a:r>
            <a:r>
              <a:rPr lang="pt-BR" dirty="0" smtClean="0"/>
              <a:t>$ 100 emprestados no primeiro semestre de 2013 o Tesouro teria que pagar ao BNDES </a:t>
            </a:r>
            <a:r>
              <a:rPr lang="pt-BR" dirty="0" err="1" smtClean="0"/>
              <a:t>R</a:t>
            </a:r>
            <a:r>
              <a:rPr lang="pt-BR" dirty="0" smtClean="0"/>
              <a:t>$ 3 por ano até o vencimento do empréstimo.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318026"/>
      </p:ext>
    </p:extLst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800" dirty="0" smtClean="0"/>
              <a:t>Restos a Pagar (RP</a:t>
            </a:r>
            <a:r>
              <a:rPr lang="pt-BR" sz="4800" dirty="0" smtClean="0"/>
              <a:t>) – Subven</a:t>
            </a:r>
            <a:r>
              <a:rPr lang="pt-BR" sz="4800" dirty="0" smtClean="0"/>
              <a:t>ção Econômica </a:t>
            </a:r>
            <a:r>
              <a:rPr lang="pt-BR" sz="4800" dirty="0" smtClean="0"/>
              <a:t> </a:t>
            </a:r>
            <a:r>
              <a:rPr lang="pt-BR" sz="4800" dirty="0" smtClean="0"/>
              <a:t>– </a:t>
            </a:r>
            <a:r>
              <a:rPr lang="pt-BR" sz="4800" dirty="0" err="1" smtClean="0"/>
              <a:t>R</a:t>
            </a:r>
            <a:r>
              <a:rPr lang="pt-BR" sz="4800" dirty="0" smtClean="0"/>
              <a:t>$ milhões de 2014</a:t>
            </a:r>
            <a:endParaRPr lang="pt-BR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169196" y="7654143"/>
            <a:ext cx="10191579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sym typeface="Palatino"/>
              </a:rPr>
              <a:t>Fonte </a:t>
            </a:r>
            <a:r>
              <a:rPr kumimoji="0" lang="pt-BR" sz="28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sym typeface="Palatino"/>
              </a:rPr>
              <a:t>SIAFI</a:t>
            </a:r>
            <a:endParaRPr kumimoji="0" lang="pt-BR" sz="2800" b="0" i="0" u="none" strike="noStrike" cap="none" spc="0" normalizeH="0" baseline="0" dirty="0" smtClean="0">
              <a:ln>
                <a:noFill/>
              </a:ln>
              <a:solidFill>
                <a:srgbClr val="414141"/>
              </a:solidFill>
              <a:effectLst/>
              <a:uFillTx/>
              <a:sym typeface="Palatino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186243"/>
              </p:ext>
            </p:extLst>
          </p:nvPr>
        </p:nvGraphicFramePr>
        <p:xfrm>
          <a:off x="1169197" y="3006829"/>
          <a:ext cx="9918018" cy="4277042"/>
        </p:xfrm>
        <a:graphic>
          <a:graphicData uri="http://schemas.openxmlformats.org/drawingml/2006/table">
            <a:tbl>
              <a:tblPr/>
              <a:tblGrid>
                <a:gridCol w="2318961"/>
                <a:gridCol w="2533019"/>
                <a:gridCol w="2533019"/>
                <a:gridCol w="2533019"/>
              </a:tblGrid>
              <a:tr h="611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 </a:t>
                      </a:r>
                      <a:r>
                        <a:rPr lang="en-US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inscritos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 reinscrito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 TOTAL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11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JAN/2010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7.831,89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954,89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8.786,78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11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JAN/2011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13.833,42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5.086,65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18.920,07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1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JAN/2012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23.374,11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3.507,88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26.881,99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1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JAN/2013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12.737,36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10.885,50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23.622,86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1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JAN/2014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13.918,74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14.884,55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28.803,29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1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JAN/2015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12.464,59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21.986,71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34.451,30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603259"/>
      </p:ext>
    </p:extLst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</a:t>
            </a:r>
            <a:r>
              <a:rPr lang="pt-BR" sz="4900" dirty="0" smtClean="0"/>
              <a:t>estos a Pagar – Subve</a:t>
            </a:r>
            <a:r>
              <a:rPr lang="pt-BR" sz="4900" dirty="0" smtClean="0"/>
              <a:t>nção Econômica – PSI – </a:t>
            </a:r>
            <a:r>
              <a:rPr lang="pt-BR" sz="4900" dirty="0" err="1" smtClean="0"/>
              <a:t>R</a:t>
            </a:r>
            <a:r>
              <a:rPr lang="pt-BR" sz="4900" dirty="0" smtClean="0"/>
              <a:t>$ milhões de 2014</a:t>
            </a:r>
            <a:endParaRPr lang="pt-BR" sz="4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254" y="2641523"/>
            <a:ext cx="9710249" cy="5436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8859" y="8731293"/>
            <a:ext cx="287204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Fonte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: SIAFI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" name="Oval 5"/>
          <p:cNvSpPr/>
          <p:nvPr/>
        </p:nvSpPr>
        <p:spPr>
          <a:xfrm>
            <a:off x="9202270" y="5782805"/>
            <a:ext cx="1934233" cy="1953651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267251585"/>
      </p:ext>
    </p:extLst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015001"/>
            <a:ext cx="11988800" cy="821430"/>
          </a:xfrm>
        </p:spPr>
        <p:txBody>
          <a:bodyPr>
            <a:noAutofit/>
          </a:bodyPr>
          <a:lstStyle/>
          <a:p>
            <a:r>
              <a:rPr lang="pt-BR" sz="4800" dirty="0" smtClean="0"/>
              <a:t>Mas a conta do PSI </a:t>
            </a:r>
            <a:r>
              <a:rPr lang="pt-BR" sz="4800" dirty="0" smtClean="0"/>
              <a:t>é muito maior: Portaria 357 de 15 de outubro de 2012</a:t>
            </a:r>
            <a:endParaRPr lang="pt-BR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604" y="2227162"/>
            <a:ext cx="12184196" cy="6497738"/>
          </a:xfrm>
        </p:spPr>
        <p:txBody>
          <a:bodyPr>
            <a:normAutofit fontScale="92500"/>
          </a:bodyPr>
          <a:lstStyle/>
          <a:p>
            <a:r>
              <a:rPr lang="pt-BR" sz="3900" dirty="0"/>
              <a:t> </a:t>
            </a:r>
          </a:p>
          <a:p>
            <a:r>
              <a:rPr lang="pt-BR" sz="3900" i="1" dirty="0"/>
              <a:t>Art. 7o……..</a:t>
            </a:r>
            <a:endParaRPr lang="pt-BR" sz="3900" dirty="0"/>
          </a:p>
          <a:p>
            <a:r>
              <a:rPr lang="pt-BR" sz="3900" i="1" dirty="0" err="1"/>
              <a:t>I</a:t>
            </a:r>
            <a:r>
              <a:rPr lang="pt-BR" sz="3900" i="1" dirty="0"/>
              <a:t> – ………</a:t>
            </a:r>
            <a:endParaRPr lang="pt-BR" sz="3900" dirty="0"/>
          </a:p>
          <a:p>
            <a:r>
              <a:rPr lang="pt-BR" sz="3900" i="1" dirty="0"/>
              <a:t>II – ……….</a:t>
            </a:r>
            <a:endParaRPr lang="pt-BR" sz="3900" dirty="0"/>
          </a:p>
          <a:p>
            <a:r>
              <a:rPr lang="pt-BR" sz="3900" i="1" dirty="0"/>
              <a:t>III – os valores apurados das equalizações a partir de 16 de abril de 2012, relativos às operações contratadas pelo BNDES, serão devidos após decorridos 24 meses do término de cada semestre de apuração e atualizados pelo Tesouro Nacional desde a data de apuração até a data do efetivo pagamento.</a:t>
            </a:r>
            <a:endParaRPr lang="pt-BR" sz="3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278012"/>
      </p:ext>
    </p:extLst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partir de 2012, os subsídios concedidos via BNDES no </a:t>
            </a:r>
            <a:r>
              <a:rPr lang="pt-BR" dirty="0" smtClean="0"/>
              <a:t>âmbito do PSI só passariam a ser devidos depois de dois anos; </a:t>
            </a:r>
          </a:p>
          <a:p>
            <a:r>
              <a:rPr lang="pt-BR" dirty="0" smtClean="0"/>
              <a:t>O fato de passar a ser devido não significa que tenha que ser necessariamente pago. Governo pode continuar atrasando o pagamento com está ocorrendo ainda hoje. </a:t>
            </a:r>
          </a:p>
          <a:p>
            <a:r>
              <a:rPr lang="pt-BR" dirty="0" smtClean="0"/>
              <a:t>Nenhum cidadão tem ideia de quanto será o crescimento dessa conta ao longo dos próximos anos. Mas o balanço do BNDES dá uma ideia.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6500724"/>
      </p:ext>
    </p:extLst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5400" dirty="0" smtClean="0"/>
              <a:t>Cr</a:t>
            </a:r>
            <a:r>
              <a:rPr lang="pt-BR" sz="5400" dirty="0" smtClean="0"/>
              <a:t>éditos do BNDES junto ao Tesouro Nacional  - </a:t>
            </a:r>
            <a:r>
              <a:rPr lang="pt-BR" sz="5400" dirty="0" err="1" smtClean="0"/>
              <a:t>R</a:t>
            </a:r>
            <a:r>
              <a:rPr lang="pt-BR" sz="5400" dirty="0" smtClean="0"/>
              <a:t>$ bilhões </a:t>
            </a:r>
            <a:endParaRPr lang="pt-BR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875" y="2337653"/>
            <a:ext cx="9886091" cy="61726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7641" y="8886062"/>
            <a:ext cx="633022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Fonte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: </a:t>
            </a: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Balan</a:t>
            </a: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ço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do BNDES – 2009 a 2014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6962" y="2835066"/>
            <a:ext cx="4415526" cy="96436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Crescimento de quase </a:t>
            </a:r>
            <a:r>
              <a:rPr kumimoji="0" lang="pt-BR" sz="2800" b="0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R</a:t>
            </a:r>
            <a:r>
              <a:rPr kumimoji="0" lang="pt-BR" sz="2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$ 9 bilhões de 2013 a 2014</a:t>
            </a:r>
            <a:endParaRPr kumimoji="0" lang="pt-BR" sz="2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684663415"/>
      </p:ext>
    </p:extLst>
  </p:cSld>
  <p:clrMapOvr>
    <a:masterClrMapping/>
  </p:clrMapOvr>
  <p:transition xmlns:p14="http://schemas.microsoft.com/office/powerpoint/2010/main"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5400" dirty="0" smtClean="0"/>
              <a:t>Conta dos Programas de Subven</a:t>
            </a:r>
            <a:r>
              <a:rPr lang="pt-BR" sz="5400" dirty="0" smtClean="0"/>
              <a:t>ção  Econômica não pagos - 2015</a:t>
            </a:r>
            <a:endParaRPr lang="pt-BR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err="1" smtClean="0"/>
              <a:t>R</a:t>
            </a:r>
            <a:r>
              <a:rPr lang="pt-BR" dirty="0" smtClean="0"/>
              <a:t>$ 34,4 bilh</a:t>
            </a:r>
            <a:r>
              <a:rPr lang="pt-BR" dirty="0" smtClean="0"/>
              <a:t>ões inscrito em Restos a Pagar em 2015. Esse total , inclui apenas </a:t>
            </a:r>
            <a:r>
              <a:rPr lang="pt-BR" dirty="0" err="1" smtClean="0"/>
              <a:t>R</a:t>
            </a:r>
            <a:r>
              <a:rPr lang="pt-BR" dirty="0" smtClean="0"/>
              <a:t>$ 8 bilhões do PSI. </a:t>
            </a:r>
          </a:p>
          <a:p>
            <a:endParaRPr lang="pt-BR" dirty="0" smtClean="0"/>
          </a:p>
          <a:p>
            <a:r>
              <a:rPr lang="pt-BR" dirty="0" smtClean="0"/>
              <a:t>Mas pelo balanço do BNDES sabemos que o Banco tema receber do Tesouro </a:t>
            </a:r>
            <a:r>
              <a:rPr lang="pt-BR" dirty="0" err="1" smtClean="0"/>
              <a:t>R</a:t>
            </a:r>
            <a:r>
              <a:rPr lang="pt-BR" dirty="0" smtClean="0"/>
              <a:t>$ 26 bilhões, </a:t>
            </a:r>
            <a:r>
              <a:rPr lang="pt-BR" dirty="0" err="1" smtClean="0"/>
              <a:t>R</a:t>
            </a:r>
            <a:r>
              <a:rPr lang="pt-BR" dirty="0" smtClean="0"/>
              <a:t>$ 18 bilhões a mais do que já está inscrito em restos a pagar. </a:t>
            </a:r>
          </a:p>
          <a:p>
            <a:endParaRPr lang="pt-BR" dirty="0" smtClean="0"/>
          </a:p>
          <a:p>
            <a:r>
              <a:rPr lang="pt-BR" dirty="0" smtClean="0"/>
              <a:t>Assim, há uma despesa primária com equalização de juros de programas do BNDES, </a:t>
            </a:r>
            <a:r>
              <a:rPr lang="pt-BR" dirty="0" err="1" smtClean="0"/>
              <a:t>Crédíto</a:t>
            </a:r>
            <a:r>
              <a:rPr lang="pt-BR" dirty="0" smtClean="0"/>
              <a:t> Rural, etc. que já alcançam o expressivo montante de </a:t>
            </a:r>
            <a:r>
              <a:rPr lang="pt-BR" dirty="0" err="1" smtClean="0"/>
              <a:t>R</a:t>
            </a:r>
            <a:r>
              <a:rPr lang="pt-BR" dirty="0" smtClean="0"/>
              <a:t>$ 52 ,4 bilhões ou quase 1% do PIB. Como essa conta será paga?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6553446"/>
      </p:ext>
    </p:extLst>
  </p:cSld>
  <p:clrMapOvr>
    <a:masterClrMapping/>
  </p:clrMapOvr>
  <p:transition xmlns:p14="http://schemas.microsoft.com/office/powerpoint/2010/main"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Conclus</a:t>
            </a:r>
            <a:r>
              <a:rPr lang="en-US" dirty="0" err="1" smtClean="0"/>
              <a:t>ão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Onde</a:t>
            </a:r>
            <a:r>
              <a:rPr lang="en-US" sz="3600" dirty="0" smtClean="0"/>
              <a:t> e </a:t>
            </a:r>
            <a:r>
              <a:rPr lang="en-US" sz="3600" dirty="0" err="1" smtClean="0"/>
              <a:t>como</a:t>
            </a:r>
            <a:r>
              <a:rPr lang="en-US" sz="3600" dirty="0" smtClean="0"/>
              <a:t> </a:t>
            </a:r>
            <a:r>
              <a:rPr lang="en-US" sz="3600" dirty="0" err="1" smtClean="0"/>
              <a:t>cortar</a:t>
            </a:r>
            <a:r>
              <a:rPr lang="en-US" sz="3600" dirty="0" smtClean="0"/>
              <a:t>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0183314"/>
      </p:ext>
    </p:extLst>
  </p:cSld>
  <p:clrMapOvr>
    <a:masterClrMapping/>
  </p:clrMapOvr>
  <p:transition xmlns:p14="http://schemas.microsoft.com/office/powerpoint/2010/main"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09625">
              <a:spcBef>
                <a:spcPts val="800"/>
              </a:spcBef>
              <a:defRPr sz="386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68">
                <a:solidFill>
                  <a:srgbClr val="D93E2B"/>
                </a:solidFill>
              </a:rPr>
              <a:t>Despesa Primária do Governo Central - % do PIB de 1991 a 2014</a:t>
            </a:r>
          </a:p>
        </p:txBody>
      </p:sp>
      <p:sp>
        <p:nvSpPr>
          <p:cNvPr id="49" name="Shape 49"/>
          <p:cNvSpPr/>
          <p:nvPr/>
        </p:nvSpPr>
        <p:spPr>
          <a:xfrm>
            <a:off x="899690" y="8949711"/>
            <a:ext cx="976516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Fonte: Tesouro Nacional e SIAFI. Elaboração Mansueto Almeida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0729586"/>
              </p:ext>
            </p:extLst>
          </p:nvPr>
        </p:nvGraphicFramePr>
        <p:xfrm>
          <a:off x="666826" y="2285051"/>
          <a:ext cx="11094886" cy="6447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14028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300" dirty="0" smtClean="0">
                <a:solidFill>
                  <a:srgbClr val="D93E2B"/>
                </a:solidFill>
              </a:rPr>
              <a:t>O </a:t>
            </a:r>
            <a:r>
              <a:rPr lang="x-none" sz="7300" dirty="0" smtClean="0">
                <a:solidFill>
                  <a:srgbClr val="D93E2B"/>
                </a:solidFill>
              </a:rPr>
              <a:t>que </a:t>
            </a:r>
            <a:r>
              <a:rPr lang="x-none" sz="7300" dirty="0" smtClean="0">
                <a:solidFill>
                  <a:srgbClr val="D93E2B"/>
                </a:solidFill>
              </a:rPr>
              <a:t>é a MP 663</a:t>
            </a:r>
            <a:r>
              <a:rPr sz="7300" dirty="0" smtClean="0">
                <a:solidFill>
                  <a:srgbClr val="D93E2B"/>
                </a:solidFill>
              </a:rPr>
              <a:t>?</a:t>
            </a:r>
            <a:endParaRPr sz="7300" dirty="0">
              <a:solidFill>
                <a:srgbClr val="D93E2B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578358">
              <a:spcBef>
                <a:spcPts val="1500"/>
              </a:spcBef>
              <a:defRPr sz="59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 dirty="0">
                <a:solidFill>
                  <a:srgbClr val="D93E2B"/>
                </a:solidFill>
              </a:rPr>
              <a:t>Carga Tributária - 1947-2012 - % do PIB</a:t>
            </a:r>
          </a:p>
        </p:txBody>
      </p:sp>
      <p:sp>
        <p:nvSpPr>
          <p:cNvPr id="54" name="Shape 54"/>
          <p:cNvSpPr/>
          <p:nvPr/>
        </p:nvSpPr>
        <p:spPr>
          <a:xfrm>
            <a:off x="1023965" y="8962311"/>
            <a:ext cx="1095687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Fonte: IBGE e IBPT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130366"/>
              </p:ext>
            </p:extLst>
          </p:nvPr>
        </p:nvGraphicFramePr>
        <p:xfrm>
          <a:off x="1023965" y="2651125"/>
          <a:ext cx="11284803" cy="5905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30835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32308">
              <a:spcBef>
                <a:spcPts val="1100"/>
              </a:spcBef>
              <a:defRPr sz="5402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2" dirty="0">
                <a:solidFill>
                  <a:srgbClr val="D93E2B"/>
                </a:solidFill>
              </a:rPr>
              <a:t>Pós-Constituição: </a:t>
            </a:r>
            <a:r>
              <a:rPr lang="x-none" sz="5402" dirty="0" smtClean="0">
                <a:solidFill>
                  <a:srgbClr val="D93E2B"/>
                </a:solidFill>
              </a:rPr>
              <a:t>S</a:t>
            </a:r>
            <a:r>
              <a:rPr sz="5402" dirty="0" smtClean="0">
                <a:solidFill>
                  <a:srgbClr val="D93E2B"/>
                </a:solidFill>
              </a:rPr>
              <a:t>ocial </a:t>
            </a:r>
            <a:r>
              <a:rPr sz="5402" dirty="0">
                <a:solidFill>
                  <a:srgbClr val="D93E2B"/>
                </a:solidFill>
              </a:rPr>
              <a:t>passa a ser </a:t>
            </a:r>
            <a:r>
              <a:rPr sz="5402" dirty="0" smtClean="0">
                <a:solidFill>
                  <a:srgbClr val="D93E2B"/>
                </a:solidFill>
              </a:rPr>
              <a:t>prioritário</a:t>
            </a:r>
            <a:r>
              <a:rPr lang="x-none" sz="5402" dirty="0" smtClean="0">
                <a:solidFill>
                  <a:srgbClr val="D93E2B"/>
                </a:solidFill>
              </a:rPr>
              <a:t> </a:t>
            </a:r>
            <a:br>
              <a:rPr lang="x-none" sz="5402" dirty="0" smtClean="0">
                <a:solidFill>
                  <a:srgbClr val="D93E2B"/>
                </a:solidFill>
              </a:rPr>
            </a:br>
            <a:r>
              <a:rPr lang="x-none" sz="5402" dirty="0" smtClean="0">
                <a:solidFill>
                  <a:srgbClr val="D93E2B"/>
                </a:solidFill>
              </a:rPr>
              <a:t> </a:t>
            </a:r>
            <a:r>
              <a:rPr lang="x-none" sz="4000" dirty="0" smtClean="0">
                <a:solidFill>
                  <a:schemeClr val="tx1"/>
                </a:solidFill>
              </a:rPr>
              <a:t>crescimento em pontos de percentagem do PIB</a:t>
            </a:r>
            <a:endParaRPr sz="5402" dirty="0">
              <a:solidFill>
                <a:schemeClr val="tx1"/>
              </a:solidFill>
            </a:endParaRPr>
          </a:p>
        </p:txBody>
      </p:sp>
      <p:graphicFrame>
        <p:nvGraphicFramePr>
          <p:cNvPr id="61" name="Table 61"/>
          <p:cNvGraphicFramePr/>
          <p:nvPr>
            <p:extLst>
              <p:ext uri="{D42A27DB-BD31-4B8C-83A1-F6EECF244321}">
                <p14:modId xmlns:p14="http://schemas.microsoft.com/office/powerpoint/2010/main" val="2363891583"/>
              </p:ext>
            </p:extLst>
          </p:nvPr>
        </p:nvGraphicFramePr>
        <p:xfrm>
          <a:off x="1550127" y="2841941"/>
          <a:ext cx="10336344" cy="4069713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722724"/>
                <a:gridCol w="1722724"/>
                <a:gridCol w="1722724"/>
                <a:gridCol w="1722724"/>
                <a:gridCol w="1722724"/>
                <a:gridCol w="1722724"/>
              </a:tblGrid>
              <a:tr h="972153">
                <a:tc>
                  <a:txBody>
                    <a:bodyPr/>
                    <a:lstStyle/>
                    <a:p>
                      <a:pPr lvl="0" defTabSz="914400">
                        <a:defRPr sz="2000"/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INSS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LOAS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FAT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Bolsa Familia.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Gasto Social 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619512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1991-1994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dirty="0" smtClean="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1,50</a:t>
                      </a:r>
                      <a:endParaRPr sz="2100" dirty="0">
                        <a:solidFill>
                          <a:srgbClr val="4141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dirty="0" smtClean="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2100" dirty="0">
                        <a:solidFill>
                          <a:srgbClr val="4141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dirty="0" smtClean="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2100" dirty="0">
                        <a:solidFill>
                          <a:srgbClr val="4141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dirty="0" smtClean="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2100" dirty="0">
                        <a:solidFill>
                          <a:srgbClr val="4141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dirty="0" smtClean="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1,50</a:t>
                      </a:r>
                      <a:endParaRPr sz="2100" dirty="0">
                        <a:solidFill>
                          <a:srgbClr val="4141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619512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1995-2002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dirty="0" smtClean="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1,06</a:t>
                      </a:r>
                      <a:endParaRPr sz="2100" dirty="0">
                        <a:solidFill>
                          <a:srgbClr val="4141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dirty="0" smtClean="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0,24</a:t>
                      </a:r>
                      <a:endParaRPr sz="2100" dirty="0">
                        <a:solidFill>
                          <a:srgbClr val="4141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dirty="0" smtClean="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0,03</a:t>
                      </a:r>
                      <a:endParaRPr sz="2100" dirty="0">
                        <a:solidFill>
                          <a:srgbClr val="4141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dirty="0" smtClean="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0,18</a:t>
                      </a:r>
                      <a:endParaRPr sz="2100" dirty="0">
                        <a:solidFill>
                          <a:srgbClr val="4141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dirty="0" smtClean="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1,50</a:t>
                      </a:r>
                      <a:endParaRPr sz="2100" dirty="0">
                        <a:solidFill>
                          <a:srgbClr val="4141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619512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2003-2010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dirty="0" smtClean="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0,80</a:t>
                      </a:r>
                      <a:endParaRPr sz="2100" dirty="0">
                        <a:solidFill>
                          <a:srgbClr val="4141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dirty="0" smtClean="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0,30</a:t>
                      </a:r>
                      <a:endParaRPr sz="2100" dirty="0">
                        <a:solidFill>
                          <a:srgbClr val="4141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dirty="0" smtClean="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0,26</a:t>
                      </a:r>
                      <a:endParaRPr sz="2100" dirty="0">
                        <a:solidFill>
                          <a:srgbClr val="4141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dirty="0" smtClean="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0,31</a:t>
                      </a:r>
                      <a:endParaRPr sz="2100" dirty="0">
                        <a:solidFill>
                          <a:srgbClr val="4141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dirty="0" smtClean="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1,68</a:t>
                      </a:r>
                      <a:endParaRPr sz="2100" dirty="0">
                        <a:solidFill>
                          <a:srgbClr val="4141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619512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2011-2014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dirty="0" smtClean="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0,92</a:t>
                      </a:r>
                      <a:endParaRPr sz="2100" dirty="0">
                        <a:solidFill>
                          <a:srgbClr val="4141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dirty="0" smtClean="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0,21</a:t>
                      </a:r>
                      <a:endParaRPr sz="2100" dirty="0">
                        <a:solidFill>
                          <a:srgbClr val="4141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dirty="0" smtClean="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0,25</a:t>
                      </a:r>
                      <a:endParaRPr sz="2100" dirty="0">
                        <a:solidFill>
                          <a:srgbClr val="4141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dirty="0" smtClean="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0,10</a:t>
                      </a:r>
                      <a:endParaRPr sz="2100" dirty="0">
                        <a:solidFill>
                          <a:srgbClr val="4141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dirty="0" smtClean="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1,47</a:t>
                      </a:r>
                      <a:endParaRPr sz="2100" dirty="0">
                        <a:solidFill>
                          <a:srgbClr val="4141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619512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i="1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1991-2014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A8C3D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i="1" dirty="0" smtClean="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4,28</a:t>
                      </a:r>
                      <a:endParaRPr sz="2100" i="1" dirty="0">
                        <a:solidFill>
                          <a:srgbClr val="4141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A8C3D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i="1" dirty="0" smtClean="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0,75</a:t>
                      </a:r>
                      <a:endParaRPr sz="2100" i="1" dirty="0">
                        <a:solidFill>
                          <a:srgbClr val="4141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A8C3D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i="1" dirty="0" smtClean="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0,54</a:t>
                      </a:r>
                      <a:endParaRPr sz="2100" i="1" dirty="0">
                        <a:solidFill>
                          <a:srgbClr val="4141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A8C3D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i="1" dirty="0" smtClean="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0,59</a:t>
                      </a:r>
                      <a:endParaRPr sz="2100" i="1" dirty="0">
                        <a:solidFill>
                          <a:srgbClr val="4141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A8C3D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i="1" dirty="0" smtClean="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6,15</a:t>
                      </a:r>
                      <a:endParaRPr sz="2100" i="1" dirty="0">
                        <a:solidFill>
                          <a:srgbClr val="4141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A8C3DF"/>
                    </a:solidFill>
                  </a:tcPr>
                </a:tc>
              </a:tr>
            </a:tbl>
          </a:graphicData>
        </a:graphic>
      </p:graphicFrame>
      <p:sp>
        <p:nvSpPr>
          <p:cNvPr id="62" name="Shape 62"/>
          <p:cNvSpPr/>
          <p:nvPr/>
        </p:nvSpPr>
        <p:spPr>
          <a:xfrm>
            <a:off x="1557866" y="6965949"/>
            <a:ext cx="10320867" cy="172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OBS: 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1/ FAT = seguro desemprego e abono salarial. 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2/ Apenas no governo Lula (2003-2010) crescimento dos outros programas de transferencia de renda superam crescimento do INSS. </a:t>
            </a:r>
          </a:p>
        </p:txBody>
      </p:sp>
    </p:spTree>
    <p:extLst>
      <p:ext uri="{BB962C8B-B14F-4D97-AF65-F5344CB8AC3E}">
        <p14:creationId xmlns:p14="http://schemas.microsoft.com/office/powerpoint/2010/main" val="10202549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800" dirty="0" smtClean="0"/>
              <a:t>Pol</a:t>
            </a:r>
            <a:r>
              <a:rPr lang="pt-BR" sz="4800" dirty="0" smtClean="0"/>
              <a:t>ítica Social versus Politicas Setoriais (BNDES)</a:t>
            </a:r>
            <a:endParaRPr lang="pt-BR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. </a:t>
            </a:r>
            <a:r>
              <a:rPr lang="pt-BR" dirty="0" smtClean="0"/>
              <a:t>80% do crescimento da despesa prim</a:t>
            </a:r>
            <a:r>
              <a:rPr lang="pt-BR" dirty="0" smtClean="0"/>
              <a:t>ária do governo Central desde 1991 é explicado por programas de transferência de renda do governo para famílias (inclusive previdência). </a:t>
            </a:r>
          </a:p>
          <a:p>
            <a:pPr marL="0" indent="0">
              <a:buNone/>
            </a:pPr>
            <a:r>
              <a:rPr lang="pt-BR" dirty="0" smtClean="0"/>
              <a:t>. Despesa sociais não deixam esqueletos – aparecem no crescimento da despesa primária todos os anos. </a:t>
            </a:r>
          </a:p>
          <a:p>
            <a:pPr marL="0" indent="0">
              <a:buNone/>
            </a:pPr>
            <a:r>
              <a:rPr lang="pt-BR" dirty="0" smtClean="0"/>
              <a:t>. Mas o crescimento da operações de subsídios e os empréstimos para bancos públicos estão criando uma conta elevada que terá que ser paga no futuro.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3366951"/>
      </p:ext>
    </p:extLst>
  </p:cSld>
  <p:clrMapOvr>
    <a:masterClrMapping/>
  </p:clrMapOvr>
  <p:transition xmlns:p14="http://schemas.microsoft.com/office/powerpoint/2010/main"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</a:t>
            </a:r>
            <a:r>
              <a:rPr lang="pt-BR" dirty="0" smtClean="0"/>
              <a:t>ão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8000" y="2227162"/>
            <a:ext cx="11988800" cy="6497738"/>
          </a:xfrm>
        </p:spPr>
        <p:txBody>
          <a:bodyPr>
            <a:normAutofit/>
          </a:bodyPr>
          <a:lstStyle/>
          <a:p>
            <a:r>
              <a:rPr lang="pt-BR" dirty="0" smtClean="0"/>
              <a:t>Antes de aprovar a MP 663, o congresso deveria conversar com o Min da Fazenda para saber como a conta dos subsídios j</a:t>
            </a:r>
            <a:r>
              <a:rPr lang="pt-BR" dirty="0" smtClean="0"/>
              <a:t>á concedidos </a:t>
            </a:r>
            <a:r>
              <a:rPr lang="pt-BR" dirty="0" smtClean="0"/>
              <a:t>ser</a:t>
            </a:r>
            <a:r>
              <a:rPr lang="pt-BR" dirty="0" smtClean="0"/>
              <a:t>ão pagos. </a:t>
            </a:r>
          </a:p>
          <a:p>
            <a:r>
              <a:rPr lang="pt-BR" dirty="0" smtClean="0"/>
              <a:t>É preciso que o congresso saiba também qual será o custo com equalização de juros nos próximos anos das operações do PSI já contratadas até 2014, pois isso é uma despesa primária que concorre com as demais despesas aprovadas nesta casa. </a:t>
            </a:r>
          </a:p>
          <a:p>
            <a:r>
              <a:rPr lang="pt-BR" dirty="0" smtClean="0"/>
              <a:t>Os limites adicionais do PSI deveriam ser melhor discriminados: para quais projetos e para quais áreas.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2725497"/>
      </p:ext>
    </p:extLst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Amplia o limite da parcela dos empr</a:t>
            </a:r>
            <a:r>
              <a:rPr lang="pt-BR" dirty="0" smtClean="0"/>
              <a:t>éstimos do BNDES no âmbito do Programa de Sustentação do Investimento (PSI) que pode ter subvenção econômica na modalidade de equalização de juros. </a:t>
            </a:r>
          </a:p>
          <a:p>
            <a:endParaRPr lang="pt-BR" dirty="0"/>
          </a:p>
          <a:p>
            <a:r>
              <a:rPr lang="pt-BR" dirty="0" smtClean="0"/>
              <a:t>O PSI teve início, em 2009, e o limite para subvenção econômica foi ampliado em todos os anos até 2014. </a:t>
            </a:r>
          </a:p>
          <a:p>
            <a:endParaRPr lang="pt-BR" dirty="0"/>
          </a:p>
          <a:p>
            <a:r>
              <a:rPr lang="pt-BR" dirty="0" smtClean="0"/>
              <a:t>No início, em 2009, o volume do empréstimos do BNDES passível de equalização de juros era de </a:t>
            </a:r>
            <a:r>
              <a:rPr lang="pt-BR" dirty="0" err="1" smtClean="0"/>
              <a:t>R</a:t>
            </a:r>
            <a:r>
              <a:rPr lang="pt-BR" dirty="0" smtClean="0"/>
              <a:t>$ 44 bilhões. A MP 663 eleva esse limite para </a:t>
            </a:r>
            <a:r>
              <a:rPr lang="pt-BR" dirty="0" err="1" smtClean="0">
                <a:solidFill>
                  <a:srgbClr val="FF0000"/>
                </a:solidFill>
              </a:rPr>
              <a:t>R</a:t>
            </a:r>
            <a:r>
              <a:rPr lang="pt-BR" dirty="0" smtClean="0">
                <a:solidFill>
                  <a:srgbClr val="FF0000"/>
                </a:solidFill>
              </a:rPr>
              <a:t>$ 452 bilhões</a:t>
            </a:r>
            <a:r>
              <a:rPr lang="pt-BR" dirty="0" smtClean="0"/>
              <a:t>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5185899"/>
      </p:ext>
    </p:extLst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0" y="585199"/>
            <a:ext cx="11988800" cy="142706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V</a:t>
            </a:r>
            <a:r>
              <a:rPr lang="pt-BR" sz="4900" dirty="0" smtClean="0"/>
              <a:t>olume de Cr</a:t>
            </a:r>
            <a:r>
              <a:rPr lang="pt-BR" sz="4900" dirty="0" smtClean="0"/>
              <a:t>édito com Equalização de Juros – PSI – 2009-2014 – </a:t>
            </a:r>
            <a:r>
              <a:rPr lang="pt-BR" sz="4900" dirty="0" err="1" smtClean="0"/>
              <a:t>R</a:t>
            </a:r>
            <a:r>
              <a:rPr lang="pt-BR" sz="4900" dirty="0" smtClean="0"/>
              <a:t>$ bilhões correntes</a:t>
            </a:r>
            <a:endParaRPr lang="pt-BR" sz="49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6158803"/>
              </p:ext>
            </p:extLst>
          </p:nvPr>
        </p:nvGraphicFramePr>
        <p:xfrm>
          <a:off x="1387179" y="2813257"/>
          <a:ext cx="9925165" cy="5118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4506706"/>
      </p:ext>
    </p:extLst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Taxa de </a:t>
            </a:r>
            <a:r>
              <a:rPr lang="en-US" dirty="0" err="1" smtClean="0"/>
              <a:t>Investimento</a:t>
            </a:r>
            <a:r>
              <a:rPr lang="en-US" dirty="0" smtClean="0"/>
              <a:t> - % do PIB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791" y="2380687"/>
            <a:ext cx="10121157" cy="61372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5791" y="8788379"/>
            <a:ext cx="617392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Fonte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: IBGE, 2014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576168992"/>
      </p:ext>
    </p:extLst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limite da MP 663</a:t>
            </a:r>
            <a:r>
              <a:rPr lang="pt-BR" dirty="0" smtClean="0"/>
              <a:t>  é elevado? Sim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O ativo total do BNDES, em 2014, foi de </a:t>
            </a:r>
            <a:r>
              <a:rPr lang="pt-BR" dirty="0" err="1" smtClean="0"/>
              <a:t>R</a:t>
            </a:r>
            <a:r>
              <a:rPr lang="pt-BR" dirty="0" smtClean="0"/>
              <a:t>$ 877 bilh</a:t>
            </a:r>
            <a:r>
              <a:rPr lang="pt-BR" dirty="0" smtClean="0"/>
              <a:t>ões. Assim, a possibilidade de subvencionar até </a:t>
            </a:r>
            <a:r>
              <a:rPr lang="pt-BR" dirty="0" err="1" smtClean="0"/>
              <a:t>R</a:t>
            </a:r>
            <a:r>
              <a:rPr lang="pt-BR" dirty="0" smtClean="0"/>
              <a:t>$ 452 bilhões de empréstimos significa a possibilidade de subvencionar </a:t>
            </a:r>
            <a:r>
              <a:rPr lang="pt-BR" dirty="0" smtClean="0">
                <a:solidFill>
                  <a:srgbClr val="FF0000"/>
                </a:solidFill>
              </a:rPr>
              <a:t>51,5% do total dos ativos do BNDES. </a:t>
            </a:r>
          </a:p>
          <a:p>
            <a:r>
              <a:rPr lang="pt-BR" dirty="0" smtClean="0"/>
              <a:t>Mas o que é exatamente subvenção econômica via equalização de juros? Essa é uma </a:t>
            </a:r>
            <a:r>
              <a:rPr lang="pt-BR" dirty="0" smtClean="0">
                <a:solidFill>
                  <a:srgbClr val="FF0000"/>
                </a:solidFill>
              </a:rPr>
              <a:t>despesa primária </a:t>
            </a:r>
            <a:r>
              <a:rPr lang="pt-BR" dirty="0" smtClean="0"/>
              <a:t>e, assim, afeta (diminui) o superávit primário. </a:t>
            </a:r>
          </a:p>
          <a:p>
            <a:r>
              <a:rPr lang="pt-BR" dirty="0" smtClean="0"/>
              <a:t>O problema é que, desde 2010, justamente quando começou a expansão do PSI, o Tesouro começou atrasar os pagamentos das despesas com equalização de juros.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7029608"/>
      </p:ext>
    </p:extLst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Rela</a:t>
            </a:r>
            <a:r>
              <a:rPr lang="pt-BR" dirty="0" smtClean="0"/>
              <a:t>ção Tesouro Nacional - BNDES</a:t>
            </a:r>
            <a:endParaRPr lang="pt-B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280400" y="4140200"/>
            <a:ext cx="4477736" cy="241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Aumenta o custo financeiro da divida  e a despesa prim</a:t>
            </a:r>
            <a:r>
              <a:rPr lang="pt-BR" sz="3600" dirty="0" smtClean="0"/>
              <a:t>ária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89360428"/>
      </p:ext>
    </p:extLst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508000" y="800100"/>
            <a:ext cx="12529278" cy="1382515"/>
          </a:xfrm>
          <a:prstGeom prst="rect">
            <a:avLst/>
          </a:prstGeom>
        </p:spPr>
        <p:txBody>
          <a:bodyPr/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rPr>
              <a:t>Empréstimos do Tesouro para Bancos públicos - 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rPr>
              <a:t>2007-2014</a:t>
            </a:r>
          </a:p>
        </p:txBody>
      </p:sp>
      <p:pic>
        <p:nvPicPr>
          <p:cNvPr id="111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5036" y="2354064"/>
            <a:ext cx="10843439" cy="6859128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32364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x-none" sz="6000" dirty="0" smtClean="0">
                <a:solidFill>
                  <a:srgbClr val="D93E2B"/>
                </a:solidFill>
              </a:rPr>
              <a:t>Custos da Rela</a:t>
            </a:r>
            <a:r>
              <a:rPr lang="x-none" sz="6000" dirty="0" smtClean="0">
                <a:solidFill>
                  <a:srgbClr val="D93E2B"/>
                </a:solidFill>
              </a:rPr>
              <a:t>ção Teosuro Nacional - BNDES</a:t>
            </a:r>
            <a:endParaRPr sz="6000" dirty="0">
              <a:solidFill>
                <a:srgbClr val="D93E2B"/>
              </a:solidFill>
            </a:endParaRPr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xfrm>
            <a:off x="508000" y="2383454"/>
            <a:ext cx="11988800" cy="6341446"/>
          </a:xfrm>
          <a:prstGeom prst="rect">
            <a:avLst/>
          </a:prstGeom>
        </p:spPr>
        <p:txBody>
          <a:bodyPr/>
          <a:lstStyle/>
          <a:p>
            <a:pPr marL="342900" lvl="0" indent="-342900" algn="l" defTabSz="457200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lang="x-none" sz="3100" b="1" dirty="0" smtClean="0"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sz="3200" b="1" dirty="0" smtClean="0">
                <a:latin typeface="Calibri"/>
                <a:ea typeface="Calibri"/>
                <a:cs typeface="Calibri"/>
                <a:sym typeface="Calibri"/>
              </a:rPr>
              <a:t>Dois </a:t>
            </a:r>
            <a:r>
              <a:rPr sz="3200" b="1" dirty="0">
                <a:latin typeface="Calibri"/>
                <a:ea typeface="Calibri"/>
                <a:cs typeface="Calibri"/>
                <a:sym typeface="Calibri"/>
              </a:rPr>
              <a:t>custos dos Empréstimos do Tesouro para o bancos públicos </a:t>
            </a:r>
          </a:p>
          <a:p>
            <a:pPr marL="342900" lvl="0" indent="-342900" defTabSz="457200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800" dirty="0">
                <a:latin typeface="Calibri"/>
                <a:ea typeface="Calibri"/>
                <a:cs typeface="Calibri"/>
                <a:sym typeface="Calibri"/>
              </a:rPr>
              <a:t>    </a:t>
            </a:r>
          </a:p>
          <a:p>
            <a:pPr marL="342900" lvl="0" indent="-342900" defTabSz="457200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800" dirty="0">
                <a:latin typeface="Calibri"/>
                <a:ea typeface="Calibri"/>
                <a:cs typeface="Calibri"/>
                <a:sym typeface="Calibri"/>
              </a:rPr>
              <a:t>    (1) </a:t>
            </a:r>
            <a:r>
              <a:rPr sz="2800" dirty="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sz="3200" dirty="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rPr>
              <a:t>espesa financeira</a:t>
            </a:r>
            <a:r>
              <a:rPr sz="3200" dirty="0">
                <a:latin typeface="Calibri"/>
                <a:ea typeface="Calibri"/>
                <a:cs typeface="Calibri"/>
                <a:sym typeface="Calibri"/>
              </a:rPr>
              <a:t>: diferença entre Selic e TJLP no estoque do </a:t>
            </a:r>
            <a:r>
              <a:rPr sz="3200" dirty="0" smtClean="0">
                <a:latin typeface="Calibri"/>
                <a:ea typeface="Calibri"/>
                <a:cs typeface="Calibri"/>
                <a:sym typeface="Calibri"/>
              </a:rPr>
              <a:t>crédito</a:t>
            </a:r>
            <a:r>
              <a:rPr lang="x-none" sz="3200" dirty="0" smtClean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sz="3200" dirty="0" smtClean="0">
                <a:latin typeface="Calibri"/>
                <a:ea typeface="Calibri"/>
                <a:cs typeface="Calibri"/>
                <a:sym typeface="Calibri"/>
              </a:rPr>
              <a:t>aparece </a:t>
            </a:r>
            <a:r>
              <a:rPr sz="3200" dirty="0">
                <a:latin typeface="Calibri"/>
                <a:ea typeface="Calibri"/>
                <a:cs typeface="Calibri"/>
                <a:sym typeface="Calibri"/>
              </a:rPr>
              <a:t>no custo da </a:t>
            </a:r>
            <a:r>
              <a:rPr sz="3200" dirty="0" smtClean="0">
                <a:latin typeface="Calibri"/>
                <a:ea typeface="Calibri"/>
                <a:cs typeface="Calibri"/>
                <a:sym typeface="Calibri"/>
              </a:rPr>
              <a:t>divida</a:t>
            </a:r>
            <a:r>
              <a:rPr lang="x-none" sz="3200" dirty="0" smtClean="0">
                <a:latin typeface="Calibri"/>
                <a:ea typeface="Calibri"/>
                <a:cs typeface="Calibri"/>
                <a:sym typeface="Calibri"/>
              </a:rPr>
              <a:t> liquida do setor p</a:t>
            </a:r>
            <a:r>
              <a:rPr lang="x-none" sz="3200" dirty="0" smtClean="0">
                <a:latin typeface="Calibri"/>
                <a:ea typeface="Calibri"/>
                <a:cs typeface="Calibri"/>
                <a:sym typeface="Calibri"/>
              </a:rPr>
              <a:t>úblico. 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defTabSz="457200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defTabSz="457200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200" dirty="0">
                <a:latin typeface="Calibri"/>
                <a:ea typeface="Calibri"/>
                <a:cs typeface="Calibri"/>
                <a:sym typeface="Calibri"/>
              </a:rPr>
              <a:t>    (2) </a:t>
            </a:r>
            <a:r>
              <a:rPr sz="3200" dirty="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rPr>
              <a:t>Despesa primária</a:t>
            </a:r>
            <a:r>
              <a:rPr sz="3200" dirty="0">
                <a:latin typeface="Calibri"/>
                <a:ea typeface="Calibri"/>
                <a:cs typeface="Calibri"/>
                <a:sym typeface="Calibri"/>
              </a:rPr>
              <a:t>: equalização de juros. Governo pode </a:t>
            </a:r>
            <a:r>
              <a:rPr lang="x-none" sz="3200" dirty="0" smtClean="0">
                <a:latin typeface="Calibri"/>
                <a:ea typeface="Calibri"/>
                <a:cs typeface="Calibri"/>
                <a:sym typeface="Calibri"/>
              </a:rPr>
              <a:t>atrasar pagamentos e </a:t>
            </a:r>
            <a:r>
              <a:rPr sz="32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3200" dirty="0">
                <a:latin typeface="Calibri"/>
                <a:ea typeface="Calibri"/>
                <a:cs typeface="Calibri"/>
                <a:sym typeface="Calibri"/>
              </a:rPr>
              <a:t>se transforma em esqueleto. Uma conta de R$ 8 bilhões por ano. </a:t>
            </a:r>
          </a:p>
          <a:p>
            <a:pPr marL="342900" lvl="0" indent="-342900" defTabSz="457200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defTabSz="457200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200" dirty="0">
                <a:latin typeface="Calibri"/>
                <a:ea typeface="Calibri"/>
                <a:cs typeface="Calibri"/>
                <a:sym typeface="Calibri"/>
              </a:rPr>
              <a:t>    Esses dois custos representam uma conta de mais ou menos </a:t>
            </a:r>
            <a:r>
              <a:rPr sz="3200" u="sng" dirty="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rPr>
              <a:t>R$ </a:t>
            </a:r>
            <a:r>
              <a:rPr lang="x-none" sz="3200" u="sng" dirty="0" smtClean="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rPr>
              <a:t>44</a:t>
            </a:r>
            <a:r>
              <a:rPr sz="3200" u="sng" dirty="0" smtClean="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3200" u="sng" dirty="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rPr>
              <a:t>bilhões por ano (</a:t>
            </a:r>
            <a:r>
              <a:rPr sz="3200" u="sng" dirty="0" smtClean="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rPr>
              <a:t>0,</a:t>
            </a:r>
            <a:r>
              <a:rPr lang="x-none" sz="3200" u="sng" dirty="0" smtClean="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sz="3200" u="sng" dirty="0" smtClean="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sz="3200" u="sng" dirty="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rPr>
              <a:t>do PIB</a:t>
            </a:r>
            <a:r>
              <a:rPr sz="3200" u="sng" dirty="0" smtClean="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x-none" sz="32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R$ 36 bilh</a:t>
            </a:r>
            <a:r>
              <a:rPr lang="x-none" sz="32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ões de custo financeiro e R$ 8 bilhões de equalização de juros. </a:t>
            </a:r>
            <a:r>
              <a:rPr lang="x-none" sz="32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4799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1321</Words>
  <Application>Microsoft Macintosh PowerPoint</Application>
  <PresentationFormat>Custom</PresentationFormat>
  <Paragraphs>149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New_Template4</vt:lpstr>
      <vt:lpstr>Audiência Pública Medida Provisória nº 663, de 2014</vt:lpstr>
      <vt:lpstr>O que é a MP 663?</vt:lpstr>
      <vt:lpstr>PowerPoint Presentation</vt:lpstr>
      <vt:lpstr>Volume de Crédito com Equalização de Juros – PSI – 2009-2014 – R$ bilhões correntes</vt:lpstr>
      <vt:lpstr>Taxa de Investimento - % do PIB </vt:lpstr>
      <vt:lpstr>O limite da MP 663  é elevado? Sim. </vt:lpstr>
      <vt:lpstr>Relação Tesouro Nacional - BNDES</vt:lpstr>
      <vt:lpstr>Empréstimos do Tesouro para Bancos públicos -  2007-2014</vt:lpstr>
      <vt:lpstr>Custos da Relação Teosuro Nacional - BNDES</vt:lpstr>
      <vt:lpstr>Problema de reduzir custo dos Empréstimos do Tesouro para o BNDES</vt:lpstr>
      <vt:lpstr>Despesa Primária do PSI </vt:lpstr>
      <vt:lpstr>Restos a Pagar (RP) – Subvenção Econômica  – R$ milhões de 2014</vt:lpstr>
      <vt:lpstr>Restos a Pagar – Subvenção Econômica – PSI – R$ milhões de 2014</vt:lpstr>
      <vt:lpstr>Mas a conta do PSI é muito maior: Portaria 357 de 15 de outubro de 2012</vt:lpstr>
      <vt:lpstr>PowerPoint Presentation</vt:lpstr>
      <vt:lpstr>Créditos do BNDES junto ao Tesouro Nacional  - R$ bilhões </vt:lpstr>
      <vt:lpstr>Conta dos Programas de Subvenção  Econômica não pagos - 2015</vt:lpstr>
      <vt:lpstr>Conclusão</vt:lpstr>
      <vt:lpstr>Despesa Primária do Governo Central - % do PIB de 1991 a 2014</vt:lpstr>
      <vt:lpstr>Carga Tributária - 1947-2012 - % do PIB</vt:lpstr>
      <vt:lpstr>Pós-Constituição: Social passa a ser prioritário   crescimento em pontos de percentagem do PIB</vt:lpstr>
      <vt:lpstr>Política Social versus Politicas Setoriais (BNDES)</vt:lpstr>
      <vt:lpstr>Conclusão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Desafios do Ajuste Fiscal</dc:title>
  <cp:lastModifiedBy>Mansueto</cp:lastModifiedBy>
  <cp:revision>16</cp:revision>
  <dcterms:modified xsi:type="dcterms:W3CDTF">2015-04-15T16:27:05Z</dcterms:modified>
</cp:coreProperties>
</file>