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  <p:sldMasterId id="2147483708" r:id="rId2"/>
    <p:sldMasterId id="2147483816" r:id="rId3"/>
  </p:sldMasterIdLst>
  <p:notesMasterIdLst>
    <p:notesMasterId r:id="rId21"/>
  </p:notesMasterIdLst>
  <p:sldIdLst>
    <p:sldId id="512" r:id="rId4"/>
    <p:sldId id="480" r:id="rId5"/>
    <p:sldId id="558" r:id="rId6"/>
    <p:sldId id="539" r:id="rId7"/>
    <p:sldId id="541" r:id="rId8"/>
    <p:sldId id="543" r:id="rId9"/>
    <p:sldId id="542" r:id="rId10"/>
    <p:sldId id="544" r:id="rId11"/>
    <p:sldId id="545" r:id="rId12"/>
    <p:sldId id="546" r:id="rId13"/>
    <p:sldId id="548" r:id="rId14"/>
    <p:sldId id="549" r:id="rId15"/>
    <p:sldId id="554" r:id="rId16"/>
    <p:sldId id="488" r:id="rId17"/>
    <p:sldId id="555" r:id="rId18"/>
    <p:sldId id="556" r:id="rId19"/>
    <p:sldId id="557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ilherme" initials="g" lastIdx="1" clrIdx="0">
    <p:extLst>
      <p:ext uri="{19B8F6BF-5375-455C-9EA6-DF929625EA0E}">
        <p15:presenceInfo xmlns:p15="http://schemas.microsoft.com/office/powerpoint/2012/main" userId="guilherm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Estilo Escuro 2 - Ênfase 5/Ênfas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Estilo Médio 1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2DE63D5-997A-4646-A377-4702673A728D}" styleName="Estilo Claro 2 - Ênfase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Ênfas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9CF1AB2-1976-4502-BF36-3FF5EA218861}" styleName="Estilo Médio 4 - Ênfas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1EBBBCC-DAD2-459C-BE2E-F6DE35CF9A28}" styleName="Estilo Escuro 2 - Ênfase 3/Ênfas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8"/>
    <p:restoredTop sz="94629" autoAdjust="0"/>
  </p:normalViewPr>
  <p:slideViewPr>
    <p:cSldViewPr snapToGrid="0" snapToObjects="1">
      <p:cViewPr varScale="1">
        <p:scale>
          <a:sx n="85" d="100"/>
          <a:sy n="85" d="100"/>
        </p:scale>
        <p:origin x="774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4445AE-F12E-4C19-8136-C67EC9099FB9}" type="datetimeFigureOut">
              <a:rPr lang="pt-BR" smtClean="0"/>
              <a:t>24/09/2020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7EBCBC-1378-4356-8D6F-2C6AEFB131E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481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3976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484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1313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405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77388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490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371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46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7434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2663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2750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06973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248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8929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85662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2084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918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78580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033907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3674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879966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9624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07017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256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42797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699146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00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366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48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4853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468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735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8819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82200" y="257014"/>
            <a:ext cx="1592726" cy="69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44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82200" y="257014"/>
            <a:ext cx="1592726" cy="69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346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C1ADA-6FB1-AA49-8CD8-6DC9E20107E3}" type="datetimeFigureOut">
              <a:rPr lang="pt-BR">
                <a:solidFill>
                  <a:srgbClr val="000000">
                    <a:tint val="75000"/>
                  </a:srgbClr>
                </a:solidFill>
              </a:rPr>
              <a:pPr/>
              <a:t>24/09/2020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61577-4D7E-C94F-B768-7B612273FF25}" type="slidenum">
              <a:rPr>
                <a:solidFill>
                  <a:srgbClr val="000000">
                    <a:tint val="75000"/>
                  </a:srgbClr>
                </a:solidFill>
              </a:rPr>
              <a:pPr/>
              <a:t>‹nº›</a:t>
            </a:fld>
            <a:endParaRPr lang="en-US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9982200" y="257014"/>
            <a:ext cx="1592726" cy="69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107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bbc.com/portuguese/noticias/2010/03/100311_bilionarios_forbes_" TargetMode="External"/><Relationship Id="rId1" Type="http://schemas.openxmlformats.org/officeDocument/2006/relationships/slideLayout" Target="../slideLayouts/slideLayou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economia.uol.com.br/noticias/redacao/2020/09/21/novos-bilionarios-da-revista-forbes.htm" TargetMode="External"/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509887"/>
            <a:ext cx="9144000" cy="1909763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pt-BR" sz="2800" b="1" dirty="0">
                <a:latin typeface="Neo Sans Std" panose="020B0504030504040204" pitchFamily="34" charset="0"/>
              </a:rPr>
              <a:t>Audiência Pública Interativa | Reforma Tributária</a:t>
            </a:r>
            <a:b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eo Sans Std" panose="020B0504030504040204" pitchFamily="34" charset="0"/>
              </a:rPr>
            </a:br>
            <a:r>
              <a:rPr lang="pt-BR" sz="2400" dirty="0">
                <a:latin typeface="Neo Sans Std" panose="020B0504030504040204" pitchFamily="34" charset="0"/>
              </a:rPr>
              <a:t>COMISSÃO MISTA TEMPORÁRIA DA REFORMA TRIBUTÁRIA </a:t>
            </a:r>
            <a:br>
              <a:rPr lang="pt-BR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Neo Sans Std" panose="020B0504030504040204" pitchFamily="34" charset="0"/>
              </a:rPr>
            </a:br>
            <a:r>
              <a:rPr lang="pt-BR" sz="2200" dirty="0">
                <a:solidFill>
                  <a:schemeClr val="tx1">
                    <a:lumMod val="75000"/>
                    <a:lumOff val="25000"/>
                  </a:schemeClr>
                </a:solidFill>
                <a:latin typeface="Neo Sans Std" panose="020B0504030504040204" pitchFamily="34" charset="0"/>
              </a:rPr>
              <a:t>Brasília, 24 de setembro de 2020</a:t>
            </a:r>
            <a:endParaRPr lang="pt-BR" sz="2200" dirty="0">
              <a:latin typeface="Neo Sans Std" panose="020B050403050404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dirty="0">
                <a:latin typeface="Neo Sans Std" panose="020B0504030504040204" pitchFamily="34" charset="0"/>
              </a:rPr>
              <a:t>Charles Alcantara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1800" dirty="0">
                <a:latin typeface="Neo Sans Std" panose="020B0504030504040204" pitchFamily="34" charset="0"/>
              </a:rPr>
              <a:t>Presidente da </a:t>
            </a:r>
            <a:r>
              <a:rPr lang="pt-BR" sz="1800" dirty="0" err="1">
                <a:latin typeface="Neo Sans Std" panose="020B0504030504040204" pitchFamily="34" charset="0"/>
              </a:rPr>
              <a:t>Fenafisco</a:t>
            </a:r>
            <a:endParaRPr lang="pt-BR" sz="1800" dirty="0">
              <a:latin typeface="Neo Sans Std" panose="020B050403050404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0273" y="119857"/>
            <a:ext cx="2054224" cy="1002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Imagem 4" descr="Uma imagem contendo placar, comida, desenho&#10;&#10;Descrição gerada automaticamente">
            <a:extLst>
              <a:ext uri="{FF2B5EF4-FFF2-40B4-BE49-F238E27FC236}">
                <a16:creationId xmlns:a16="http://schemas.microsoft.com/office/drawing/2014/main" id="{3C4970E4-34ED-439D-BB89-745713BDD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04293" y="4681282"/>
            <a:ext cx="3583414" cy="1545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4053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416911"/>
            <a:ext cx="8787788" cy="908050"/>
          </a:xfrm>
        </p:spPr>
        <p:txBody>
          <a:bodyPr>
            <a:normAutofit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SÍNTESE DO DOCUMENTO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534576" y="1872836"/>
            <a:ext cx="1114997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✔️Oito propostas de tributação que incidem, especialmente, sobre as altas rendas e o grande patrimônio das pessoas físicas;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✔️Incidem sobre cerca de 600 mil contribuintes: 0,3% da população;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✔️Isentam quem ganha até 3 salários mínimos (11 milhões de trabalhadores);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✔️Isentam as pequenas empresas (com faturamento de até R$ 360 mil anuais);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✔️Reforçam o federalismo fiscal, com mais receitas para Estados e Municípios (os Estados poderiam receber, no conjunto, cerca de R$ 83 bilhões; e os Municípios, R$ 54 bilhões)</a:t>
            </a:r>
          </a:p>
        </p:txBody>
      </p:sp>
    </p:spTree>
    <p:extLst>
      <p:ext uri="{BB962C8B-B14F-4D97-AF65-F5344CB8AC3E}">
        <p14:creationId xmlns:p14="http://schemas.microsoft.com/office/powerpoint/2010/main" val="36306266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74902" y="656062"/>
            <a:ext cx="8671405" cy="908050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Mudanças no Imposto de Renda PF (R$ 158 bilhões)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436098" y="2219839"/>
            <a:ext cx="1138076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👉🏾Estabelece tratamento isonômico entre as rendas do trabalho e as do capital;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👉🏾Aumenta o limite de isenção de 2 para 3 salários mínimos, alcançando 11 milhões de pessoas;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👉🏾Restabelece a progressividade do IR, com a adição de três novas alíquotas (30%, 35% e 40%), alcançando cerca de 1 milhão de declarantes, mas aumentando efetivamente o imposto devido para somente 324 mil declarantes (com rendas superiores a 35 salários mínimos);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👉🏾Essas mudanças no IRPF têm potencial para arrecadar R$ 158 bilhões e ainda promovem a desoneração de cerca de R$ 16,5 bilhões para rendas mais baixas, injetando recursos na economia real em favor da população mais propensa ao consumo.</a:t>
            </a:r>
          </a:p>
        </p:txBody>
      </p:sp>
    </p:spTree>
    <p:extLst>
      <p:ext uri="{BB962C8B-B14F-4D97-AF65-F5344CB8AC3E}">
        <p14:creationId xmlns:p14="http://schemas.microsoft.com/office/powerpoint/2010/main" val="40224799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74902" y="656062"/>
            <a:ext cx="8671405" cy="908050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OUTRAS MEDIDAS ESTRUTURANTES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436098" y="2069787"/>
            <a:ext cx="1138076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✔️Regulamentação do Imposto Sobre Grandes Fortunas (IGF): R$ 40 bilhões;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✔️Mudanças no Imposto sobre Doações e Heranças, com alíquotas de 8% a 30%: R$ 14 bilhões;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✔️Criação da Contribuição Social sobre as Altas Rendas da Pessoa Física;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✔️Elevação da alíquota da CSLL, para setor financeiro e mineradoras;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✔️Redução da tributação das microempresas e empresas de pequeno porte.</a:t>
            </a:r>
          </a:p>
        </p:txBody>
      </p:sp>
    </p:spTree>
    <p:extLst>
      <p:ext uri="{BB962C8B-B14F-4D97-AF65-F5344CB8AC3E}">
        <p14:creationId xmlns:p14="http://schemas.microsoft.com/office/powerpoint/2010/main" val="2468289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28124" y="741341"/>
            <a:ext cx="8671405" cy="908050"/>
          </a:xfrm>
        </p:spPr>
        <p:txBody>
          <a:bodyPr>
            <a:normAutofit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CONCLUSÃO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813581" y="2661674"/>
            <a:ext cx="10564837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dirty="0">
                <a:latin typeface="Neo Sans Std" panose="020B0504030504040204" pitchFamily="34" charset="0"/>
              </a:rPr>
              <a:t>A agenda da reforma tributária progressiva (que passa pela elevação da tributação dos </a:t>
            </a:r>
            <a:r>
              <a:rPr lang="pt-BR" sz="2800" dirty="0" err="1">
                <a:latin typeface="Neo Sans Std" panose="020B0504030504040204" pitchFamily="34" charset="0"/>
              </a:rPr>
              <a:t>super-ricos</a:t>
            </a:r>
            <a:r>
              <a:rPr lang="pt-BR" sz="2800" dirty="0">
                <a:latin typeface="Neo Sans Std" panose="020B0504030504040204" pitchFamily="34" charset="0"/>
              </a:rPr>
              <a:t> e redução da tributação na base da pirâmide de renda e das micro e pequenas empresas) para reduzir desigualdades e retomar o crescimento, é imperativo social, econômico, humanitário e constitucional.</a:t>
            </a:r>
          </a:p>
        </p:txBody>
      </p:sp>
    </p:spTree>
    <p:extLst>
      <p:ext uri="{BB962C8B-B14F-4D97-AF65-F5344CB8AC3E}">
        <p14:creationId xmlns:p14="http://schemas.microsoft.com/office/powerpoint/2010/main" val="4280478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lataformapoliticasocial.com.br/wp-content/uploads/2020/07/Si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86" y="319489"/>
            <a:ext cx="11582105" cy="564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9359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Em 2010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507840"/>
            <a:ext cx="10353822" cy="478042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Neo Sans Std" panose="020B0504030504040204" pitchFamily="34" charset="0"/>
              </a:rPr>
              <a:t>Brasil tem 18 bilionários na lista anual da Forbes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1º) Eike Batista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2º) Jorge Paulo Lemann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3º) Joseph Safra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Os 18 brasileiros da lista da Forbes têm, juntos, uma fortuna de US$ 84,7 bilhões.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Fonte: </a:t>
            </a:r>
            <a:r>
              <a:rPr lang="pt-BR" sz="2800" dirty="0">
                <a:latin typeface="Neo Sans Std" panose="020B0504030504040204" pitchFamily="34" charset="0"/>
                <a:hlinkClick r:id="rId2"/>
              </a:rPr>
              <a:t>https://www.bbc.com/portuguese/noticias/2010/03/100311_bilionarios_forbes_</a:t>
            </a:r>
            <a:endParaRPr lang="pt-BR" sz="2800" dirty="0">
              <a:latin typeface="Neo Sans Std" panose="020B0504030504040204" pitchFamily="34" charset="0"/>
            </a:endParaRP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90588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2020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507840"/>
            <a:ext cx="10353822" cy="478042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2800" dirty="0">
                <a:latin typeface="Neo Sans Std" panose="020B0504030504040204" pitchFamily="34" charset="0"/>
              </a:rPr>
              <a:t>Brasil chega a 238 bilionários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1°) Joseph Safra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2°) Jorge Paulo Lemann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3º) Eduardo </a:t>
            </a:r>
            <a:r>
              <a:rPr lang="pt-BR" sz="2800" dirty="0" err="1">
                <a:latin typeface="Neo Sans Std" panose="020B0504030504040204" pitchFamily="34" charset="0"/>
              </a:rPr>
              <a:t>Saverin</a:t>
            </a:r>
            <a:r>
              <a:rPr lang="pt-BR" sz="2800" dirty="0">
                <a:latin typeface="Neo Sans Std" panose="020B0504030504040204" pitchFamily="34" charset="0"/>
              </a:rPr>
              <a:t> 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A fortuna somada desses 238 bilionários chega a R$ 1,6 trilhão, alta de 33% em relação à soma do ano passado. 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O valor é quase igual ao PIB (Produto Interno Bruto) do Chile, que foi de R$ 1,63 trilhão (US$ 298,2 bilhões) em 2018.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Fonte: </a:t>
            </a:r>
            <a:r>
              <a:rPr lang="pt-BR" sz="2800" dirty="0">
                <a:latin typeface="Neo Sans Std" panose="020B0504030504040204" pitchFamily="34" charset="0"/>
                <a:hlinkClick r:id="rId2"/>
              </a:rPr>
              <a:t>https://economia.uol.com.br/noticias/redacao/2020/09/21/novos-bilionarios-da-revista-forbes.htm</a:t>
            </a:r>
            <a:endParaRPr lang="pt-BR" sz="2800" dirty="0">
              <a:latin typeface="Neo Sans Std" panose="020B0504030504040204" pitchFamily="34" charset="0"/>
            </a:endParaRP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9929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De 2010 a 2020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507840"/>
            <a:ext cx="10353822" cy="4780422"/>
          </a:xfrm>
        </p:spPr>
        <p:txBody>
          <a:bodyPr>
            <a:normAutofit/>
          </a:bodyPr>
          <a:lstStyle/>
          <a:p>
            <a:pPr algn="just"/>
            <a:r>
              <a:rPr lang="pt-BR" sz="2800" dirty="0">
                <a:latin typeface="Neo Sans Std" panose="020B0504030504040204" pitchFamily="34" charset="0"/>
              </a:rPr>
              <a:t>O Brasil sai de 18 para 238 bilionários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Em 2010, a fortuna dos 18 bilionários (US$ 84,7 bilhões = R$ 150 bilhões, a preços da época) representava cerca de 4% do PIB brasileiro (R$ 3,7 trilhões)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Em 2020, a fortuna dos 238 bilionários (US$ 295 bilhões = R$ 1,63 trilhão, a preços de setembro de 2020) representa cerca de 23% do PIB brasileiro (R$ 7 trilhões)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0761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PREMISSAS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507840"/>
            <a:ext cx="10353822" cy="478042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pt-BR" sz="2800" b="1" dirty="0">
                <a:latin typeface="Neo Sans Std" panose="020B0504030504040204" pitchFamily="34" charset="0"/>
              </a:rPr>
              <a:t>PREMISSA 1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O Brasil é um país absurdamente desigual. Das grandes nações, a mais desigual</a:t>
            </a:r>
          </a:p>
          <a:p>
            <a:pPr algn="just"/>
            <a:br>
              <a:rPr lang="pt-BR" sz="2800" dirty="0">
                <a:latin typeface="Neo Sans Std" panose="020B0504030504040204" pitchFamily="34" charset="0"/>
              </a:rPr>
            </a:br>
            <a:r>
              <a:rPr lang="pt-BR" sz="2800" b="1" dirty="0">
                <a:latin typeface="Neo Sans Std" panose="020B0504030504040204" pitchFamily="34" charset="0"/>
              </a:rPr>
              <a:t>PREMISSA 2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O sistema tributário brasileiro é um dos mais regressivos do mundo. Dos sistemas tributários das grandes nações, o brasileiro é o mais regressivo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b="1" dirty="0">
                <a:latin typeface="Neo Sans Std" panose="020B0504030504040204" pitchFamily="34" charset="0"/>
              </a:rPr>
              <a:t>PREMISSA 3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A mera simplificação tributária, que já era insuficiente, tornou-se desconectada da realidade pós-pandemia, porque:</a:t>
            </a:r>
          </a:p>
          <a:p>
            <a:pPr marL="571500" indent="-571500" algn="just">
              <a:buAutoNum type="romanLcParenR"/>
            </a:pPr>
            <a:r>
              <a:rPr lang="pt-BR" sz="2800" dirty="0">
                <a:latin typeface="Neo Sans Std" panose="020B0504030504040204" pitchFamily="34" charset="0"/>
              </a:rPr>
              <a:t>não aponta para a construção de um sistema tributário progressivo;</a:t>
            </a:r>
          </a:p>
          <a:p>
            <a:pPr marL="571500" indent="-571500" algn="just">
              <a:buAutoNum type="romanLcParenR"/>
            </a:pPr>
            <a:r>
              <a:rPr lang="pt-BR" sz="2800" dirty="0">
                <a:latin typeface="Neo Sans Std" panose="020B0504030504040204" pitchFamily="34" charset="0"/>
              </a:rPr>
              <a:t>não capacita financeiramente o Estado para garantir proteção social e reduzir as desigualdades que se agravaram com a crise.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2551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PREMISSAS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507840"/>
            <a:ext cx="10353822" cy="4780422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b="1" dirty="0">
                <a:latin typeface="Neo Sans Std" panose="020B0504030504040204" pitchFamily="34" charset="0"/>
              </a:rPr>
              <a:t>PREMISSA 4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A reforma tributária progressiva é, SEM SOMBRA DE DÚVIDA, o pilar inconcluso do financiamento do Estado Social inaugurado em 1988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b="1" dirty="0">
                <a:latin typeface="Neo Sans Std" panose="020B0504030504040204" pitchFamily="34" charset="0"/>
              </a:rPr>
              <a:t>PREMISSA 5</a:t>
            </a: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É necessário recapacitar financeiramente o Estado para: </a:t>
            </a:r>
          </a:p>
          <a:p>
            <a:pPr marL="571500" indent="-571500" algn="just">
              <a:buAutoNum type="romanLcParenR"/>
            </a:pPr>
            <a:r>
              <a:rPr lang="pt-BR" sz="2800" dirty="0">
                <a:latin typeface="Neo Sans Std" panose="020B0504030504040204" pitchFamily="34" charset="0"/>
              </a:rPr>
              <a:t>garantir proteção social a todos e todas que precisam; </a:t>
            </a:r>
          </a:p>
          <a:p>
            <a:pPr marL="571500" indent="-571500" algn="just">
              <a:buAutoNum type="romanLcParenR"/>
            </a:pPr>
            <a:r>
              <a:rPr lang="pt-BR" sz="2800" dirty="0">
                <a:latin typeface="Neo Sans Std" panose="020B0504030504040204" pitchFamily="34" charset="0"/>
              </a:rPr>
              <a:t>conter os efeitos da crise na economia, garantindo inclusive apoio às micro e pequenas empresas; </a:t>
            </a:r>
          </a:p>
          <a:p>
            <a:pPr marL="571500" indent="-571500" algn="just">
              <a:buAutoNum type="romanLcParenR"/>
            </a:pPr>
            <a:r>
              <a:rPr lang="pt-BR" sz="2800" dirty="0">
                <a:latin typeface="Neo Sans Std" panose="020B0504030504040204" pitchFamily="34" charset="0"/>
              </a:rPr>
              <a:t>e retomar o crescimento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450106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501313"/>
            <a:ext cx="8787788" cy="68372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CONTEXTO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984738" y="1659988"/>
            <a:ext cx="10353822" cy="4696700"/>
          </a:xfrm>
        </p:spPr>
        <p:txBody>
          <a:bodyPr>
            <a:normAutofit lnSpcReduction="10000"/>
          </a:bodyPr>
          <a:lstStyle/>
          <a:p>
            <a:pPr algn="just"/>
            <a:r>
              <a:rPr lang="pt-BR" sz="2800" dirty="0">
                <a:latin typeface="Neo Sans Std" panose="020B0504030504040204" pitchFamily="34" charset="0"/>
              </a:rPr>
              <a:t>1º) A crise da pandemia da Covid-19 chega ao Brasil num momento em que a economia já patinava, com forte recessão seguida de crescimento pífio e grave crise no mercado de trabalho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2º) Pelas características do Brasil, a crise não apenas afeta a sociedade brasileira de maneira desigual, como aprofunda as desigualdades de maneira dramática</a:t>
            </a:r>
          </a:p>
          <a:p>
            <a:pPr algn="just"/>
            <a:endParaRPr lang="pt-BR" sz="2800" dirty="0">
              <a:latin typeface="Neo Sans Std" panose="020B0504030504040204" pitchFamily="34" charset="0"/>
            </a:endParaRPr>
          </a:p>
          <a:p>
            <a:pPr algn="just"/>
            <a:r>
              <a:rPr lang="pt-BR" sz="2800" dirty="0">
                <a:latin typeface="Neo Sans Std" panose="020B0504030504040204" pitchFamily="34" charset="0"/>
              </a:rPr>
              <a:t>3º) A crise impõe o aumento dos gastos públicos, num cenário de queda na arrecadação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70838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951480"/>
            <a:ext cx="8787788" cy="115867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BREVE DIAGNÓSTICO DA TRIBUTAÇÃO BRASILEIRA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067950" y="2926080"/>
            <a:ext cx="9270609" cy="3621438"/>
          </a:xfrm>
        </p:spPr>
        <p:txBody>
          <a:bodyPr>
            <a:normAutofit/>
          </a:bodyPr>
          <a:lstStyle/>
          <a:p>
            <a:pPr algn="l"/>
            <a:r>
              <a:rPr lang="pt-BR" sz="2800" dirty="0">
                <a:latin typeface="Neo Sans Std" panose="020B0504030504040204" pitchFamily="34" charset="0"/>
              </a:rPr>
              <a:t>O Brasil tributa pouco a renda e o patrimônio.</a:t>
            </a:r>
          </a:p>
          <a:p>
            <a:pPr algn="l"/>
            <a:r>
              <a:rPr lang="pt-BR" sz="2800" dirty="0">
                <a:latin typeface="Neo Sans Std" panose="020B0504030504040204" pitchFamily="34" charset="0"/>
              </a:rPr>
              <a:t>Na  Dinamarca,  esses  dois  itens, em conjunto,  representam  67% da  arrecadação total  de  impostos;  nos  EUA,  60%;  na média dos  países  da  OCDE,  40%;  no  Brasil, apenas 23%. </a:t>
            </a:r>
          </a:p>
          <a:p>
            <a:pPr algn="l"/>
            <a:endParaRPr lang="pt-BR" sz="2800" dirty="0">
              <a:latin typeface="Neo Sans Std" panose="020B0504030504040204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C1EA213E-5961-456D-9A7D-E2AF063EBB10}"/>
              </a:ext>
            </a:extLst>
          </p:cNvPr>
          <p:cNvSpPr txBox="1"/>
          <p:nvPr/>
        </p:nvSpPr>
        <p:spPr>
          <a:xfrm>
            <a:off x="3567289" y="2110154"/>
            <a:ext cx="4831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(Renda e Patrimônio)</a:t>
            </a:r>
          </a:p>
        </p:txBody>
      </p:sp>
    </p:spTree>
    <p:extLst>
      <p:ext uri="{BB962C8B-B14F-4D97-AF65-F5344CB8AC3E}">
        <p14:creationId xmlns:p14="http://schemas.microsoft.com/office/powerpoint/2010/main" val="114908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443479"/>
            <a:ext cx="8787788" cy="115867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BREVE DIAGNÓSTICO DA TRIBUTAÇÃO BRASILEIRA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1527672" y="2674700"/>
            <a:ext cx="99739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IRPF: A  alíquota  máxima  do  IRPF  praticada  nos países  da  OCDE  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é  de  41,0%,  em média;  no Brasil,  27,5%. Essa alíquota  é  superior  a 50%  em  nações  como  Bélgica,  Holanda, Suécia,  Dinamarca  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e  Japão,  por  exemplo; e entre  40%  e  50%  na  Alemanha,  França, Itália,  Noruega,  Portugal  e  Reino  Unido,  por exemplo.   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A  alíquota máxima  praticada  no  Brasil  é inferior  à  praticada  em  </a:t>
            </a:r>
          </a:p>
          <a:p>
            <a:r>
              <a:rPr lang="pt-BR" sz="2400" dirty="0">
                <a:latin typeface="Neo Sans Std" panose="020B0504030504040204" pitchFamily="34" charset="0"/>
              </a:rPr>
              <a:t>muitos  países  da América  Latina: Argentina (35%); Chile (40%); Colômbia (33%).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12CD38D-4C8B-49A3-BFB1-F7B48287CE48}"/>
              </a:ext>
            </a:extLst>
          </p:cNvPr>
          <p:cNvSpPr txBox="1"/>
          <p:nvPr/>
        </p:nvSpPr>
        <p:spPr>
          <a:xfrm>
            <a:off x="3567289" y="1648489"/>
            <a:ext cx="4831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(Imposto de Renda)</a:t>
            </a:r>
          </a:p>
        </p:txBody>
      </p:sp>
    </p:spTree>
    <p:extLst>
      <p:ext uri="{BB962C8B-B14F-4D97-AF65-F5344CB8AC3E}">
        <p14:creationId xmlns:p14="http://schemas.microsoft.com/office/powerpoint/2010/main" val="33561742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951480"/>
            <a:ext cx="8787788" cy="1158674"/>
          </a:xfrm>
        </p:spPr>
        <p:txBody>
          <a:bodyPr>
            <a:normAutofit fontScale="90000"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BREVE DIAGNÓSTICO DA TRIBUTAÇÃO BRASILEIRA 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246320" y="3185727"/>
            <a:ext cx="9810887" cy="2774809"/>
          </a:xfrm>
        </p:spPr>
        <p:txBody>
          <a:bodyPr>
            <a:normAutofit/>
          </a:bodyPr>
          <a:lstStyle/>
          <a:p>
            <a:pPr algn="l"/>
            <a:r>
              <a:rPr lang="pt-BR" sz="2800" dirty="0">
                <a:latin typeface="Neo Sans Std" panose="020B0504030504040204" pitchFamily="34" charset="0"/>
              </a:rPr>
              <a:t>Enquanto isso, somos vice-campeões mundiais em tributação do consumo. No Brasil, a participação relativa dos impostos que incidem sobre o consumo na arrecadação total atinge 50%; a média da OCDE  é de 32,4%; e nos EUA, 17%.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CaixaDeTexto 3">
            <a:extLst>
              <a:ext uri="{FF2B5EF4-FFF2-40B4-BE49-F238E27FC236}">
                <a16:creationId xmlns:a16="http://schemas.microsoft.com/office/drawing/2014/main" id="{88322840-D9F6-4862-A272-75895F59E579}"/>
              </a:ext>
            </a:extLst>
          </p:cNvPr>
          <p:cNvSpPr txBox="1"/>
          <p:nvPr/>
        </p:nvSpPr>
        <p:spPr>
          <a:xfrm>
            <a:off x="3567289" y="2110154"/>
            <a:ext cx="4831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400" dirty="0"/>
              <a:t>(Consumo)</a:t>
            </a:r>
          </a:p>
        </p:txBody>
      </p:sp>
    </p:spTree>
    <p:extLst>
      <p:ext uri="{BB962C8B-B14F-4D97-AF65-F5344CB8AC3E}">
        <p14:creationId xmlns:p14="http://schemas.microsoft.com/office/powerpoint/2010/main" val="20453618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928902"/>
            <a:ext cx="8787788" cy="1046654"/>
          </a:xfrm>
        </p:spPr>
        <p:txBody>
          <a:bodyPr>
            <a:normAutofit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TRIBUTAR OS SUPER-RICOS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1527672" y="2674700"/>
            <a:ext cx="997399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A saída que um conjunto de entidades, técnicos e acadêmicos, sob a coordenação do economista Eduardo </a:t>
            </a:r>
            <a:r>
              <a:rPr lang="pt-BR" sz="2400" dirty="0" err="1">
                <a:latin typeface="Neo Sans Std" panose="020B0504030504040204" pitchFamily="34" charset="0"/>
              </a:rPr>
              <a:t>Fagnani</a:t>
            </a:r>
            <a:r>
              <a:rPr lang="pt-BR" sz="2400" dirty="0">
                <a:latin typeface="Neo Sans Std" panose="020B0504030504040204" pitchFamily="34" charset="0"/>
              </a:rPr>
              <a:t>, oferece está no documento intitulado Tributar os </a:t>
            </a:r>
            <a:r>
              <a:rPr lang="pt-BR" sz="2400" dirty="0" err="1">
                <a:latin typeface="Neo Sans Std" panose="020B0504030504040204" pitchFamily="34" charset="0"/>
              </a:rPr>
              <a:t>super-ricos</a:t>
            </a:r>
            <a:r>
              <a:rPr lang="pt-BR" sz="2400" dirty="0">
                <a:latin typeface="Neo Sans Std" panose="020B0504030504040204" pitchFamily="34" charset="0"/>
              </a:rPr>
              <a:t> para reconstruir o país, que reúne oito propostas de leis tributárias que, por um lado, isentam os mais pobres e as pequenas empresas e, por outro, tributam as altas rendas e o grande patrimônio, onerando os 0,3% mais ricos. </a:t>
            </a:r>
          </a:p>
          <a:p>
            <a:endParaRPr lang="pt-BR" sz="2400" dirty="0">
              <a:latin typeface="Neo Sans Std" panose="020B0504030504040204" pitchFamily="34" charset="0"/>
            </a:endParaRPr>
          </a:p>
          <a:p>
            <a:r>
              <a:rPr lang="pt-BR" sz="2400" dirty="0">
                <a:latin typeface="Neo Sans Std" panose="020B0504030504040204" pitchFamily="34" charset="0"/>
              </a:rPr>
              <a:t>Essa injeção de progressividade no sistema tributário tem potencial para gerar um acréscimo na arrecadação estimado em R$ 292 bilhões.</a:t>
            </a:r>
          </a:p>
        </p:txBody>
      </p:sp>
    </p:spTree>
    <p:extLst>
      <p:ext uri="{BB962C8B-B14F-4D97-AF65-F5344CB8AC3E}">
        <p14:creationId xmlns:p14="http://schemas.microsoft.com/office/powerpoint/2010/main" val="7605503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7672" y="951480"/>
            <a:ext cx="8787788" cy="908050"/>
          </a:xfrm>
        </p:spPr>
        <p:txBody>
          <a:bodyPr>
            <a:normAutofit/>
          </a:bodyPr>
          <a:lstStyle/>
          <a:p>
            <a:r>
              <a:rPr lang="pt-BR" sz="4400" b="1" dirty="0">
                <a:latin typeface="Neo Sans Std" panose="020B0504030504040204" pitchFamily="34" charset="0"/>
              </a:rPr>
              <a:t>TRIBUTAR OS SUPER-RICOS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6307" y="310481"/>
            <a:ext cx="1865312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C999F4D3-53F1-4BE0-8166-C9B9C40373FF}"/>
              </a:ext>
            </a:extLst>
          </p:cNvPr>
          <p:cNvSpPr txBox="1"/>
          <p:nvPr/>
        </p:nvSpPr>
        <p:spPr>
          <a:xfrm>
            <a:off x="1527672" y="2674700"/>
            <a:ext cx="997399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400" dirty="0">
                <a:latin typeface="Neo Sans Std" panose="020B0504030504040204" pitchFamily="34" charset="0"/>
              </a:rPr>
              <a:t>O documento que propõe a tributação dos </a:t>
            </a:r>
            <a:r>
              <a:rPr lang="pt-BR" sz="2400" dirty="0" err="1">
                <a:latin typeface="Neo Sans Std" panose="020B0504030504040204" pitchFamily="34" charset="0"/>
              </a:rPr>
              <a:t>super-ricos</a:t>
            </a:r>
            <a:r>
              <a:rPr lang="pt-BR" sz="2400" dirty="0">
                <a:latin typeface="Neo Sans Std" panose="020B0504030504040204" pitchFamily="34" charset="0"/>
              </a:rPr>
              <a:t> está alinhado com os estudos da Reforma Tributária Solidária e com a Emenda Substitutiva Global 178 à PEC 45/2019, que tramita no Congresso Nacional, por iniciativa das bancadas do PT, PC do B, PDT, PSB, PSOL e Rede na Câmara dos Deputados, mas foi atualizado para responder à crise da pandemia da Covid-19, daí o seu foco na renda e patrimônio dos </a:t>
            </a:r>
            <a:r>
              <a:rPr lang="pt-BR" sz="2400" dirty="0" err="1">
                <a:latin typeface="Neo Sans Std" panose="020B0504030504040204" pitchFamily="34" charset="0"/>
              </a:rPr>
              <a:t>super-ricos</a:t>
            </a:r>
            <a:r>
              <a:rPr lang="pt-BR" sz="2400" dirty="0">
                <a:latin typeface="Neo Sans Std" panose="020B0504030504040204" pitchFamily="34" charset="0"/>
              </a:rPr>
              <a:t>, que devem ser chamados a contribuir com o país, como, aliás, jamais fizeram ao longo da história</a:t>
            </a:r>
          </a:p>
        </p:txBody>
      </p:sp>
    </p:spTree>
    <p:extLst>
      <p:ext uri="{BB962C8B-B14F-4D97-AF65-F5344CB8AC3E}">
        <p14:creationId xmlns:p14="http://schemas.microsoft.com/office/powerpoint/2010/main" val="241128886"/>
      </p:ext>
    </p:extLst>
  </p:cSld>
  <p:clrMapOvr>
    <a:masterClrMapping/>
  </p:clrMapOvr>
</p:sld>
</file>

<file path=ppt/theme/theme1.xml><?xml version="1.0" encoding="utf-8"?>
<a:theme xmlns:a="http://schemas.openxmlformats.org/drawingml/2006/main" name="3_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9_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RTS PSB Brasilia 27 SET 2019</Template>
  <TotalTime>6083</TotalTime>
  <Words>1315</Words>
  <Application>Microsoft Office PowerPoint</Application>
  <PresentationFormat>Widescreen</PresentationFormat>
  <Paragraphs>101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Neo Sans Std</vt:lpstr>
      <vt:lpstr>3_Office Theme</vt:lpstr>
      <vt:lpstr>2_Office Theme</vt:lpstr>
      <vt:lpstr>9_Office Theme</vt:lpstr>
      <vt:lpstr>Audiência Pública Interativa | Reforma Tributária COMISSÃO MISTA TEMPORÁRIA DA REFORMA TRIBUTÁRIA  Brasília, 24 de setembro de 2020</vt:lpstr>
      <vt:lpstr>PREMISSAS</vt:lpstr>
      <vt:lpstr>PREMISSAS</vt:lpstr>
      <vt:lpstr>CONTEXTO </vt:lpstr>
      <vt:lpstr>BREVE DIAGNÓSTICO DA TRIBUTAÇÃO BRASILEIRA </vt:lpstr>
      <vt:lpstr>BREVE DIAGNÓSTICO DA TRIBUTAÇÃO BRASILEIRA </vt:lpstr>
      <vt:lpstr>BREVE DIAGNÓSTICO DA TRIBUTAÇÃO BRASILEIRA </vt:lpstr>
      <vt:lpstr>TRIBUTAR OS SUPER-RICOS</vt:lpstr>
      <vt:lpstr>TRIBUTAR OS SUPER-RICOS</vt:lpstr>
      <vt:lpstr>SÍNTESE DO DOCUMENTO</vt:lpstr>
      <vt:lpstr>Mudanças no Imposto de Renda PF (R$ 158 bilhões)</vt:lpstr>
      <vt:lpstr>OUTRAS MEDIDAS ESTRUTURANTES</vt:lpstr>
      <vt:lpstr>CONCLUSÃO</vt:lpstr>
      <vt:lpstr>Apresentação do PowerPoint</vt:lpstr>
      <vt:lpstr>Em 2010</vt:lpstr>
      <vt:lpstr>2020</vt:lpstr>
      <vt:lpstr>De 2010 a 2020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LULA</dc:title>
  <dc:creator>Fagnani</dc:creator>
  <cp:lastModifiedBy>Fenafisco Segundo</cp:lastModifiedBy>
  <cp:revision>38</cp:revision>
  <dcterms:created xsi:type="dcterms:W3CDTF">2020-08-18T12:06:14Z</dcterms:created>
  <dcterms:modified xsi:type="dcterms:W3CDTF">2020-09-24T14:44:55Z</dcterms:modified>
</cp:coreProperties>
</file>