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2" r:id="rId2"/>
    <p:sldId id="263" r:id="rId3"/>
    <p:sldId id="260" r:id="rId4"/>
    <p:sldId id="261" r:id="rId5"/>
    <p:sldId id="259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B74FD7-4C5C-4076-B2CD-A481890588F3}" type="datetimeFigureOut">
              <a:rPr lang="pt-BR" smtClean="0"/>
              <a:t>17/11/2021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7AE03B-4C6E-4116-AA3D-66E0154714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2159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g1011c52cf4f_0_465:notes"/>
          <p:cNvSpPr txBox="1">
            <a:spLocks noGrp="1"/>
          </p:cNvSpPr>
          <p:nvPr>
            <p:ph type="body" idx="1"/>
          </p:nvPr>
        </p:nvSpPr>
        <p:spPr>
          <a:xfrm>
            <a:off x="681672" y="4712181"/>
            <a:ext cx="5456700" cy="4461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g1011c52cf4f_0_4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1600" y="742950"/>
            <a:ext cx="6616700" cy="3721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62543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8B9CD-DC2F-4BC6-8709-2E6F801B0C2B}" type="datetimeFigureOut">
              <a:rPr lang="pt-BR" smtClean="0"/>
              <a:t>17/11/2021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957BE-6204-486F-BF8C-8A748416C0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9687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8B9CD-DC2F-4BC6-8709-2E6F801B0C2B}" type="datetimeFigureOut">
              <a:rPr lang="pt-BR" smtClean="0"/>
              <a:t>17/11/2021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957BE-6204-486F-BF8C-8A748416C0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9485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8B9CD-DC2F-4BC6-8709-2E6F801B0C2B}" type="datetimeFigureOut">
              <a:rPr lang="pt-BR" smtClean="0"/>
              <a:t>17/11/2021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957BE-6204-486F-BF8C-8A748416C0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5793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8B9CD-DC2F-4BC6-8709-2E6F801B0C2B}" type="datetimeFigureOut">
              <a:rPr lang="pt-BR" smtClean="0"/>
              <a:t>17/11/2021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957BE-6204-486F-BF8C-8A748416C0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3612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8B9CD-DC2F-4BC6-8709-2E6F801B0C2B}" type="datetimeFigureOut">
              <a:rPr lang="pt-BR" smtClean="0"/>
              <a:t>17/11/2021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957BE-6204-486F-BF8C-8A748416C0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8687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8B9CD-DC2F-4BC6-8709-2E6F801B0C2B}" type="datetimeFigureOut">
              <a:rPr lang="pt-BR" smtClean="0"/>
              <a:t>17/11/2021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957BE-6204-486F-BF8C-8A748416C0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4907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8B9CD-DC2F-4BC6-8709-2E6F801B0C2B}" type="datetimeFigureOut">
              <a:rPr lang="pt-BR" smtClean="0"/>
              <a:t>17/11/2021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957BE-6204-486F-BF8C-8A748416C0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6098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8B9CD-DC2F-4BC6-8709-2E6F801B0C2B}" type="datetimeFigureOut">
              <a:rPr lang="pt-BR" smtClean="0"/>
              <a:t>17/11/2021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957BE-6204-486F-BF8C-8A748416C0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6109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8B9CD-DC2F-4BC6-8709-2E6F801B0C2B}" type="datetimeFigureOut">
              <a:rPr lang="pt-BR" smtClean="0"/>
              <a:t>17/11/2021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957BE-6204-486F-BF8C-8A748416C0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2094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8B9CD-DC2F-4BC6-8709-2E6F801B0C2B}" type="datetimeFigureOut">
              <a:rPr lang="pt-BR" smtClean="0"/>
              <a:t>17/11/2021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957BE-6204-486F-BF8C-8A748416C0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2226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8B9CD-DC2F-4BC6-8709-2E6F801B0C2B}" type="datetimeFigureOut">
              <a:rPr lang="pt-BR" smtClean="0"/>
              <a:t>17/11/2021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957BE-6204-486F-BF8C-8A748416C0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0088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48B9CD-DC2F-4BC6-8709-2E6F801B0C2B}" type="datetimeFigureOut">
              <a:rPr lang="pt-BR" smtClean="0"/>
              <a:t>17/11/2021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F957BE-6204-486F-BF8C-8A748416C0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6051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675820" y="6307088"/>
            <a:ext cx="2696344" cy="550912"/>
          </a:xfrm>
        </p:spPr>
        <p:txBody>
          <a:bodyPr>
            <a:normAutofit/>
          </a:bodyPr>
          <a:lstStyle/>
          <a:p>
            <a:r>
              <a:rPr lang="pt-BR" dirty="0" smtClean="0"/>
              <a:t>Novembro/2021</a:t>
            </a:r>
            <a:endParaRPr lang="pt-BR" dirty="0"/>
          </a:p>
        </p:txBody>
      </p:sp>
      <p:pic>
        <p:nvPicPr>
          <p:cNvPr id="6" name="Imagem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3792" y="434834"/>
            <a:ext cx="3600400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289304" y="1938528"/>
            <a:ext cx="10229088" cy="3775139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pt-BR" sz="4400" b="1" dirty="0">
                <a:latin typeface="Calibri"/>
                <a:ea typeface="Calibri"/>
                <a:cs typeface="Calibri"/>
                <a:sym typeface="Calibri"/>
              </a:rPr>
              <a:t>Perspectivas de Concretização do Direito Social à Saúde no contexto da Reforma Tributária</a:t>
            </a:r>
            <a:r>
              <a:rPr lang="pt-BR" sz="4400" dirty="0"/>
              <a:t/>
            </a:r>
            <a:br>
              <a:rPr lang="pt-BR" sz="4400" dirty="0"/>
            </a:br>
            <a:r>
              <a:rPr lang="pt-BR" sz="4400" b="1" dirty="0"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pt-BR" sz="4400" b="1" dirty="0">
                <a:latin typeface="Calibri"/>
                <a:ea typeface="Calibri"/>
                <a:cs typeface="Calibri"/>
                <a:sym typeface="Calibri"/>
              </a:rPr>
            </a:br>
            <a:r>
              <a:rPr lang="pt-BR" sz="3600" b="1" dirty="0">
                <a:latin typeface="Calibri"/>
                <a:ea typeface="Calibri"/>
                <a:cs typeface="Calibri"/>
                <a:sym typeface="Calibri"/>
              </a:rPr>
              <a:t>Comissão de Assuntos Sociais - </a:t>
            </a:r>
            <a:r>
              <a:rPr lang="pt-BR" sz="3600" b="1" dirty="0" smtClean="0">
                <a:latin typeface="Calibri"/>
                <a:ea typeface="Calibri"/>
                <a:cs typeface="Calibri"/>
                <a:sym typeface="Calibri"/>
              </a:rPr>
              <a:t>CAS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86209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21" name="Imagem 20" descr="http://fbh.com.br/wp-content/themes/fbh/assets/images/fbh_colorida_horizontal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1785" y="303538"/>
            <a:ext cx="1853894" cy="865515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331;g1011c52cf4f_0_465"/>
          <p:cNvSpPr txBox="1"/>
          <p:nvPr/>
        </p:nvSpPr>
        <p:spPr>
          <a:xfrm>
            <a:off x="417873" y="413266"/>
            <a:ext cx="9174183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A23B"/>
              </a:buClr>
              <a:buSzPts val="2000"/>
              <a:buFont typeface="Calibri"/>
              <a:buNone/>
            </a:pPr>
            <a:r>
              <a:rPr lang="pt-BR" sz="2400" b="1" dirty="0" smtClean="0"/>
              <a:t> A SITUAÇÃO DOS HOSPITAIS DE PEQUENO E MÉDIO PORTES FRENTE À ATUAL CARGA TRIBUTÁRIA - ENDIVIDAMENTO</a:t>
            </a:r>
            <a:endParaRPr lang="pt-BR" sz="2400" dirty="0"/>
          </a:p>
        </p:txBody>
      </p:sp>
      <p:sp>
        <p:nvSpPr>
          <p:cNvPr id="23" name="Google Shape;332;g1011c52cf4f_0_465"/>
          <p:cNvSpPr txBox="1"/>
          <p:nvPr/>
        </p:nvSpPr>
        <p:spPr>
          <a:xfrm>
            <a:off x="278376" y="1550184"/>
            <a:ext cx="11277303" cy="5047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spAutoFit/>
          </a:bodyPr>
          <a:lstStyle/>
          <a:p>
            <a:pPr marL="468312" indent="-292100">
              <a:spcBef>
                <a:spcPts val="1200"/>
              </a:spcBef>
              <a:buClr>
                <a:srgbClr val="002060"/>
              </a:buClr>
              <a:buSzPts val="1700"/>
              <a:buFont typeface="Arial"/>
              <a:buChar char="▪"/>
            </a:pPr>
            <a:r>
              <a:rPr lang="pt-BR" sz="1700" dirty="0" smtClean="0"/>
              <a:t>Entre </a:t>
            </a:r>
            <a:r>
              <a:rPr lang="pt-BR" sz="1700" dirty="0"/>
              <a:t>2010 e 2020, houve uma redução de 503 hospitais privados com fins lucrativos (-17,5%) e de 126 hospitais privados sem fins lucrativos (-6,5%)</a:t>
            </a:r>
          </a:p>
          <a:p>
            <a:pPr marL="468312" indent="-292100" algn="just">
              <a:spcBef>
                <a:spcPts val="1200"/>
              </a:spcBef>
              <a:buClr>
                <a:srgbClr val="002060"/>
              </a:buClr>
              <a:buSzPts val="1700"/>
              <a:buFont typeface="Arial"/>
              <a:buChar char="▪"/>
            </a:pPr>
            <a:r>
              <a:rPr lang="pt-BR" sz="1700" dirty="0" smtClean="0"/>
              <a:t>Entre </a:t>
            </a:r>
            <a:r>
              <a:rPr lang="pt-BR" sz="1700" dirty="0"/>
              <a:t>2010 e 2020, houve redução de 36.745 leitos em hospitais privados com fins lucrativos (-28,1%) e de 3.763 leitos em hospitais privados sem fins lucrativos (-2,3%).</a:t>
            </a:r>
          </a:p>
          <a:p>
            <a:pPr marL="468312" indent="-292100" algn="just">
              <a:spcBef>
                <a:spcPts val="1200"/>
              </a:spcBef>
              <a:buClr>
                <a:srgbClr val="002060"/>
              </a:buClr>
              <a:buSzPts val="1700"/>
              <a:buFont typeface="Arial"/>
              <a:buChar char="▪"/>
            </a:pPr>
            <a:r>
              <a:rPr lang="pt-BR" sz="1700" dirty="0" smtClean="0"/>
              <a:t>A </a:t>
            </a:r>
            <a:r>
              <a:rPr lang="pt-BR" sz="1700" dirty="0"/>
              <a:t>maioria </a:t>
            </a:r>
            <a:r>
              <a:rPr lang="pt-BR" sz="1700" dirty="0" smtClean="0"/>
              <a:t>está localizado </a:t>
            </a:r>
            <a:r>
              <a:rPr lang="pt-BR" sz="1700" dirty="0"/>
              <a:t>na região Sudeste (especialmente nos estados de São Paulo e do Rio de Janeiro) – no interior (66,7%), em municípios de grande porte (com mais de 500 mil habitantes) (38,5%). </a:t>
            </a:r>
          </a:p>
          <a:p>
            <a:pPr marL="468312" indent="-292100" algn="just">
              <a:spcBef>
                <a:spcPts val="1200"/>
              </a:spcBef>
              <a:buClr>
                <a:srgbClr val="002060"/>
              </a:buClr>
              <a:buSzPts val="1700"/>
              <a:buFont typeface="Arial"/>
              <a:buChar char="▪"/>
            </a:pPr>
            <a:r>
              <a:rPr lang="pt-BR" sz="1700" dirty="0" smtClean="0"/>
              <a:t>Além </a:t>
            </a:r>
            <a:r>
              <a:rPr lang="pt-BR" sz="1700" dirty="0"/>
              <a:t>disso, são hospitais gerais (63,5%) de até 50 leitos (69,9%), que não atendem o SUS (50,8%) e, em sua grande maioria, são privados com fins lucrativos (73,3%) .</a:t>
            </a:r>
          </a:p>
          <a:p>
            <a:pPr marL="468312" indent="-292100" algn="just">
              <a:spcBef>
                <a:spcPts val="1200"/>
              </a:spcBef>
              <a:buClr>
                <a:srgbClr val="002060"/>
              </a:buClr>
              <a:buSzPts val="1700"/>
              <a:buFont typeface="Arial"/>
              <a:buChar char="▪"/>
            </a:pPr>
            <a:r>
              <a:rPr lang="pt-BR" sz="1700" dirty="0" smtClean="0"/>
              <a:t>77</a:t>
            </a:r>
            <a:r>
              <a:rPr lang="pt-BR" sz="1700" dirty="0"/>
              <a:t>% dos hospitais privados têm menos de 80 leitos. São familiares e se localizam no interior do país</a:t>
            </a:r>
            <a:r>
              <a:rPr lang="pt-BR" sz="1700" dirty="0" smtClean="0"/>
              <a:t>.</a:t>
            </a:r>
          </a:p>
          <a:p>
            <a:pPr marL="468312" indent="-292100" algn="just">
              <a:spcBef>
                <a:spcPts val="1200"/>
              </a:spcBef>
              <a:buClr>
                <a:srgbClr val="002060"/>
              </a:buClr>
              <a:buSzPts val="1700"/>
              <a:buFont typeface="Arial"/>
              <a:buChar char="▪"/>
            </a:pPr>
            <a:r>
              <a:rPr lang="pt-BR" sz="1700" dirty="0" smtClean="0"/>
              <a:t>Os </a:t>
            </a:r>
            <a:r>
              <a:rPr lang="pt-BR" sz="1700" dirty="0"/>
              <a:t>pequenos hospitais não recebem ajuda governamental através de linhas de financiamento.</a:t>
            </a:r>
          </a:p>
          <a:p>
            <a:pPr marL="468312" indent="-292100" algn="just">
              <a:spcBef>
                <a:spcPts val="1200"/>
              </a:spcBef>
              <a:buClr>
                <a:srgbClr val="002060"/>
              </a:buClr>
              <a:buSzPts val="1700"/>
              <a:buFont typeface="Arial"/>
              <a:buChar char="▪"/>
            </a:pPr>
            <a:r>
              <a:rPr lang="pt-BR" sz="1700" dirty="0" smtClean="0"/>
              <a:t>Os </a:t>
            </a:r>
            <a:r>
              <a:rPr lang="pt-BR" sz="1700" dirty="0"/>
              <a:t>pequenos hospitais estão tendo dificuldades em investir de forma a competir com as grandes redes hospitalares que servem às operadoras de planos de saúde</a:t>
            </a:r>
            <a:r>
              <a:rPr lang="pt-BR" sz="1700" dirty="0" smtClean="0"/>
              <a:t>.</a:t>
            </a:r>
            <a:endParaRPr lang="pt-BR" sz="1700" dirty="0"/>
          </a:p>
          <a:p>
            <a:pPr marL="176212" algn="just">
              <a:buClr>
                <a:srgbClr val="002060"/>
              </a:buClr>
              <a:buSzPts val="1700"/>
            </a:pPr>
            <a:endParaRPr lang="pt-BR" sz="1200" dirty="0" smtClean="0"/>
          </a:p>
          <a:p>
            <a:pPr marL="176212" algn="just">
              <a:buClr>
                <a:srgbClr val="002060"/>
              </a:buClr>
              <a:buSzPts val="1700"/>
            </a:pPr>
            <a:endParaRPr lang="pt-BR" sz="1200" dirty="0"/>
          </a:p>
          <a:p>
            <a:pPr algn="just">
              <a:buClr>
                <a:srgbClr val="002060"/>
              </a:buClr>
              <a:buSzPts val="1700"/>
            </a:pPr>
            <a:r>
              <a:rPr lang="pt-BR" sz="1200" dirty="0"/>
              <a:t>Fonte: Cenário dos Hospitais do Brasil, Relatório da Situação dos Hospitais Privados no Brasil; Federação Brasileira de Hospitais (FBH) e Confederação Nacional de Saúde (CNSaúde); 2019.</a:t>
            </a:r>
          </a:p>
        </p:txBody>
      </p:sp>
    </p:spTree>
    <p:extLst>
      <p:ext uri="{BB962C8B-B14F-4D97-AF65-F5344CB8AC3E}">
        <p14:creationId xmlns:p14="http://schemas.microsoft.com/office/powerpoint/2010/main" val="1102000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g1011c52cf4f_0_465"/>
          <p:cNvSpPr txBox="1"/>
          <p:nvPr/>
        </p:nvSpPr>
        <p:spPr>
          <a:xfrm>
            <a:off x="5513764" y="597931"/>
            <a:ext cx="4370901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A23B"/>
              </a:buClr>
              <a:buSzPts val="2000"/>
              <a:buFont typeface="Calibri"/>
              <a:buNone/>
            </a:pPr>
            <a:r>
              <a:rPr lang="pt-BR" sz="2400" b="1" dirty="0" smtClean="0">
                <a:solidFill>
                  <a:srgbClr val="FF0000"/>
                </a:solidFill>
              </a:rPr>
              <a:t> </a:t>
            </a:r>
            <a:r>
              <a:rPr lang="pt-BR" sz="2400" b="1" dirty="0" smtClean="0"/>
              <a:t>ENDIVIDAMENTO TRIBUTÁRIO </a:t>
            </a:r>
            <a:endParaRPr lang="pt-BR" sz="2400" dirty="0"/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9478971"/>
              </p:ext>
            </p:extLst>
          </p:nvPr>
        </p:nvGraphicFramePr>
        <p:xfrm>
          <a:off x="384046" y="133072"/>
          <a:ext cx="4837177" cy="62333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19375">
                  <a:extLst>
                    <a:ext uri="{9D8B030D-6E8A-4147-A177-3AD203B41FA5}">
                      <a16:colId xmlns:a16="http://schemas.microsoft.com/office/drawing/2014/main" xmlns="" val="524075576"/>
                    </a:ext>
                  </a:extLst>
                </a:gridCol>
                <a:gridCol w="1092481">
                  <a:extLst>
                    <a:ext uri="{9D8B030D-6E8A-4147-A177-3AD203B41FA5}">
                      <a16:colId xmlns:a16="http://schemas.microsoft.com/office/drawing/2014/main" xmlns="" val="3345309850"/>
                    </a:ext>
                  </a:extLst>
                </a:gridCol>
                <a:gridCol w="1215826">
                  <a:extLst>
                    <a:ext uri="{9D8B030D-6E8A-4147-A177-3AD203B41FA5}">
                      <a16:colId xmlns:a16="http://schemas.microsoft.com/office/drawing/2014/main" xmlns="" val="1757158884"/>
                    </a:ext>
                  </a:extLst>
                </a:gridCol>
                <a:gridCol w="1109495">
                  <a:extLst>
                    <a:ext uri="{9D8B030D-6E8A-4147-A177-3AD203B41FA5}">
                      <a16:colId xmlns:a16="http://schemas.microsoft.com/office/drawing/2014/main" xmlns="" val="595761455"/>
                    </a:ext>
                  </a:extLst>
                </a:gridCol>
              </a:tblGrid>
              <a:tr h="2548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="1" dirty="0" smtClean="0">
                          <a:effectLst/>
                        </a:rPr>
                        <a:t>UNIDADE DA 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="1" dirty="0" smtClean="0">
                          <a:effectLst/>
                        </a:rPr>
                        <a:t>FEDERAÇÃO</a:t>
                      </a:r>
                      <a:endParaRPr lang="pt-BR" sz="1050" b="1" dirty="0" smtClean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1" dirty="0">
                          <a:effectLst/>
                        </a:rPr>
                        <a:t>ENTIDADES</a:t>
                      </a:r>
                      <a:endParaRPr lang="pt-BR" sz="1050" b="1" dirty="0">
                        <a:effectLst/>
                      </a:endParaRPr>
                    </a:p>
                    <a:p>
                      <a:pPr marL="469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1" dirty="0">
                          <a:effectLst/>
                        </a:rPr>
                        <a:t>EMPRESARIAIS</a:t>
                      </a:r>
                      <a:endParaRPr lang="pt-BR" sz="105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1" dirty="0">
                          <a:effectLst/>
                        </a:rPr>
                        <a:t>ENTIDADES SEM FINS  LUCRATIVOS</a:t>
                      </a:r>
                      <a:endParaRPr lang="pt-BR" sz="105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000" b="1" dirty="0" smtClean="0">
                        <a:effectLst/>
                      </a:endParaRPr>
                    </a:p>
                    <a:p>
                      <a:pPr marL="469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1" dirty="0" smtClean="0">
                          <a:effectLst/>
                        </a:rPr>
                        <a:t>TOTAL</a:t>
                      </a:r>
                      <a:endParaRPr lang="pt-BR" sz="105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65049388"/>
                  </a:ext>
                </a:extLst>
              </a:tr>
              <a:tr h="168671">
                <a:tc>
                  <a:txBody>
                    <a:bodyPr/>
                    <a:lstStyle/>
                    <a:p>
                      <a:pPr marL="4826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ACRE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6.655.808,42 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23.173.041,80 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29.828.850,22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250808174"/>
                  </a:ext>
                </a:extLst>
              </a:tr>
              <a:tr h="168671">
                <a:tc>
                  <a:txBody>
                    <a:bodyPr/>
                    <a:lstStyle/>
                    <a:p>
                      <a:pPr marL="4826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ALAGOAS 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276.195.711,56 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141.393.002,28 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417.588.713,84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8922739"/>
                  </a:ext>
                </a:extLst>
              </a:tr>
              <a:tr h="168671">
                <a:tc>
                  <a:txBody>
                    <a:bodyPr/>
                    <a:lstStyle/>
                    <a:p>
                      <a:pPr marL="4826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AMAPA 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140.028.124,89 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10.708.834,04 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150.736.958,93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751606762"/>
                  </a:ext>
                </a:extLst>
              </a:tr>
              <a:tr h="168671">
                <a:tc>
                  <a:txBody>
                    <a:bodyPr/>
                    <a:lstStyle/>
                    <a:p>
                      <a:pPr marL="4826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AMAZONAS 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425.888.564,95 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- 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425.888.564,95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80036880"/>
                  </a:ext>
                </a:extLst>
              </a:tr>
              <a:tr h="168671">
                <a:tc>
                  <a:txBody>
                    <a:bodyPr/>
                    <a:lstStyle/>
                    <a:p>
                      <a:pPr marL="5524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BAHIA 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2.227.824.631,50 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1.710.353.164,39 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3.938.177.795,89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714304475"/>
                  </a:ext>
                </a:extLst>
              </a:tr>
              <a:tr h="168671">
                <a:tc>
                  <a:txBody>
                    <a:bodyPr/>
                    <a:lstStyle/>
                    <a:p>
                      <a:pPr marL="514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CEARÁ 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461.592.209,24 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251.930.320,93 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713.522.530,17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97337685"/>
                  </a:ext>
                </a:extLst>
              </a:tr>
              <a:tr h="168671">
                <a:tc>
                  <a:txBody>
                    <a:bodyPr/>
                    <a:lstStyle/>
                    <a:p>
                      <a:pPr marL="558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DISTRITO FEDERAL 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576.005.868,34 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1.006.432.960,11 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1.582.438.828,45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18511632"/>
                  </a:ext>
                </a:extLst>
              </a:tr>
              <a:tr h="168671">
                <a:tc>
                  <a:txBody>
                    <a:bodyPr/>
                    <a:lstStyle/>
                    <a:p>
                      <a:pPr marL="565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ESPIRITO SANTO 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633.260.352,86 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289.828.108,89 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923.088.461,75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52980513"/>
                  </a:ext>
                </a:extLst>
              </a:tr>
              <a:tr h="168671">
                <a:tc>
                  <a:txBody>
                    <a:bodyPr/>
                    <a:lstStyle/>
                    <a:p>
                      <a:pPr marL="520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GOIAS 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689.624.785,99 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103.957.925,28 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793.582.711,27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225616"/>
                  </a:ext>
                </a:extLst>
              </a:tr>
              <a:tr h="168671">
                <a:tc>
                  <a:txBody>
                    <a:bodyPr/>
                    <a:lstStyle/>
                    <a:p>
                      <a:pPr marL="546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MARANHAO 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806.241.792,73 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179.589.008,45 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985.830.801,18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69719140"/>
                  </a:ext>
                </a:extLst>
              </a:tr>
              <a:tr h="168671">
                <a:tc>
                  <a:txBody>
                    <a:bodyPr/>
                    <a:lstStyle/>
                    <a:p>
                      <a:pPr marL="546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MATO GROSSO 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767.769.838,61 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938.211.613,41 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1.705.981.452,02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7535401"/>
                  </a:ext>
                </a:extLst>
              </a:tr>
              <a:tr h="168671">
                <a:tc>
                  <a:txBody>
                    <a:bodyPr/>
                    <a:lstStyle/>
                    <a:p>
                      <a:pPr marL="546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MATO GROSSO DO SUL 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122.435.168,82 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174.754.063,25 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297.189.232,07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531949175"/>
                  </a:ext>
                </a:extLst>
              </a:tr>
              <a:tr h="168671">
                <a:tc>
                  <a:txBody>
                    <a:bodyPr/>
                    <a:lstStyle/>
                    <a:p>
                      <a:pPr marL="546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MINAS GERAIS 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1.964.815.551,74 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1.249.687.118,83 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3.214.502.670,57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8517932"/>
                  </a:ext>
                </a:extLst>
              </a:tr>
              <a:tr h="168671">
                <a:tc>
                  <a:txBody>
                    <a:bodyPr/>
                    <a:lstStyle/>
                    <a:p>
                      <a:pPr marL="565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PARA 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503.640.744,08 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145.299.392,09 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648.940.136,17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519605438"/>
                  </a:ext>
                </a:extLst>
              </a:tr>
              <a:tr h="168671">
                <a:tc>
                  <a:txBody>
                    <a:bodyPr/>
                    <a:lstStyle/>
                    <a:p>
                      <a:pPr marL="565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PARAIBA 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534.613.665,42 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42.103.733,95 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576.717.399,37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43776663"/>
                  </a:ext>
                </a:extLst>
              </a:tr>
              <a:tr h="168671">
                <a:tc>
                  <a:txBody>
                    <a:bodyPr/>
                    <a:lstStyle/>
                    <a:p>
                      <a:pPr marL="565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PARANA 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1.000.710.168,94 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757.919.747,89 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1.758.629.916,83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93486701"/>
                  </a:ext>
                </a:extLst>
              </a:tr>
              <a:tr h="168671">
                <a:tc>
                  <a:txBody>
                    <a:bodyPr/>
                    <a:lstStyle/>
                    <a:p>
                      <a:pPr marL="565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PERNAMBUCO 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1.496.436.422,04 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62.339.291,08 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1.558.775.713,12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42187713"/>
                  </a:ext>
                </a:extLst>
              </a:tr>
              <a:tr h="168671">
                <a:tc>
                  <a:txBody>
                    <a:bodyPr/>
                    <a:lstStyle/>
                    <a:p>
                      <a:pPr marL="565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PIAUI 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576.237.137,00 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338.976.621,27 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915.213.758,27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93160547"/>
                  </a:ext>
                </a:extLst>
              </a:tr>
              <a:tr h="168671">
                <a:tc>
                  <a:txBody>
                    <a:bodyPr/>
                    <a:lstStyle/>
                    <a:p>
                      <a:pPr marL="565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RIO DE JANEIRO 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4.593.970.972,66 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2.199.947.868,64 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6.793.918.841,30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289272491"/>
                  </a:ext>
                </a:extLst>
              </a:tr>
              <a:tr h="168671">
                <a:tc>
                  <a:txBody>
                    <a:bodyPr/>
                    <a:lstStyle/>
                    <a:p>
                      <a:pPr marL="565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RIO GRANDE DO NORTE 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448.180.687,46 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87.730.407,86 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535.911.095,32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36149964"/>
                  </a:ext>
                </a:extLst>
              </a:tr>
              <a:tr h="168671">
                <a:tc>
                  <a:txBody>
                    <a:bodyPr/>
                    <a:lstStyle/>
                    <a:p>
                      <a:pPr marL="565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RIO GRANDE DO SUL 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1.252.992.812,91 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2.270.918.097,22 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3.523.910.910,13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13980968"/>
                  </a:ext>
                </a:extLst>
              </a:tr>
              <a:tr h="168671">
                <a:tc>
                  <a:txBody>
                    <a:bodyPr/>
                    <a:lstStyle/>
                    <a:p>
                      <a:pPr marL="565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RONDONIA 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56.723.658,61 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20.220.543,05 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76.944.201,66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449065340"/>
                  </a:ext>
                </a:extLst>
              </a:tr>
              <a:tr h="168671">
                <a:tc>
                  <a:txBody>
                    <a:bodyPr/>
                    <a:lstStyle/>
                    <a:p>
                      <a:pPr marL="565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RORAIMA 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403.779.860,19 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292.411.064,07 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696.190.924,26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88583122"/>
                  </a:ext>
                </a:extLst>
              </a:tr>
              <a:tr h="168671">
                <a:tc>
                  <a:txBody>
                    <a:bodyPr/>
                    <a:lstStyle/>
                    <a:p>
                      <a:pPr marL="520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SANTA CATARINA 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379.081.067,08 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459.641.114,26 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838.722.181,34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04360432"/>
                  </a:ext>
                </a:extLst>
              </a:tr>
              <a:tr h="168671">
                <a:tc>
                  <a:txBody>
                    <a:bodyPr/>
                    <a:lstStyle/>
                    <a:p>
                      <a:pPr marL="520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SAO PAULO 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9.377.080.573,82 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5.060.826.537,65 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14.437.907.111,47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04575341"/>
                  </a:ext>
                </a:extLst>
              </a:tr>
              <a:tr h="168671">
                <a:tc>
                  <a:txBody>
                    <a:bodyPr/>
                    <a:lstStyle/>
                    <a:p>
                      <a:pPr marL="520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SERGIPE 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2.477.571.302,78 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6.322.552.389,68 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8.800.123.692,46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35485850"/>
                  </a:ext>
                </a:extLst>
              </a:tr>
              <a:tr h="168671">
                <a:tc>
                  <a:txBody>
                    <a:bodyPr/>
                    <a:lstStyle/>
                    <a:p>
                      <a:pPr marL="4826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TOCANTINS 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62.324.349,34 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6.617.642,56 </a:t>
                      </a:r>
                      <a:endParaRPr lang="pt-BR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68.941.991,90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33370249"/>
                  </a:ext>
                </a:extLst>
              </a:tr>
              <a:tr h="1973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1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pt-BR" sz="10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1" dirty="0">
                          <a:solidFill>
                            <a:schemeClr val="bg1"/>
                          </a:solidFill>
                          <a:effectLst/>
                        </a:rPr>
                        <a:t>32.261.681.831,98</a:t>
                      </a:r>
                      <a:endParaRPr lang="pt-BR" sz="10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1" dirty="0">
                          <a:solidFill>
                            <a:schemeClr val="bg1"/>
                          </a:solidFill>
                          <a:effectLst/>
                        </a:rPr>
                        <a:t>24.147.523.612,93</a:t>
                      </a:r>
                      <a:endParaRPr lang="pt-BR" sz="10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1" dirty="0">
                          <a:solidFill>
                            <a:schemeClr val="bg1"/>
                          </a:solidFill>
                          <a:effectLst/>
                        </a:rPr>
                        <a:t>56.409.205.444,91</a:t>
                      </a:r>
                      <a:endParaRPr lang="pt-BR" sz="10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835" marR="32835" marT="32835" marB="32835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20199428"/>
                  </a:ext>
                </a:extLst>
              </a:tr>
            </a:tbl>
          </a:graphicData>
        </a:graphic>
      </p:graphicFrame>
      <p:sp>
        <p:nvSpPr>
          <p:cNvPr id="8" name="Retângulo 7"/>
          <p:cNvSpPr/>
          <p:nvPr/>
        </p:nvSpPr>
        <p:spPr>
          <a:xfrm>
            <a:off x="5870448" y="2050132"/>
            <a:ext cx="5916168" cy="190308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marR="148590" algn="ctr">
              <a:lnSpc>
                <a:spcPct val="115000"/>
              </a:lnSpc>
              <a:spcBef>
                <a:spcPts val="1320"/>
              </a:spcBef>
              <a:spcAft>
                <a:spcPts val="0"/>
              </a:spcAft>
            </a:pPr>
            <a:r>
              <a:rPr lang="pt-BR" sz="2400" b="1" dirty="0">
                <a:latin typeface="Arial" panose="020B0604020202020204" pitchFamily="34" charset="0"/>
                <a:ea typeface="Arial" panose="020B0604020202020204" pitchFamily="34" charset="0"/>
              </a:rPr>
              <a:t>DÍVIDA</a:t>
            </a:r>
            <a:r>
              <a:rPr lang="pt-BR" sz="24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DO SETOR HOSPITALAR JUNTO A </a:t>
            </a:r>
            <a:r>
              <a:rPr lang="pt-BR" sz="2400" b="1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UNIÃO</a:t>
            </a:r>
          </a:p>
          <a:p>
            <a:pPr marR="148590" algn="ctr">
              <a:lnSpc>
                <a:spcPct val="115000"/>
              </a:lnSpc>
              <a:spcBef>
                <a:spcPts val="1320"/>
              </a:spcBef>
              <a:spcAft>
                <a:spcPts val="0"/>
              </a:spcAft>
            </a:pP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Bef>
                <a:spcPts val="370"/>
              </a:spcBef>
              <a:spcAft>
                <a:spcPts val="0"/>
              </a:spcAft>
            </a:pPr>
            <a:r>
              <a:rPr lang="pt-BR" sz="14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ESTOQUE DÍVIDA ATIVA DA UNIÃO E </a:t>
            </a:r>
            <a:r>
              <a:rPr lang="pt-BR" sz="1400" b="1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RECEITA </a:t>
            </a:r>
            <a:r>
              <a:rPr lang="pt-BR" sz="14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FEDERAL - CNAE  </a:t>
            </a:r>
            <a:endParaRPr lang="pt-BR" sz="1400" b="1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Bef>
                <a:spcPts val="25"/>
              </a:spcBef>
              <a:spcAft>
                <a:spcPts val="0"/>
              </a:spcAft>
            </a:pPr>
            <a:r>
              <a:rPr lang="pt-BR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Seção: Saúde humana e serviços sociais </a:t>
            </a:r>
            <a:endParaRPr lang="pt-BR" sz="1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pic>
        <p:nvPicPr>
          <p:cNvPr id="10" name="Imagem 9" descr="http://fbh.com.br/wp-content/themes/fbh/assets/images/fbh_colorida_horizontal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4665" y="395986"/>
            <a:ext cx="1853894" cy="86551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tângulo 8"/>
          <p:cNvSpPr/>
          <p:nvPr/>
        </p:nvSpPr>
        <p:spPr>
          <a:xfrm>
            <a:off x="101294" y="6506823"/>
            <a:ext cx="10524033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6212" algn="just">
              <a:buClr>
                <a:srgbClr val="002060"/>
              </a:buClr>
              <a:buSzPts val="1700"/>
            </a:pPr>
            <a:r>
              <a:rPr lang="pt-BR" sz="1050" dirty="0"/>
              <a:t>Fonte: </a:t>
            </a:r>
            <a:r>
              <a:rPr lang="pt-BR" sz="1050" dirty="0" smtClean="0"/>
              <a:t>Realidade Tributária da Rede Hospitalar Brasileira; </a:t>
            </a:r>
            <a:r>
              <a:rPr lang="pt-BR" sz="1050" dirty="0"/>
              <a:t>Federação Brasileira de Hospitais (FBH</a:t>
            </a:r>
            <a:r>
              <a:rPr lang="pt-BR" sz="1050" dirty="0" smtClean="0"/>
              <a:t>); 2019/2020.</a:t>
            </a:r>
            <a:endParaRPr lang="pt-BR" sz="1050" dirty="0"/>
          </a:p>
        </p:txBody>
      </p:sp>
    </p:spTree>
    <p:extLst>
      <p:ext uri="{BB962C8B-B14F-4D97-AF65-F5344CB8AC3E}">
        <p14:creationId xmlns:p14="http://schemas.microsoft.com/office/powerpoint/2010/main" val="865440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9662952"/>
              </p:ext>
            </p:extLst>
          </p:nvPr>
        </p:nvGraphicFramePr>
        <p:xfrm>
          <a:off x="7077455" y="193421"/>
          <a:ext cx="4791457" cy="61640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89976">
                  <a:extLst>
                    <a:ext uri="{9D8B030D-6E8A-4147-A177-3AD203B41FA5}">
                      <a16:colId xmlns:a16="http://schemas.microsoft.com/office/drawing/2014/main" xmlns="" val="2766141080"/>
                    </a:ext>
                  </a:extLst>
                </a:gridCol>
                <a:gridCol w="1109154">
                  <a:extLst>
                    <a:ext uri="{9D8B030D-6E8A-4147-A177-3AD203B41FA5}">
                      <a16:colId xmlns:a16="http://schemas.microsoft.com/office/drawing/2014/main" xmlns="" val="1878931988"/>
                    </a:ext>
                  </a:extLst>
                </a:gridCol>
                <a:gridCol w="1104634">
                  <a:extLst>
                    <a:ext uri="{9D8B030D-6E8A-4147-A177-3AD203B41FA5}">
                      <a16:colId xmlns:a16="http://schemas.microsoft.com/office/drawing/2014/main" xmlns="" val="584434019"/>
                    </a:ext>
                  </a:extLst>
                </a:gridCol>
                <a:gridCol w="1187693">
                  <a:extLst>
                    <a:ext uri="{9D8B030D-6E8A-4147-A177-3AD203B41FA5}">
                      <a16:colId xmlns:a16="http://schemas.microsoft.com/office/drawing/2014/main" xmlns="" val="2079880631"/>
                    </a:ext>
                  </a:extLst>
                </a:gridCol>
              </a:tblGrid>
              <a:tr h="3628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1" dirty="0">
                          <a:effectLst/>
                        </a:rPr>
                        <a:t>UNIDADE DA 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1" dirty="0">
                          <a:effectLst/>
                        </a:rPr>
                        <a:t>FEDERAÇÃO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1" dirty="0">
                          <a:effectLst/>
                        </a:rPr>
                        <a:t>ENTIDADES 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1" dirty="0">
                          <a:effectLst/>
                        </a:rPr>
                        <a:t>EMPRESARIAIS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1" dirty="0">
                          <a:effectLst/>
                        </a:rPr>
                        <a:t>ENTIDADES SEM  FINS LUCRATIVOS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000" b="1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1" dirty="0" smtClean="0">
                          <a:effectLst/>
                        </a:rPr>
                        <a:t>TOTAL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5915117"/>
                  </a:ext>
                </a:extLst>
              </a:tr>
              <a:tr h="20424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ACRE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 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 5.037.350,12 </a:t>
                      </a:r>
                      <a:endParaRPr lang="pt-BR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marR="3556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5.037.350,12 </a:t>
                      </a:r>
                      <a:endParaRPr lang="pt-BR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8994490"/>
                  </a:ext>
                </a:extLst>
              </a:tr>
              <a:tr h="20424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ALAGOAS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 11.002.672,56 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24.197.566,46 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marR="2794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35.200.239,02 </a:t>
                      </a:r>
                      <a:endParaRPr lang="pt-BR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51486021"/>
                  </a:ext>
                </a:extLst>
              </a:tr>
              <a:tr h="20424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AMAPÁ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-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-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marL="501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-</a:t>
                      </a:r>
                      <a:endParaRPr lang="pt-BR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286107697"/>
                  </a:ext>
                </a:extLst>
              </a:tr>
              <a:tr h="20424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AMAZONAS</a:t>
                      </a:r>
                      <a:endParaRPr lang="pt-BR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 37.600.578,48 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3.667.467,40 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marR="2794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41.268.045,88 </a:t>
                      </a:r>
                      <a:endParaRPr lang="pt-BR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735486109"/>
                  </a:ext>
                </a:extLst>
              </a:tr>
              <a:tr h="20424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BAHIA</a:t>
                      </a:r>
                      <a:endParaRPr lang="pt-BR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 62.708.526,36 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marR="1016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2.524.704.147,83 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marR="1016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2.587.412.674,19 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770395706"/>
                  </a:ext>
                </a:extLst>
              </a:tr>
              <a:tr h="20424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CEARÁ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 43.869.594,64 </a:t>
                      </a:r>
                      <a:endParaRPr lang="pt-BR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marR="1587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211.312.777,13 </a:t>
                      </a:r>
                      <a:endParaRPr lang="pt-BR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marR="2032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255.182.371,77 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2266137"/>
                  </a:ext>
                </a:extLst>
              </a:tr>
              <a:tr h="20424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DISTRITO FEDERAL</a:t>
                      </a:r>
                      <a:endParaRPr lang="pt-BR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 650.698.791,14 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13.158.729,69 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marR="2032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663.857.520,83 </a:t>
                      </a:r>
                      <a:endParaRPr lang="pt-BR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48882233"/>
                  </a:ext>
                </a:extLst>
              </a:tr>
              <a:tr h="20424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ESPÍRITO SANTO</a:t>
                      </a:r>
                      <a:endParaRPr lang="pt-BR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 16.671,13 </a:t>
                      </a:r>
                      <a:endParaRPr lang="pt-BR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marR="1587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163.109.298,78 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marR="2032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163.125.969,91 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62391060"/>
                  </a:ext>
                </a:extLst>
              </a:tr>
              <a:tr h="20424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GOIÁS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 65.414.261,42 </a:t>
                      </a:r>
                      <a:endParaRPr lang="pt-BR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50.316.409,83 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marR="2032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115.730.671,25 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10414524"/>
                  </a:ext>
                </a:extLst>
              </a:tr>
              <a:tr h="20424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MARANHÃO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 1.971.412,04 </a:t>
                      </a:r>
                      <a:endParaRPr lang="pt-BR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9.329.752,89 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marR="2794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11.301.164,93 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36777643"/>
                  </a:ext>
                </a:extLst>
              </a:tr>
              <a:tr h="20424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MATO GROSSO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 32.744.837,20 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58.542.844,44 </a:t>
                      </a:r>
                      <a:endParaRPr lang="pt-BR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marR="2794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91.287.681,64 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82616195"/>
                  </a:ext>
                </a:extLst>
              </a:tr>
              <a:tr h="20424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MATO GROSSO DO SUL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-</a:t>
                      </a:r>
                      <a:endParaRPr lang="pt-BR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 124.435.331,29 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marR="2032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124.435.331,29 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73545961"/>
                  </a:ext>
                </a:extLst>
              </a:tr>
              <a:tr h="20424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MINAS GERAIS</a:t>
                      </a:r>
                      <a:endParaRPr lang="pt-BR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 71.251.072,95 </a:t>
                      </a:r>
                      <a:endParaRPr lang="pt-BR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marR="1016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1.040.514.926,99 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marR="1016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1.111.765.999,94 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35478694"/>
                  </a:ext>
                </a:extLst>
              </a:tr>
              <a:tr h="20424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PARÁ</a:t>
                      </a:r>
                      <a:endParaRPr lang="pt-BR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 14.042.851,90 </a:t>
                      </a:r>
                      <a:endParaRPr lang="pt-BR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59.807.971,40 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marR="2794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73.850.823,30 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50339081"/>
                  </a:ext>
                </a:extLst>
              </a:tr>
              <a:tr h="20424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PARAÍBA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 30.071.603,29 </a:t>
                      </a:r>
                      <a:endParaRPr lang="pt-BR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4.516.688,94 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marR="2794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34.588.292,23 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73391892"/>
                  </a:ext>
                </a:extLst>
              </a:tr>
              <a:tr h="20424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PARANÁ</a:t>
                      </a:r>
                      <a:endParaRPr lang="pt-BR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 210.571.217,59 </a:t>
                      </a:r>
                      <a:endParaRPr lang="pt-BR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marR="1587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197.010.368,80 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marR="2032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407.581.586,39 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97165022"/>
                  </a:ext>
                </a:extLst>
              </a:tr>
              <a:tr h="20424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PERNABUCO</a:t>
                      </a:r>
                      <a:endParaRPr lang="pt-BR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 389.467.233,15 </a:t>
                      </a:r>
                      <a:endParaRPr lang="pt-BR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89.619.352,70 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marR="2032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479.086.585,85 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02656089"/>
                  </a:ext>
                </a:extLst>
              </a:tr>
              <a:tr h="20424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PIAUÍ</a:t>
                      </a:r>
                      <a:endParaRPr lang="pt-BR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 5.030.051,83 </a:t>
                      </a:r>
                      <a:endParaRPr lang="pt-BR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8.888.474,39 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marR="2794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13.918.526,22 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569098559"/>
                  </a:ext>
                </a:extLst>
              </a:tr>
              <a:tr h="20424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RIO DE JANEIRO</a:t>
                      </a:r>
                      <a:endParaRPr lang="pt-BR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 122.593.247,33 </a:t>
                      </a:r>
                      <a:endParaRPr lang="pt-BR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marR="1587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662.553.305,68 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marR="2032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785.146.553,01 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866624256"/>
                  </a:ext>
                </a:extLst>
              </a:tr>
              <a:tr h="20424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RIO GRANDE DO NORTE</a:t>
                      </a:r>
                      <a:endParaRPr lang="pt-BR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 6.501.965,36 </a:t>
                      </a:r>
                      <a:endParaRPr lang="pt-BR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6.679.012,41 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marR="2794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13.180.977,77 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25898136"/>
                  </a:ext>
                </a:extLst>
              </a:tr>
              <a:tr h="20424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RIO GRANDE DO SUL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 13.126.353,69 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marR="1587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919.667.821,78 </a:t>
                      </a:r>
                      <a:endParaRPr lang="pt-BR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marR="2032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932.794.175,47 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802039672"/>
                  </a:ext>
                </a:extLst>
              </a:tr>
              <a:tr h="20424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RONDONIA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 10.761.464,91 </a:t>
                      </a:r>
                      <a:endParaRPr lang="pt-BR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-</a:t>
                      </a:r>
                      <a:endParaRPr lang="pt-BR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marR="2794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10.761.464,91 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43062006"/>
                  </a:ext>
                </a:extLst>
              </a:tr>
              <a:tr h="20424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RORAIMA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 1.426,04 </a:t>
                      </a:r>
                      <a:endParaRPr lang="pt-BR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-</a:t>
                      </a:r>
                      <a:endParaRPr lang="pt-BR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marR="6286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1.426,04 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735833830"/>
                  </a:ext>
                </a:extLst>
              </a:tr>
              <a:tr h="20424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SANTA CATARINA</a:t>
                      </a:r>
                      <a:endParaRPr lang="pt-BR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 9.066.328,51 </a:t>
                      </a:r>
                      <a:endParaRPr lang="pt-BR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marR="1016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1.072.164.429,08 </a:t>
                      </a:r>
                      <a:endParaRPr lang="pt-BR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marR="1016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1.081.230.757,59 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54597514"/>
                  </a:ext>
                </a:extLst>
              </a:tr>
              <a:tr h="20424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SÃO PAULO</a:t>
                      </a:r>
                      <a:endParaRPr lang="pt-BR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 33.986.345,27 </a:t>
                      </a:r>
                      <a:endParaRPr lang="pt-BR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marR="1016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9.971.544.764,11 </a:t>
                      </a:r>
                      <a:endParaRPr lang="pt-BR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marL="615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10.005.531.109,38 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066674067"/>
                  </a:ext>
                </a:extLst>
              </a:tr>
              <a:tr h="20424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SERGIPE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 19.614.542,21 </a:t>
                      </a:r>
                      <a:endParaRPr lang="pt-BR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34.912.991,30 </a:t>
                      </a:r>
                      <a:endParaRPr lang="pt-BR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marR="2794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54.527.533,51 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240226735"/>
                  </a:ext>
                </a:extLst>
              </a:tr>
              <a:tr h="20424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TOCANTIS</a:t>
                      </a:r>
                      <a:endParaRPr lang="pt-BR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 9.573.882,91 </a:t>
                      </a:r>
                      <a:endParaRPr lang="pt-BR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4.632.858,20 </a:t>
                      </a:r>
                      <a:endParaRPr lang="pt-BR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14.206.741,11 </a:t>
                      </a:r>
                      <a:endParaRPr lang="pt-BR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89484651"/>
                  </a:ext>
                </a:extLst>
              </a:tr>
              <a:tr h="20424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solidFill>
                            <a:schemeClr val="bg1"/>
                          </a:solidFill>
                          <a:effectLst/>
                        </a:rPr>
                        <a:t> 1.851.686.931,91 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solidFill>
                            <a:schemeClr val="bg1"/>
                          </a:solidFill>
                          <a:effectLst/>
                        </a:rPr>
                        <a:t>17.260.324.641,64 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solidFill>
                            <a:schemeClr val="bg1"/>
                          </a:solidFill>
                          <a:effectLst/>
                        </a:rPr>
                        <a:t>  19.112.011.573,55 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0904" marR="30904" marT="30904" marB="30904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73105572"/>
                  </a:ext>
                </a:extLst>
              </a:tr>
            </a:tbl>
          </a:graphicData>
        </a:graphic>
      </p:graphicFrame>
      <p:sp>
        <p:nvSpPr>
          <p:cNvPr id="8" name="Retângulo 7"/>
          <p:cNvSpPr/>
          <p:nvPr/>
        </p:nvSpPr>
        <p:spPr>
          <a:xfrm>
            <a:off x="614854" y="2398974"/>
            <a:ext cx="5902541" cy="226369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R="148590" algn="ctr">
              <a:lnSpc>
                <a:spcPct val="115000"/>
              </a:lnSpc>
              <a:spcBef>
                <a:spcPts val="1320"/>
              </a:spcBef>
              <a:spcAft>
                <a:spcPts val="0"/>
              </a:spcAft>
            </a:pPr>
            <a:r>
              <a:rPr lang="pt-BR" sz="2400" b="1" dirty="0">
                <a:latin typeface="Arial" panose="020B0604020202020204" pitchFamily="34" charset="0"/>
                <a:ea typeface="Arial" panose="020B0604020202020204" pitchFamily="34" charset="0"/>
              </a:rPr>
              <a:t>DÍVIDA</a:t>
            </a:r>
            <a:r>
              <a:rPr lang="pt-BR" sz="24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DO SETOR HOSPITALAR JUNTO A UNIÃO</a:t>
            </a:r>
            <a:endParaRPr lang="pt-BR" sz="2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Bef>
                <a:spcPts val="370"/>
              </a:spcBef>
              <a:spcAft>
                <a:spcPts val="0"/>
              </a:spcAft>
            </a:pPr>
            <a:endParaRPr lang="pt-BR" sz="1200" dirty="0" smtClean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</a:endParaRPr>
          </a:p>
          <a:p>
            <a:pPr algn="ctr">
              <a:lnSpc>
                <a:spcPct val="115000"/>
              </a:lnSpc>
              <a:spcBef>
                <a:spcPts val="370"/>
              </a:spcBef>
              <a:spcAft>
                <a:spcPts val="0"/>
              </a:spcAft>
            </a:pPr>
            <a:endParaRPr lang="pt-BR" dirty="0" smtClean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</a:endParaRPr>
          </a:p>
          <a:p>
            <a:pPr algn="ctr">
              <a:lnSpc>
                <a:spcPct val="115000"/>
              </a:lnSpc>
              <a:spcBef>
                <a:spcPts val="370"/>
              </a:spcBef>
              <a:spcAft>
                <a:spcPts val="0"/>
              </a:spcAft>
            </a:pPr>
            <a:r>
              <a:rPr lang="pt-BR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DÉBITOS TRIBUTÁRIOS NA RECEITA FEDERAL</a:t>
            </a:r>
            <a:endParaRPr lang="pt-BR" dirty="0" smtClean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</a:endParaRPr>
          </a:p>
          <a:p>
            <a:pPr algn="ctr">
              <a:lnSpc>
                <a:spcPct val="115000"/>
              </a:lnSpc>
              <a:spcBef>
                <a:spcPts val="25"/>
              </a:spcBef>
              <a:spcAft>
                <a:spcPts val="0"/>
              </a:spcAft>
            </a:pPr>
            <a:r>
              <a:rPr lang="pt-BR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Seção</a:t>
            </a:r>
            <a:r>
              <a:rPr lang="pt-BR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: Saúde humana e serviços sociais </a:t>
            </a:r>
            <a:endParaRPr lang="pt-BR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5" name="Google Shape;331;g1011c52cf4f_0_465"/>
          <p:cNvSpPr txBox="1"/>
          <p:nvPr/>
        </p:nvSpPr>
        <p:spPr>
          <a:xfrm>
            <a:off x="2077894" y="686475"/>
            <a:ext cx="4370901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A23B"/>
              </a:buClr>
              <a:buSzPts val="2000"/>
              <a:buFont typeface="Calibri"/>
              <a:buNone/>
            </a:pPr>
            <a:r>
              <a:rPr lang="pt-BR" sz="2400" b="1" dirty="0" smtClean="0">
                <a:solidFill>
                  <a:srgbClr val="FF0000"/>
                </a:solidFill>
              </a:rPr>
              <a:t> </a:t>
            </a:r>
            <a:r>
              <a:rPr lang="pt-BR" sz="2400" b="1" dirty="0" smtClean="0"/>
              <a:t>ENDIVIDAMENTO TRIBUTÁRIO </a:t>
            </a:r>
            <a:endParaRPr lang="pt-BR" sz="2400" dirty="0"/>
          </a:p>
        </p:txBody>
      </p:sp>
      <p:pic>
        <p:nvPicPr>
          <p:cNvPr id="9" name="Imagem 8" descr="http://fbh.com.br/wp-content/themes/fbh/assets/images/fbh_colorida_horizontal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000" y="475264"/>
            <a:ext cx="1853894" cy="865515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tângulo 9"/>
          <p:cNvSpPr/>
          <p:nvPr/>
        </p:nvSpPr>
        <p:spPr>
          <a:xfrm>
            <a:off x="224000" y="6485034"/>
            <a:ext cx="1116482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6212" algn="just">
              <a:buClr>
                <a:srgbClr val="002060"/>
              </a:buClr>
              <a:buSzPts val="1700"/>
            </a:pPr>
            <a:r>
              <a:rPr lang="pt-BR" sz="1200" dirty="0"/>
              <a:t>Fonte: </a:t>
            </a:r>
            <a:r>
              <a:rPr lang="pt-BR" sz="1200" dirty="0" smtClean="0"/>
              <a:t>Realidade Tributária da Rede Hospitalar Brasileira; </a:t>
            </a:r>
            <a:r>
              <a:rPr lang="pt-BR" sz="1200" dirty="0"/>
              <a:t>Federação Brasileira de Hospitais (FBH</a:t>
            </a:r>
            <a:r>
              <a:rPr lang="pt-BR" sz="1200" dirty="0" smtClean="0"/>
              <a:t>); 2019/2020.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3820731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9926382"/>
              </p:ext>
            </p:extLst>
          </p:nvPr>
        </p:nvGraphicFramePr>
        <p:xfrm>
          <a:off x="1285246" y="2985706"/>
          <a:ext cx="9659278" cy="5347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551339">
                  <a:extLst>
                    <a:ext uri="{9D8B030D-6E8A-4147-A177-3AD203B41FA5}">
                      <a16:colId xmlns:a16="http://schemas.microsoft.com/office/drawing/2014/main" xmlns="" val="2074017978"/>
                    </a:ext>
                  </a:extLst>
                </a:gridCol>
                <a:gridCol w="3107939">
                  <a:extLst>
                    <a:ext uri="{9D8B030D-6E8A-4147-A177-3AD203B41FA5}">
                      <a16:colId xmlns:a16="http://schemas.microsoft.com/office/drawing/2014/main" xmlns="" val="4046400222"/>
                    </a:ext>
                  </a:extLst>
                </a:gridCol>
              </a:tblGrid>
              <a:tr h="534734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pt-BR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DÉBITOS </a:t>
                      </a:r>
                      <a:r>
                        <a:rPr lang="pt-BR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TRIBUTÁRIOS NA RECEITA </a:t>
                      </a:r>
                      <a:r>
                        <a:rPr lang="pt-BR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FEDERAL</a:t>
                      </a:r>
                      <a:endParaRPr lang="pt-BR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19.112.011.573,55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01094215"/>
                  </a:ext>
                </a:extLst>
              </a:tr>
            </a:tbl>
          </a:graphicData>
        </a:graphic>
      </p:graphicFrame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5247874"/>
              </p:ext>
            </p:extLst>
          </p:nvPr>
        </p:nvGraphicFramePr>
        <p:xfrm>
          <a:off x="1285245" y="2199998"/>
          <a:ext cx="9659279" cy="5157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16766">
                  <a:extLst>
                    <a:ext uri="{9D8B030D-6E8A-4147-A177-3AD203B41FA5}">
                      <a16:colId xmlns:a16="http://schemas.microsoft.com/office/drawing/2014/main" xmlns="" val="3199653036"/>
                    </a:ext>
                  </a:extLst>
                </a:gridCol>
                <a:gridCol w="1351707">
                  <a:extLst>
                    <a:ext uri="{9D8B030D-6E8A-4147-A177-3AD203B41FA5}">
                      <a16:colId xmlns:a16="http://schemas.microsoft.com/office/drawing/2014/main" xmlns="" val="276295815"/>
                    </a:ext>
                  </a:extLst>
                </a:gridCol>
                <a:gridCol w="1450372">
                  <a:extLst>
                    <a:ext uri="{9D8B030D-6E8A-4147-A177-3AD203B41FA5}">
                      <a16:colId xmlns:a16="http://schemas.microsoft.com/office/drawing/2014/main" xmlns="" val="2142219488"/>
                    </a:ext>
                  </a:extLst>
                </a:gridCol>
                <a:gridCol w="1401040">
                  <a:extLst>
                    <a:ext uri="{9D8B030D-6E8A-4147-A177-3AD203B41FA5}">
                      <a16:colId xmlns:a16="http://schemas.microsoft.com/office/drawing/2014/main" xmlns="" val="2056378991"/>
                    </a:ext>
                  </a:extLst>
                </a:gridCol>
                <a:gridCol w="631454">
                  <a:extLst>
                    <a:ext uri="{9D8B030D-6E8A-4147-A177-3AD203B41FA5}">
                      <a16:colId xmlns:a16="http://schemas.microsoft.com/office/drawing/2014/main" xmlns="" val="1895423593"/>
                    </a:ext>
                  </a:extLst>
                </a:gridCol>
                <a:gridCol w="3107940">
                  <a:extLst>
                    <a:ext uri="{9D8B030D-6E8A-4147-A177-3AD203B41FA5}">
                      <a16:colId xmlns:a16="http://schemas.microsoft.com/office/drawing/2014/main" xmlns="" val="2436399473"/>
                    </a:ext>
                  </a:extLst>
                </a:gridCol>
              </a:tblGrid>
              <a:tr h="515793">
                <a:tc gridSpan="5">
                  <a:txBody>
                    <a:bodyPr/>
                    <a:lstStyle/>
                    <a:p>
                      <a:pPr algn="l" rtl="0" fontAlgn="ctr"/>
                      <a:r>
                        <a:rPr lang="pt-BR" sz="1800" u="none" strike="noStrike" dirty="0" smtClean="0">
                          <a:effectLst/>
                        </a:rPr>
                        <a:t>  ESTOQUE </a:t>
                      </a:r>
                      <a:r>
                        <a:rPr lang="pt-BR" sz="1800" u="none" strike="noStrike" dirty="0">
                          <a:effectLst/>
                        </a:rPr>
                        <a:t>DÍVIDA ATIVA DA UNIÃO E RECEITA FEDERAL - CNAE 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u="none" strike="noStrike" dirty="0">
                          <a:effectLst/>
                        </a:rPr>
                        <a:t>56.409.205.444,91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28177831"/>
                  </a:ext>
                </a:extLst>
              </a:tr>
            </a:tbl>
          </a:graphicData>
        </a:graphic>
      </p:graphicFrame>
      <p:sp>
        <p:nvSpPr>
          <p:cNvPr id="13" name="Google Shape;331;g1011c52cf4f_0_465"/>
          <p:cNvSpPr txBox="1"/>
          <p:nvPr/>
        </p:nvSpPr>
        <p:spPr>
          <a:xfrm>
            <a:off x="2852860" y="689371"/>
            <a:ext cx="5687636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A23B"/>
              </a:buClr>
              <a:buSzPts val="2000"/>
              <a:buFont typeface="Calibri"/>
              <a:buNone/>
            </a:pPr>
            <a:r>
              <a:rPr lang="pt-BR" sz="2400" b="1" dirty="0" smtClean="0"/>
              <a:t>ENDIVIDAMENTO TRIBUTÁRIO TOTAL </a:t>
            </a:r>
            <a:endParaRPr lang="pt-BR" sz="2400" dirty="0"/>
          </a:p>
        </p:txBody>
      </p:sp>
      <p:pic>
        <p:nvPicPr>
          <p:cNvPr id="14" name="Imagem 13" descr="http://fbh.com.br/wp-content/themes/fbh/assets/images/fbh_colorida_horizontal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4665" y="395986"/>
            <a:ext cx="1853894" cy="86551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5" name="Tabe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0505152"/>
              </p:ext>
            </p:extLst>
          </p:nvPr>
        </p:nvGraphicFramePr>
        <p:xfrm>
          <a:off x="1285245" y="3853630"/>
          <a:ext cx="9659278" cy="5347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551339">
                  <a:extLst>
                    <a:ext uri="{9D8B030D-6E8A-4147-A177-3AD203B41FA5}">
                      <a16:colId xmlns:a16="http://schemas.microsoft.com/office/drawing/2014/main" xmlns="" val="2074017978"/>
                    </a:ext>
                  </a:extLst>
                </a:gridCol>
                <a:gridCol w="3107939">
                  <a:extLst>
                    <a:ext uri="{9D8B030D-6E8A-4147-A177-3AD203B41FA5}">
                      <a16:colId xmlns:a16="http://schemas.microsoft.com/office/drawing/2014/main" xmlns="" val="4046400222"/>
                    </a:ext>
                  </a:extLst>
                </a:gridCol>
              </a:tblGrid>
              <a:tr h="534734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DÍVIDA TOTAL DO SETOR HOSPITALAR JUNTO A UNIÃO</a:t>
                      </a:r>
                    </a:p>
                  </a:txBody>
                  <a:tcPr marL="7620" marR="7620" marT="762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0" dirty="0" smtClean="0">
                          <a:solidFill>
                            <a:schemeClr val="bg1"/>
                          </a:solidFill>
                        </a:rPr>
                        <a:t>75.521.217.018,46</a:t>
                      </a:r>
                      <a:endParaRPr lang="pt-BR" sz="2000" b="0" dirty="0" smtClean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010942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0009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690</Words>
  <Application>Microsoft Office PowerPoint</Application>
  <PresentationFormat>Widescreen</PresentationFormat>
  <Paragraphs>271</Paragraphs>
  <Slides>5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Tahoma</vt:lpstr>
      <vt:lpstr>Tema do Office</vt:lpstr>
      <vt:lpstr>Perspectivas de Concretização do Direito Social à Saúde no contexto da Reforma Tributária  Comissão de Assuntos Sociais - CAS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Dulci</dc:creator>
  <cp:lastModifiedBy>Ivan Cerqueira Filho</cp:lastModifiedBy>
  <cp:revision>13</cp:revision>
  <dcterms:created xsi:type="dcterms:W3CDTF">2021-11-16T18:58:57Z</dcterms:created>
  <dcterms:modified xsi:type="dcterms:W3CDTF">2021-11-17T14:02:13Z</dcterms:modified>
</cp:coreProperties>
</file>