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2" r:id="rId6"/>
    <p:sldId id="260" r:id="rId7"/>
    <p:sldId id="263" r:id="rId8"/>
    <p:sldId id="261" r:id="rId9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587" autoAdjust="0"/>
    <p:restoredTop sz="86384" autoAdjust="0"/>
  </p:normalViewPr>
  <p:slideViewPr>
    <p:cSldViewPr>
      <p:cViewPr varScale="1">
        <p:scale>
          <a:sx n="100" d="100"/>
          <a:sy n="100" d="100"/>
        </p:scale>
        <p:origin x="-194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226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0193CF-179E-463B-8153-B8EEA4791253}" type="datetimeFigureOut">
              <a:rPr lang="pt-BR" smtClean="0"/>
              <a:t>28/06/2022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EEFD4E-5B1A-4520-B504-E558B3180700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896380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EEFD4E-5B1A-4520-B504-E558B3180700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448579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EEFD4E-5B1A-4520-B504-E558B3180700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914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457C-1B3F-467D-AFD9-9B392E011F04}" type="datetimeFigureOut">
              <a:rPr lang="pt-BR" smtClean="0"/>
              <a:t>28/06/2022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FF514-AED2-4852-8F01-7FFD464D25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5717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457C-1B3F-467D-AFD9-9B392E011F04}" type="datetimeFigureOut">
              <a:rPr lang="pt-BR" smtClean="0"/>
              <a:t>28/06/2022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FF514-AED2-4852-8F01-7FFD464D25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3409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457C-1B3F-467D-AFD9-9B392E011F04}" type="datetimeFigureOut">
              <a:rPr lang="pt-BR" smtClean="0"/>
              <a:t>28/06/2022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FF514-AED2-4852-8F01-7FFD464D25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5877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457C-1B3F-467D-AFD9-9B392E011F04}" type="datetimeFigureOut">
              <a:rPr lang="pt-BR" smtClean="0"/>
              <a:t>28/06/2022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FF514-AED2-4852-8F01-7FFD464D25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0255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457C-1B3F-467D-AFD9-9B392E011F04}" type="datetimeFigureOut">
              <a:rPr lang="pt-BR" smtClean="0"/>
              <a:t>28/06/2022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FF514-AED2-4852-8F01-7FFD464D25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18320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457C-1B3F-467D-AFD9-9B392E011F04}" type="datetimeFigureOut">
              <a:rPr lang="pt-BR" smtClean="0"/>
              <a:t>28/06/2022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FF514-AED2-4852-8F01-7FFD464D25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3032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457C-1B3F-467D-AFD9-9B392E011F04}" type="datetimeFigureOut">
              <a:rPr lang="pt-BR" smtClean="0"/>
              <a:t>28/06/2022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FF514-AED2-4852-8F01-7FFD464D25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14346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457C-1B3F-467D-AFD9-9B392E011F04}" type="datetimeFigureOut">
              <a:rPr lang="pt-BR" smtClean="0"/>
              <a:t>28/06/2022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FF514-AED2-4852-8F01-7FFD464D25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01969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457C-1B3F-467D-AFD9-9B392E011F04}" type="datetimeFigureOut">
              <a:rPr lang="pt-BR" smtClean="0"/>
              <a:t>28/06/2022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FF514-AED2-4852-8F01-7FFD464D25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56418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457C-1B3F-467D-AFD9-9B392E011F04}" type="datetimeFigureOut">
              <a:rPr lang="pt-BR" smtClean="0"/>
              <a:t>28/06/2022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FF514-AED2-4852-8F01-7FFD464D25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9789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D457C-1B3F-467D-AFD9-9B392E011F04}" type="datetimeFigureOut">
              <a:rPr lang="pt-BR" smtClean="0"/>
              <a:t>28/06/2022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FFF514-AED2-4852-8F01-7FFD464D25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4414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D457C-1B3F-467D-AFD9-9B392E011F04}" type="datetimeFigureOut">
              <a:rPr lang="pt-BR" smtClean="0"/>
              <a:t>28/06/2022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FFF514-AED2-4852-8F01-7FFD464D251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90836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pt-BR" b="1" dirty="0">
                <a:solidFill>
                  <a:schemeClr val="bg2">
                    <a:lumMod val="25000"/>
                  </a:schemeClr>
                </a:solidFill>
              </a:rPr>
              <a:t>EXPANSÃO DO CACAU AMAZÔNIA </a:t>
            </a:r>
            <a:r>
              <a:rPr lang="pt-BR" dirty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pt-BR" dirty="0">
                <a:solidFill>
                  <a:schemeClr val="bg2">
                    <a:lumMod val="25000"/>
                  </a:schemeClr>
                </a:solidFill>
              </a:rPr>
            </a:b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9127427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Apresentação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b="1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pt-BR" sz="2800" b="1" dirty="0">
                <a:solidFill>
                  <a:schemeClr val="bg2">
                    <a:lumMod val="25000"/>
                  </a:schemeClr>
                </a:solidFill>
              </a:rPr>
              <a:t>Francisco </a:t>
            </a:r>
            <a:r>
              <a:rPr lang="pt-BR" sz="2800" b="1" dirty="0" err="1">
                <a:solidFill>
                  <a:schemeClr val="bg2">
                    <a:lumMod val="25000"/>
                  </a:schemeClr>
                </a:solidFill>
              </a:rPr>
              <a:t>Hildemburg</a:t>
            </a:r>
            <a:r>
              <a:rPr lang="pt-BR" sz="2800" b="1" dirty="0">
                <a:solidFill>
                  <a:schemeClr val="bg2">
                    <a:lumMod val="25000"/>
                  </a:schemeClr>
                </a:solidFill>
              </a:rPr>
              <a:t> Costa Bezerra, represento a Câmara Setorial do Cacau no Estado de Rondônia, produtor de Cacau e  Membro da diretoria da ANPC, instituição recém constituída com o objetivo central da defesa e interesses dos </a:t>
            </a:r>
            <a:r>
              <a:rPr lang="pt-BR" sz="2800" b="1" dirty="0" err="1">
                <a:solidFill>
                  <a:schemeClr val="bg2">
                    <a:lumMod val="25000"/>
                  </a:schemeClr>
                </a:solidFill>
              </a:rPr>
              <a:t>Cacauicultores</a:t>
            </a:r>
            <a:r>
              <a:rPr lang="pt-BR" sz="2800" b="1" dirty="0">
                <a:solidFill>
                  <a:schemeClr val="bg2">
                    <a:lumMod val="25000"/>
                  </a:schemeClr>
                </a:solidFill>
              </a:rPr>
              <a:t> do Brasil</a:t>
            </a:r>
            <a:r>
              <a:rPr lang="pt-BR" sz="2800" b="1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pPr marL="0" indent="0">
              <a:buNone/>
            </a:pPr>
            <a:endParaRPr lang="pt-BR" sz="2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pt-BR" sz="2800" b="1" dirty="0">
                <a:solidFill>
                  <a:schemeClr val="bg2">
                    <a:lumMod val="25000"/>
                  </a:schemeClr>
                </a:solidFill>
              </a:rPr>
              <a:t>Presidente - Vanusa Lima Barroso - Sede na Bahia</a:t>
            </a:r>
            <a:r>
              <a:rPr lang="pt-BR" sz="2800" b="1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endParaRPr lang="pt-BR" b="1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69377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b="1" dirty="0">
                <a:solidFill>
                  <a:schemeClr val="bg2">
                    <a:lumMod val="25000"/>
                  </a:schemeClr>
                </a:solidFill>
              </a:rPr>
              <a:t>A região norte, tem como referência o estado do Pará e Rondônia na produção da Lavoura Cacaueira</a:t>
            </a:r>
            <a:r>
              <a:rPr lang="pt-BR" sz="2800" b="1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endParaRPr lang="pt-BR" sz="2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pt-BR" sz="2800" b="1" dirty="0">
                <a:solidFill>
                  <a:schemeClr val="bg2">
                    <a:lumMod val="25000"/>
                  </a:schemeClr>
                </a:solidFill>
              </a:rPr>
              <a:t>Rondônia em 2014 - Produção de 4.000 toneladas</a:t>
            </a:r>
            <a:r>
              <a:rPr lang="pt-BR" sz="2800" b="1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endParaRPr lang="pt-BR" sz="2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pt-BR" sz="2800" b="1" dirty="0">
                <a:solidFill>
                  <a:schemeClr val="bg2">
                    <a:lumMod val="25000"/>
                  </a:schemeClr>
                </a:solidFill>
              </a:rPr>
              <a:t>2021 - Produção de 6.000</a:t>
            </a:r>
            <a:r>
              <a:rPr lang="pt-BR" sz="2800" b="1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endParaRPr lang="pt-BR" sz="2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pt-BR" sz="2800" b="1" dirty="0">
                <a:solidFill>
                  <a:schemeClr val="bg2">
                    <a:lumMod val="25000"/>
                  </a:schemeClr>
                </a:solidFill>
              </a:rPr>
              <a:t>Para; Em 2014 tinha 100.000 ha em 2021 tinha 140.000 </a:t>
            </a:r>
            <a:r>
              <a:rPr lang="pt-BR" sz="2800" b="1" dirty="0" smtClean="0">
                <a:solidFill>
                  <a:schemeClr val="bg2">
                    <a:lumMod val="25000"/>
                  </a:schemeClr>
                </a:solidFill>
              </a:rPr>
              <a:t>há.</a:t>
            </a:r>
          </a:p>
          <a:p>
            <a:endParaRPr lang="pt-BR" b="1" dirty="0" smtClean="0"/>
          </a:p>
          <a:p>
            <a:pPr marL="0" indent="0">
              <a:buNone/>
            </a:pPr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469377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r>
              <a:rPr lang="pt-BR" sz="11200" b="1" dirty="0">
                <a:solidFill>
                  <a:schemeClr val="bg2">
                    <a:lumMod val="25000"/>
                  </a:schemeClr>
                </a:solidFill>
              </a:rPr>
              <a:t>Os estados de Roraima e Amapá , estão atualmente com projetos de expansão da lavoura </a:t>
            </a:r>
            <a:r>
              <a:rPr lang="pt-BR" sz="11200" b="1" dirty="0" smtClean="0">
                <a:solidFill>
                  <a:schemeClr val="bg2">
                    <a:lumMod val="25000"/>
                  </a:schemeClr>
                </a:solidFill>
              </a:rPr>
              <a:t>Cacaueira;</a:t>
            </a:r>
          </a:p>
          <a:p>
            <a:endParaRPr lang="pt-BR" sz="112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pt-BR" sz="11200" b="1" dirty="0" err="1">
                <a:solidFill>
                  <a:schemeClr val="bg2">
                    <a:lumMod val="25000"/>
                  </a:schemeClr>
                </a:solidFill>
              </a:rPr>
              <a:t>Amapa</a:t>
            </a:r>
            <a:r>
              <a:rPr lang="pt-BR" sz="11200" b="1" dirty="0">
                <a:solidFill>
                  <a:schemeClr val="bg2">
                    <a:lumMod val="25000"/>
                  </a:schemeClr>
                </a:solidFill>
              </a:rPr>
              <a:t> viveiro de mudas através de cooperativa com 200.000 </a:t>
            </a:r>
            <a:r>
              <a:rPr lang="pt-BR" sz="11200" b="1" dirty="0" smtClean="0">
                <a:solidFill>
                  <a:schemeClr val="bg2">
                    <a:lumMod val="25000"/>
                  </a:schemeClr>
                </a:solidFill>
              </a:rPr>
              <a:t>mudas;</a:t>
            </a:r>
          </a:p>
          <a:p>
            <a:endParaRPr lang="pt-BR" sz="112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pt-BR" sz="11200" b="1" dirty="0">
                <a:solidFill>
                  <a:schemeClr val="bg2">
                    <a:lumMod val="25000"/>
                  </a:schemeClr>
                </a:solidFill>
              </a:rPr>
              <a:t>Roraima - Implantação no ano de 2022 de Política pública de incentivo ao </a:t>
            </a:r>
            <a:r>
              <a:rPr lang="pt-BR" sz="11200" b="1" dirty="0" smtClean="0">
                <a:solidFill>
                  <a:schemeClr val="bg2">
                    <a:lumMod val="25000"/>
                  </a:schemeClr>
                </a:solidFill>
              </a:rPr>
              <a:t>plantio;</a:t>
            </a:r>
          </a:p>
          <a:p>
            <a:endParaRPr lang="pt-BR" sz="112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pt-BR" sz="11200" b="1" dirty="0">
                <a:solidFill>
                  <a:schemeClr val="bg2">
                    <a:lumMod val="25000"/>
                  </a:schemeClr>
                </a:solidFill>
              </a:rPr>
              <a:t>Toda esses estados são categoricamente da agricultura familiar, com áreas debate 3.0 ha por </a:t>
            </a:r>
            <a:r>
              <a:rPr lang="pt-BR" sz="11200" b="1" dirty="0" smtClean="0">
                <a:solidFill>
                  <a:schemeClr val="bg2">
                    <a:lumMod val="25000"/>
                  </a:schemeClr>
                </a:solidFill>
              </a:rPr>
              <a:t>família;</a:t>
            </a:r>
          </a:p>
          <a:p>
            <a:endParaRPr lang="pt-BR" sz="4300" dirty="0">
              <a:solidFill>
                <a:schemeClr val="bg2">
                  <a:lumMod val="25000"/>
                </a:schemeClr>
              </a:solidFill>
            </a:endParaRPr>
          </a:p>
          <a:p>
            <a:endParaRPr lang="pt-BR" sz="4300" dirty="0"/>
          </a:p>
        </p:txBody>
      </p:sp>
    </p:spTree>
    <p:extLst>
      <p:ext uri="{BB962C8B-B14F-4D97-AF65-F5344CB8AC3E}">
        <p14:creationId xmlns:p14="http://schemas.microsoft.com/office/powerpoint/2010/main" val="4136600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b="1" dirty="0" smtClean="0">
                <a:solidFill>
                  <a:schemeClr val="bg2">
                    <a:lumMod val="25000"/>
                  </a:schemeClr>
                </a:solidFill>
              </a:rPr>
              <a:t>IN - Instrução normativa  - O estados estão normalizando as áreas  de cacau em sistema SAF`S  como forma de regularizar o passivo ambiental das propriedades;</a:t>
            </a:r>
          </a:p>
          <a:p>
            <a:endParaRPr lang="pt-BR" sz="28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pt-BR" sz="2800" b="1" dirty="0" smtClean="0">
                <a:solidFill>
                  <a:schemeClr val="bg2">
                    <a:lumMod val="25000"/>
                  </a:schemeClr>
                </a:solidFill>
              </a:rPr>
              <a:t>DRAWBACK - Todo investimento e sonho do produtor, está caindo por terra, devido essa forma injusta, no processo de importação de Amêndoa do Continente Africano;</a:t>
            </a:r>
          </a:p>
          <a:p>
            <a:endParaRPr lang="pt-BR" b="1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936357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pt-BR" dirty="0" smtClean="0"/>
          </a:p>
          <a:p>
            <a:r>
              <a:rPr lang="pt-BR" sz="11200" b="1" dirty="0" smtClean="0">
                <a:solidFill>
                  <a:schemeClr val="bg2">
                    <a:lumMod val="25000"/>
                  </a:schemeClr>
                </a:solidFill>
              </a:rPr>
              <a:t>A região Amazônica e muito cobrado pela sua proteção e a forma mais justa , social , econômica e ambiental é justamente o Plantio de Cacau. E está operação está inviabilizando a atividade e abortando todos os sonhos das família da região Norte;</a:t>
            </a:r>
          </a:p>
          <a:p>
            <a:endParaRPr lang="pt-BR" sz="11200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pt-BR" sz="11200" b="1" dirty="0" smtClean="0">
                <a:solidFill>
                  <a:schemeClr val="bg2">
                    <a:lumMod val="25000"/>
                  </a:schemeClr>
                </a:solidFill>
              </a:rPr>
              <a:t>Há uma necessidade urgente de barrar ou de certa forma intervir nesse processo de importação;</a:t>
            </a:r>
          </a:p>
          <a:p>
            <a:endParaRPr lang="pt-BR" sz="5100" dirty="0" smtClean="0"/>
          </a:p>
          <a:p>
            <a:endParaRPr lang="pt-BR" sz="5100" dirty="0" smtClean="0"/>
          </a:p>
          <a:p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73975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40000" lnSpcReduction="20000"/>
          </a:bodyPr>
          <a:lstStyle/>
          <a:p>
            <a:r>
              <a:rPr lang="pt-BR" sz="8600" b="1" dirty="0" smtClean="0">
                <a:solidFill>
                  <a:schemeClr val="bg2">
                    <a:lumMod val="25000"/>
                  </a:schemeClr>
                </a:solidFill>
              </a:rPr>
              <a:t>Não temos indústrias local para absorver nossa linha de produção, estamos </a:t>
            </a:r>
            <a:r>
              <a:rPr lang="pt-BR" sz="8600" b="1" dirty="0" err="1" smtClean="0">
                <a:solidFill>
                  <a:schemeClr val="bg2">
                    <a:lumMod val="25000"/>
                  </a:schemeClr>
                </a:solidFill>
              </a:rPr>
              <a:t>refen</a:t>
            </a:r>
            <a:r>
              <a:rPr lang="pt-BR" sz="8600" b="1" dirty="0" smtClean="0">
                <a:solidFill>
                  <a:schemeClr val="bg2">
                    <a:lumMod val="25000"/>
                  </a:schemeClr>
                </a:solidFill>
              </a:rPr>
              <a:t> da política de preço e da importação dos produtos oriundo da África;</a:t>
            </a:r>
          </a:p>
          <a:p>
            <a:endParaRPr lang="pt-BR" sz="86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pt-BR" sz="8600" b="1" dirty="0" smtClean="0">
                <a:solidFill>
                  <a:schemeClr val="bg2">
                    <a:lumMod val="25000"/>
                  </a:schemeClr>
                </a:solidFill>
              </a:rPr>
              <a:t>Estamos fazendo o dever de casa, investimentos em tecnologia, capacitação , assistência técnica , insumos , mais a política de preço atual  emperra e inviabiliza a atividade.</a:t>
            </a:r>
            <a:endParaRPr lang="pt-BR" sz="8600" dirty="0" smtClean="0">
              <a:solidFill>
                <a:schemeClr val="bg2">
                  <a:lumMod val="25000"/>
                </a:schemeClr>
              </a:solidFill>
            </a:endParaRPr>
          </a:p>
          <a:p>
            <a:endParaRPr lang="pt-BR" sz="9600" b="1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2379407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1" dirty="0">
                <a:solidFill>
                  <a:schemeClr val="bg2">
                    <a:lumMod val="25000"/>
                  </a:schemeClr>
                </a:solidFill>
              </a:rPr>
              <a:t>Rondônia</a:t>
            </a:r>
            <a:endParaRPr lang="pt-BR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b="1" dirty="0">
                <a:solidFill>
                  <a:schemeClr val="bg2">
                    <a:lumMod val="25000"/>
                  </a:schemeClr>
                </a:solidFill>
              </a:rPr>
              <a:t>Nossos parlamentares já tem conhecimento dos </a:t>
            </a:r>
            <a:r>
              <a:rPr lang="pt-BR" sz="2800" b="1" dirty="0" smtClean="0">
                <a:solidFill>
                  <a:schemeClr val="bg2">
                    <a:lumMod val="25000"/>
                  </a:schemeClr>
                </a:solidFill>
              </a:rPr>
              <a:t>fatos, sobre </a:t>
            </a:r>
            <a:r>
              <a:rPr lang="pt-BR" sz="2800" b="1" dirty="0">
                <a:solidFill>
                  <a:schemeClr val="bg2">
                    <a:lumMod val="25000"/>
                  </a:schemeClr>
                </a:solidFill>
              </a:rPr>
              <a:t>a importação via Drawback, e estão mobilizados pela causa</a:t>
            </a:r>
            <a:r>
              <a:rPr lang="pt-BR" sz="2800" b="1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endParaRPr lang="pt-BR" sz="2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pt-BR" sz="2800" b="1" dirty="0">
                <a:solidFill>
                  <a:schemeClr val="bg2">
                    <a:lumMod val="25000"/>
                  </a:schemeClr>
                </a:solidFill>
              </a:rPr>
              <a:t>Senador - Marcos Rogério.</a:t>
            </a:r>
            <a:endParaRPr lang="pt-BR" sz="2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pt-BR" sz="2800" b="1" dirty="0">
                <a:solidFill>
                  <a:schemeClr val="bg2">
                    <a:lumMod val="25000"/>
                  </a:schemeClr>
                </a:solidFill>
              </a:rPr>
              <a:t>Senador </a:t>
            </a:r>
            <a:r>
              <a:rPr lang="pt-BR" sz="2800" b="1" dirty="0" err="1">
                <a:solidFill>
                  <a:schemeClr val="bg2">
                    <a:lumMod val="25000"/>
                  </a:schemeClr>
                </a:solidFill>
              </a:rPr>
              <a:t>Confucio</a:t>
            </a:r>
            <a:r>
              <a:rPr lang="pt-BR" sz="2800" b="1" dirty="0">
                <a:solidFill>
                  <a:schemeClr val="bg2">
                    <a:lumMod val="25000"/>
                  </a:schemeClr>
                </a:solidFill>
              </a:rPr>
              <a:t> Moura</a:t>
            </a:r>
            <a:endParaRPr lang="pt-BR" sz="2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pt-BR" sz="2800" b="1" dirty="0">
                <a:solidFill>
                  <a:schemeClr val="bg2">
                    <a:lumMod val="25000"/>
                  </a:schemeClr>
                </a:solidFill>
              </a:rPr>
              <a:t>Dep. Lucio </a:t>
            </a:r>
            <a:r>
              <a:rPr lang="pt-BR" sz="2800" b="1" dirty="0" err="1">
                <a:solidFill>
                  <a:schemeClr val="bg2">
                    <a:lumMod val="25000"/>
                  </a:schemeClr>
                </a:solidFill>
              </a:rPr>
              <a:t>Mosquine</a:t>
            </a:r>
            <a:endParaRPr lang="pt-BR" sz="2800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pt-BR" sz="2800" b="1" dirty="0">
                <a:solidFill>
                  <a:schemeClr val="bg2">
                    <a:lumMod val="25000"/>
                  </a:schemeClr>
                </a:solidFill>
              </a:rPr>
              <a:t>Jaqueline Cassol.</a:t>
            </a:r>
            <a:endParaRPr lang="pt-BR" sz="2800" dirty="0">
              <a:solidFill>
                <a:schemeClr val="bg2">
                  <a:lumMod val="25000"/>
                </a:schemeClr>
              </a:solidFill>
            </a:endParaRP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637569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375</Words>
  <Application>Microsoft Office PowerPoint</Application>
  <PresentationFormat>Apresentação na tela (4:3)</PresentationFormat>
  <Paragraphs>45</Paragraphs>
  <Slides>8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8</vt:i4>
      </vt:variant>
    </vt:vector>
  </HeadingPairs>
  <TitlesOfParts>
    <vt:vector size="11" baseType="lpstr">
      <vt:lpstr>Arial</vt:lpstr>
      <vt:lpstr>Calibri</vt:lpstr>
      <vt:lpstr>Tema do Office</vt:lpstr>
      <vt:lpstr>EXPANSÃO DO CACAU AMAZÔNIA  </vt:lpstr>
      <vt:lpstr>Apresentação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Rondônia</vt:lpstr>
    </vt:vector>
  </TitlesOfParts>
  <Company>Câmara dos Deputados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EXPANSÃO DO CACAU AMAZÔNIA</dc:title>
  <dc:creator>Dep. JAQUELINE CASSOL</dc:creator>
  <cp:lastModifiedBy>Maria Hollanda</cp:lastModifiedBy>
  <cp:revision>6</cp:revision>
  <dcterms:created xsi:type="dcterms:W3CDTF">2022-06-28T21:14:42Z</dcterms:created>
  <dcterms:modified xsi:type="dcterms:W3CDTF">2022-06-28T22:36:41Z</dcterms:modified>
</cp:coreProperties>
</file>