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80" r:id="rId2"/>
    <p:sldId id="581" r:id="rId3"/>
    <p:sldId id="566" r:id="rId4"/>
    <p:sldId id="605" r:id="rId5"/>
    <p:sldId id="591" r:id="rId6"/>
    <p:sldId id="592" r:id="rId7"/>
    <p:sldId id="576" r:id="rId8"/>
    <p:sldId id="577" r:id="rId9"/>
    <p:sldId id="567" r:id="rId10"/>
    <p:sldId id="568" r:id="rId11"/>
    <p:sldId id="573" r:id="rId12"/>
    <p:sldId id="574" r:id="rId13"/>
    <p:sldId id="624" r:id="rId14"/>
    <p:sldId id="620" r:id="rId15"/>
    <p:sldId id="649" r:id="rId16"/>
    <p:sldId id="647" r:id="rId17"/>
    <p:sldId id="651" r:id="rId18"/>
    <p:sldId id="652" r:id="rId19"/>
    <p:sldId id="654" r:id="rId20"/>
    <p:sldId id="655" r:id="rId21"/>
    <p:sldId id="656" r:id="rId22"/>
    <p:sldId id="657" r:id="rId23"/>
    <p:sldId id="658" r:id="rId24"/>
    <p:sldId id="660" r:id="rId25"/>
    <p:sldId id="661" r:id="rId26"/>
    <p:sldId id="662" r:id="rId27"/>
    <p:sldId id="663" r:id="rId28"/>
    <p:sldId id="664" r:id="rId29"/>
    <p:sldId id="667" r:id="rId30"/>
    <p:sldId id="666" r:id="rId31"/>
    <p:sldId id="669" r:id="rId32"/>
    <p:sldId id="378" r:id="rId33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56F05"/>
    <a:srgbClr val="00500F"/>
    <a:srgbClr val="00B433"/>
    <a:srgbClr val="00E240"/>
    <a:srgbClr val="9CDC57"/>
    <a:srgbClr val="A9D4AD"/>
    <a:srgbClr val="B5DAB8"/>
    <a:srgbClr val="ACD6B0"/>
    <a:srgbClr val="F3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3784" autoAdjust="0"/>
  </p:normalViewPr>
  <p:slideViewPr>
    <p:cSldViewPr>
      <p:cViewPr varScale="1">
        <p:scale>
          <a:sx n="95" d="100"/>
          <a:sy n="95" d="100"/>
        </p:scale>
        <p:origin x="9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4DD45-1AEB-4288-BF4D-F38CDE6D4B1E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BB3E2-FC6C-46E3-9C4E-5078CCB79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20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15" cy="498212"/>
          </a:xfrm>
          <a:prstGeom prst="rect">
            <a:avLst/>
          </a:prstGeom>
        </p:spPr>
        <p:txBody>
          <a:bodyPr vert="horz" lIns="85496" tIns="42748" rIns="85496" bIns="42748" rtlCol="0"/>
          <a:lstStyle>
            <a:lvl1pPr algn="l" eaLnBrk="1" hangingPunct="1">
              <a:defRPr sz="1100"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074" y="1"/>
            <a:ext cx="2946215" cy="498212"/>
          </a:xfrm>
          <a:prstGeom prst="rect">
            <a:avLst/>
          </a:prstGeom>
        </p:spPr>
        <p:txBody>
          <a:bodyPr vert="horz" wrap="square" lIns="85496" tIns="42748" rIns="85496" bIns="427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05F714AC-77A6-4D7C-B786-BCFE2A7AAB8F}" type="datetime1">
              <a:rPr lang="pt-BR" altLang="pt-BR"/>
              <a:pPr>
                <a:defRPr/>
              </a:pPr>
              <a:t>19/08/2015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496" tIns="42748" rIns="85496" bIns="42748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323" y="4776883"/>
            <a:ext cx="5437029" cy="3908926"/>
          </a:xfrm>
          <a:prstGeom prst="rect">
            <a:avLst/>
          </a:prstGeom>
        </p:spPr>
        <p:txBody>
          <a:bodyPr vert="horz" wrap="square" lIns="85496" tIns="42748" rIns="85496" bIns="42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427"/>
            <a:ext cx="2946215" cy="498212"/>
          </a:xfrm>
          <a:prstGeom prst="rect">
            <a:avLst/>
          </a:prstGeom>
        </p:spPr>
        <p:txBody>
          <a:bodyPr vert="horz" lIns="85496" tIns="42748" rIns="85496" bIns="42748" rtlCol="0" anchor="b"/>
          <a:lstStyle>
            <a:lvl1pPr algn="l" eaLnBrk="1" hangingPunct="1">
              <a:defRPr sz="1100"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074" y="9428427"/>
            <a:ext cx="2946215" cy="498212"/>
          </a:xfrm>
          <a:prstGeom prst="rect">
            <a:avLst/>
          </a:prstGeom>
        </p:spPr>
        <p:txBody>
          <a:bodyPr vert="horz" wrap="square" lIns="85496" tIns="42748" rIns="85496" bIns="427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95BF153B-1E4A-4166-983C-F465E5503B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88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274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997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8813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577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3702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186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522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0018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274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549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i="1" dirty="0">
                <a:ea typeface="+mn-ea"/>
                <a:cs typeface="+mn-cs"/>
              </a:rPr>
              <a:t>Opção 2 de tela de abertura com imagem</a:t>
            </a:r>
            <a:endParaRPr lang="pt-BR" sz="1100" dirty="0"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266E-8F04-4A98-9398-218E01E7C90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26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517175" y="9592357"/>
            <a:ext cx="2690850" cy="5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42" tIns="49772" rIns="99542" bIns="49772" anchor="b"/>
          <a:lstStyle/>
          <a:p>
            <a:pPr algn="r" defTabSz="994615"/>
            <a:fld id="{9BF54D17-9E12-4EF5-9B32-E82719675611}" type="slidenum">
              <a:rPr lang="en-US" sz="1200">
                <a:latin typeface="Calibri" pitchFamily="34" charset="0"/>
              </a:rPr>
              <a:pPr algn="r" defTabSz="994615"/>
              <a:t>5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6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517175" y="9592357"/>
            <a:ext cx="2690850" cy="5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42" tIns="49772" rIns="99542" bIns="49772" anchor="b"/>
          <a:lstStyle/>
          <a:p>
            <a:pPr algn="r" defTabSz="994615"/>
            <a:fld id="{9BF54D17-9E12-4EF5-9B32-E82719675611}" type="slidenum">
              <a:rPr lang="en-US" sz="1200">
                <a:latin typeface="Calibri" pitchFamily="34" charset="0"/>
              </a:rPr>
              <a:pPr algn="r" defTabSz="994615"/>
              <a:t>6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2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4658" indent="-26717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68705" indent="-21374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96187" indent="-21374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23669" indent="-21374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51151" indent="-213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78633" indent="-213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06115" indent="-213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33597" indent="-213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1BADEB-C40F-48D0-9375-D4020B852924}" type="slidenum">
              <a:rPr lang="pt-BR" altLang="pt-BR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002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o brasão</a:t>
            </a:r>
            <a:r>
              <a:rPr lang="pt-BR" baseline="0" dirty="0" smtClean="0"/>
              <a:t> da republica.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766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30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Aproveitar os dados das</a:t>
            </a:r>
            <a:r>
              <a:rPr lang="pt-BR" baseline="0" dirty="0" smtClean="0"/>
              <a:t> duas primeiras sentenças com gráficos que refletem o que esta escrito.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4896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953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49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76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427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04963"/>
            <a:ext cx="4986337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04963"/>
            <a:ext cx="4986337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5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de_padão_fundo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496300" y="6356350"/>
            <a:ext cx="6842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7C9B20-B820-4849-A5E3-27DBC4F0FD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232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lide_padão_fund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mapa_horizontal_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5321300"/>
            <a:ext cx="44497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7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A01B7E-2045-475F-82C7-9A95DD1F18BD}" type="datetime1">
              <a:rPr lang="pt-BR" altLang="pt-BR"/>
              <a:pPr>
                <a:defRPr/>
              </a:pPr>
              <a:t>19/08/2015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ACA9E7-0AAA-4AA7-B437-AA2CF001AB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33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Abertura_img. grand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193675"/>
            <a:ext cx="6302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1520" y="1124744"/>
            <a:ext cx="8568952" cy="5544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10" name="Espaço Reservado para Anotações 4"/>
          <p:cNvSpPr>
            <a:spLocks noGrp="1"/>
          </p:cNvSpPr>
          <p:nvPr>
            <p:ph type="body" sz="quarter" idx="10"/>
          </p:nvPr>
        </p:nvSpPr>
        <p:spPr>
          <a:xfrm>
            <a:off x="-252536" y="0"/>
            <a:ext cx="9649072" cy="1484784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lIns="91440" tIns="45720" rIns="91440" bIns="45720" rtlCol="0"/>
          <a:lstStyle>
            <a:lvl1pPr marL="0" indent="0">
              <a:buNone/>
              <a:defRPr sz="1600" b="1">
                <a:solidFill>
                  <a:srgbClr val="004994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Espaço Reservado para Anotações 4"/>
          <p:cNvSpPr>
            <a:spLocks noGrp="1"/>
          </p:cNvSpPr>
          <p:nvPr>
            <p:ph type="body" sz="quarter" idx="16"/>
          </p:nvPr>
        </p:nvSpPr>
        <p:spPr>
          <a:xfrm>
            <a:off x="395537" y="310344"/>
            <a:ext cx="7416823" cy="1075208"/>
          </a:xfrm>
          <a:prstGeom prst="rect">
            <a:avLst/>
          </a:prstGeom>
        </p:spPr>
        <p:txBody>
          <a:bodyPr lIns="91440" tIns="45720" rIns="91440" bIns="45720" rtlCol="0"/>
          <a:lstStyle>
            <a:lvl1pPr marL="0" indent="0" algn="r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4012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548680"/>
            <a:ext cx="9144000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0"/>
          </p:nvPr>
        </p:nvSpPr>
        <p:spPr>
          <a:xfrm>
            <a:off x="1" y="548682"/>
            <a:ext cx="3995738" cy="5688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99" y="152664"/>
            <a:ext cx="68264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33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59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4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55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55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8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93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7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the title text formatClick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B8B8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PT" altLang="pt-BR"/>
              <a:t>12-01-2015</a:t>
            </a:r>
            <a:endParaRPr lang="en-US" altLang="pt-BR"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B8B8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3FF121-4097-4A90-9F8D-F046BEFF36B5}" type="slidenum">
              <a:rPr lang="pt-PT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0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963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the outline text format</a:t>
            </a:r>
            <a:endParaRPr lang="en-US" altLang="pt-BR" smtClean="0"/>
          </a:p>
          <a:p>
            <a:pPr lvl="1"/>
            <a:r>
              <a:rPr lang="pt-BR" altLang="pt-BR" smtClean="0"/>
              <a:t>Second Outline Level</a:t>
            </a:r>
            <a:endParaRPr lang="en-US" altLang="pt-BR" smtClean="0"/>
          </a:p>
          <a:p>
            <a:pPr lvl="2"/>
            <a:r>
              <a:rPr lang="pt-BR" altLang="pt-BR" smtClean="0"/>
              <a:t>Third Outline Level</a:t>
            </a:r>
            <a:endParaRPr lang="en-US" altLang="pt-BR" smtClean="0"/>
          </a:p>
          <a:p>
            <a:pPr lvl="3"/>
            <a:r>
              <a:rPr lang="pt-BR" altLang="pt-BR" smtClean="0"/>
              <a:t>Fourth Outline Level</a:t>
            </a:r>
            <a:endParaRPr lang="en-US" altLang="pt-BR" smtClean="0"/>
          </a:p>
          <a:p>
            <a:pPr lvl="4"/>
            <a:r>
              <a:rPr lang="pt-BR" altLang="pt-BR" smtClean="0"/>
              <a:t>Fifth Outline Level</a:t>
            </a:r>
            <a:endParaRPr lang="en-US" altLang="pt-BR" smtClean="0"/>
          </a:p>
          <a:p>
            <a:pPr lvl="4"/>
            <a:r>
              <a:rPr lang="pt-BR" altLang="pt-BR" smtClean="0"/>
              <a:t>Sixth Outline Level</a:t>
            </a:r>
            <a:endParaRPr lang="en-US" altLang="pt-BR" smtClean="0"/>
          </a:p>
          <a:p>
            <a:pPr lvl="4"/>
            <a:r>
              <a:rPr lang="pt-BR" altLang="pt-BR" smtClean="0"/>
              <a:t>Seventh Outline Level</a:t>
            </a:r>
            <a:endParaRPr lang="en-US" altLang="pt-B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hyperlink" Target="http://www.opresenterural.com.br/files/1222441575carne_suina.jpg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emf"/><Relationship Id="rId4" Type="http://schemas.openxmlformats.org/officeDocument/2006/relationships/oleObject" Target="../embeddings/Planilha_do_Microsoft_Excel_97-20031.xls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51720" y="1268760"/>
            <a:ext cx="7092280" cy="25922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t-BR" sz="3600" b="1" cap="small" dirty="0" smtClean="0">
                <a:solidFill>
                  <a:srgbClr val="056F05"/>
                </a:solidFill>
              </a:rPr>
              <a:t>Política de Defesa Agropecuária no Brasil</a:t>
            </a:r>
            <a:endParaRPr lang="pt-BR" sz="3600" b="1" cap="small" dirty="0">
              <a:solidFill>
                <a:srgbClr val="056F05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030221" y="3887499"/>
            <a:ext cx="711021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b="1" cap="small" dirty="0" smtClean="0">
                <a:solidFill>
                  <a:schemeClr val="tx2"/>
                </a:solidFill>
              </a:rPr>
              <a:t>Décio Coutinho</a:t>
            </a:r>
          </a:p>
          <a:p>
            <a:pPr marL="0" indent="0" algn="ctr">
              <a:buNone/>
            </a:pPr>
            <a:r>
              <a:rPr lang="pt-BR" sz="2000" dirty="0" smtClean="0">
                <a:solidFill>
                  <a:schemeClr val="tx2"/>
                </a:solidFill>
              </a:rPr>
              <a:t>Secretario de Defesa Agropecuária</a:t>
            </a:r>
          </a:p>
          <a:p>
            <a:pPr marL="0" indent="0" algn="ctr">
              <a:buNone/>
            </a:pPr>
            <a:r>
              <a:rPr lang="pt-BR" sz="1600" dirty="0" smtClean="0">
                <a:solidFill>
                  <a:schemeClr val="tx2"/>
                </a:solidFill>
              </a:rPr>
              <a:t>Senado Federal </a:t>
            </a:r>
            <a:r>
              <a:rPr lang="pt-BR" sz="1600" dirty="0" smtClean="0">
                <a:solidFill>
                  <a:schemeClr val="tx2"/>
                </a:solidFill>
              </a:rPr>
              <a:t>- 20 </a:t>
            </a:r>
            <a:r>
              <a:rPr lang="pt-BR" sz="1600" dirty="0" smtClean="0">
                <a:solidFill>
                  <a:schemeClr val="tx2"/>
                </a:solidFill>
              </a:rPr>
              <a:t>de </a:t>
            </a:r>
            <a:r>
              <a:rPr lang="pt-BR" sz="1600" dirty="0" smtClean="0">
                <a:solidFill>
                  <a:schemeClr val="tx2"/>
                </a:solidFill>
              </a:rPr>
              <a:t>Agosto </a:t>
            </a:r>
            <a:r>
              <a:rPr lang="pt-BR" sz="1600" dirty="0" smtClean="0">
                <a:solidFill>
                  <a:schemeClr val="tx2"/>
                </a:solidFill>
              </a:rPr>
              <a:t>de 2015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16910" y="5985817"/>
            <a:ext cx="2376264" cy="123111"/>
          </a:xfrm>
          <a:prstGeom prst="rect">
            <a:avLst/>
          </a:prstGeom>
          <a:solidFill>
            <a:srgbClr val="F2F8F8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800" b="1" spc="600" dirty="0" smtClean="0">
                <a:solidFill>
                  <a:schemeClr val="tx2"/>
                </a:solidFill>
                <a:latin typeface="+mj-lt"/>
                <a:cs typeface="Estrangelo Edessa" panose="03080600000000000000" pitchFamily="66" charset="0"/>
              </a:rPr>
              <a:t>PÁTRIA EDUCADORA</a:t>
            </a:r>
            <a:endParaRPr lang="pt-BR" sz="800" b="1" spc="600" dirty="0">
              <a:solidFill>
                <a:schemeClr val="tx2"/>
              </a:solidFill>
              <a:latin typeface="+mj-lt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39261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51" y="3140968"/>
            <a:ext cx="4033837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79388" y="44451"/>
            <a:ext cx="8785225" cy="6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360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3200" dirty="0"/>
              <a:t>Estação Quarentenária de Cananeia (EQC)</a:t>
            </a:r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485452" y="612729"/>
            <a:ext cx="8479036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0850" indent="-450850" algn="just">
              <a:spcBef>
                <a:spcPts val="6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Criada </a:t>
            </a:r>
            <a:r>
              <a:rPr lang="pt-BR" dirty="0"/>
              <a:t>pelo Decreto Presidencial nº 69.522, de 9 de novembro de </a:t>
            </a:r>
            <a:r>
              <a:rPr lang="pt-BR" dirty="0" smtClean="0"/>
              <a:t>1971;</a:t>
            </a:r>
            <a:endParaRPr lang="en-US" altLang="pt-BR" dirty="0" smtClean="0">
              <a:cs typeface="Arial" panose="020B0604020202020204" pitchFamily="34" charset="0"/>
            </a:endParaRPr>
          </a:p>
          <a:p>
            <a:pPr marL="450850" indent="-450850" algn="just">
              <a:spcBef>
                <a:spcPts val="6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altLang="pt-BR" dirty="0" err="1" smtClean="0">
                <a:cs typeface="Arial" panose="020B0604020202020204" pitchFamily="34" charset="0"/>
              </a:rPr>
              <a:t>Localizada</a:t>
            </a:r>
            <a:r>
              <a:rPr lang="en-US" altLang="pt-BR" dirty="0" smtClean="0"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cs typeface="Arial" panose="020B0604020202020204" pitchFamily="34" charset="0"/>
              </a:rPr>
              <a:t>em</a:t>
            </a:r>
            <a:r>
              <a:rPr lang="en-US" altLang="pt-BR" dirty="0" smtClean="0"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cs typeface="Arial" panose="020B0604020202020204" pitchFamily="34" charset="0"/>
              </a:rPr>
              <a:t>uma</a:t>
            </a:r>
            <a:r>
              <a:rPr lang="en-US" altLang="pt-BR" dirty="0" smtClean="0"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cs typeface="Arial" panose="020B0604020202020204" pitchFamily="34" charset="0"/>
              </a:rPr>
              <a:t>área</a:t>
            </a:r>
            <a:r>
              <a:rPr lang="en-US" altLang="pt-BR" dirty="0" smtClean="0"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cs typeface="Arial" panose="020B0604020202020204" pitchFamily="34" charset="0"/>
              </a:rPr>
              <a:t>isolada</a:t>
            </a:r>
            <a:r>
              <a:rPr lang="en-US" altLang="pt-BR" dirty="0" smtClean="0">
                <a:cs typeface="Arial" panose="020B0604020202020204" pitchFamily="34" charset="0"/>
              </a:rPr>
              <a:t> da </a:t>
            </a:r>
            <a:r>
              <a:rPr lang="en-US" altLang="pt-BR" dirty="0" err="1" smtClean="0">
                <a:cs typeface="Arial" panose="020B0604020202020204" pitchFamily="34" charset="0"/>
              </a:rPr>
              <a:t>Ilha</a:t>
            </a:r>
            <a:r>
              <a:rPr lang="en-US" altLang="pt-BR" dirty="0" smtClean="0"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cs typeface="Arial" panose="020B0604020202020204" pitchFamily="34" charset="0"/>
              </a:rPr>
              <a:t>Cananeia</a:t>
            </a:r>
            <a:r>
              <a:rPr lang="en-US" altLang="pt-BR" dirty="0" smtClean="0">
                <a:cs typeface="Arial" panose="020B0604020202020204" pitchFamily="34" charset="0"/>
              </a:rPr>
              <a:t>, </a:t>
            </a:r>
            <a:r>
              <a:rPr lang="en-US" altLang="pt-BR" dirty="0" err="1" smtClean="0">
                <a:cs typeface="Arial" panose="020B0604020202020204" pitchFamily="34" charset="0"/>
              </a:rPr>
              <a:t>litoral</a:t>
            </a:r>
            <a:r>
              <a:rPr lang="en-US" altLang="pt-BR" dirty="0" smtClean="0"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cs typeface="Arial" panose="020B0604020202020204" pitchFamily="34" charset="0"/>
              </a:rPr>
              <a:t>Sul</a:t>
            </a:r>
            <a:r>
              <a:rPr lang="en-US" altLang="pt-BR" dirty="0" smtClean="0">
                <a:cs typeface="Arial" panose="020B0604020202020204" pitchFamily="34" charset="0"/>
              </a:rPr>
              <a:t> do Estado de São Paulo, 261 km, de São Paulo</a:t>
            </a:r>
            <a:r>
              <a:rPr lang="pt-BR" altLang="pt-BR" dirty="0" smtClean="0">
                <a:cs typeface="Arial" panose="020B0604020202020204" pitchFamily="34" charset="0"/>
              </a:rPr>
              <a:t>;</a:t>
            </a:r>
            <a:endParaRPr lang="pt-BR" altLang="pt-BR" dirty="0">
              <a:cs typeface="Arial" panose="020B0604020202020204" pitchFamily="34" charset="0"/>
            </a:endParaRPr>
          </a:p>
          <a:p>
            <a:pPr marL="450850" indent="-450850" algn="just">
              <a:spcBef>
                <a:spcPts val="6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pt-BR" altLang="pt-BR" dirty="0" smtClean="0">
                <a:cs typeface="Arial" panose="020B0604020202020204" pitchFamily="34" charset="0"/>
              </a:rPr>
              <a:t>Área total de 625 alqueires;</a:t>
            </a:r>
            <a:endParaRPr lang="pt-BR" altLang="pt-BR" dirty="0">
              <a:cs typeface="Arial" panose="020B0604020202020204" pitchFamily="34" charset="0"/>
            </a:endParaRPr>
          </a:p>
          <a:p>
            <a:pPr marL="450850" indent="-450850" algn="just">
              <a:spcBef>
                <a:spcPts val="6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altLang="pt-BR" dirty="0" smtClean="0">
                <a:cs typeface="Arial" panose="020B0604020202020204" pitchFamily="34" charset="0"/>
              </a:rPr>
              <a:t>6,5 mil m</a:t>
            </a:r>
            <a:r>
              <a:rPr lang="en-US" altLang="pt-BR" baseline="30000" dirty="0" smtClean="0">
                <a:cs typeface="Arial" panose="020B0604020202020204" pitchFamily="34" charset="0"/>
              </a:rPr>
              <a:t>2</a:t>
            </a:r>
            <a:r>
              <a:rPr lang="en-US" altLang="pt-BR" dirty="0" smtClean="0">
                <a:cs typeface="Arial" panose="020B0604020202020204" pitchFamily="34" charset="0"/>
              </a:rPr>
              <a:t> de </a:t>
            </a:r>
            <a:r>
              <a:rPr lang="pt-BR" altLang="pt-BR" dirty="0" smtClean="0">
                <a:cs typeface="Arial" panose="020B0604020202020204" pitchFamily="34" charset="0"/>
              </a:rPr>
              <a:t>área</a:t>
            </a:r>
            <a:r>
              <a:rPr lang="en-US" altLang="pt-BR" dirty="0" smtClean="0"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cs typeface="Arial" panose="020B0604020202020204" pitchFamily="34" charset="0"/>
              </a:rPr>
              <a:t>construída;</a:t>
            </a:r>
            <a:endParaRPr lang="pt-BR" altLang="pt-BR" dirty="0">
              <a:cs typeface="Arial" panose="020B0604020202020204" pitchFamily="34" charset="0"/>
            </a:endParaRPr>
          </a:p>
          <a:p>
            <a:pPr marL="450850" indent="-450850" algn="just">
              <a:spcBef>
                <a:spcPts val="6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altLang="pt-BR" dirty="0" smtClean="0">
                <a:cs typeface="Arial" panose="020B0604020202020204" pitchFamily="34" charset="0"/>
              </a:rPr>
              <a:t>É </a:t>
            </a:r>
            <a:r>
              <a:rPr lang="pt-BR" altLang="pt-BR" dirty="0" smtClean="0">
                <a:cs typeface="Arial" panose="020B0604020202020204" pitchFamily="34" charset="0"/>
              </a:rPr>
              <a:t>dividida</a:t>
            </a:r>
            <a:r>
              <a:rPr lang="en-US" altLang="pt-BR" dirty="0" smtClean="0"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cs typeface="Arial" panose="020B0604020202020204" pitchFamily="34" charset="0"/>
              </a:rPr>
              <a:t>em</a:t>
            </a:r>
            <a:r>
              <a:rPr lang="en-US" altLang="pt-BR" dirty="0" smtClean="0">
                <a:cs typeface="Arial" panose="020B0604020202020204" pitchFamily="34" charset="0"/>
              </a:rPr>
              <a:t> 4 zonas de </a:t>
            </a:r>
            <a:r>
              <a:rPr lang="pt-BR" altLang="pt-BR" dirty="0" smtClean="0">
                <a:cs typeface="Arial" panose="020B0604020202020204" pitchFamily="34" charset="0"/>
              </a:rPr>
              <a:t>níveis</a:t>
            </a:r>
            <a:r>
              <a:rPr lang="en-US" altLang="pt-BR" dirty="0" smtClean="0"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cs typeface="Arial" panose="020B0604020202020204" pitchFamily="34" charset="0"/>
              </a:rPr>
              <a:t>crescentes</a:t>
            </a:r>
            <a:r>
              <a:rPr lang="en-US" altLang="pt-BR" dirty="0" smtClean="0">
                <a:cs typeface="Arial" panose="020B0604020202020204" pitchFamily="34" charset="0"/>
              </a:rPr>
              <a:t> de </a:t>
            </a:r>
            <a:r>
              <a:rPr lang="pt-BR" altLang="pt-BR" dirty="0" smtClean="0">
                <a:cs typeface="Arial" panose="020B0604020202020204" pitchFamily="34" charset="0"/>
              </a:rPr>
              <a:t>biossegurança.</a:t>
            </a:r>
            <a:endParaRPr lang="pt-BR" altLang="pt-BR" dirty="0">
              <a:cs typeface="Arial" panose="020B0604020202020204" pitchFamily="34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1187450" y="4724400"/>
            <a:ext cx="360363" cy="360363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2" descr="Untitled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851025"/>
            <a:ext cx="1655763" cy="13144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12292" name="Picture 23" descr="carne%20su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813" y="1868488"/>
            <a:ext cx="1657350" cy="129698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12293" name="Picture 24" descr="15E853_1"/>
          <p:cNvPicPr>
            <a:picLocks noChangeAspect="1" noChangeArrowheads="1"/>
          </p:cNvPicPr>
          <p:nvPr/>
        </p:nvPicPr>
        <p:blipFill>
          <a:blip r:embed="rId4"/>
          <a:srcRect t="5902" r="23228" b="9062"/>
          <a:stretch>
            <a:fillRect/>
          </a:stretch>
        </p:blipFill>
        <p:spPr bwMode="auto">
          <a:xfrm>
            <a:off x="5508625" y="1847850"/>
            <a:ext cx="1655763" cy="13160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12294" name="Picture 25" descr="[carregando]">
            <a:hlinkClick r:id="rId5" tooltip="A campanha lançou novos cortes de carne, para atender a demanda atual do mercado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1847850"/>
            <a:ext cx="1655763" cy="13176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12295" name="Picture 26" descr="ANd9GcRjBxFXHrylq_j_6y3PKQ8MSp9kgaz0UGIyCJBvtg2WgkGxO4ASP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870075"/>
            <a:ext cx="1670050" cy="12954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36871" name="Text Box 32"/>
          <p:cNvSpPr txBox="1">
            <a:spLocks noChangeArrowheads="1"/>
          </p:cNvSpPr>
          <p:nvPr/>
        </p:nvSpPr>
        <p:spPr bwMode="auto">
          <a:xfrm>
            <a:off x="2555875" y="4583113"/>
            <a:ext cx="3960813" cy="8620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500" b="1">
                <a:cs typeface="Arial" panose="020B0604020202020204" pitchFamily="34" charset="0"/>
              </a:rPr>
              <a:t>Certificação oficial</a:t>
            </a:r>
          </a:p>
          <a:p>
            <a:pPr algn="ctr"/>
            <a:r>
              <a:rPr lang="pt-BR" altLang="pt-BR" sz="2500">
                <a:cs typeface="Arial" panose="020B0604020202020204" pitchFamily="34" charset="0"/>
              </a:rPr>
              <a:t>Garantias sanitárias</a:t>
            </a: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960438" y="3495675"/>
            <a:ext cx="1812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t-BR" altLang="pt-BR" sz="2000"/>
              <a:t>Saúde animal</a:t>
            </a:r>
          </a:p>
          <a:p>
            <a:pPr algn="ctr"/>
            <a:r>
              <a:rPr lang="en-US" altLang="pt-BR" sz="2000"/>
              <a:t>e</a:t>
            </a:r>
          </a:p>
          <a:p>
            <a:pPr algn="ctr"/>
            <a:r>
              <a:rPr lang="en-US" altLang="pt-BR" sz="2000"/>
              <a:t>Saúde pública</a:t>
            </a:r>
            <a:endParaRPr lang="pt-BR" altLang="pt-BR" sz="2000"/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6223000" y="3516313"/>
            <a:ext cx="210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pt-BR" sz="2000"/>
              <a:t>Mercado interno</a:t>
            </a:r>
            <a:endParaRPr lang="pt-BR" altLang="pt-BR" sz="2000"/>
          </a:p>
          <a:p>
            <a:pPr algn="ctr"/>
            <a:r>
              <a:rPr lang="en-US" altLang="pt-BR" sz="2000"/>
              <a:t>e</a:t>
            </a:r>
          </a:p>
          <a:p>
            <a:pPr algn="ctr"/>
            <a:r>
              <a:rPr lang="en-US" altLang="pt-BR" sz="2000"/>
              <a:t>Mercado externo</a:t>
            </a:r>
            <a:endParaRPr lang="pt-BR" altLang="pt-BR" sz="2000"/>
          </a:p>
        </p:txBody>
      </p:sp>
      <p:grpSp>
        <p:nvGrpSpPr>
          <p:cNvPr id="36874" name="Group 21"/>
          <p:cNvGrpSpPr>
            <a:grpSpLocks/>
          </p:cNvGrpSpPr>
          <p:nvPr/>
        </p:nvGrpSpPr>
        <p:grpSpPr bwMode="auto">
          <a:xfrm>
            <a:off x="3995738" y="3430588"/>
            <a:ext cx="1057275" cy="971550"/>
            <a:chOff x="3995936" y="3717032"/>
            <a:chExt cx="1057275" cy="971550"/>
          </a:xfrm>
        </p:grpSpPr>
        <p:pic>
          <p:nvPicPr>
            <p:cNvPr id="36881" name="Picture 2" descr="http://t2.gstatic.com/images?q=tbn:ANd9GcQg_xTLGyr42VvLhVnnBa_REJgbN1g0LXCy9FcsolWMCk6UBQA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717032"/>
              <a:ext cx="105727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356298" y="4293294"/>
              <a:ext cx="360363" cy="1444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36875" name="Text Box 32"/>
          <p:cNvSpPr txBox="1">
            <a:spLocks noChangeArrowheads="1"/>
          </p:cNvSpPr>
          <p:nvPr/>
        </p:nvSpPr>
        <p:spPr bwMode="auto">
          <a:xfrm>
            <a:off x="200025" y="411163"/>
            <a:ext cx="8642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320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dirty="0"/>
              <a:t>Certificação sanitária e fitossanitária oficial</a:t>
            </a:r>
          </a:p>
        </p:txBody>
      </p:sp>
      <p:pic>
        <p:nvPicPr>
          <p:cNvPr id="15" name="Imagem 14" descr="abobor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257143" y="5576883"/>
            <a:ext cx="1447800" cy="1085850"/>
          </a:xfrm>
          <a:prstGeom prst="rect">
            <a:avLst/>
          </a:prstGeom>
          <a:ln w="15875" cap="rnd">
            <a:solidFill>
              <a:schemeClr val="lt1">
                <a:hueOff val="0"/>
                <a:satOff val="0"/>
                <a:lumOff val="0"/>
              </a:schemeClr>
            </a:solidFill>
            <a:round/>
          </a:ln>
        </p:spPr>
      </p:pic>
      <p:pic>
        <p:nvPicPr>
          <p:cNvPr id="36877" name="Imagem 18" descr="repolh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20" y="5553236"/>
            <a:ext cx="1318418" cy="1103279"/>
          </a:xfrm>
          <a:prstGeom prst="rect">
            <a:avLst/>
          </a:prstGeom>
          <a:noFill/>
          <a:ln w="15875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8" name="Imagem 19" descr="beta_vulgaris_esculenta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5583949"/>
            <a:ext cx="1425408" cy="1072566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4" descr="Fotos Frederic JeanÉPOC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r="8058" b="8956"/>
          <a:stretch/>
        </p:blipFill>
        <p:spPr bwMode="auto">
          <a:xfrm>
            <a:off x="6816599" y="4603708"/>
            <a:ext cx="2209800" cy="21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0" y="5207018"/>
            <a:ext cx="1987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 idx="4294967295"/>
          </p:nvPr>
        </p:nvSpPr>
        <p:spPr>
          <a:xfrm>
            <a:off x="684684" y="188913"/>
            <a:ext cx="7774632" cy="9358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altLang="pt-BR" sz="3600" kern="1200" cap="small" dirty="0" smtClean="0"/>
              <a:t/>
            </a:r>
            <a:br>
              <a:rPr lang="pt-BR" altLang="pt-BR" sz="3600" kern="1200" cap="small" dirty="0" smtClean="0"/>
            </a:br>
            <a:r>
              <a:rPr lang="pt-BR" altLang="pt-BR" sz="4000" kern="1200" cap="small" dirty="0" smtClean="0">
                <a:solidFill>
                  <a:srgbClr val="056F05"/>
                </a:solidFill>
              </a:rPr>
              <a:t>Resumo</a:t>
            </a:r>
            <a:r>
              <a:rPr lang="pt-BR" altLang="pt-BR" sz="3600" kern="1200" cap="small" dirty="0" smtClean="0">
                <a:solidFill>
                  <a:srgbClr val="056F05"/>
                </a:solidFill>
              </a:rPr>
              <a:t/>
            </a:r>
            <a:br>
              <a:rPr lang="pt-BR" altLang="pt-BR" sz="3600" kern="1200" cap="small" dirty="0" smtClean="0">
                <a:solidFill>
                  <a:srgbClr val="056F05"/>
                </a:solidFill>
              </a:rPr>
            </a:br>
            <a:endParaRPr lang="pt-BR" altLang="pt-BR" sz="3600" kern="1200" cap="small" dirty="0">
              <a:solidFill>
                <a:srgbClr val="056F05"/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3815" y="1556792"/>
            <a:ext cx="8236371" cy="4032448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Clr>
                <a:srgbClr val="006521"/>
              </a:buClr>
              <a:buFont typeface="Wingdings" panose="05000000000000000000" pitchFamily="2" charset="2"/>
              <a:buChar char="ü"/>
            </a:pPr>
            <a:r>
              <a:rPr lang="pt-BR" altLang="pt-BR" sz="200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Crescimento Acelerado da Produção e do Comércio Exterior Agroalimentar Brasileiro no período 1993 a 2013, por exemplo:</a:t>
            </a:r>
          </a:p>
          <a:p>
            <a:pPr marL="990600" indent="-457200">
              <a:lnSpc>
                <a:spcPct val="150000"/>
              </a:lnSpc>
              <a:buClr>
                <a:srgbClr val="006521"/>
              </a:buClr>
              <a:buFont typeface="Wingdings" panose="05000000000000000000" pitchFamily="2" charset="2"/>
              <a:buChar char="ü"/>
            </a:pPr>
            <a:r>
              <a:rPr lang="pt-BR" altLang="pt-BR" sz="200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Exportações saem de </a:t>
            </a:r>
            <a:r>
              <a:rPr lang="pt-BR" altLang="pt-BR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US$ 15.9 </a:t>
            </a:r>
            <a:r>
              <a:rPr lang="pt-BR" altLang="pt-BR" sz="200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bilhões a US</a:t>
            </a:r>
            <a:r>
              <a:rPr lang="pt-BR" altLang="pt-BR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$ 99.9 </a:t>
            </a:r>
            <a:r>
              <a:rPr lang="pt-BR" altLang="pt-BR" sz="200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bilhões</a:t>
            </a:r>
          </a:p>
          <a:p>
            <a:pPr marL="990600" indent="-457200">
              <a:lnSpc>
                <a:spcPct val="150000"/>
              </a:lnSpc>
              <a:buClr>
                <a:srgbClr val="006521"/>
              </a:buClr>
              <a:buFont typeface="Wingdings" panose="05000000000000000000" pitchFamily="2" charset="2"/>
              <a:buChar char="ü"/>
            </a:pPr>
            <a:r>
              <a:rPr lang="pt-BR" altLang="pt-BR" sz="200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Importações saem de US</a:t>
            </a:r>
            <a:r>
              <a:rPr lang="pt-BR" altLang="pt-BR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$ 4.1 </a:t>
            </a:r>
            <a:r>
              <a:rPr lang="pt-BR" altLang="pt-BR" sz="200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bilhões a US</a:t>
            </a:r>
            <a:r>
              <a:rPr lang="pt-BR" altLang="pt-BR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$ 16.4 </a:t>
            </a:r>
            <a:r>
              <a:rPr lang="pt-BR" altLang="pt-BR" sz="200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bilhões</a:t>
            </a:r>
          </a:p>
          <a:p>
            <a:pPr>
              <a:lnSpc>
                <a:spcPct val="150000"/>
              </a:lnSpc>
              <a:buClr>
                <a:srgbClr val="006521"/>
              </a:buClr>
              <a:buFont typeface="Wingdings" panose="05000000000000000000" pitchFamily="2" charset="2"/>
              <a:buChar char="ü"/>
            </a:pPr>
            <a:r>
              <a:rPr lang="pt-BR" sz="200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 resultado deste incremento exponencial na produção e no fluxo comercial </a:t>
            </a:r>
            <a:r>
              <a:rPr lang="pt-BR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leva a </a:t>
            </a:r>
            <a:r>
              <a:rPr lang="pt-BR" sz="2000" kern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um “stress” no Sistema de Defesa Agropecuário Brasileiro.</a:t>
            </a:r>
          </a:p>
          <a:p>
            <a:pPr>
              <a:lnSpc>
                <a:spcPct val="150000"/>
              </a:lnSpc>
            </a:pPr>
            <a:endParaRPr lang="pt-BR" altLang="pt-BR" sz="22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endParaRPr lang="pt-BR" altLang="pt-BR" sz="22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2"/>
            <a:ext cx="9144000" cy="63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ustomShape 1"/>
          <p:cNvSpPr>
            <a:spLocks noChangeArrowheads="1"/>
          </p:cNvSpPr>
          <p:nvPr/>
        </p:nvSpPr>
        <p:spPr bwMode="auto">
          <a:xfrm>
            <a:off x="3175" y="6324600"/>
            <a:ext cx="9148763" cy="539750"/>
          </a:xfrm>
          <a:prstGeom prst="rect">
            <a:avLst/>
          </a:prstGeom>
          <a:solidFill>
            <a:srgbClr val="005500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4" name="CustomShape 2"/>
          <p:cNvSpPr>
            <a:spLocks noChangeArrowheads="1"/>
          </p:cNvSpPr>
          <p:nvPr/>
        </p:nvSpPr>
        <p:spPr bwMode="auto">
          <a:xfrm>
            <a:off x="1763713" y="2085975"/>
            <a:ext cx="727233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2000" i="1">
              <a:solidFill>
                <a:srgbClr val="0055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5" name="CustomShape 4"/>
          <p:cNvSpPr>
            <a:spLocks noChangeArrowheads="1"/>
          </p:cNvSpPr>
          <p:nvPr/>
        </p:nvSpPr>
        <p:spPr bwMode="auto">
          <a:xfrm>
            <a:off x="2355850" y="3646488"/>
            <a:ext cx="65516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536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75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CustomShape 2"/>
          <p:cNvSpPr>
            <a:spLocks noChangeArrowheads="1"/>
          </p:cNvSpPr>
          <p:nvPr/>
        </p:nvSpPr>
        <p:spPr bwMode="auto">
          <a:xfrm>
            <a:off x="914326" y="2420653"/>
            <a:ext cx="799313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/>
          <a:p>
            <a:pPr algn="ctr" eaLnBrk="1" hangingPunct="1">
              <a:defRPr/>
            </a:pPr>
            <a:r>
              <a:rPr lang="pt-PT" altLang="pt-BR" sz="3600" i="1" dirty="0">
                <a:solidFill>
                  <a:srgbClr val="005500"/>
                </a:solidFill>
                <a:latin typeface="Arial Black" pitchFamily="34" charset="0"/>
              </a:rPr>
              <a:t>	</a:t>
            </a:r>
          </a:p>
          <a:p>
            <a:pPr algn="ctr" eaLnBrk="1" hangingPunct="1">
              <a:defRPr/>
            </a:pPr>
            <a:endParaRPr lang="pt-PT" altLang="pt-BR" sz="3600" i="1" dirty="0">
              <a:solidFill>
                <a:srgbClr val="005500"/>
              </a:solidFill>
              <a:latin typeface="Arial Black" pitchFamily="34" charset="0"/>
            </a:endParaRPr>
          </a:p>
          <a:p>
            <a:pPr algn="ctr">
              <a:buClr>
                <a:srgbClr val="FFC000"/>
              </a:buClr>
              <a:buSzPct val="150000"/>
            </a:pPr>
            <a:r>
              <a:rPr lang="pt-BR" sz="2800" b="1" cap="small" dirty="0" smtClean="0">
                <a:solidFill>
                  <a:schemeClr val="tx2"/>
                </a:solidFill>
              </a:rPr>
              <a:t>Diagnóstico </a:t>
            </a:r>
            <a:r>
              <a:rPr lang="pt-BR" sz="2800" b="1" cap="small" dirty="0">
                <a:solidFill>
                  <a:schemeClr val="tx2"/>
                </a:solidFill>
              </a:rPr>
              <a:t>e perspectivas da estrutura federal de defesa </a:t>
            </a:r>
            <a:r>
              <a:rPr lang="pt-BR" sz="2800" b="1" cap="small" dirty="0" smtClean="0">
                <a:solidFill>
                  <a:schemeClr val="tx2"/>
                </a:solidFill>
              </a:rPr>
              <a:t>agropecuária</a:t>
            </a:r>
          </a:p>
          <a:p>
            <a:pPr algn="ctr">
              <a:buClr>
                <a:srgbClr val="FFC000"/>
              </a:buClr>
              <a:buSzPct val="150000"/>
            </a:pPr>
            <a:r>
              <a:rPr lang="pt-BR" sz="2800" b="1" cap="small" dirty="0" smtClean="0">
                <a:solidFill>
                  <a:schemeClr val="tx2"/>
                </a:solidFill>
              </a:rPr>
              <a:t> </a:t>
            </a:r>
            <a:r>
              <a:rPr lang="pt-BR" sz="3200" b="1" cap="small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Clr>
                <a:srgbClr val="FFC000"/>
              </a:buClr>
              <a:buSzPct val="150000"/>
            </a:pPr>
            <a:r>
              <a:rPr lang="pt-BR" sz="3200" b="1" cap="small" dirty="0" smtClean="0">
                <a:solidFill>
                  <a:schemeClr val="tx2"/>
                </a:solidFill>
              </a:rPr>
              <a:t>O </a:t>
            </a:r>
            <a:r>
              <a:rPr lang="pt-BR" sz="3200" b="1" cap="small" dirty="0">
                <a:solidFill>
                  <a:schemeClr val="tx2"/>
                </a:solidFill>
              </a:rPr>
              <a:t>Plano de Defesa Agropecuária</a:t>
            </a:r>
          </a:p>
          <a:p>
            <a:pPr algn="ctr" eaLnBrk="1" hangingPunct="1">
              <a:defRPr/>
            </a:pPr>
            <a:endParaRPr lang="pt-BR" altLang="pt-BR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endParaRPr lang="pt-BR" altLang="pt-BR" sz="3600" i="1" dirty="0">
              <a:solidFill>
                <a:srgbClr val="0055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079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79512" y="382055"/>
            <a:ext cx="8642350" cy="7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pt-BR" sz="3600" dirty="0" smtClean="0">
                <a:solidFill>
                  <a:srgbClr val="056F05"/>
                </a:solidFill>
              </a:rPr>
              <a:t>Organização</a:t>
            </a:r>
            <a:endParaRPr lang="pt-BR" altLang="pt-BR" sz="3600" dirty="0">
              <a:solidFill>
                <a:srgbClr val="056F05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539552" y="1407621"/>
            <a:ext cx="705678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 algn="l"/>
            <a:r>
              <a:rPr lang="pt-BR" sz="2800" b="1" dirty="0" smtClean="0"/>
              <a:t>Sede (Brasília)</a:t>
            </a:r>
          </a:p>
          <a:p>
            <a:pPr marL="342900" indent="-342900" algn="l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2400" dirty="0" smtClean="0"/>
              <a:t>Secretaria de Defesa Agropecuária</a:t>
            </a:r>
          </a:p>
          <a:p>
            <a:pPr algn="l"/>
            <a:endParaRPr lang="pt-BR" altLang="pt-BR" sz="2400" dirty="0"/>
          </a:p>
          <a:p>
            <a:pPr algn="l"/>
            <a:r>
              <a:rPr lang="pt-BR" sz="2800" b="1" dirty="0" smtClean="0"/>
              <a:t>Estados </a:t>
            </a:r>
          </a:p>
          <a:p>
            <a:pPr marL="342900" indent="-342900" algn="l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2400" dirty="0" smtClean="0"/>
              <a:t>Superintendências </a:t>
            </a:r>
            <a:r>
              <a:rPr lang="pt-BR" sz="2400" dirty="0"/>
              <a:t>Federais de </a:t>
            </a:r>
            <a:r>
              <a:rPr lang="pt-BR" sz="2400" dirty="0" smtClean="0"/>
              <a:t>Agricultura</a:t>
            </a:r>
          </a:p>
          <a:p>
            <a:pPr marL="342900" indent="-342900" algn="l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2400" dirty="0" smtClean="0"/>
              <a:t>Divisão </a:t>
            </a:r>
            <a:r>
              <a:rPr lang="pt-BR" sz="2400" dirty="0"/>
              <a:t>de Defesa </a:t>
            </a:r>
            <a:r>
              <a:rPr lang="pt-BR" sz="2400" dirty="0" smtClean="0"/>
              <a:t>Agropecuária</a:t>
            </a:r>
          </a:p>
        </p:txBody>
      </p:sp>
    </p:spTree>
    <p:extLst>
      <p:ext uri="{BB962C8B-B14F-4D97-AF65-F5344CB8AC3E}">
        <p14:creationId xmlns:p14="http://schemas.microsoft.com/office/powerpoint/2010/main" val="19123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51520" y="188640"/>
            <a:ext cx="8642350" cy="7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pt-BR" sz="3600" dirty="0" smtClean="0">
                <a:solidFill>
                  <a:srgbClr val="056F05"/>
                </a:solidFill>
              </a:rPr>
              <a:t>Organização / Problemas</a:t>
            </a:r>
            <a:endParaRPr lang="pt-BR" altLang="pt-BR" sz="3600" dirty="0">
              <a:solidFill>
                <a:srgbClr val="056F05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85292" y="947950"/>
            <a:ext cx="817480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 algn="just"/>
            <a:r>
              <a:rPr lang="pt-BR" sz="2400" b="1" cap="none" dirty="0" smtClean="0"/>
              <a:t>Estrutura Atual: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sz="2000" cap="none" dirty="0" smtClean="0"/>
              <a:t>Estrutura federativa com grande ênfase na execução pela União.</a:t>
            </a:r>
          </a:p>
          <a:p>
            <a:pPr algn="just"/>
            <a:endParaRPr lang="pt-BR" altLang="pt-BR" sz="2000" cap="none" dirty="0" smtClean="0"/>
          </a:p>
          <a:p>
            <a:pPr algn="just"/>
            <a:r>
              <a:rPr lang="pt-BR" altLang="pt-BR" sz="2400" b="1" cap="none" dirty="0"/>
              <a:t>Redesenho Institucional </a:t>
            </a:r>
            <a:r>
              <a:rPr lang="pt-BR" altLang="pt-BR" sz="2400" b="1" cap="none" dirty="0" smtClean="0"/>
              <a:t>–Conformidade da estrutura interna às exigências do mundo atual:</a:t>
            </a:r>
            <a:endParaRPr lang="pt-BR" altLang="pt-BR" sz="2400" b="1" cap="none" dirty="0"/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altLang="pt-BR" sz="2000" cap="none" dirty="0" smtClean="0"/>
              <a:t>Nova organização da Secretaria com enfoque em gerenciamento do risco e áreas transversais;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altLang="pt-BR" sz="1200" cap="none" dirty="0" smtClean="0"/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altLang="pt-BR" sz="2000" cap="none" dirty="0" smtClean="0"/>
              <a:t>Atividades compartimentalizadas reduzem a eficiência do processo de defesa agropecuária.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t-BR" altLang="pt-BR" sz="1200" cap="none" dirty="0" smtClean="0"/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t-BR" altLang="pt-BR" sz="2000" cap="none" dirty="0" smtClean="0"/>
              <a:t>Análise de Risco e Inteligência em Defesa Agropecuária compondo a nova estrutura de defesa: moderna, executiva e voltada para os resultados da sanidade e </a:t>
            </a:r>
            <a:r>
              <a:rPr lang="pt-BR" altLang="pt-BR" sz="2000" cap="none" dirty="0" err="1" smtClean="0"/>
              <a:t>fitossanidade</a:t>
            </a:r>
            <a:r>
              <a:rPr lang="pt-BR" altLang="pt-BR" sz="2000" cap="none" dirty="0" smtClean="0"/>
              <a:t>.</a:t>
            </a:r>
            <a:endParaRPr lang="pt-BR" altLang="pt-BR" sz="2000" cap="none" dirty="0"/>
          </a:p>
        </p:txBody>
      </p:sp>
    </p:spTree>
    <p:extLst>
      <p:ext uri="{BB962C8B-B14F-4D97-AF65-F5344CB8AC3E}">
        <p14:creationId xmlns:p14="http://schemas.microsoft.com/office/powerpoint/2010/main" val="39807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65237" y="260648"/>
            <a:ext cx="8642350" cy="7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pt-BR" sz="3600" dirty="0" smtClean="0">
                <a:solidFill>
                  <a:srgbClr val="056F05"/>
                </a:solidFill>
              </a:rPr>
              <a:t>Organização / Problemas</a:t>
            </a:r>
            <a:endParaRPr lang="pt-BR" altLang="pt-BR" sz="3600" dirty="0">
              <a:solidFill>
                <a:srgbClr val="056F05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812850" y="1268760"/>
            <a:ext cx="754712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 algn="just"/>
            <a:r>
              <a:rPr lang="pt-BR" sz="9600" cap="none" dirty="0"/>
              <a:t>Sobreposições, duplicações, fragmentação e conflitos regulatórios com outras esferas a nível federal e estadual:</a:t>
            </a:r>
          </a:p>
          <a:p>
            <a:pPr algn="just"/>
            <a:endParaRPr lang="pt-BR" sz="8000" cap="none" dirty="0" smtClean="0"/>
          </a:p>
          <a:p>
            <a:pPr algn="just"/>
            <a:endParaRPr lang="pt-BR" sz="1800" cap="none" dirty="0"/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rPr>
              <a:t>Ministério de Desenvolvimento Agrário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8000" cap="none" dirty="0"/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rPr>
              <a:t>Ministério da Pesca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pt-BR" sz="80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pitchFamily="-65" charset="-128"/>
            </a:endParaRP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rPr>
              <a:t>Ministério da Saúde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pt-BR" sz="80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pitchFamily="-65" charset="-128"/>
            </a:endParaRP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rPr>
              <a:t>Ministério do Meio Ambiente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pt-BR" sz="80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pitchFamily="-65" charset="-128"/>
            </a:endParaRP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rPr>
              <a:t>ANVISA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pt-BR" sz="80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pitchFamily="-65" charset="-128"/>
            </a:endParaRP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rPr>
              <a:t>IBAMA</a:t>
            </a: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pt-BR" sz="80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pitchFamily="-65" charset="-128"/>
            </a:endParaRPr>
          </a:p>
          <a:p>
            <a:pPr marL="742950" lvl="1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sz="80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rPr>
              <a:t>Órgãos estaduais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3200" cap="none" dirty="0"/>
          </a:p>
        </p:txBody>
      </p:sp>
    </p:spTree>
    <p:extLst>
      <p:ext uri="{BB962C8B-B14F-4D97-AF65-F5344CB8AC3E}">
        <p14:creationId xmlns:p14="http://schemas.microsoft.com/office/powerpoint/2010/main" val="966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71" y="3254461"/>
            <a:ext cx="1528625" cy="212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88189" y="1734436"/>
            <a:ext cx="6113781" cy="2775098"/>
          </a:xfrm>
        </p:spPr>
        <p:txBody>
          <a:bodyPr/>
          <a:lstStyle/>
          <a:p>
            <a:pPr marL="0" indent="542925" algn="just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pt-BR" sz="15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altLang="pt-BR" sz="1800" b="1" dirty="0">
                <a:solidFill>
                  <a:srgbClr val="00500F"/>
                </a:solidFill>
              </a:rPr>
              <a:t>Objetivo do Plano: </a:t>
            </a:r>
            <a:r>
              <a:rPr lang="pt-BR" sz="1800" dirty="0">
                <a:solidFill>
                  <a:srgbClr val="00500F"/>
                </a:solidFill>
              </a:rPr>
              <a:t>Promover e implantar programas e ações de defesa agropecuária contribuindo para o desenvolvimento sustentável do agronegócio brasileiro, possibilitando as garantias para a preservação da vida e da saúde das pessoas e dos animais, além da segurança alimentar e o acesso a mercados.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97221" y="500602"/>
            <a:ext cx="8642350" cy="7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pt-BR" sz="3600" dirty="0" smtClean="0">
                <a:solidFill>
                  <a:srgbClr val="056F05"/>
                </a:solidFill>
              </a:rPr>
              <a:t>O Plano de Defesa Agropecuária</a:t>
            </a:r>
            <a:endParaRPr lang="pt-BR" altLang="pt-BR" sz="3600" dirty="0">
              <a:solidFill>
                <a:srgbClr val="056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 idx="4294967295"/>
          </p:nvPr>
        </p:nvSpPr>
        <p:spPr>
          <a:xfrm>
            <a:off x="1742346" y="136882"/>
            <a:ext cx="5829300" cy="5942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t-BR" altLang="pt-BR" sz="2400" b="1" cap="small" dirty="0">
                <a:solidFill>
                  <a:srgbClr val="056F05"/>
                </a:solidFill>
              </a:rPr>
              <a:t>Eixos do Plano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3" y="3938996"/>
            <a:ext cx="1444903" cy="2006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331640" y="911837"/>
            <a:ext cx="7488832" cy="5040561"/>
          </a:xfrm>
        </p:spPr>
        <p:txBody>
          <a:bodyPr anchor="ctr">
            <a:normAutofit fontScale="40000" lnSpcReduction="2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pt-BR" sz="8000" u="sng" cap="small" dirty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Modernização e desburocratização </a:t>
            </a:r>
            <a:endParaRPr lang="pt-BR" sz="8000" u="sng" cap="small" dirty="0" smtClean="0">
              <a:solidFill>
                <a:srgbClr val="056F05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altLang="pt-BR" sz="8000" u="sng" cap="small" dirty="0">
              <a:solidFill>
                <a:srgbClr val="056F05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altLang="pt-BR" sz="1050" u="sng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4800" dirty="0"/>
              <a:t>­</a:t>
            </a:r>
            <a:r>
              <a:rPr lang="pt-BR" sz="4800" dirty="0">
                <a:solidFill>
                  <a:srgbClr val="00500F"/>
                </a:solidFill>
              </a:rPr>
              <a:t>Aproximar os usuários, seus produtos, serviços, garantindo a interface e suporte para informatização (2015-2020).</a:t>
            </a:r>
          </a:p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4800" dirty="0" smtClean="0">
                <a:solidFill>
                  <a:srgbClr val="00500F"/>
                </a:solidFill>
              </a:rPr>
              <a:t>Avaliar </a:t>
            </a:r>
            <a:r>
              <a:rPr lang="pt-BR" sz="4800" dirty="0">
                <a:solidFill>
                  <a:srgbClr val="00500F"/>
                </a:solidFill>
              </a:rPr>
              <a:t>os macroprocessos dentro das competências da Defesa Agropecuária (2015).</a:t>
            </a:r>
          </a:p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4800" dirty="0" smtClean="0">
                <a:solidFill>
                  <a:srgbClr val="00500F"/>
                </a:solidFill>
              </a:rPr>
              <a:t>Reorganização </a:t>
            </a:r>
            <a:r>
              <a:rPr lang="pt-BR" sz="4800" dirty="0">
                <a:solidFill>
                  <a:srgbClr val="00500F"/>
                </a:solidFill>
              </a:rPr>
              <a:t>da Secretaria, criando novas Coordenações Gerais, com responsabilidades de cunho transversal. 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4400" dirty="0">
                <a:solidFill>
                  <a:srgbClr val="0070C0"/>
                </a:solidFill>
              </a:rPr>
              <a:t>As áreas foram criadas no Decreto Nº 8.492, de 13 de julho de 2015, as equipes identificadas e nomeadas. 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4400" dirty="0">
                <a:solidFill>
                  <a:srgbClr val="0070C0"/>
                </a:solidFill>
              </a:rPr>
              <a:t>As novas áreas são: Suporte Estratégico; Articulação; e Gestão de Operações. Nesta ultima, será estabelecida uma área especifica para tratar e fortalecer a gestão do </a:t>
            </a:r>
            <a:r>
              <a:rPr lang="pt-BR" sz="4400" b="1" dirty="0">
                <a:solidFill>
                  <a:srgbClr val="0070C0"/>
                </a:solidFill>
              </a:rPr>
              <a:t>Sistema Unificado de Atenção à Sanidade Agropecuária (SUASA).</a:t>
            </a:r>
          </a:p>
          <a:p>
            <a:pPr lvl="1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pt-BR" sz="1125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1500" dirty="0">
              <a:solidFill>
                <a:schemeClr val="tx2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547664" y="3789040"/>
            <a:ext cx="6612623" cy="21563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endParaRPr lang="pt-BR" altLang="pt-BR" sz="1050" u="sng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endParaRPr lang="pt-BR" sz="15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 idx="4294967295"/>
          </p:nvPr>
        </p:nvSpPr>
        <p:spPr>
          <a:xfrm>
            <a:off x="1678808" y="188640"/>
            <a:ext cx="5829300" cy="64554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t-BR" altLang="pt-BR" sz="2400" b="1" cap="small" dirty="0">
                <a:solidFill>
                  <a:srgbClr val="056F05"/>
                </a:solidFill>
              </a:rPr>
              <a:t>Eixos do Plano</a:t>
            </a:r>
            <a:r>
              <a:rPr lang="pt-BR" altLang="pt-BR" sz="2400" cap="small" dirty="0"/>
              <a:t/>
            </a:r>
            <a:br>
              <a:rPr lang="pt-BR" altLang="pt-BR" sz="2400" cap="small" dirty="0"/>
            </a:br>
            <a:endParaRPr lang="pt-BR" altLang="pt-BR" sz="2400" cap="small" dirty="0"/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39552" y="979936"/>
            <a:ext cx="7208792" cy="455038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70000"/>
              </a:lnSpc>
              <a:spcAft>
                <a:spcPts val="900"/>
              </a:spcAft>
              <a:buNone/>
            </a:pPr>
            <a:endParaRPr lang="pt-BR" sz="5900" u="sng" cap="small" dirty="0" smtClean="0">
              <a:solidFill>
                <a:srgbClr val="056F05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70000"/>
              </a:lnSpc>
              <a:spcAft>
                <a:spcPts val="900"/>
              </a:spcAft>
              <a:buNone/>
            </a:pPr>
            <a:r>
              <a:rPr lang="pt-BR" sz="5900" u="sng" cap="small" dirty="0" smtClean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Marco </a:t>
            </a:r>
            <a:r>
              <a:rPr lang="pt-BR" sz="5900" u="sng" cap="small" dirty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regulatório </a:t>
            </a:r>
            <a:endParaRPr lang="pt-BR" sz="5900" u="sng" cap="small" dirty="0" smtClean="0">
              <a:solidFill>
                <a:srgbClr val="056F05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70000"/>
              </a:lnSpc>
              <a:spcAft>
                <a:spcPts val="900"/>
              </a:spcAft>
              <a:buNone/>
            </a:pPr>
            <a:endParaRPr lang="pt-BR" sz="5900" u="sng" cap="small" dirty="0">
              <a:solidFill>
                <a:srgbClr val="056F05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3800" b="1" dirty="0">
                <a:solidFill>
                  <a:srgbClr val="00500F"/>
                </a:solidFill>
              </a:rPr>
              <a:t>Agilizar e reduzir a burocracia na tomada de decisões regulatórias simplificando processos e procedimentos (2015-2016).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rgbClr val="0070C0"/>
                </a:solidFill>
              </a:rPr>
              <a:t>Manual de Boas Práticas Regulatórias elaborado, aguardando aprovação e encaminhamento para publicação. </a:t>
            </a: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3800" b="1" dirty="0">
                <a:solidFill>
                  <a:srgbClr val="00500F"/>
                </a:solidFill>
              </a:rPr>
              <a:t>Atualizar a Legislação vigente em face do presente estágio de desenvolvimento da produção agropecuária (2015-2020).</a:t>
            </a: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3800" b="1" dirty="0">
                <a:solidFill>
                  <a:srgbClr val="00500F"/>
                </a:solidFill>
              </a:rPr>
              <a:t>Padronizar as diretrizes que orientam a defesa agropecuária do país entre e normas das diversas esferas federativas (2015-2016).</a:t>
            </a: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3800" b="1" dirty="0">
                <a:solidFill>
                  <a:srgbClr val="00500F"/>
                </a:solidFill>
              </a:rPr>
              <a:t>Simplificar normas e procedimentos criando as condições para um “Código de Defesa Agropecuário” (2015-2017).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468"/>
            <a:ext cx="1449026" cy="2012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t-BR" sz="4950" cap="small" dirty="0" smtClean="0">
                <a:solidFill>
                  <a:srgbClr val="056F05"/>
                </a:solidFill>
              </a:rPr>
              <a:t>agenda</a:t>
            </a:r>
            <a:endParaRPr lang="pt-BR" sz="4950" cap="small" dirty="0">
              <a:solidFill>
                <a:srgbClr val="056F05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1" y="2131363"/>
            <a:ext cx="7556376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Clr>
                <a:srgbClr val="FFC000"/>
              </a:buClr>
              <a:buSzPct val="150000"/>
              <a:buFont typeface="Courier New" panose="02070309020205020404" pitchFamily="49" charset="0"/>
              <a:buChar char="o"/>
            </a:pPr>
            <a:r>
              <a:rPr lang="pt-BR" sz="2400" b="1" cap="small" dirty="0" smtClean="0">
                <a:solidFill>
                  <a:schemeClr val="tx2"/>
                </a:solidFill>
              </a:rPr>
              <a:t>Panorama da defesa agropecuária brasileira e internacional</a:t>
            </a:r>
            <a:endParaRPr lang="pt-BR" sz="2400" b="1" cap="small" dirty="0">
              <a:solidFill>
                <a:schemeClr val="tx2"/>
              </a:solidFill>
            </a:endParaRPr>
          </a:p>
          <a:p>
            <a:pPr marL="457200" indent="-457200">
              <a:buClr>
                <a:srgbClr val="FFC000"/>
              </a:buClr>
              <a:buSzPct val="150000"/>
              <a:buFont typeface="Courier New" panose="02070309020205020404" pitchFamily="49" charset="0"/>
              <a:buChar char="o"/>
            </a:pPr>
            <a:r>
              <a:rPr lang="pt-BR" sz="2400" b="1" cap="small" dirty="0" smtClean="0">
                <a:solidFill>
                  <a:schemeClr val="tx2"/>
                </a:solidFill>
              </a:rPr>
              <a:t>Diagnóstico e perspectivas da estrutura federal de defesa agropecuária – O Plano de Defesa Agropecuária</a:t>
            </a:r>
            <a:endParaRPr lang="pt-BR" sz="2400" b="1" cap="small" dirty="0">
              <a:solidFill>
                <a:schemeClr val="tx2"/>
              </a:solidFill>
            </a:endParaRPr>
          </a:p>
          <a:p>
            <a:pPr marL="457200" indent="-457200">
              <a:buClr>
                <a:srgbClr val="FFC000"/>
              </a:buClr>
              <a:buSzPct val="150000"/>
              <a:buFont typeface="Courier New" panose="02070309020205020404" pitchFamily="49" charset="0"/>
              <a:buChar char="o"/>
            </a:pPr>
            <a:r>
              <a:rPr lang="pt-BR" sz="2400" b="1" cap="small" dirty="0" smtClean="0">
                <a:solidFill>
                  <a:schemeClr val="tx2"/>
                </a:solidFill>
              </a:rPr>
              <a:t>Evolução e execução orçamentária</a:t>
            </a:r>
          </a:p>
        </p:txBody>
      </p:sp>
    </p:spTree>
    <p:extLst>
      <p:ext uri="{BB962C8B-B14F-4D97-AF65-F5344CB8AC3E}">
        <p14:creationId xmlns:p14="http://schemas.microsoft.com/office/powerpoint/2010/main" val="19503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 idx="4294967295"/>
          </p:nvPr>
        </p:nvSpPr>
        <p:spPr>
          <a:xfrm>
            <a:off x="1717791" y="260648"/>
            <a:ext cx="5829300" cy="5675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t-BR" altLang="pt-BR" sz="2400" b="1" cap="small" dirty="0">
                <a:solidFill>
                  <a:srgbClr val="056F05"/>
                </a:solidFill>
              </a:rPr>
              <a:t>Eixos do Plano</a:t>
            </a:r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2918" y="1193272"/>
            <a:ext cx="7808054" cy="37804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70000"/>
              </a:lnSpc>
              <a:buNone/>
            </a:pPr>
            <a:r>
              <a:rPr lang="pt-BR" sz="2250" u="sng" cap="small" dirty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Conhecimento e Suporte estratégico </a:t>
            </a:r>
          </a:p>
          <a:p>
            <a:pPr marL="0" indent="0" algn="just">
              <a:lnSpc>
                <a:spcPct val="70000"/>
              </a:lnSpc>
              <a:buNone/>
            </a:pPr>
            <a:endParaRPr lang="pt-BR" sz="2250" u="sng" cap="small" dirty="0">
              <a:solidFill>
                <a:srgbClr val="056F05"/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800" b="1" dirty="0">
                <a:solidFill>
                  <a:srgbClr val="00500F"/>
                </a:solidFill>
              </a:rPr>
              <a:t>Criar áreas responsáveis por inteligência, investigação, avaliação e gestão de riscos (2015-2020).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As áreas foram criadas no Decreto Nº 8.492, de 13 de julho de 2015, as equipes identificadas e nomeadas. </a:t>
            </a:r>
          </a:p>
          <a:p>
            <a:pPr marL="342900" lvl="1" indent="-342900"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  <a:buChar char="•"/>
            </a:pPr>
            <a:r>
              <a:rPr lang="pt-BR" sz="1800" b="1" dirty="0">
                <a:solidFill>
                  <a:srgbClr val="00500F"/>
                </a:solidFill>
                <a:cs typeface="ＭＳ Ｐゴシック" pitchFamily="-65" charset="-128"/>
              </a:rPr>
              <a:t>Desenvolver um núcleo de competências nacionais e internacionais para capacitar os talentos federais, estaduais, locais, e setor privado em temas da Defesa Agropecuaria (2016-2020)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</a:rPr>
              <a:t>A “Escola Nacional de Gestão Agropecuária”, foi inaugurada em 18/08/2015.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0" y="5157192"/>
            <a:ext cx="7968782" cy="9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806392" y="1759974"/>
            <a:ext cx="7531217" cy="28211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70000"/>
              </a:lnSpc>
              <a:buNone/>
            </a:pPr>
            <a:endParaRPr lang="pt-BR" sz="2250" u="sng" cap="small" dirty="0" smtClean="0">
              <a:solidFill>
                <a:srgbClr val="056F05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pt-BR" sz="2250" u="sng" cap="small" dirty="0" smtClean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Conhecimento </a:t>
            </a:r>
            <a:r>
              <a:rPr lang="pt-BR" sz="2250" u="sng" cap="small" dirty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e Suporte estratégico (Cont.)</a:t>
            </a:r>
            <a:endParaRPr lang="pt-BR" altLang="pt-BR" sz="2250" u="sng" cap="small" dirty="0">
              <a:solidFill>
                <a:srgbClr val="056F05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altLang="pt-BR" sz="975" u="sng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800" dirty="0">
                <a:solidFill>
                  <a:srgbClr val="00500F"/>
                </a:solidFill>
              </a:rPr>
              <a:t>Desenvolver Projetos específicos na área de conhecimento (2015-2020)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500" dirty="0">
                <a:solidFill>
                  <a:srgbClr val="0070C0"/>
                </a:solidFill>
              </a:rPr>
              <a:t>Laboratórios Virtuais de Defesa Agropecuaria;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500" dirty="0">
                <a:solidFill>
                  <a:srgbClr val="0070C0"/>
                </a:solidFill>
              </a:rPr>
              <a:t>Apoio a Pesquisa e Desenvolvimento em Defesa Agropecuaria; 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500" dirty="0">
                <a:solidFill>
                  <a:srgbClr val="0070C0"/>
                </a:solidFill>
              </a:rPr>
              <a:t>Parque Tecnológico em Defesa </a:t>
            </a:r>
            <a:r>
              <a:rPr lang="pt-BR" sz="1500" dirty="0" smtClean="0">
                <a:solidFill>
                  <a:srgbClr val="0070C0"/>
                </a:solidFill>
              </a:rPr>
              <a:t>Agropecuária.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endParaRPr lang="pt-BR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sz="135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657350" y="404664"/>
            <a:ext cx="5829300" cy="5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2400" b="1" cap="small" dirty="0">
                <a:solidFill>
                  <a:srgbClr val="056F05"/>
                </a:solidFill>
              </a:rPr>
              <a:t>Eixos do Plano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85184"/>
            <a:ext cx="7968782" cy="9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 idx="4294967295"/>
          </p:nvPr>
        </p:nvSpPr>
        <p:spPr>
          <a:xfrm>
            <a:off x="1766345" y="188640"/>
            <a:ext cx="5829300" cy="7026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t-BR" altLang="pt-BR" sz="2400" b="1" cap="small" dirty="0">
                <a:solidFill>
                  <a:srgbClr val="056F05"/>
                </a:solidFill>
              </a:rPr>
              <a:t>Eixos do Plano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907704" y="1340768"/>
            <a:ext cx="6912768" cy="41044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70000"/>
              </a:lnSpc>
              <a:spcAft>
                <a:spcPts val="900"/>
              </a:spcAft>
              <a:buNone/>
            </a:pPr>
            <a:endParaRPr lang="pt-BR" sz="2250" u="sng" cap="small" dirty="0" smtClean="0">
              <a:solidFill>
                <a:srgbClr val="056F05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70000"/>
              </a:lnSpc>
              <a:spcAft>
                <a:spcPts val="900"/>
              </a:spcAft>
              <a:buNone/>
            </a:pPr>
            <a:r>
              <a:rPr lang="pt-BR" sz="2250" u="sng" cap="small" dirty="0" smtClean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Sustentabilidade </a:t>
            </a:r>
            <a:r>
              <a:rPr lang="pt-BR" sz="2250" u="sng" cap="small" dirty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da Defesa Agropecuária</a:t>
            </a:r>
          </a:p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800" dirty="0">
                <a:solidFill>
                  <a:srgbClr val="00500F"/>
                </a:solidFill>
              </a:rPr>
              <a:t>Levantar o  custo/benefício da defesa agropecuária garantindo valores ideais tanto para o custeio quanto para o investimento e a previsibilidade no financiamento das ações (2015-2016).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BR" sz="1500" dirty="0" smtClean="0">
                <a:solidFill>
                  <a:srgbClr val="0070C0"/>
                </a:solidFill>
              </a:rPr>
              <a:t>É </a:t>
            </a:r>
            <a:r>
              <a:rPr lang="pt-BR" sz="1500" dirty="0">
                <a:solidFill>
                  <a:srgbClr val="0070C0"/>
                </a:solidFill>
              </a:rPr>
              <a:t>importante que exista um alinhamento entre as despesas da atividade (os custos envolvidos no fornecimento do serviço) e da receita (a renda gerada através de taxas para ele). Taxas de recuperação de custos devem estar vinculadas a uma atividade e seu custo para um indivíduo ou organização específica. </a:t>
            </a:r>
          </a:p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800" dirty="0">
                <a:solidFill>
                  <a:srgbClr val="00500F"/>
                </a:solidFill>
              </a:rPr>
              <a:t>Regulamentar o Fundo Federal Agropecuário (2015-2016).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BR" sz="1575" dirty="0">
                <a:solidFill>
                  <a:srgbClr val="0070C0"/>
                </a:solidFill>
              </a:rPr>
              <a:t>Com o retorno da cobrança das taxas, seria necessário ajustes na regulamentação do FFAP, indicando (se necessário) complementação da lei.</a:t>
            </a:r>
          </a:p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endParaRPr lang="pt-BR" sz="1575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3" y="2270934"/>
            <a:ext cx="1403172" cy="1948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19" y="4293096"/>
            <a:ext cx="1403172" cy="1948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539552" y="1288458"/>
            <a:ext cx="7560840" cy="34673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spcAft>
                <a:spcPts val="900"/>
              </a:spcAft>
              <a:buNone/>
            </a:pPr>
            <a:r>
              <a:rPr lang="pt-BR" sz="2250" u="sng" cap="small" dirty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Sustentabilidade da Defesa Agropecuária</a:t>
            </a: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800" dirty="0">
                <a:solidFill>
                  <a:srgbClr val="00500F"/>
                </a:solidFill>
              </a:rPr>
              <a:t>Disponibilizar recursos para realização de convênios com as 27 Unidades da Federação (2015-2020).</a:t>
            </a:r>
          </a:p>
          <a:p>
            <a:pPr lvl="1" algn="just">
              <a:lnSpc>
                <a:spcPct val="7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425" dirty="0">
                <a:solidFill>
                  <a:srgbClr val="0070C0"/>
                </a:solidFill>
              </a:rPr>
              <a:t>Robustecer o processo de elaboração das propostas orçamentarias,  tanto no PPA (Plano </a:t>
            </a:r>
            <a:r>
              <a:rPr lang="pt-BR" sz="1425" dirty="0" err="1">
                <a:solidFill>
                  <a:srgbClr val="0070C0"/>
                </a:solidFill>
              </a:rPr>
              <a:t>Pluri</a:t>
            </a:r>
            <a:r>
              <a:rPr lang="pt-BR" sz="1425" dirty="0">
                <a:solidFill>
                  <a:srgbClr val="0070C0"/>
                </a:solidFill>
              </a:rPr>
              <a:t> Anual) como na LDO (Lei de Diretrizes Orçamentárias) ou na LOA (Lei Orçamentária Anual), estabelecendo  como prioridade os recursos destinados ao repasse ao convênio SUASA com as Unidades Federativas.</a:t>
            </a: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800" dirty="0">
                <a:solidFill>
                  <a:srgbClr val="00500F"/>
                </a:solidFill>
              </a:rPr>
              <a:t>Elaboração de uma programa de investimentos para modernizar a Defesa Agropecuária, com horizonte de execução em 10 anos e dividido em duas etapas.</a:t>
            </a:r>
          </a:p>
          <a:p>
            <a:pPr lvl="1" algn="just">
              <a:lnSpc>
                <a:spcPct val="7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425" dirty="0">
                <a:solidFill>
                  <a:srgbClr val="0070C0"/>
                </a:solidFill>
              </a:rPr>
              <a:t>Elaboração de um Projeto, possivelmente com financiamento externo, que possibilite a modernização do SUASA, compreendendo todas as dimensões, desde investimento em infraestrutura, capacitação, estudos, e com ênfase nos programas nacionais de controle de doenças e pragas, laboratórios e vigilância internacional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766345" y="188640"/>
            <a:ext cx="5829300" cy="70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2400" b="1" kern="0" cap="small" smtClean="0">
                <a:solidFill>
                  <a:srgbClr val="056F05"/>
                </a:solidFill>
              </a:rPr>
              <a:t>Eixos do Plano</a:t>
            </a:r>
            <a:endParaRPr lang="pt-BR" altLang="pt-BR" sz="2400" b="1" kern="0" cap="small" dirty="0">
              <a:solidFill>
                <a:srgbClr val="056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550773" y="2607650"/>
            <a:ext cx="4071551" cy="1845416"/>
          </a:xfrm>
        </p:spPr>
        <p:txBody>
          <a:bodyPr>
            <a:normAutofit/>
          </a:bodyPr>
          <a:lstStyle/>
          <a:p>
            <a:pPr marL="257175" lvl="1" indent="-257175" algn="just">
              <a:spcBef>
                <a:spcPct val="0"/>
              </a:spcBef>
              <a:buClr>
                <a:srgbClr val="FFC000"/>
              </a:buClr>
              <a:buSzPct val="200000"/>
            </a:pPr>
            <a:r>
              <a:rPr lang="pt-BR" sz="1350" dirty="0">
                <a:solidFill>
                  <a:srgbClr val="00500F"/>
                </a:solidFill>
                <a:cs typeface="ＭＳ Ｐゴシック" pitchFamily="-65" charset="-128"/>
              </a:rPr>
              <a:t>Levantamento de estrutura para Zonas de Alta Vigilância em </a:t>
            </a:r>
            <a:r>
              <a:rPr lang="pt-BR" altLang="pt-BR" sz="1350" dirty="0">
                <a:solidFill>
                  <a:srgbClr val="00500F"/>
                </a:solidFill>
                <a:cs typeface="ＭＳ Ｐゴシック" pitchFamily="-65" charset="-128"/>
              </a:rPr>
              <a:t>15.735 km terrestres, como potenciais via de acesso</a:t>
            </a:r>
            <a:r>
              <a:rPr lang="pt-BR" sz="1350" dirty="0">
                <a:solidFill>
                  <a:srgbClr val="00500F"/>
                </a:solidFill>
                <a:cs typeface="ＭＳ Ｐゴシック" pitchFamily="-65" charset="-128"/>
              </a:rPr>
              <a:t>:</a:t>
            </a:r>
          </a:p>
          <a:p>
            <a:pPr marL="0" lvl="1" indent="0" algn="just">
              <a:spcBef>
                <a:spcPct val="0"/>
              </a:spcBef>
              <a:buClr>
                <a:srgbClr val="FFC000"/>
              </a:buClr>
              <a:buSzPct val="200000"/>
              <a:buNone/>
            </a:pPr>
            <a:endParaRPr lang="pt-BR" sz="1350" dirty="0">
              <a:solidFill>
                <a:srgbClr val="00500F"/>
              </a:solidFill>
              <a:cs typeface="ＭＳ Ｐゴシック" pitchFamily="-65" charset="-128"/>
            </a:endParaRPr>
          </a:p>
          <a:p>
            <a:pPr marL="557213" lvl="2" indent="-257175" algn="just">
              <a:spcBef>
                <a:spcPct val="0"/>
              </a:spcBef>
              <a:buClr>
                <a:srgbClr val="FFC000"/>
              </a:buClr>
              <a:buSzPct val="200000"/>
            </a:pPr>
            <a:r>
              <a:rPr lang="pt-BR" sz="1200" dirty="0">
                <a:solidFill>
                  <a:srgbClr val="00500F"/>
                </a:solidFill>
                <a:cs typeface="ＭＳ Ｐゴシック" pitchFamily="-65" charset="-128"/>
              </a:rPr>
              <a:t>Fronteira com 10 países</a:t>
            </a:r>
          </a:p>
          <a:p>
            <a:pPr marL="557213" lvl="2" indent="-257175" algn="just">
              <a:spcBef>
                <a:spcPct val="0"/>
              </a:spcBef>
              <a:buClr>
                <a:srgbClr val="FFC000"/>
              </a:buClr>
              <a:buSzPct val="200000"/>
            </a:pPr>
            <a:r>
              <a:rPr lang="pt-BR" sz="1200" dirty="0">
                <a:solidFill>
                  <a:srgbClr val="00500F"/>
                </a:solidFill>
                <a:cs typeface="ＭＳ Ｐゴシック" pitchFamily="-65" charset="-128"/>
              </a:rPr>
              <a:t>11 estados fronteiriços</a:t>
            </a:r>
          </a:p>
          <a:p>
            <a:pPr marL="557213" lvl="2" indent="-257175" algn="just">
              <a:spcBef>
                <a:spcPct val="0"/>
              </a:spcBef>
              <a:buClr>
                <a:srgbClr val="FFC000"/>
              </a:buClr>
              <a:buSzPct val="200000"/>
            </a:pPr>
            <a:r>
              <a:rPr lang="pt-BR" sz="1200" dirty="0">
                <a:solidFill>
                  <a:srgbClr val="00500F"/>
                </a:solidFill>
                <a:cs typeface="ＭＳ Ｐゴシック" pitchFamily="-65" charset="-128"/>
              </a:rPr>
              <a:t>588 municípios</a:t>
            </a:r>
          </a:p>
          <a:p>
            <a:pPr marL="557213" lvl="2" indent="-257175" algn="just">
              <a:spcBef>
                <a:spcPct val="0"/>
              </a:spcBef>
              <a:buClr>
                <a:srgbClr val="FFC000"/>
              </a:buClr>
              <a:buSzPct val="200000"/>
            </a:pPr>
            <a:r>
              <a:rPr lang="pt-BR" sz="1200" dirty="0">
                <a:solidFill>
                  <a:srgbClr val="00500F"/>
                </a:solidFill>
                <a:cs typeface="ＭＳ Ｐゴシック" pitchFamily="-65" charset="-128"/>
              </a:rPr>
              <a:t>27% do território nacional </a:t>
            </a:r>
          </a:p>
          <a:p>
            <a:pPr marL="557213" lvl="2" indent="-257175" algn="just">
              <a:spcBef>
                <a:spcPct val="0"/>
              </a:spcBef>
              <a:buClr>
                <a:srgbClr val="FFC000"/>
              </a:buClr>
              <a:buSzPct val="200000"/>
            </a:pPr>
            <a:r>
              <a:rPr lang="pt-BR" sz="1200" dirty="0">
                <a:solidFill>
                  <a:srgbClr val="00500F"/>
                </a:solidFill>
                <a:cs typeface="ＭＳ Ｐゴシック" pitchFamily="-65" charset="-128"/>
              </a:rPr>
              <a:t>25 milhões de cabeças</a:t>
            </a:r>
          </a:p>
          <a:p>
            <a:pPr marL="300038" lvl="2" indent="0" algn="just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SzPct val="200000"/>
              <a:buNone/>
            </a:pPr>
            <a:endParaRPr lang="pt-BR" sz="1200" dirty="0">
              <a:solidFill>
                <a:srgbClr val="00500F"/>
              </a:solidFill>
              <a:cs typeface="ＭＳ Ｐゴシック" pitchFamily="-65" charset="-128"/>
            </a:endParaRPr>
          </a:p>
        </p:txBody>
      </p:sp>
      <p:pic>
        <p:nvPicPr>
          <p:cNvPr id="4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5251" r="2071" b="11801"/>
          <a:stretch>
            <a:fillRect/>
          </a:stretch>
        </p:blipFill>
        <p:spPr bwMode="auto">
          <a:xfrm>
            <a:off x="5880264" y="2165431"/>
            <a:ext cx="2501954" cy="24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3816" y="5013176"/>
            <a:ext cx="8181131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10000"/>
              </a:lnSpc>
              <a:spcBef>
                <a:spcPts val="375"/>
              </a:spcBef>
              <a:buClr>
                <a:srgbClr val="FFC000"/>
              </a:buClr>
              <a:buSzPct val="200000"/>
            </a:pPr>
            <a:r>
              <a:rPr lang="pt-BR" sz="1500" b="1" dirty="0">
                <a:solidFill>
                  <a:srgbClr val="0070C0"/>
                </a:solidFill>
              </a:rPr>
              <a:t>Oficina em andamento (18-19 de agosto de 2015) para elaboração do programa, comparticipação do OESA de todos os estados fronteiriços</a:t>
            </a:r>
            <a:r>
              <a:rPr lang="pt-B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3528" y="548680"/>
            <a:ext cx="7805230" cy="1960117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900"/>
              </a:spcAft>
              <a:buNone/>
            </a:pPr>
            <a:r>
              <a:rPr lang="pt-BR" sz="2400" u="sng" cap="small" dirty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Programas e Projetos Técnicos (Principais)</a:t>
            </a:r>
          </a:p>
          <a:p>
            <a:pPr algn="just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2600" b="1" dirty="0">
                <a:solidFill>
                  <a:srgbClr val="00500F"/>
                </a:solidFill>
              </a:rPr>
              <a:t>Programa Nacional de Defesa Agropecuária em Fronteiras. (2016-2020)</a:t>
            </a:r>
          </a:p>
          <a:p>
            <a:pPr lvl="1">
              <a:lnSpc>
                <a:spcPct val="110000"/>
              </a:lnSpc>
              <a:buClr>
                <a:srgbClr val="FFC000"/>
              </a:buClr>
              <a:buSzPct val="200000"/>
            </a:pPr>
            <a:r>
              <a:rPr lang="pt-BR" sz="2200" dirty="0">
                <a:solidFill>
                  <a:srgbClr val="0070C0"/>
                </a:solidFill>
              </a:rPr>
              <a:t>Aperfeiçoar a segurança na região de fronteiras, criando uma zona tampão de 150 km de largura, evitando que pragas e doenças cheguem as plantações e rebanhos</a:t>
            </a:r>
          </a:p>
        </p:txBody>
      </p:sp>
    </p:spTree>
    <p:extLst>
      <p:ext uri="{BB962C8B-B14F-4D97-AF65-F5344CB8AC3E}">
        <p14:creationId xmlns:p14="http://schemas.microsoft.com/office/powerpoint/2010/main" val="34872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62322" y="3028954"/>
            <a:ext cx="4232100" cy="977465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10000"/>
              </a:lnSpc>
              <a:buClr>
                <a:srgbClr val="FFC000"/>
              </a:buClr>
              <a:buSzPct val="200000"/>
            </a:pPr>
            <a:r>
              <a:rPr lang="pt-BR" sz="1500" dirty="0">
                <a:solidFill>
                  <a:srgbClr val="0070C0"/>
                </a:solidFill>
              </a:rPr>
              <a:t>Estratégia de controle e erradicação das moscas das frutas definidas em um Programa Nacional, programa será lançado em </a:t>
            </a:r>
            <a:r>
              <a:rPr lang="pt-BR" sz="1500" b="1" dirty="0">
                <a:solidFill>
                  <a:srgbClr val="0070C0"/>
                </a:solidFill>
              </a:rPr>
              <a:t>09 de setembro de 2015.</a:t>
            </a:r>
          </a:p>
          <a:p>
            <a:pPr lvl="1" algn="just">
              <a:lnSpc>
                <a:spcPct val="110000"/>
              </a:lnSpc>
              <a:buClr>
                <a:srgbClr val="FFC000"/>
              </a:buClr>
              <a:buSzPct val="200000"/>
            </a:pPr>
            <a:endParaRPr lang="pt-BR" sz="1500" dirty="0">
              <a:solidFill>
                <a:srgbClr val="0070C0"/>
              </a:solidFill>
            </a:endParaRPr>
          </a:p>
          <a:p>
            <a:pPr lvl="1" algn="just">
              <a:lnSpc>
                <a:spcPct val="110000"/>
              </a:lnSpc>
              <a:buClr>
                <a:srgbClr val="FFC000"/>
              </a:buClr>
              <a:buSzPct val="200000"/>
            </a:pPr>
            <a:endParaRPr lang="pt-BR" sz="150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pt-BR" sz="15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11" y="2280629"/>
            <a:ext cx="2446548" cy="304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62321" y="1114158"/>
            <a:ext cx="7310156" cy="15719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900"/>
              </a:spcAft>
              <a:buNone/>
            </a:pPr>
            <a:r>
              <a:rPr lang="pt-BR" sz="2400" u="sng" cap="small" dirty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Programas e Projetos Técnicos (Principais)</a:t>
            </a:r>
          </a:p>
          <a:p>
            <a:pPr marL="171450" lvl="1" algn="just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800" b="1" dirty="0">
                <a:solidFill>
                  <a:srgbClr val="00500F"/>
                </a:solidFill>
              </a:rPr>
              <a:t>Programa Nacional de Controle e Erradicação Mosca das Frutas</a:t>
            </a:r>
          </a:p>
        </p:txBody>
      </p:sp>
    </p:spTree>
    <p:extLst>
      <p:ext uri="{BB962C8B-B14F-4D97-AF65-F5344CB8AC3E}">
        <p14:creationId xmlns:p14="http://schemas.microsoft.com/office/powerpoint/2010/main" val="33658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3568" y="908720"/>
            <a:ext cx="7602658" cy="442779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u="sng" cap="small" dirty="0">
                <a:solidFill>
                  <a:srgbClr val="056F05"/>
                </a:solidFill>
              </a:rPr>
              <a:t>Programas e Projetos Técnicos Principais (cont.)</a:t>
            </a:r>
          </a:p>
          <a:p>
            <a:pPr marL="0" indent="0" algn="just">
              <a:buNone/>
            </a:pPr>
            <a:endParaRPr lang="pt-BR" altLang="pt-BR" sz="1275" u="sng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800" dirty="0">
                <a:solidFill>
                  <a:srgbClr val="00500F"/>
                </a:solidFill>
              </a:rPr>
              <a:t>Fortalecer os   Laboratórios Nacionais Agropecuários (</a:t>
            </a:r>
            <a:r>
              <a:rPr lang="pt-BR" sz="1800" dirty="0" err="1">
                <a:solidFill>
                  <a:srgbClr val="00500F"/>
                </a:solidFill>
              </a:rPr>
              <a:t>LANAGROs</a:t>
            </a:r>
            <a:r>
              <a:rPr lang="pt-BR" sz="1800" dirty="0">
                <a:solidFill>
                  <a:srgbClr val="00500F"/>
                </a:solidFill>
              </a:rPr>
              <a:t>) e a qualidade dos serviços (2016-2020).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1425" dirty="0">
                <a:solidFill>
                  <a:srgbClr val="0070C0"/>
                </a:solidFill>
              </a:rPr>
              <a:t>Buscar com que os 06 (seis) laboratórios oficiais de referência do Mapa atuem cada vez mais apenas como laboratórios de referência. Para tanto, deverá ser expandida a rede credenciada e modernizado e especializado cada vez mais os laboratórios oficiais. </a:t>
            </a: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800" dirty="0">
                <a:solidFill>
                  <a:srgbClr val="00500F"/>
                </a:solidFill>
              </a:rPr>
              <a:t>Fortalecer as Ações de Defesa Agropecuária no Trânsito Internacional adequando a estrutura das Unidades do MAPA à demanda de fiscalização, simplificando processos e intensificando controles em bens e materiais de interesse agropecuário (2016-2020).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1425" dirty="0">
                <a:solidFill>
                  <a:srgbClr val="0070C0"/>
                </a:solidFill>
              </a:rPr>
              <a:t>Melhorar a estrutura física e a logística das unidades do Mapa nas fronteiras e pontos de entrada no país. Além disso, rever vários processos relacionados com o ingresso e a saída de produtos agropecuários, seus quarentenários, normas incidentes sobre o trânsito internacional, aporte e treinamento de pessoal.</a:t>
            </a:r>
          </a:p>
        </p:txBody>
      </p:sp>
    </p:spTree>
    <p:extLst>
      <p:ext uri="{BB962C8B-B14F-4D97-AF65-F5344CB8AC3E}">
        <p14:creationId xmlns:p14="http://schemas.microsoft.com/office/powerpoint/2010/main" val="27062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717259" y="1325923"/>
            <a:ext cx="7971638" cy="37274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pt-BR" sz="2250" u="sng" cap="small" dirty="0">
                <a:solidFill>
                  <a:srgbClr val="056F05"/>
                </a:solidFill>
              </a:rPr>
              <a:t>Programas e Projetos Técnicos Principais (cont</a:t>
            </a:r>
            <a:r>
              <a:rPr lang="pt-BR" sz="2250" u="sng" cap="small" dirty="0" smtClean="0">
                <a:solidFill>
                  <a:srgbClr val="056F05"/>
                </a:solidFill>
              </a:rPr>
              <a:t>.)</a:t>
            </a:r>
          </a:p>
          <a:p>
            <a:pPr marL="0" indent="0">
              <a:lnSpc>
                <a:spcPct val="80000"/>
              </a:lnSpc>
              <a:buNone/>
            </a:pPr>
            <a:endParaRPr lang="pt-BR" sz="2250" u="sng" cap="small" dirty="0">
              <a:solidFill>
                <a:srgbClr val="056F05"/>
              </a:solidFill>
            </a:endParaRPr>
          </a:p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650" dirty="0">
                <a:solidFill>
                  <a:srgbClr val="00500F"/>
                </a:solidFill>
              </a:rPr>
              <a:t>Fortalecer e ampliar  os planos de controle e erradicação de pragas e doenças.</a:t>
            </a:r>
          </a:p>
          <a:p>
            <a:pPr lvl="1" algn="just">
              <a:lnSpc>
                <a:spcPct val="100000"/>
              </a:lnSpc>
              <a:spcAft>
                <a:spcPts val="225"/>
              </a:spcAft>
              <a:buClr>
                <a:srgbClr val="FFC000"/>
              </a:buClr>
              <a:buSzPct val="200000"/>
            </a:pPr>
            <a:r>
              <a:rPr lang="pt-BR" sz="1425" dirty="0">
                <a:solidFill>
                  <a:srgbClr val="0070C0"/>
                </a:solidFill>
              </a:rPr>
              <a:t>Erradicação da Peste Suína Clássica –PSC</a:t>
            </a:r>
          </a:p>
          <a:p>
            <a:pPr lvl="1" algn="just">
              <a:lnSpc>
                <a:spcPct val="100000"/>
              </a:lnSpc>
              <a:spcAft>
                <a:spcPts val="225"/>
              </a:spcAft>
              <a:buClr>
                <a:srgbClr val="FFC000"/>
              </a:buClr>
              <a:buSzPct val="200000"/>
            </a:pPr>
            <a:r>
              <a:rPr lang="pt-BR" sz="1425" dirty="0">
                <a:solidFill>
                  <a:srgbClr val="0070C0"/>
                </a:solidFill>
              </a:rPr>
              <a:t>Controle e Erradicação da Brucelose e Tuberculose – PNCEBT</a:t>
            </a:r>
          </a:p>
          <a:p>
            <a:pPr lvl="1" algn="just">
              <a:lnSpc>
                <a:spcPct val="100000"/>
              </a:lnSpc>
              <a:spcAft>
                <a:spcPts val="225"/>
              </a:spcAft>
              <a:buClr>
                <a:srgbClr val="FFC000"/>
              </a:buClr>
              <a:buSzPct val="200000"/>
            </a:pPr>
            <a:r>
              <a:rPr lang="pt-BR" sz="1425" dirty="0">
                <a:solidFill>
                  <a:srgbClr val="0070C0"/>
                </a:solidFill>
              </a:rPr>
              <a:t>Controle e Erradicação Mosca das Frutas</a:t>
            </a:r>
          </a:p>
          <a:p>
            <a:pPr lvl="1" algn="just">
              <a:lnSpc>
                <a:spcPct val="100000"/>
              </a:lnSpc>
              <a:spcAft>
                <a:spcPts val="225"/>
              </a:spcAft>
              <a:buClr>
                <a:srgbClr val="FFC000"/>
              </a:buClr>
              <a:buSzPct val="200000"/>
            </a:pPr>
            <a:r>
              <a:rPr lang="pt-BR" sz="1425" dirty="0">
                <a:solidFill>
                  <a:srgbClr val="0070C0"/>
                </a:solidFill>
              </a:rPr>
              <a:t>Erradicação e Prevenção da Febre Aftosa – PNEFA</a:t>
            </a:r>
          </a:p>
          <a:p>
            <a:pPr lvl="1" algn="just">
              <a:lnSpc>
                <a:spcPct val="100000"/>
              </a:lnSpc>
              <a:spcAft>
                <a:spcPts val="225"/>
              </a:spcAft>
              <a:buClr>
                <a:srgbClr val="FFC000"/>
              </a:buClr>
              <a:buSzPct val="200000"/>
            </a:pPr>
            <a:r>
              <a:rPr lang="pt-BR" sz="1425" dirty="0">
                <a:solidFill>
                  <a:srgbClr val="0070C0"/>
                </a:solidFill>
              </a:rPr>
              <a:t>Influenza Aviária e Doença de Newcastle.</a:t>
            </a:r>
          </a:p>
          <a:p>
            <a:pPr lvl="1" algn="just">
              <a:lnSpc>
                <a:spcPct val="100000"/>
              </a:lnSpc>
              <a:spcAft>
                <a:spcPts val="225"/>
              </a:spcAft>
              <a:buClr>
                <a:srgbClr val="FFC000"/>
              </a:buClr>
              <a:buSzPct val="200000"/>
            </a:pPr>
            <a:r>
              <a:rPr lang="pt-BR" sz="1425" dirty="0">
                <a:solidFill>
                  <a:srgbClr val="0070C0"/>
                </a:solidFill>
              </a:rPr>
              <a:t>Controle e Supressão do Bicudo do Algodoeiro.</a:t>
            </a:r>
          </a:p>
          <a:p>
            <a:pPr lvl="1" algn="just">
              <a:lnSpc>
                <a:spcPct val="100000"/>
              </a:lnSpc>
              <a:spcAft>
                <a:spcPts val="225"/>
              </a:spcAft>
              <a:buClr>
                <a:srgbClr val="FFC000"/>
              </a:buClr>
              <a:buSzPct val="200000"/>
            </a:pPr>
            <a:r>
              <a:rPr lang="pt-BR" sz="1425" dirty="0">
                <a:solidFill>
                  <a:srgbClr val="0070C0"/>
                </a:solidFill>
              </a:rPr>
              <a:t>Controle de Pragas em Citros.</a:t>
            </a:r>
          </a:p>
          <a:p>
            <a:pPr marL="342900" lvl="1" indent="0">
              <a:lnSpc>
                <a:spcPct val="100000"/>
              </a:lnSpc>
              <a:spcAft>
                <a:spcPts val="450"/>
              </a:spcAft>
              <a:buNone/>
            </a:pPr>
            <a:endParaRPr lang="pt-BR" sz="12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5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05064"/>
            <a:ext cx="1624913" cy="2256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 idx="4294967295"/>
          </p:nvPr>
        </p:nvSpPr>
        <p:spPr>
          <a:xfrm>
            <a:off x="1021076" y="404664"/>
            <a:ext cx="5989740" cy="6886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t-BR" altLang="pt-BR" sz="2400" b="1" cap="small" dirty="0">
                <a:solidFill>
                  <a:srgbClr val="056F05"/>
                </a:solidFill>
              </a:rPr>
              <a:t>Eixos do Plano</a:t>
            </a:r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7848872" cy="439248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900"/>
              </a:spcAft>
              <a:buClr>
                <a:srgbClr val="006521"/>
              </a:buClr>
              <a:buNone/>
            </a:pPr>
            <a:r>
              <a:rPr lang="pt-BR" altLang="pt-BR" sz="2400" u="sng" cap="small" dirty="0">
                <a:solidFill>
                  <a:srgbClr val="056F05"/>
                </a:solidFill>
                <a:latin typeface="+mj-lt"/>
                <a:ea typeface="+mj-ea"/>
                <a:cs typeface="+mj-cs"/>
              </a:rPr>
              <a:t>Avaliação e Monitoramento do Plano</a:t>
            </a:r>
            <a:endParaRPr lang="pt-BR" sz="2400" u="sng" cap="small" dirty="0">
              <a:solidFill>
                <a:srgbClr val="056F05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500" dirty="0">
                <a:solidFill>
                  <a:srgbClr val="00500F"/>
                </a:solidFill>
              </a:rPr>
              <a:t>O Monitoramento do cumprimento das metas será realizado de forma transparente para que o Primeiro PDA seja totalmente implantado dentro dos seus prazos.</a:t>
            </a:r>
          </a:p>
          <a:p>
            <a:pPr lvl="1" algn="just">
              <a:lnSpc>
                <a:spcPct val="110000"/>
              </a:lnSpc>
              <a:buClr>
                <a:srgbClr val="FFC0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BR" altLang="pt-BR" sz="1350" dirty="0">
                <a:solidFill>
                  <a:srgbClr val="0070C0"/>
                </a:solidFill>
              </a:rPr>
              <a:t>O Plano, seus Eixos e Programas foram inseridos no Sistema de acompanhamento de projetos do MAPA, o e-CAR, e já estão sendo acompanhados pela alta direção do MAPA.</a:t>
            </a:r>
          </a:p>
          <a:p>
            <a:pPr algn="just"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sz="1500" dirty="0">
                <a:solidFill>
                  <a:srgbClr val="00500F"/>
                </a:solidFill>
              </a:rPr>
              <a:t>O Primeiro PDA 2015-2020 será avaliado e monitorado em parceria entre o Mapa, secretarias estaduais e municipais e demais órgãos da agricultura Brasileira.</a:t>
            </a:r>
            <a:endParaRPr lang="pt-BR" altLang="pt-BR" sz="1500" dirty="0">
              <a:solidFill>
                <a:srgbClr val="00500F"/>
              </a:solidFill>
            </a:endParaRPr>
          </a:p>
          <a:p>
            <a:pPr lvl="1" algn="just">
              <a:lnSpc>
                <a:spcPct val="110000"/>
              </a:lnSpc>
              <a:buClr>
                <a:srgbClr val="FFC0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BR" altLang="pt-BR" sz="1350" dirty="0">
                <a:solidFill>
                  <a:srgbClr val="0070C0"/>
                </a:solidFill>
              </a:rPr>
              <a:t>Não obstante o acompanhamento já sendo feito através do e-CAR, a Secretaria vem estudando alternativas que permitam que a gestão e controle dos Programas sejam realizadas através de um sistema de gestão especifico para projetos, o qual além de apoiar a gestão, alimentaria ao e-CAR e permitiria que atores externos possam participar do monitoramento. </a:t>
            </a:r>
          </a:p>
          <a:p>
            <a:pPr lvl="1" algn="just">
              <a:lnSpc>
                <a:spcPct val="110000"/>
              </a:lnSpc>
              <a:buClr>
                <a:srgbClr val="FFC000"/>
              </a:buClr>
              <a:buSzPct val="200000"/>
              <a:buFont typeface="Wingdings" panose="05000000000000000000" pitchFamily="2" charset="2"/>
              <a:buChar char="§"/>
            </a:pPr>
            <a:r>
              <a:rPr lang="pt-BR" altLang="pt-BR" sz="1350" dirty="0">
                <a:solidFill>
                  <a:srgbClr val="0070C0"/>
                </a:solidFill>
              </a:rPr>
              <a:t>Encontra-se em implementação a nova Coordenação Geral de Operações, a qual já iniciou os trabalhos de desenvolver metodologias para definir indicadores e capturar dados dos programas do PDA em elaboração</a:t>
            </a:r>
            <a:r>
              <a:rPr lang="pt-BR" altLang="pt-BR" sz="1350" dirty="0" smtClean="0">
                <a:solidFill>
                  <a:srgbClr val="0070C0"/>
                </a:solidFill>
              </a:rPr>
              <a:t>. </a:t>
            </a:r>
            <a:endParaRPr lang="pt-BR" altLang="pt-BR" sz="13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23728" y="2060848"/>
            <a:ext cx="6021288" cy="19442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FFC000"/>
              </a:buClr>
              <a:buSzPct val="150000"/>
            </a:pPr>
            <a:r>
              <a:rPr lang="pt-BR" sz="4000" b="1" cap="small" dirty="0"/>
              <a:t>Evolução e execução orçamentária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880683" y="5346615"/>
            <a:ext cx="1782198" cy="92333"/>
          </a:xfrm>
          <a:prstGeom prst="rect">
            <a:avLst/>
          </a:prstGeom>
          <a:solidFill>
            <a:srgbClr val="F2F8F8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600" b="1" spc="450" dirty="0">
                <a:solidFill>
                  <a:schemeClr val="tx2"/>
                </a:solidFill>
                <a:latin typeface="+mj-lt"/>
                <a:cs typeface="Estrangelo Edessa" panose="03080600000000000000" pitchFamily="66" charset="0"/>
              </a:rPr>
              <a:t>PÁTRIA EDUCADORA</a:t>
            </a:r>
          </a:p>
        </p:txBody>
      </p:sp>
    </p:spTree>
    <p:extLst>
      <p:ext uri="{BB962C8B-B14F-4D97-AF65-F5344CB8AC3E}">
        <p14:creationId xmlns:p14="http://schemas.microsoft.com/office/powerpoint/2010/main" val="18329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0825" y="190599"/>
            <a:ext cx="8642350" cy="7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pt-BR" altLang="pt-BR" sz="3600" dirty="0">
                <a:solidFill>
                  <a:srgbClr val="056F05"/>
                </a:solidFill>
              </a:rPr>
              <a:t>Desafios</a:t>
            </a:r>
            <a:r>
              <a:rPr lang="es-ES" altLang="pt-BR" sz="3600" dirty="0">
                <a:solidFill>
                  <a:srgbClr val="056F05"/>
                </a:solidFill>
              </a:rPr>
              <a:t> </a:t>
            </a:r>
            <a:r>
              <a:rPr lang="pt-BR" altLang="pt-BR" sz="3600" dirty="0">
                <a:solidFill>
                  <a:srgbClr val="056F05"/>
                </a:solidFill>
              </a:rPr>
              <a:t>em</a:t>
            </a:r>
            <a:r>
              <a:rPr lang="es-ES" altLang="pt-BR" sz="3600" dirty="0">
                <a:solidFill>
                  <a:srgbClr val="056F05"/>
                </a:solidFill>
              </a:rPr>
              <a:t> </a:t>
            </a:r>
            <a:r>
              <a:rPr lang="pt-BR" altLang="pt-BR" sz="3600" dirty="0">
                <a:solidFill>
                  <a:srgbClr val="056F05"/>
                </a:solidFill>
              </a:rPr>
              <a:t>um</a:t>
            </a:r>
            <a:r>
              <a:rPr lang="es-ES" altLang="pt-BR" sz="3600" dirty="0">
                <a:solidFill>
                  <a:srgbClr val="056F05"/>
                </a:solidFill>
              </a:rPr>
              <a:t> </a:t>
            </a:r>
            <a:r>
              <a:rPr lang="pt-BR" altLang="pt-BR" sz="3600" dirty="0">
                <a:solidFill>
                  <a:srgbClr val="056F05"/>
                </a:solidFill>
              </a:rPr>
              <a:t>Mundo</a:t>
            </a:r>
            <a:r>
              <a:rPr lang="es-ES" altLang="pt-BR" sz="3600" dirty="0">
                <a:solidFill>
                  <a:srgbClr val="056F05"/>
                </a:solidFill>
              </a:rPr>
              <a:t> </a:t>
            </a:r>
            <a:r>
              <a:rPr lang="pt-BR" altLang="pt-BR" sz="3600" dirty="0">
                <a:solidFill>
                  <a:srgbClr val="056F05"/>
                </a:solidFill>
              </a:rPr>
              <a:t>Globalizado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8" y="1339211"/>
            <a:ext cx="2619309" cy="368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22532" name="Retângulo 4"/>
          <p:cNvSpPr>
            <a:spLocks noChangeArrowheads="1"/>
          </p:cNvSpPr>
          <p:nvPr/>
        </p:nvSpPr>
        <p:spPr bwMode="auto">
          <a:xfrm>
            <a:off x="63500" y="5445125"/>
            <a:ext cx="2944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2000" dirty="0">
                <a:solidFill>
                  <a:schemeClr val="tx2"/>
                </a:solidFill>
              </a:rPr>
              <a:t>15.179 km de fronteiras</a:t>
            </a:r>
            <a:r>
              <a:rPr lang="pt-BR" altLang="pt-BR" sz="2000" dirty="0"/>
              <a:t> </a:t>
            </a:r>
          </a:p>
        </p:txBody>
      </p:sp>
      <p:sp>
        <p:nvSpPr>
          <p:cNvPr id="19461" name="CaixaDeTexto 8"/>
          <p:cNvSpPr txBox="1">
            <a:spLocks noChangeArrowheads="1"/>
          </p:cNvSpPr>
          <p:nvPr/>
        </p:nvSpPr>
        <p:spPr bwMode="auto">
          <a:xfrm>
            <a:off x="5192713" y="5137150"/>
            <a:ext cx="3960812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>
                <a:solidFill>
                  <a:schemeClr val="tx2"/>
                </a:solidFill>
                <a:ea typeface="+mn-ea"/>
              </a:rPr>
              <a:t>Proteger patrimônio nacional</a:t>
            </a:r>
          </a:p>
          <a:p>
            <a:pPr>
              <a:defRPr/>
            </a:pPr>
            <a:r>
              <a:rPr lang="pt-BR" altLang="pt-BR" sz="2000" dirty="0" smtClean="0">
                <a:ea typeface="+mn-ea"/>
              </a:rPr>
              <a:t>	</a:t>
            </a:r>
            <a:endParaRPr lang="pt-BR" altLang="pt-BR" sz="2000" dirty="0" smtClean="0">
              <a:solidFill>
                <a:schemeClr val="tx2"/>
              </a:solidFill>
              <a:ea typeface="+mn-ea"/>
            </a:endParaRP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>
                <a:solidFill>
                  <a:schemeClr val="tx2"/>
                </a:solidFill>
                <a:ea typeface="+mn-ea"/>
              </a:rPr>
              <a:t>Enfrentar as diversidades</a:t>
            </a:r>
          </a:p>
        </p:txBody>
      </p:sp>
      <p:pic>
        <p:nvPicPr>
          <p:cNvPr id="22534" name="Picture 2" descr="http://www.alunosonline.com.br/upload/conteudo_legenda/0fba47bb9dd28ab3590a266ed4e3e6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281113"/>
            <a:ext cx="333216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istribuicao_Rurais"/>
          <p:cNvPicPr>
            <a:picLocks noChangeAspect="1" noChangeArrowheads="1"/>
          </p:cNvPicPr>
          <p:nvPr/>
        </p:nvPicPr>
        <p:blipFill>
          <a:blip r:embed="rId4" cstate="print"/>
          <a:srcRect t="1241" r="17064" b="2480"/>
          <a:stretch>
            <a:fillRect/>
          </a:stretch>
        </p:blipFill>
        <p:spPr bwMode="auto">
          <a:xfrm>
            <a:off x="5635275" y="1359293"/>
            <a:ext cx="3613758" cy="3509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22536" name="CaixaDeTexto 4"/>
          <p:cNvSpPr txBox="1">
            <a:spLocks noChangeArrowheads="1"/>
          </p:cNvSpPr>
          <p:nvPr/>
        </p:nvSpPr>
        <p:spPr bwMode="auto">
          <a:xfrm>
            <a:off x="2522538" y="3579813"/>
            <a:ext cx="36004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  <a:cs typeface="Arial" panose="020B0604020202020204" pitchFamily="34" charset="0"/>
              </a:rPr>
              <a:t>Aumento do fluxo de mercadorias e pessoas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  <a:cs typeface="Arial" panose="020B0604020202020204" pitchFamily="34" charset="0"/>
              </a:rPr>
              <a:t>Situação sanitária mundial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2"/>
                </a:solidFill>
                <a:cs typeface="Arial" panose="020B0604020202020204" pitchFamily="34" charset="0"/>
              </a:rPr>
              <a:t>Abastecer o mundo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1347788" y="188640"/>
          <a:ext cx="6448425" cy="604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Planilha" r:id="rId4" imgW="6448341" imgH="5838640" progId="Excel.Sheet.8">
                  <p:embed/>
                </p:oleObj>
              </mc:Choice>
              <mc:Fallback>
                <p:oleObj name="Planilha" r:id="rId4" imgW="6448341" imgH="58386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7788" y="188640"/>
                        <a:ext cx="6448425" cy="6048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9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 idx="4294967295"/>
          </p:nvPr>
        </p:nvSpPr>
        <p:spPr>
          <a:xfrm>
            <a:off x="1657350" y="958119"/>
            <a:ext cx="5829300" cy="6886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t-BR" altLang="pt-BR" sz="2400" b="1" cap="small" dirty="0">
                <a:solidFill>
                  <a:srgbClr val="056F05"/>
                </a:solidFill>
              </a:rPr>
              <a:t>Conclusão</a:t>
            </a:r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93428" y="1646803"/>
            <a:ext cx="7474591" cy="367190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altLang="pt-BR" sz="1650" dirty="0">
                <a:solidFill>
                  <a:srgbClr val="00500F"/>
                </a:solidFill>
              </a:rPr>
              <a:t>A modernização institucional do Sistema de Defesa Agropecuária, nos seus aspectos de organização, normas e infraestrutura, é necessária para o próximo salto de crescimento sustentável do setor agroalimentar do Brasil;</a:t>
            </a:r>
          </a:p>
          <a:p>
            <a:pPr algn="just">
              <a:buClr>
                <a:srgbClr val="006521"/>
              </a:buClr>
              <a:buFont typeface="Wingdings" panose="05000000000000000000" pitchFamily="2" charset="2"/>
              <a:buChar char="ü"/>
            </a:pPr>
            <a:endParaRPr lang="pt-BR" altLang="pt-BR" sz="1650" dirty="0">
              <a:solidFill>
                <a:srgbClr val="00500F"/>
              </a:solidFill>
            </a:endParaRPr>
          </a:p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altLang="pt-BR" sz="1650" dirty="0">
                <a:solidFill>
                  <a:srgbClr val="00500F"/>
                </a:solidFill>
              </a:rPr>
              <a:t>Desenvolver um planejamento de médio e longo prazo para os programas técnicos e ter capacidade institucional e financeira para sua execução é a segunda condição para este crescimento sustentável;</a:t>
            </a:r>
          </a:p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endParaRPr lang="pt-BR" altLang="pt-BR" sz="1650" dirty="0">
              <a:solidFill>
                <a:srgbClr val="00500F"/>
              </a:solidFill>
            </a:endParaRPr>
          </a:p>
          <a:p>
            <a:pPr algn="just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FFC000"/>
              </a:buClr>
              <a:buSzPct val="200000"/>
            </a:pPr>
            <a:r>
              <a:rPr lang="pt-BR" altLang="pt-BR" sz="1650" dirty="0">
                <a:solidFill>
                  <a:srgbClr val="00500F"/>
                </a:solidFill>
              </a:rPr>
              <a:t>Assim, o Plano de Defesa Agropecuaria, ao enfrentar problemas normativos, institucionais, orçamentários e técnicos, busca criar condições favoráveis para o enfrentamento dos desafios e demandas inerentes ao setor agroalimentar brasileiro.</a:t>
            </a:r>
          </a:p>
        </p:txBody>
      </p:sp>
    </p:spTree>
    <p:extLst>
      <p:ext uri="{BB962C8B-B14F-4D97-AF65-F5344CB8AC3E}">
        <p14:creationId xmlns:p14="http://schemas.microsoft.com/office/powerpoint/2010/main" val="13465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7"/>
          <p:cNvSpPr txBox="1">
            <a:spLocks noChangeArrowheads="1"/>
          </p:cNvSpPr>
          <p:nvPr/>
        </p:nvSpPr>
        <p:spPr bwMode="auto">
          <a:xfrm>
            <a:off x="2351088" y="1447800"/>
            <a:ext cx="4176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6000" i="1">
                <a:solidFill>
                  <a:srgbClr val="0055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Obrigado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76400" y="2600325"/>
            <a:ext cx="502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132" name="TextBox 14"/>
          <p:cNvSpPr txBox="1">
            <a:spLocks noChangeArrowheads="1"/>
          </p:cNvSpPr>
          <p:nvPr/>
        </p:nvSpPr>
        <p:spPr bwMode="auto">
          <a:xfrm>
            <a:off x="2438400" y="260032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3600" b="1" i="1">
                <a:solidFill>
                  <a:srgbClr val="0055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www.agricultura.gov.br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316910" y="5985817"/>
            <a:ext cx="2376264" cy="123111"/>
          </a:xfrm>
          <a:prstGeom prst="rect">
            <a:avLst/>
          </a:prstGeom>
          <a:solidFill>
            <a:srgbClr val="F2F8F8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800" b="1" spc="600" dirty="0" smtClean="0">
                <a:solidFill>
                  <a:schemeClr val="tx2"/>
                </a:solidFill>
                <a:latin typeface="+mj-lt"/>
                <a:cs typeface="Estrangelo Edessa" panose="03080600000000000000" pitchFamily="66" charset="0"/>
              </a:rPr>
              <a:t>PÁTRIA EDUCADORA</a:t>
            </a:r>
            <a:endParaRPr lang="pt-BR" sz="800" b="1" spc="600" dirty="0">
              <a:solidFill>
                <a:schemeClr val="tx2"/>
              </a:solidFill>
              <a:latin typeface="+mj-lt"/>
              <a:cs typeface="Estrangelo Edessa" panose="03080600000000000000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377534" y="857250"/>
            <a:ext cx="1242138" cy="85408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1050" i="1" dirty="0"/>
              <a:t>Tela de abertura da apresentação: </a:t>
            </a:r>
            <a:r>
              <a:rPr lang="pt-BR" sz="1050" b="1" i="1" dirty="0"/>
              <a:t>opção 3</a:t>
            </a:r>
          </a:p>
          <a:p>
            <a:pPr algn="l"/>
            <a:endParaRPr lang="pt-BR" dirty="0">
              <a:solidFill>
                <a:srgbClr val="004994"/>
              </a:solidFill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1456273" y="5396926"/>
            <a:ext cx="3205705" cy="29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574" tIns="17145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900" dirty="0">
                <a:solidFill>
                  <a:srgbClr val="000000"/>
                </a:solidFill>
                <a:latin typeface="Arial"/>
                <a:cs typeface="Arial"/>
              </a:rPr>
              <a:t>Fonte</a:t>
            </a:r>
            <a:r>
              <a:rPr lang="pt-BR" sz="900" dirty="0">
                <a:solidFill>
                  <a:srgbClr val="000000"/>
                </a:solidFill>
                <a:cs typeface="Arial"/>
              </a:rPr>
              <a:t>: </a:t>
            </a:r>
            <a:r>
              <a:rPr lang="pt-BR" sz="900" dirty="0" err="1">
                <a:solidFill>
                  <a:srgbClr val="000000"/>
                </a:solidFill>
                <a:cs typeface="Arial"/>
              </a:rPr>
              <a:t>AgroStat</a:t>
            </a:r>
            <a:r>
              <a:rPr lang="pt-BR" sz="900" dirty="0">
                <a:solidFill>
                  <a:srgbClr val="000000"/>
                </a:solidFill>
                <a:cs typeface="Arial"/>
              </a:rPr>
              <a:t> Brasil, a partir de dados da SECEX/MDIC</a:t>
            </a:r>
            <a:r>
              <a:rPr lang="pt-BR" sz="900" dirty="0" smtClean="0">
                <a:solidFill>
                  <a:srgbClr val="000000"/>
                </a:solidFill>
                <a:cs typeface="Arial"/>
              </a:rPr>
              <a:t>.</a:t>
            </a:r>
            <a:endParaRPr lang="pt-BR" sz="9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57952" y="5692494"/>
            <a:ext cx="2170209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defRPr sz="1000"/>
            </a:pPr>
            <a:r>
              <a:rPr lang="pt-BR" sz="900" dirty="0">
                <a:solidFill>
                  <a:srgbClr val="000000"/>
                </a:solidFill>
                <a:cs typeface="Arial"/>
              </a:rPr>
              <a:t>Elaboração: CGOE/ DPI/ SRI/ MAPA</a:t>
            </a:r>
            <a:r>
              <a:rPr lang="pt-BR" sz="900" dirty="0" smtClean="0">
                <a:solidFill>
                  <a:srgbClr val="000000"/>
                </a:solidFill>
                <a:cs typeface="Arial"/>
              </a:rPr>
              <a:t>.</a:t>
            </a:r>
            <a:endParaRPr lang="pt-BR" sz="9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116633"/>
            <a:ext cx="806489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pt-BR" dirty="0">
                <a:solidFill>
                  <a:srgbClr val="056F05"/>
                </a:solidFill>
              </a:rPr>
              <a:t>Agricultura Brasileira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87623" y="1262220"/>
            <a:ext cx="7148175" cy="34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pt-BR" altLang="pt-BR" sz="18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Evolução </a:t>
            </a:r>
            <a:r>
              <a:rPr lang="pt-BR" altLang="pt-BR" sz="18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da Balança Comercial do </a:t>
            </a:r>
            <a:r>
              <a:rPr lang="pt-BR" altLang="pt-BR" sz="18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Agronegócio </a:t>
            </a:r>
            <a:r>
              <a:rPr lang="pt-BR" altLang="pt-BR" sz="1800" dirty="0">
                <a:solidFill>
                  <a:srgbClr val="000000"/>
                </a:solidFill>
                <a:latin typeface="+mj-lt"/>
                <a:cs typeface="Arial" pitchFamily="34" charset="0"/>
              </a:rPr>
              <a:t>(</a:t>
            </a:r>
            <a:r>
              <a:rPr lang="pt-BR" altLang="pt-BR" sz="18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1997 </a:t>
            </a:r>
            <a:r>
              <a:rPr lang="pt-BR" altLang="pt-BR" sz="1800" dirty="0">
                <a:solidFill>
                  <a:srgbClr val="000000"/>
                </a:solidFill>
                <a:latin typeface="+mj-lt"/>
                <a:cs typeface="Arial" pitchFamily="34" charset="0"/>
              </a:rPr>
              <a:t>a </a:t>
            </a:r>
            <a:r>
              <a:rPr lang="pt-BR" altLang="pt-BR" sz="18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2015)</a:t>
            </a:r>
            <a:endParaRPr lang="pt-BR" altLang="pt-BR" sz="18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Picture 3" descr="C:\Users\tiago\Desktop\TIAGO\Apresentações Institucionais Embrapa\folha_mai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95" y="1262220"/>
            <a:ext cx="340657" cy="3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2" y="1662455"/>
            <a:ext cx="7563906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2367" y="5960700"/>
            <a:ext cx="403244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000" dirty="0"/>
              <a:t>Source: UN data </a:t>
            </a:r>
            <a:r>
              <a:rPr lang="pt-BR" sz="1000" dirty="0" err="1"/>
              <a:t>from</a:t>
            </a:r>
            <a:r>
              <a:rPr lang="pt-BR" sz="1000" dirty="0"/>
              <a:t> Global </a:t>
            </a:r>
            <a:r>
              <a:rPr lang="pt-BR" sz="1000" dirty="0" err="1"/>
              <a:t>Harvest</a:t>
            </a:r>
            <a:r>
              <a:rPr lang="pt-BR" sz="1000" dirty="0"/>
              <a:t> </a:t>
            </a:r>
            <a:r>
              <a:rPr lang="pt-BR" sz="1000" dirty="0" err="1"/>
              <a:t>Initiative</a:t>
            </a:r>
            <a:r>
              <a:rPr lang="pt-BR" sz="1000" dirty="0"/>
              <a:t> GAP </a:t>
            </a:r>
            <a:r>
              <a:rPr lang="pt-BR" sz="1000" dirty="0" err="1"/>
              <a:t>Report</a:t>
            </a:r>
            <a:r>
              <a:rPr lang="pt-BR" sz="1000" dirty="0"/>
              <a:t> (2011).</a:t>
            </a: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5688494" y="2117350"/>
            <a:ext cx="2724714" cy="85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Crescimento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Populacional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Esperado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por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Região</a:t>
            </a:r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  <a:p>
            <a:pPr algn="ctr" eaLnBrk="0" hangingPunct="0">
              <a:defRPr/>
            </a:pPr>
            <a:r>
              <a:rPr lang="en-US" sz="1200" dirty="0">
                <a:solidFill>
                  <a:schemeClr val="tx2"/>
                </a:solidFill>
                <a:latin typeface="Arial Narrow" pitchFamily="34" charset="0"/>
              </a:rPr>
              <a:t>2010 - 2050</a:t>
            </a:r>
            <a:endParaRPr lang="pt-BR" sz="105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472967" y="416941"/>
            <a:ext cx="8198065" cy="7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algn="ctr"/>
            <a:r>
              <a:rPr lang="pt-BR" altLang="pt-BR" sz="2400" dirty="0">
                <a:solidFill>
                  <a:srgbClr val="056F05"/>
                </a:solidFill>
              </a:rPr>
              <a:t>Desafios</a:t>
            </a:r>
            <a:r>
              <a:rPr lang="es-ES" altLang="pt-BR" sz="2400" dirty="0">
                <a:solidFill>
                  <a:srgbClr val="056F05"/>
                </a:solidFill>
              </a:rPr>
              <a:t> </a:t>
            </a:r>
            <a:r>
              <a:rPr lang="pt-BR" altLang="pt-BR" sz="2400" dirty="0">
                <a:solidFill>
                  <a:srgbClr val="056F05"/>
                </a:solidFill>
              </a:rPr>
              <a:t>em</a:t>
            </a:r>
            <a:r>
              <a:rPr lang="es-ES" altLang="pt-BR" sz="2400" dirty="0">
                <a:solidFill>
                  <a:srgbClr val="056F05"/>
                </a:solidFill>
              </a:rPr>
              <a:t> </a:t>
            </a:r>
            <a:r>
              <a:rPr lang="pt-BR" altLang="pt-BR" sz="2400" dirty="0">
                <a:solidFill>
                  <a:srgbClr val="056F05"/>
                </a:solidFill>
              </a:rPr>
              <a:t>um</a:t>
            </a:r>
            <a:r>
              <a:rPr lang="es-ES" altLang="pt-BR" sz="2400" dirty="0">
                <a:solidFill>
                  <a:srgbClr val="056F05"/>
                </a:solidFill>
              </a:rPr>
              <a:t> </a:t>
            </a:r>
            <a:r>
              <a:rPr lang="pt-BR" altLang="pt-BR" sz="2400" dirty="0">
                <a:solidFill>
                  <a:srgbClr val="056F05"/>
                </a:solidFill>
              </a:rPr>
              <a:t>Mundo</a:t>
            </a:r>
            <a:r>
              <a:rPr lang="es-ES" altLang="pt-BR" sz="2400" dirty="0">
                <a:solidFill>
                  <a:srgbClr val="056F05"/>
                </a:solidFill>
              </a:rPr>
              <a:t> </a:t>
            </a:r>
            <a:r>
              <a:rPr lang="pt-BR" altLang="pt-BR" sz="2400" dirty="0">
                <a:solidFill>
                  <a:srgbClr val="056F05"/>
                </a:solidFill>
              </a:rPr>
              <a:t>Globalizado</a:t>
            </a:r>
          </a:p>
          <a:p>
            <a:pPr algn="ctr" eaLnBrk="0" hangingPunct="0"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algn="ctr" eaLnBrk="0" hangingPunct="0"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Assimetrias 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no </a:t>
            </a:r>
            <a:r>
              <a:rPr lang="pt-BR" sz="2400" dirty="0" smtClean="0">
                <a:solidFill>
                  <a:schemeClr val="tx2"/>
                </a:solidFill>
                <a:latin typeface="Arial Narrow" pitchFamily="34" charset="0"/>
              </a:rPr>
              <a:t>crescimento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populacional e na produção de alimentos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2080" y="5885430"/>
            <a:ext cx="360039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1000" dirty="0"/>
              <a:t>Source: Oxford Martin Commission for Future Generations</a:t>
            </a: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1250133" y="692696"/>
            <a:ext cx="6643734" cy="48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/>
            <a:endParaRPr lang="pt-BR" sz="4950" cap="small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pitchFamily="-65" charset="-128"/>
            </a:endParaRPr>
          </a:p>
        </p:txBody>
      </p:sp>
      <p:grpSp>
        <p:nvGrpSpPr>
          <p:cNvPr id="22" name="Grupo 21"/>
          <p:cNvGrpSpPr>
            <a:grpSpLocks noChangeAspect="1"/>
          </p:cNvGrpSpPr>
          <p:nvPr/>
        </p:nvGrpSpPr>
        <p:grpSpPr>
          <a:xfrm>
            <a:off x="262367" y="2204864"/>
            <a:ext cx="4692490" cy="3692176"/>
            <a:chOff x="323529" y="-516905"/>
            <a:chExt cx="7953375" cy="625792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9" y="-516905"/>
              <a:ext cx="7953375" cy="62579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24" name="CaixaDeTexto 23"/>
            <p:cNvSpPr txBox="1">
              <a:spLocks noChangeAspect="1"/>
            </p:cNvSpPr>
            <p:nvPr/>
          </p:nvSpPr>
          <p:spPr>
            <a:xfrm>
              <a:off x="5187046" y="864647"/>
              <a:ext cx="2153280" cy="782483"/>
            </a:xfrm>
            <a:prstGeom prst="rect">
              <a:avLst/>
            </a:prstGeom>
            <a:solidFill>
              <a:srgbClr val="A3A2A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800" dirty="0" smtClean="0">
                  <a:solidFill>
                    <a:schemeClr val="bg1"/>
                  </a:solidFill>
                </a:rPr>
                <a:t>Porcentagem do crescimento total populacional por região</a:t>
              </a:r>
              <a:endParaRPr lang="pt-BR" sz="800" dirty="0">
                <a:solidFill>
                  <a:schemeClr val="bg1"/>
                </a:solidFill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364088" y="291244"/>
              <a:ext cx="432048" cy="156497"/>
            </a:xfrm>
            <a:prstGeom prst="rect">
              <a:avLst/>
            </a:prstGeom>
            <a:solidFill>
              <a:srgbClr val="EAF3D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600" dirty="0" smtClean="0">
                  <a:solidFill>
                    <a:srgbClr val="6E7071"/>
                  </a:solidFill>
                </a:rPr>
                <a:t>bilhões</a:t>
              </a:r>
              <a:endParaRPr lang="pt-BR" sz="600" dirty="0">
                <a:solidFill>
                  <a:srgbClr val="6E7071"/>
                </a:solidFill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908278" y="175563"/>
              <a:ext cx="432048" cy="161583"/>
            </a:xfrm>
            <a:prstGeom prst="rect">
              <a:avLst/>
            </a:prstGeom>
            <a:solidFill>
              <a:srgbClr val="EAF3D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600" dirty="0" smtClean="0">
                  <a:solidFill>
                    <a:srgbClr val="6E7071"/>
                  </a:solidFill>
                </a:rPr>
                <a:t>bilhões</a:t>
              </a:r>
              <a:endParaRPr lang="pt-BR" sz="600" dirty="0">
                <a:solidFill>
                  <a:srgbClr val="6E707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60034" y="76202"/>
              <a:ext cx="156497" cy="690563"/>
            </a:xfrm>
            <a:prstGeom prst="rect">
              <a:avLst/>
            </a:prstGeom>
            <a:solidFill>
              <a:srgbClr val="F3F3F4"/>
            </a:solidFill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/>
              <a:r>
                <a:rPr lang="pt-BR" sz="600" dirty="0" smtClean="0">
                  <a:solidFill>
                    <a:srgbClr val="6E7071"/>
                  </a:solidFill>
                </a:rPr>
                <a:t>BILHÕES</a:t>
              </a:r>
              <a:endParaRPr lang="pt-BR" sz="600" dirty="0">
                <a:solidFill>
                  <a:srgbClr val="6E7071"/>
                </a:solidFill>
              </a:endParaRPr>
            </a:p>
          </p:txBody>
        </p:sp>
      </p:grpSp>
      <p:grpSp>
        <p:nvGrpSpPr>
          <p:cNvPr id="16" name="Grupo 15"/>
          <p:cNvGrpSpPr>
            <a:grpSpLocks noChangeAspect="1"/>
          </p:cNvGrpSpPr>
          <p:nvPr/>
        </p:nvGrpSpPr>
        <p:grpSpPr>
          <a:xfrm>
            <a:off x="5580112" y="2966230"/>
            <a:ext cx="2891962" cy="2792665"/>
            <a:chOff x="716380" y="1581175"/>
            <a:chExt cx="4073186" cy="3933333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68"/>
            <a:stretch/>
          </p:blipFill>
          <p:spPr>
            <a:xfrm>
              <a:off x="716380" y="1581175"/>
              <a:ext cx="4073186" cy="3933333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2251369" y="3508110"/>
              <a:ext cx="1752600" cy="11704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200" dirty="0" smtClean="0"/>
                <a:t>Metade da população do mundo vive nesse círculo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90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09563" y="1742039"/>
            <a:ext cx="6408712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Arial Narrow" pitchFamily="34" charset="0"/>
              </a:rPr>
              <a:t>Através de redes sociais consumidores adquirem novas armas para demandar transparência dos </a:t>
            </a:r>
            <a:r>
              <a:rPr lang="pt-BR" sz="2400" dirty="0">
                <a:solidFill>
                  <a:schemeClr val="tx2"/>
                </a:solidFill>
                <a:latin typeface="Arial Narrow" pitchFamily="34" charset="0"/>
              </a:rPr>
              <a:t>Sistemas </a:t>
            </a:r>
            <a:r>
              <a:rPr lang="pt-BR" sz="2400" dirty="0" smtClean="0">
                <a:solidFill>
                  <a:schemeClr val="tx2"/>
                </a:solidFill>
                <a:latin typeface="Arial Narrow" pitchFamily="34" charset="0"/>
              </a:rPr>
              <a:t>Agroalimentar e </a:t>
            </a:r>
            <a:r>
              <a:rPr lang="pt-BR" sz="2400" dirty="0">
                <a:solidFill>
                  <a:schemeClr val="tx2"/>
                </a:solidFill>
                <a:latin typeface="Arial Narrow" pitchFamily="34" charset="0"/>
              </a:rPr>
              <a:t>Agroindustrial</a:t>
            </a:r>
          </a:p>
          <a:p>
            <a:pPr algn="ctr"/>
            <a:endParaRPr lang="pt-BR" sz="2400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2"/>
                </a:solidFill>
                <a:latin typeface="Arial Narrow" pitchFamily="34" charset="0"/>
              </a:rPr>
              <a:t>E passaram a exigir</a:t>
            </a:r>
          </a:p>
          <a:p>
            <a:pPr algn="ctr"/>
            <a:endParaRPr lang="pt-BR" sz="1400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Alimentos mais seguros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Alimentos mais nutritivos e convenientes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Proteção do meio ambiente,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Arial Narrow" pitchFamily="34" charset="0"/>
              </a:rPr>
              <a:t>Proteção da força de trabalho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  <a:latin typeface="Arial Narrow" pitchFamily="34" charset="0"/>
              </a:rPr>
              <a:t>Informações transparentes sobre o que consomem</a:t>
            </a:r>
            <a:endParaRPr lang="pt-BR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95270" y="4070102"/>
            <a:ext cx="12109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FEEC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 smtClean="0">
                <a:latin typeface="Arial Narrow" pitchFamily="34" charset="0"/>
              </a:rPr>
              <a:t>”</a:t>
            </a:r>
            <a:endParaRPr lang="pt-BR" sz="1050" b="1" dirty="0">
              <a:latin typeface="Arial Narrow" pitchFamily="34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50825" y="190599"/>
            <a:ext cx="8642350" cy="7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pt-BR" altLang="pt-BR" sz="3600" dirty="0">
                <a:solidFill>
                  <a:srgbClr val="056F05"/>
                </a:solidFill>
              </a:rPr>
              <a:t>Desafios</a:t>
            </a:r>
            <a:r>
              <a:rPr lang="es-ES" altLang="pt-BR" sz="3600" dirty="0">
                <a:solidFill>
                  <a:srgbClr val="056F05"/>
                </a:solidFill>
              </a:rPr>
              <a:t> </a:t>
            </a:r>
            <a:r>
              <a:rPr lang="pt-BR" altLang="pt-BR" sz="3600" dirty="0">
                <a:solidFill>
                  <a:srgbClr val="056F05"/>
                </a:solidFill>
              </a:rPr>
              <a:t>em</a:t>
            </a:r>
            <a:r>
              <a:rPr lang="es-ES" altLang="pt-BR" sz="3600" dirty="0">
                <a:solidFill>
                  <a:srgbClr val="056F05"/>
                </a:solidFill>
              </a:rPr>
              <a:t> </a:t>
            </a:r>
            <a:r>
              <a:rPr lang="pt-BR" altLang="pt-BR" sz="3600" dirty="0">
                <a:solidFill>
                  <a:srgbClr val="056F05"/>
                </a:solidFill>
              </a:rPr>
              <a:t>um</a:t>
            </a:r>
            <a:r>
              <a:rPr lang="es-ES" altLang="pt-BR" sz="3600" dirty="0">
                <a:solidFill>
                  <a:srgbClr val="056F05"/>
                </a:solidFill>
              </a:rPr>
              <a:t> </a:t>
            </a:r>
            <a:r>
              <a:rPr lang="pt-BR" altLang="pt-BR" sz="3600" dirty="0">
                <a:solidFill>
                  <a:srgbClr val="056F05"/>
                </a:solidFill>
              </a:rPr>
              <a:t>Mundo</a:t>
            </a:r>
            <a:r>
              <a:rPr lang="es-ES" altLang="pt-BR" sz="3600" dirty="0">
                <a:solidFill>
                  <a:srgbClr val="056F05"/>
                </a:solidFill>
              </a:rPr>
              <a:t> </a:t>
            </a:r>
            <a:r>
              <a:rPr lang="pt-BR" altLang="pt-BR" sz="3600" dirty="0">
                <a:solidFill>
                  <a:srgbClr val="056F05"/>
                </a:solidFill>
              </a:rPr>
              <a:t>Globalizado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5"/>
            <a:ext cx="1440160" cy="1399009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83568" y="4032481"/>
            <a:ext cx="12109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FEEC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 smtClean="0">
                <a:latin typeface="Arial Narrow" pitchFamily="34" charset="0"/>
              </a:rPr>
              <a:t>”</a:t>
            </a:r>
            <a:endParaRPr lang="pt-BR" sz="1050" b="1" dirty="0">
              <a:latin typeface="Arial Narrow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571533"/>
            <a:ext cx="1512169" cy="15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476672"/>
            <a:ext cx="9072000" cy="6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ubtítulo 3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14287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800" kern="1200" cap="small" dirty="0">
                <a:solidFill>
                  <a:schemeClr val="tx2"/>
                </a:solidFill>
              </a:rPr>
              <a:t>Algumas Pragas que São Ameaças para a </a:t>
            </a:r>
          </a:p>
          <a:p>
            <a:pPr algn="ctr">
              <a:spcBef>
                <a:spcPct val="0"/>
              </a:spcBef>
            </a:pPr>
            <a:r>
              <a:rPr lang="pt-BR" altLang="pt-BR" sz="2800" kern="1200" cap="small" dirty="0">
                <a:solidFill>
                  <a:schemeClr val="tx2"/>
                </a:solidFill>
              </a:rPr>
              <a:t>Agricultura Brasileira</a:t>
            </a:r>
          </a:p>
        </p:txBody>
      </p:sp>
      <p:sp>
        <p:nvSpPr>
          <p:cNvPr id="23558" name="CaixaDeTexto 1"/>
          <p:cNvSpPr txBox="1">
            <a:spLocks noChangeArrowheads="1"/>
          </p:cNvSpPr>
          <p:nvPr/>
        </p:nvSpPr>
        <p:spPr bwMode="auto">
          <a:xfrm>
            <a:off x="0" y="6581775"/>
            <a:ext cx="4643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1200" b="1" dirty="0">
                <a:solidFill>
                  <a:srgbClr val="FF0000"/>
                </a:solidFill>
              </a:rPr>
              <a:t>* Adaptado da Sociedade Brasileira de Defesa Agropecuária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aixaDeTexto 8"/>
          <p:cNvSpPr txBox="1">
            <a:spLocks noChangeArrowheads="1"/>
          </p:cNvSpPr>
          <p:nvPr/>
        </p:nvSpPr>
        <p:spPr bwMode="auto">
          <a:xfrm>
            <a:off x="35496" y="1048878"/>
            <a:ext cx="3312492" cy="54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sz="3600" b="1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pt-BR" sz="2000" dirty="0"/>
              <a:t>Potenciais vias de acesso de pragas e distribuição da </a:t>
            </a:r>
            <a:r>
              <a:rPr lang="pt-BR" altLang="pt-BR" sz="2000" dirty="0" smtClean="0"/>
              <a:t>produção </a:t>
            </a:r>
            <a:endParaRPr lang="pt-BR" altLang="pt-BR" sz="2000" dirty="0"/>
          </a:p>
          <a:p>
            <a:pPr>
              <a:lnSpc>
                <a:spcPct val="150000"/>
              </a:lnSpc>
            </a:pPr>
            <a:r>
              <a:rPr lang="pt-BR" altLang="pt-BR" sz="2000" dirty="0"/>
              <a:t>das culturas alvo</a:t>
            </a:r>
          </a:p>
          <a:p>
            <a:pPr>
              <a:lnSpc>
                <a:spcPct val="150000"/>
              </a:lnSpc>
            </a:pPr>
            <a:endParaRPr lang="pt-BR" altLang="pt-BR" sz="2000" dirty="0"/>
          </a:p>
          <a:p>
            <a:pPr>
              <a:lnSpc>
                <a:spcPct val="150000"/>
              </a:lnSpc>
            </a:pPr>
            <a:r>
              <a:rPr lang="pt-BR" altLang="pt-BR" sz="2000" dirty="0"/>
              <a:t>Brasil tem 23.102 km de fronteiras, sendo 15.735 km terrestres e 7.367 km marítimas.</a:t>
            </a:r>
          </a:p>
          <a:p>
            <a:pPr>
              <a:lnSpc>
                <a:spcPct val="150000"/>
              </a:lnSpc>
            </a:pPr>
            <a:endParaRPr lang="pt-BR" altLang="pt-BR" sz="2000" dirty="0"/>
          </a:p>
        </p:txBody>
      </p:sp>
      <p:pic>
        <p:nvPicPr>
          <p:cNvPr id="25604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5251" r="2071" b="11801"/>
          <a:stretch>
            <a:fillRect/>
          </a:stretch>
        </p:blipFill>
        <p:spPr bwMode="auto">
          <a:xfrm>
            <a:off x="3348038" y="-19843"/>
            <a:ext cx="5795962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aixaDeTexto 7"/>
          <p:cNvSpPr txBox="1">
            <a:spLocks noChangeArrowheads="1"/>
          </p:cNvSpPr>
          <p:nvPr/>
        </p:nvSpPr>
        <p:spPr bwMode="auto">
          <a:xfrm>
            <a:off x="179388" y="65088"/>
            <a:ext cx="2952452" cy="12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marL="0" indent="0" algn="ctr">
              <a:buNone/>
              <a:defRPr sz="3600" b="1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pt-BR" altLang="pt-BR" sz="1050" dirty="0"/>
              <a:t>Fonte: </a:t>
            </a:r>
          </a:p>
          <a:p>
            <a:r>
              <a:rPr lang="pt-BR" altLang="pt-BR" sz="1050" dirty="0"/>
              <a:t>Produção Agrícola Municipal (IBGE, 2012)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105775" y="2997200"/>
            <a:ext cx="217488" cy="215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64"/>
          <p:cNvSpPr txBox="1">
            <a:spLocks noChangeArrowheads="1"/>
          </p:cNvSpPr>
          <p:nvPr/>
        </p:nvSpPr>
        <p:spPr bwMode="auto">
          <a:xfrm>
            <a:off x="0" y="1"/>
            <a:ext cx="9144000" cy="6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360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2800" dirty="0"/>
              <a:t>Vigilância internacional - 106 Unidades - VIGIAGRO </a:t>
            </a:r>
          </a:p>
        </p:txBody>
      </p:sp>
      <p:pic>
        <p:nvPicPr>
          <p:cNvPr id="27651" name="Picture 132" descr="PB375por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19081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33" descr="airport-spl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852738"/>
            <a:ext cx="19081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78"/>
          <p:cNvSpPr txBox="1">
            <a:spLocks noChangeArrowheads="1"/>
          </p:cNvSpPr>
          <p:nvPr/>
        </p:nvSpPr>
        <p:spPr bwMode="auto">
          <a:xfrm>
            <a:off x="180975" y="620713"/>
            <a:ext cx="1493221" cy="2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053" tIns="37526" rIns="75053" bIns="37526">
            <a:spAutoFit/>
          </a:bodyPr>
          <a:lstStyle>
            <a:lvl1pPr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Marlett" pitchFamily="2" charset="2"/>
              <a:buChar char="n"/>
            </a:pPr>
            <a:r>
              <a:rPr lang="pt-BR" altLang="pt-BR" sz="14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pt-BR" altLang="pt-BR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PORTOS (28)</a:t>
            </a:r>
            <a:endParaRPr lang="pt-BR" altLang="pt-BR" sz="1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7654" name="Text Box 79"/>
          <p:cNvSpPr txBox="1">
            <a:spLocks noChangeArrowheads="1"/>
          </p:cNvSpPr>
          <p:nvPr/>
        </p:nvSpPr>
        <p:spPr bwMode="auto">
          <a:xfrm>
            <a:off x="684213" y="2492375"/>
            <a:ext cx="2015544" cy="2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053" tIns="37526" rIns="75053" bIns="37526">
            <a:spAutoFit/>
          </a:bodyPr>
          <a:lstStyle>
            <a:lvl1pPr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FF9900"/>
              </a:buClr>
              <a:buFont typeface="Marlett" pitchFamily="2" charset="2"/>
              <a:buChar char="n"/>
            </a:pPr>
            <a:r>
              <a:rPr lang="pt-BR" altLang="pt-BR" sz="14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pt-BR" altLang="pt-BR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AEROPORTOS (26)</a:t>
            </a:r>
            <a:endParaRPr lang="pt-BR" altLang="pt-BR" sz="1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27655" name="Picture 136" descr="07065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97425"/>
            <a:ext cx="19081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76"/>
          <p:cNvSpPr txBox="1">
            <a:spLocks noChangeArrowheads="1"/>
          </p:cNvSpPr>
          <p:nvPr/>
        </p:nvSpPr>
        <p:spPr bwMode="auto">
          <a:xfrm>
            <a:off x="0" y="4437063"/>
            <a:ext cx="20510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53" tIns="37526" rIns="75053" bIns="37526">
            <a:spAutoFit/>
          </a:bodyPr>
          <a:lstStyle>
            <a:lvl1pPr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FF0000"/>
              </a:buClr>
              <a:buFont typeface="Marlett" pitchFamily="2" charset="2"/>
              <a:buChar char="n"/>
            </a:pPr>
            <a:r>
              <a:rPr lang="pt-BR" altLang="pt-BR" sz="1400" b="1" dirty="0">
                <a:solidFill>
                  <a:schemeClr val="tx2"/>
                </a:solidFill>
                <a:cs typeface="Arial" panose="020B0604020202020204" pitchFamily="34" charset="0"/>
              </a:rPr>
              <a:t> FRONTEIRAS </a:t>
            </a:r>
            <a:r>
              <a:rPr lang="pt-BR" altLang="pt-BR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(28)</a:t>
            </a:r>
            <a:endParaRPr lang="pt-BR" altLang="pt-BR" sz="1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27657" name="Picture 138" descr="porto_se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797425"/>
            <a:ext cx="19446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77"/>
          <p:cNvSpPr txBox="1">
            <a:spLocks noChangeArrowheads="1"/>
          </p:cNvSpPr>
          <p:nvPr/>
        </p:nvSpPr>
        <p:spPr bwMode="auto">
          <a:xfrm>
            <a:off x="2555875" y="4437063"/>
            <a:ext cx="26638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53" tIns="37526" rIns="75053" bIns="37526">
            <a:spAutoFit/>
          </a:bodyPr>
          <a:lstStyle>
            <a:lvl1pPr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508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50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  <a:buFont typeface="Marlett" pitchFamily="2" charset="2"/>
              <a:buChar char="n"/>
            </a:pPr>
            <a:r>
              <a:rPr lang="pt-BR" altLang="pt-BR" sz="1400" b="1" dirty="0">
                <a:solidFill>
                  <a:schemeClr val="tx2"/>
                </a:solidFill>
                <a:cs typeface="Arial" panose="020B0604020202020204" pitchFamily="34" charset="0"/>
              </a:rPr>
              <a:t> PORTOS SECOS </a:t>
            </a:r>
            <a:r>
              <a:rPr lang="pt-BR" altLang="pt-BR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(24)</a:t>
            </a:r>
            <a:endParaRPr lang="pt-BR" altLang="pt-BR" sz="1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pSp>
        <p:nvGrpSpPr>
          <p:cNvPr id="27659" name="Group 142"/>
          <p:cNvGrpSpPr>
            <a:grpSpLocks noChangeAspect="1"/>
          </p:cNvGrpSpPr>
          <p:nvPr/>
        </p:nvGrpSpPr>
        <p:grpSpPr bwMode="auto">
          <a:xfrm>
            <a:off x="3275856" y="636520"/>
            <a:ext cx="5760000" cy="5584960"/>
            <a:chOff x="1821" y="272"/>
            <a:chExt cx="3883" cy="4020"/>
          </a:xfrm>
        </p:grpSpPr>
        <p:sp>
          <p:nvSpPr>
            <p:cNvPr id="27660" name="Freeform 3"/>
            <p:cNvSpPr>
              <a:spLocks/>
            </p:cNvSpPr>
            <p:nvPr/>
          </p:nvSpPr>
          <p:spPr bwMode="auto">
            <a:xfrm>
              <a:off x="1821" y="622"/>
              <a:ext cx="1685" cy="1449"/>
            </a:xfrm>
            <a:custGeom>
              <a:avLst/>
              <a:gdLst>
                <a:gd name="T0" fmla="*/ 2147482514 w 1685"/>
                <a:gd name="T1" fmla="*/ 2147482412 h 1449"/>
                <a:gd name="T2" fmla="*/ 2147482514 w 1685"/>
                <a:gd name="T3" fmla="*/ 2147482412 h 1449"/>
                <a:gd name="T4" fmla="*/ 2147482514 w 1685"/>
                <a:gd name="T5" fmla="*/ 2147482412 h 1449"/>
                <a:gd name="T6" fmla="*/ 2147482514 w 1685"/>
                <a:gd name="T7" fmla="*/ 2147482412 h 1449"/>
                <a:gd name="T8" fmla="*/ 2147482514 w 1685"/>
                <a:gd name="T9" fmla="*/ 2147482412 h 1449"/>
                <a:gd name="T10" fmla="*/ 2147482514 w 1685"/>
                <a:gd name="T11" fmla="*/ 2147482412 h 1449"/>
                <a:gd name="T12" fmla="*/ 2147482514 w 1685"/>
                <a:gd name="T13" fmla="*/ 2147482412 h 1449"/>
                <a:gd name="T14" fmla="*/ 2147482514 w 1685"/>
                <a:gd name="T15" fmla="*/ 2147482412 h 1449"/>
                <a:gd name="T16" fmla="*/ 2147482514 w 1685"/>
                <a:gd name="T17" fmla="*/ 2147482412 h 1449"/>
                <a:gd name="T18" fmla="*/ 2147482514 w 1685"/>
                <a:gd name="T19" fmla="*/ 2147482412 h 1449"/>
                <a:gd name="T20" fmla="*/ 2147482514 w 1685"/>
                <a:gd name="T21" fmla="*/ 2147482412 h 1449"/>
                <a:gd name="T22" fmla="*/ 2147482514 w 1685"/>
                <a:gd name="T23" fmla="*/ 2147482412 h 1449"/>
                <a:gd name="T24" fmla="*/ 2147482514 w 1685"/>
                <a:gd name="T25" fmla="*/ 2147482412 h 1449"/>
                <a:gd name="T26" fmla="*/ 2147482514 w 1685"/>
                <a:gd name="T27" fmla="*/ 2147482412 h 1449"/>
                <a:gd name="T28" fmla="*/ 2147482514 w 1685"/>
                <a:gd name="T29" fmla="*/ 2147482412 h 1449"/>
                <a:gd name="T30" fmla="*/ 2147482514 w 1685"/>
                <a:gd name="T31" fmla="*/ 2147482412 h 1449"/>
                <a:gd name="T32" fmla="*/ 2147482514 w 1685"/>
                <a:gd name="T33" fmla="*/ 2147482412 h 1449"/>
                <a:gd name="T34" fmla="*/ 2147482514 w 1685"/>
                <a:gd name="T35" fmla="*/ 2147482412 h 1449"/>
                <a:gd name="T36" fmla="*/ 2147482514 w 1685"/>
                <a:gd name="T37" fmla="*/ 2147482412 h 1449"/>
                <a:gd name="T38" fmla="*/ 2147482514 w 1685"/>
                <a:gd name="T39" fmla="*/ 2147482412 h 1449"/>
                <a:gd name="T40" fmla="*/ 2147482514 w 1685"/>
                <a:gd name="T41" fmla="*/ 2147482412 h 1449"/>
                <a:gd name="T42" fmla="*/ 2147482514 w 1685"/>
                <a:gd name="T43" fmla="*/ 2147482412 h 1449"/>
                <a:gd name="T44" fmla="*/ 2147482514 w 1685"/>
                <a:gd name="T45" fmla="*/ 2147482412 h 1449"/>
                <a:gd name="T46" fmla="*/ 2147482514 w 1685"/>
                <a:gd name="T47" fmla="*/ 2147482412 h 1449"/>
                <a:gd name="T48" fmla="*/ 0 w 1685"/>
                <a:gd name="T49" fmla="*/ 2147482412 h 1449"/>
                <a:gd name="T50" fmla="*/ 2147482514 w 1685"/>
                <a:gd name="T51" fmla="*/ 2147482412 h 1449"/>
                <a:gd name="T52" fmla="*/ 2147482514 w 1685"/>
                <a:gd name="T53" fmla="*/ 2147482412 h 1449"/>
                <a:gd name="T54" fmla="*/ 2147482514 w 1685"/>
                <a:gd name="T55" fmla="*/ 2147482412 h 1449"/>
                <a:gd name="T56" fmla="*/ 2147482514 w 1685"/>
                <a:gd name="T57" fmla="*/ 2147482412 h 1449"/>
                <a:gd name="T58" fmla="*/ 2147482514 w 1685"/>
                <a:gd name="T59" fmla="*/ 2147482412 h 1449"/>
                <a:gd name="T60" fmla="*/ 2147482514 w 1685"/>
                <a:gd name="T61" fmla="*/ 2147482412 h 1449"/>
                <a:gd name="T62" fmla="*/ 2147482514 w 1685"/>
                <a:gd name="T63" fmla="*/ 2147482412 h 1449"/>
                <a:gd name="T64" fmla="*/ 2147482514 w 1685"/>
                <a:gd name="T65" fmla="*/ 2147482412 h 1449"/>
                <a:gd name="T66" fmla="*/ 2147482514 w 1685"/>
                <a:gd name="T67" fmla="*/ 2147482412 h 1449"/>
                <a:gd name="T68" fmla="*/ 2147482514 w 1685"/>
                <a:gd name="T69" fmla="*/ 2147482412 h 1449"/>
                <a:gd name="T70" fmla="*/ 2147482514 w 1685"/>
                <a:gd name="T71" fmla="*/ 2147482412 h 1449"/>
                <a:gd name="T72" fmla="*/ 2147482514 w 1685"/>
                <a:gd name="T73" fmla="*/ 2147482412 h 1449"/>
                <a:gd name="T74" fmla="*/ 2147482514 w 1685"/>
                <a:gd name="T75" fmla="*/ 2147482412 h 1449"/>
                <a:gd name="T76" fmla="*/ 2147482514 w 1685"/>
                <a:gd name="T77" fmla="*/ 2147482412 h 1449"/>
                <a:gd name="T78" fmla="*/ 2147482514 w 1685"/>
                <a:gd name="T79" fmla="*/ 2147482412 h 1449"/>
                <a:gd name="T80" fmla="*/ 2147482514 w 1685"/>
                <a:gd name="T81" fmla="*/ 2147482412 h 1449"/>
                <a:gd name="T82" fmla="*/ 2147482514 w 1685"/>
                <a:gd name="T83" fmla="*/ 2147482412 h 1449"/>
                <a:gd name="T84" fmla="*/ 2147482514 w 1685"/>
                <a:gd name="T85" fmla="*/ 2147482412 h 1449"/>
                <a:gd name="T86" fmla="*/ 2147482514 w 1685"/>
                <a:gd name="T87" fmla="*/ 2147482412 h 1449"/>
                <a:gd name="T88" fmla="*/ 2147482514 w 1685"/>
                <a:gd name="T89" fmla="*/ 2147482412 h 1449"/>
                <a:gd name="T90" fmla="*/ 2147482514 w 1685"/>
                <a:gd name="T91" fmla="*/ 2147482412 h 1449"/>
                <a:gd name="T92" fmla="*/ 2147482514 w 1685"/>
                <a:gd name="T93" fmla="*/ 2147482412 h 1449"/>
                <a:gd name="T94" fmla="*/ 2147482514 w 1685"/>
                <a:gd name="T95" fmla="*/ 2147482412 h 14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5"/>
                <a:gd name="T145" fmla="*/ 0 h 1449"/>
                <a:gd name="T146" fmla="*/ 1685 w 1685"/>
                <a:gd name="T147" fmla="*/ 1449 h 14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5" h="1449">
                  <a:moveTo>
                    <a:pt x="1403" y="176"/>
                  </a:moveTo>
                  <a:lnTo>
                    <a:pt x="1321" y="183"/>
                  </a:lnTo>
                  <a:lnTo>
                    <a:pt x="1304" y="194"/>
                  </a:lnTo>
                  <a:lnTo>
                    <a:pt x="1293" y="222"/>
                  </a:lnTo>
                  <a:lnTo>
                    <a:pt x="1290" y="253"/>
                  </a:lnTo>
                  <a:lnTo>
                    <a:pt x="1268" y="264"/>
                  </a:lnTo>
                  <a:lnTo>
                    <a:pt x="1279" y="292"/>
                  </a:lnTo>
                  <a:lnTo>
                    <a:pt x="1261" y="310"/>
                  </a:lnTo>
                  <a:lnTo>
                    <a:pt x="1240" y="310"/>
                  </a:lnTo>
                  <a:lnTo>
                    <a:pt x="1219" y="282"/>
                  </a:lnTo>
                  <a:lnTo>
                    <a:pt x="1198" y="285"/>
                  </a:lnTo>
                  <a:lnTo>
                    <a:pt x="1177" y="289"/>
                  </a:lnTo>
                  <a:lnTo>
                    <a:pt x="1159" y="299"/>
                  </a:lnTo>
                  <a:lnTo>
                    <a:pt x="1152" y="331"/>
                  </a:lnTo>
                  <a:lnTo>
                    <a:pt x="1145" y="359"/>
                  </a:lnTo>
                  <a:lnTo>
                    <a:pt x="1131" y="356"/>
                  </a:lnTo>
                  <a:lnTo>
                    <a:pt x="1109" y="342"/>
                  </a:lnTo>
                  <a:lnTo>
                    <a:pt x="1088" y="331"/>
                  </a:lnTo>
                  <a:lnTo>
                    <a:pt x="1064" y="306"/>
                  </a:lnTo>
                  <a:lnTo>
                    <a:pt x="1064" y="278"/>
                  </a:lnTo>
                  <a:lnTo>
                    <a:pt x="1071" y="253"/>
                  </a:lnTo>
                  <a:lnTo>
                    <a:pt x="1060" y="225"/>
                  </a:lnTo>
                  <a:lnTo>
                    <a:pt x="1056" y="172"/>
                  </a:lnTo>
                  <a:lnTo>
                    <a:pt x="1042" y="148"/>
                  </a:lnTo>
                  <a:lnTo>
                    <a:pt x="1021" y="134"/>
                  </a:lnTo>
                  <a:lnTo>
                    <a:pt x="1000" y="105"/>
                  </a:lnTo>
                  <a:lnTo>
                    <a:pt x="996" y="77"/>
                  </a:lnTo>
                  <a:lnTo>
                    <a:pt x="986" y="52"/>
                  </a:lnTo>
                  <a:lnTo>
                    <a:pt x="972" y="24"/>
                  </a:lnTo>
                  <a:lnTo>
                    <a:pt x="968" y="0"/>
                  </a:lnTo>
                  <a:lnTo>
                    <a:pt x="950" y="0"/>
                  </a:lnTo>
                  <a:lnTo>
                    <a:pt x="908" y="31"/>
                  </a:lnTo>
                  <a:lnTo>
                    <a:pt x="869" y="31"/>
                  </a:lnTo>
                  <a:lnTo>
                    <a:pt x="855" y="88"/>
                  </a:lnTo>
                  <a:lnTo>
                    <a:pt x="848" y="116"/>
                  </a:lnTo>
                  <a:lnTo>
                    <a:pt x="827" y="116"/>
                  </a:lnTo>
                  <a:lnTo>
                    <a:pt x="806" y="134"/>
                  </a:lnTo>
                  <a:lnTo>
                    <a:pt x="791" y="134"/>
                  </a:lnTo>
                  <a:lnTo>
                    <a:pt x="781" y="162"/>
                  </a:lnTo>
                  <a:lnTo>
                    <a:pt x="738" y="194"/>
                  </a:lnTo>
                  <a:lnTo>
                    <a:pt x="717" y="179"/>
                  </a:lnTo>
                  <a:lnTo>
                    <a:pt x="661" y="183"/>
                  </a:lnTo>
                  <a:lnTo>
                    <a:pt x="640" y="172"/>
                  </a:lnTo>
                  <a:lnTo>
                    <a:pt x="618" y="158"/>
                  </a:lnTo>
                  <a:lnTo>
                    <a:pt x="597" y="162"/>
                  </a:lnTo>
                  <a:lnTo>
                    <a:pt x="576" y="165"/>
                  </a:lnTo>
                  <a:lnTo>
                    <a:pt x="562" y="137"/>
                  </a:lnTo>
                  <a:lnTo>
                    <a:pt x="558" y="112"/>
                  </a:lnTo>
                  <a:lnTo>
                    <a:pt x="558" y="81"/>
                  </a:lnTo>
                  <a:lnTo>
                    <a:pt x="534" y="52"/>
                  </a:lnTo>
                  <a:lnTo>
                    <a:pt x="519" y="81"/>
                  </a:lnTo>
                  <a:lnTo>
                    <a:pt x="502" y="98"/>
                  </a:lnTo>
                  <a:lnTo>
                    <a:pt x="481" y="98"/>
                  </a:lnTo>
                  <a:lnTo>
                    <a:pt x="459" y="88"/>
                  </a:lnTo>
                  <a:lnTo>
                    <a:pt x="438" y="88"/>
                  </a:lnTo>
                  <a:lnTo>
                    <a:pt x="428" y="116"/>
                  </a:lnTo>
                  <a:lnTo>
                    <a:pt x="417" y="116"/>
                  </a:lnTo>
                  <a:lnTo>
                    <a:pt x="399" y="119"/>
                  </a:lnTo>
                  <a:lnTo>
                    <a:pt x="378" y="123"/>
                  </a:lnTo>
                  <a:lnTo>
                    <a:pt x="357" y="112"/>
                  </a:lnTo>
                  <a:lnTo>
                    <a:pt x="336" y="109"/>
                  </a:lnTo>
                  <a:lnTo>
                    <a:pt x="318" y="112"/>
                  </a:lnTo>
                  <a:lnTo>
                    <a:pt x="300" y="137"/>
                  </a:lnTo>
                  <a:lnTo>
                    <a:pt x="290" y="165"/>
                  </a:lnTo>
                  <a:lnTo>
                    <a:pt x="304" y="197"/>
                  </a:lnTo>
                  <a:lnTo>
                    <a:pt x="322" y="194"/>
                  </a:lnTo>
                  <a:lnTo>
                    <a:pt x="346" y="208"/>
                  </a:lnTo>
                  <a:lnTo>
                    <a:pt x="364" y="204"/>
                  </a:lnTo>
                  <a:lnTo>
                    <a:pt x="364" y="229"/>
                  </a:lnTo>
                  <a:lnTo>
                    <a:pt x="350" y="246"/>
                  </a:lnTo>
                  <a:lnTo>
                    <a:pt x="329" y="236"/>
                  </a:lnTo>
                  <a:lnTo>
                    <a:pt x="290" y="275"/>
                  </a:lnTo>
                  <a:lnTo>
                    <a:pt x="300" y="303"/>
                  </a:lnTo>
                  <a:lnTo>
                    <a:pt x="304" y="331"/>
                  </a:lnTo>
                  <a:lnTo>
                    <a:pt x="318" y="359"/>
                  </a:lnTo>
                  <a:lnTo>
                    <a:pt x="353" y="412"/>
                  </a:lnTo>
                  <a:lnTo>
                    <a:pt x="364" y="532"/>
                  </a:lnTo>
                  <a:lnTo>
                    <a:pt x="360" y="574"/>
                  </a:lnTo>
                  <a:lnTo>
                    <a:pt x="364" y="642"/>
                  </a:lnTo>
                  <a:lnTo>
                    <a:pt x="357" y="673"/>
                  </a:lnTo>
                  <a:lnTo>
                    <a:pt x="360" y="698"/>
                  </a:lnTo>
                  <a:lnTo>
                    <a:pt x="353" y="726"/>
                  </a:lnTo>
                  <a:lnTo>
                    <a:pt x="311" y="754"/>
                  </a:lnTo>
                  <a:lnTo>
                    <a:pt x="293" y="758"/>
                  </a:lnTo>
                  <a:lnTo>
                    <a:pt x="262" y="761"/>
                  </a:lnTo>
                  <a:lnTo>
                    <a:pt x="240" y="776"/>
                  </a:lnTo>
                  <a:lnTo>
                    <a:pt x="223" y="790"/>
                  </a:lnTo>
                  <a:lnTo>
                    <a:pt x="163" y="797"/>
                  </a:lnTo>
                  <a:lnTo>
                    <a:pt x="145" y="807"/>
                  </a:lnTo>
                  <a:lnTo>
                    <a:pt x="124" y="836"/>
                  </a:lnTo>
                  <a:lnTo>
                    <a:pt x="110" y="853"/>
                  </a:lnTo>
                  <a:lnTo>
                    <a:pt x="88" y="881"/>
                  </a:lnTo>
                  <a:lnTo>
                    <a:pt x="64" y="938"/>
                  </a:lnTo>
                  <a:lnTo>
                    <a:pt x="57" y="966"/>
                  </a:lnTo>
                  <a:lnTo>
                    <a:pt x="60" y="991"/>
                  </a:lnTo>
                  <a:lnTo>
                    <a:pt x="50" y="1033"/>
                  </a:lnTo>
                  <a:lnTo>
                    <a:pt x="32" y="1037"/>
                  </a:lnTo>
                  <a:lnTo>
                    <a:pt x="11" y="1051"/>
                  </a:lnTo>
                  <a:lnTo>
                    <a:pt x="4" y="1079"/>
                  </a:lnTo>
                  <a:lnTo>
                    <a:pt x="0" y="1107"/>
                  </a:lnTo>
                  <a:lnTo>
                    <a:pt x="0" y="1132"/>
                  </a:lnTo>
                  <a:lnTo>
                    <a:pt x="46" y="1185"/>
                  </a:lnTo>
                  <a:lnTo>
                    <a:pt x="60" y="1209"/>
                  </a:lnTo>
                  <a:lnTo>
                    <a:pt x="81" y="1224"/>
                  </a:lnTo>
                  <a:lnTo>
                    <a:pt x="92" y="1248"/>
                  </a:lnTo>
                  <a:lnTo>
                    <a:pt x="117" y="1291"/>
                  </a:lnTo>
                  <a:lnTo>
                    <a:pt x="110" y="1315"/>
                  </a:lnTo>
                  <a:lnTo>
                    <a:pt x="131" y="1329"/>
                  </a:lnTo>
                  <a:lnTo>
                    <a:pt x="148" y="1326"/>
                  </a:lnTo>
                  <a:lnTo>
                    <a:pt x="170" y="1326"/>
                  </a:lnTo>
                  <a:lnTo>
                    <a:pt x="191" y="1340"/>
                  </a:lnTo>
                  <a:lnTo>
                    <a:pt x="212" y="1351"/>
                  </a:lnTo>
                  <a:lnTo>
                    <a:pt x="233" y="1365"/>
                  </a:lnTo>
                  <a:lnTo>
                    <a:pt x="276" y="1361"/>
                  </a:lnTo>
                  <a:lnTo>
                    <a:pt x="293" y="1347"/>
                  </a:lnTo>
                  <a:lnTo>
                    <a:pt x="350" y="1301"/>
                  </a:lnTo>
                  <a:lnTo>
                    <a:pt x="371" y="1312"/>
                  </a:lnTo>
                  <a:lnTo>
                    <a:pt x="364" y="1340"/>
                  </a:lnTo>
                  <a:lnTo>
                    <a:pt x="367" y="1368"/>
                  </a:lnTo>
                  <a:lnTo>
                    <a:pt x="378" y="1396"/>
                  </a:lnTo>
                  <a:lnTo>
                    <a:pt x="385" y="1449"/>
                  </a:lnTo>
                  <a:lnTo>
                    <a:pt x="445" y="1446"/>
                  </a:lnTo>
                  <a:lnTo>
                    <a:pt x="463" y="1432"/>
                  </a:lnTo>
                  <a:lnTo>
                    <a:pt x="526" y="1425"/>
                  </a:lnTo>
                  <a:lnTo>
                    <a:pt x="548" y="1435"/>
                  </a:lnTo>
                  <a:lnTo>
                    <a:pt x="587" y="1435"/>
                  </a:lnTo>
                  <a:lnTo>
                    <a:pt x="604" y="1407"/>
                  </a:lnTo>
                  <a:lnTo>
                    <a:pt x="632" y="1393"/>
                  </a:lnTo>
                  <a:lnTo>
                    <a:pt x="654" y="1393"/>
                  </a:lnTo>
                  <a:lnTo>
                    <a:pt x="671" y="1375"/>
                  </a:lnTo>
                  <a:lnTo>
                    <a:pt x="678" y="1347"/>
                  </a:lnTo>
                  <a:lnTo>
                    <a:pt x="703" y="1361"/>
                  </a:lnTo>
                  <a:lnTo>
                    <a:pt x="742" y="1329"/>
                  </a:lnTo>
                  <a:lnTo>
                    <a:pt x="756" y="1287"/>
                  </a:lnTo>
                  <a:lnTo>
                    <a:pt x="756" y="1273"/>
                  </a:lnTo>
                  <a:lnTo>
                    <a:pt x="774" y="1248"/>
                  </a:lnTo>
                  <a:lnTo>
                    <a:pt x="795" y="1245"/>
                  </a:lnTo>
                  <a:lnTo>
                    <a:pt x="816" y="1241"/>
                  </a:lnTo>
                  <a:lnTo>
                    <a:pt x="837" y="1241"/>
                  </a:lnTo>
                  <a:lnTo>
                    <a:pt x="862" y="1255"/>
                  </a:lnTo>
                  <a:lnTo>
                    <a:pt x="876" y="1241"/>
                  </a:lnTo>
                  <a:lnTo>
                    <a:pt x="894" y="1238"/>
                  </a:lnTo>
                  <a:lnTo>
                    <a:pt x="905" y="1252"/>
                  </a:lnTo>
                  <a:lnTo>
                    <a:pt x="915" y="1224"/>
                  </a:lnTo>
                  <a:lnTo>
                    <a:pt x="922" y="1192"/>
                  </a:lnTo>
                  <a:lnTo>
                    <a:pt x="933" y="1167"/>
                  </a:lnTo>
                  <a:lnTo>
                    <a:pt x="954" y="1178"/>
                  </a:lnTo>
                  <a:lnTo>
                    <a:pt x="972" y="1178"/>
                  </a:lnTo>
                  <a:lnTo>
                    <a:pt x="993" y="1160"/>
                  </a:lnTo>
                  <a:lnTo>
                    <a:pt x="1000" y="1135"/>
                  </a:lnTo>
                  <a:lnTo>
                    <a:pt x="1007" y="1104"/>
                  </a:lnTo>
                  <a:lnTo>
                    <a:pt x="1025" y="1089"/>
                  </a:lnTo>
                  <a:lnTo>
                    <a:pt x="1049" y="1104"/>
                  </a:lnTo>
                  <a:lnTo>
                    <a:pt x="1067" y="1075"/>
                  </a:lnTo>
                  <a:lnTo>
                    <a:pt x="1085" y="1086"/>
                  </a:lnTo>
                  <a:lnTo>
                    <a:pt x="1106" y="1086"/>
                  </a:lnTo>
                  <a:lnTo>
                    <a:pt x="1127" y="1097"/>
                  </a:lnTo>
                  <a:lnTo>
                    <a:pt x="1148" y="1111"/>
                  </a:lnTo>
                  <a:lnTo>
                    <a:pt x="1170" y="1125"/>
                  </a:lnTo>
                  <a:lnTo>
                    <a:pt x="1191" y="1121"/>
                  </a:lnTo>
                  <a:lnTo>
                    <a:pt x="1208" y="1121"/>
                  </a:lnTo>
                  <a:lnTo>
                    <a:pt x="1233" y="1132"/>
                  </a:lnTo>
                  <a:lnTo>
                    <a:pt x="1353" y="1125"/>
                  </a:lnTo>
                  <a:lnTo>
                    <a:pt x="1385" y="1107"/>
                  </a:lnTo>
                  <a:lnTo>
                    <a:pt x="1413" y="1107"/>
                  </a:lnTo>
                  <a:lnTo>
                    <a:pt x="1445" y="1118"/>
                  </a:lnTo>
                  <a:lnTo>
                    <a:pt x="1463" y="1118"/>
                  </a:lnTo>
                  <a:lnTo>
                    <a:pt x="1498" y="1114"/>
                  </a:lnTo>
                  <a:lnTo>
                    <a:pt x="1523" y="1100"/>
                  </a:lnTo>
                  <a:lnTo>
                    <a:pt x="1544" y="1097"/>
                  </a:lnTo>
                  <a:lnTo>
                    <a:pt x="1555" y="1082"/>
                  </a:lnTo>
                  <a:lnTo>
                    <a:pt x="1551" y="1054"/>
                  </a:lnTo>
                  <a:lnTo>
                    <a:pt x="1579" y="970"/>
                  </a:lnTo>
                  <a:lnTo>
                    <a:pt x="1586" y="959"/>
                  </a:lnTo>
                  <a:lnTo>
                    <a:pt x="1548" y="906"/>
                  </a:lnTo>
                  <a:lnTo>
                    <a:pt x="1548" y="878"/>
                  </a:lnTo>
                  <a:lnTo>
                    <a:pt x="1685" y="402"/>
                  </a:lnTo>
                  <a:lnTo>
                    <a:pt x="1685" y="377"/>
                  </a:lnTo>
                  <a:lnTo>
                    <a:pt x="1657" y="391"/>
                  </a:lnTo>
                  <a:lnTo>
                    <a:pt x="1625" y="391"/>
                  </a:lnTo>
                  <a:lnTo>
                    <a:pt x="1604" y="380"/>
                  </a:lnTo>
                  <a:lnTo>
                    <a:pt x="1590" y="352"/>
                  </a:lnTo>
                  <a:lnTo>
                    <a:pt x="1579" y="342"/>
                  </a:lnTo>
                  <a:lnTo>
                    <a:pt x="1558" y="342"/>
                  </a:lnTo>
                  <a:lnTo>
                    <a:pt x="1537" y="342"/>
                  </a:lnTo>
                  <a:lnTo>
                    <a:pt x="1519" y="345"/>
                  </a:lnTo>
                  <a:lnTo>
                    <a:pt x="1487" y="335"/>
                  </a:lnTo>
                  <a:lnTo>
                    <a:pt x="1466" y="321"/>
                  </a:lnTo>
                  <a:lnTo>
                    <a:pt x="1466" y="292"/>
                  </a:lnTo>
                  <a:lnTo>
                    <a:pt x="1442" y="268"/>
                  </a:lnTo>
                  <a:lnTo>
                    <a:pt x="1427" y="239"/>
                  </a:lnTo>
                  <a:lnTo>
                    <a:pt x="1417" y="215"/>
                  </a:lnTo>
                  <a:lnTo>
                    <a:pt x="1406" y="186"/>
                  </a:lnTo>
                  <a:lnTo>
                    <a:pt x="1403" y="176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1" name="Freeform 5"/>
            <p:cNvSpPr>
              <a:spLocks/>
            </p:cNvSpPr>
            <p:nvPr/>
          </p:nvSpPr>
          <p:spPr bwMode="auto">
            <a:xfrm>
              <a:off x="2602" y="272"/>
              <a:ext cx="629" cy="709"/>
            </a:xfrm>
            <a:custGeom>
              <a:avLst/>
              <a:gdLst>
                <a:gd name="T0" fmla="*/ 2147482302 w 629"/>
                <a:gd name="T1" fmla="*/ 2147482397 h 709"/>
                <a:gd name="T2" fmla="*/ 2147482302 w 629"/>
                <a:gd name="T3" fmla="*/ 2147482397 h 709"/>
                <a:gd name="T4" fmla="*/ 2147482302 w 629"/>
                <a:gd name="T5" fmla="*/ 2147482397 h 709"/>
                <a:gd name="T6" fmla="*/ 2147482302 w 629"/>
                <a:gd name="T7" fmla="*/ 2147482397 h 709"/>
                <a:gd name="T8" fmla="*/ 2147482302 w 629"/>
                <a:gd name="T9" fmla="*/ 2147482397 h 709"/>
                <a:gd name="T10" fmla="*/ 2147482302 w 629"/>
                <a:gd name="T11" fmla="*/ 2147482397 h 709"/>
                <a:gd name="T12" fmla="*/ 2147482302 w 629"/>
                <a:gd name="T13" fmla="*/ 2147482397 h 709"/>
                <a:gd name="T14" fmla="*/ 2147482302 w 629"/>
                <a:gd name="T15" fmla="*/ 2147482397 h 709"/>
                <a:gd name="T16" fmla="*/ 2147482302 w 629"/>
                <a:gd name="T17" fmla="*/ 2147482397 h 709"/>
                <a:gd name="T18" fmla="*/ 2147482302 w 629"/>
                <a:gd name="T19" fmla="*/ 2147482397 h 709"/>
                <a:gd name="T20" fmla="*/ 2147482302 w 629"/>
                <a:gd name="T21" fmla="*/ 2147482397 h 709"/>
                <a:gd name="T22" fmla="*/ 2147482302 w 629"/>
                <a:gd name="T23" fmla="*/ 2147482397 h 709"/>
                <a:gd name="T24" fmla="*/ 2147482302 w 629"/>
                <a:gd name="T25" fmla="*/ 2147482397 h 709"/>
                <a:gd name="T26" fmla="*/ 2147482302 w 629"/>
                <a:gd name="T27" fmla="*/ 2147482397 h 709"/>
                <a:gd name="T28" fmla="*/ 2147482302 w 629"/>
                <a:gd name="T29" fmla="*/ 2147482397 h 709"/>
                <a:gd name="T30" fmla="*/ 2147482302 w 629"/>
                <a:gd name="T31" fmla="*/ 2147482397 h 709"/>
                <a:gd name="T32" fmla="*/ 2147482302 w 629"/>
                <a:gd name="T33" fmla="*/ 2147482397 h 709"/>
                <a:gd name="T34" fmla="*/ 2147482302 w 629"/>
                <a:gd name="T35" fmla="*/ 2147482397 h 709"/>
                <a:gd name="T36" fmla="*/ 2147482302 w 629"/>
                <a:gd name="T37" fmla="*/ 2147482397 h 709"/>
                <a:gd name="T38" fmla="*/ 2147482302 w 629"/>
                <a:gd name="T39" fmla="*/ 2147482397 h 709"/>
                <a:gd name="T40" fmla="*/ 2147482302 w 629"/>
                <a:gd name="T41" fmla="*/ 2147482397 h 709"/>
                <a:gd name="T42" fmla="*/ 2147482302 w 629"/>
                <a:gd name="T43" fmla="*/ 2147482397 h 709"/>
                <a:gd name="T44" fmla="*/ 2147482302 w 629"/>
                <a:gd name="T45" fmla="*/ 2147482397 h 709"/>
                <a:gd name="T46" fmla="*/ 0 w 629"/>
                <a:gd name="T47" fmla="*/ 2147482397 h 709"/>
                <a:gd name="T48" fmla="*/ 2147482302 w 629"/>
                <a:gd name="T49" fmla="*/ 2147482397 h 709"/>
                <a:gd name="T50" fmla="*/ 2147482302 w 629"/>
                <a:gd name="T51" fmla="*/ 2147482397 h 709"/>
                <a:gd name="T52" fmla="*/ 2147482302 w 629"/>
                <a:gd name="T53" fmla="*/ 2147482397 h 709"/>
                <a:gd name="T54" fmla="*/ 2147482302 w 629"/>
                <a:gd name="T55" fmla="*/ 2147482397 h 709"/>
                <a:gd name="T56" fmla="*/ 2147482302 w 629"/>
                <a:gd name="T57" fmla="*/ 2147482397 h 709"/>
                <a:gd name="T58" fmla="*/ 2147482302 w 629"/>
                <a:gd name="T59" fmla="*/ 2147482397 h 709"/>
                <a:gd name="T60" fmla="*/ 2147482302 w 629"/>
                <a:gd name="T61" fmla="*/ 2147482397 h 709"/>
                <a:gd name="T62" fmla="*/ 2147482302 w 629"/>
                <a:gd name="T63" fmla="*/ 2147482397 h 709"/>
                <a:gd name="T64" fmla="*/ 2147482302 w 629"/>
                <a:gd name="T65" fmla="*/ 2147482397 h 709"/>
                <a:gd name="T66" fmla="*/ 2147482302 w 629"/>
                <a:gd name="T67" fmla="*/ 2147482397 h 709"/>
                <a:gd name="T68" fmla="*/ 2147482302 w 629"/>
                <a:gd name="T69" fmla="*/ 0 h 709"/>
                <a:gd name="T70" fmla="*/ 2147482302 w 629"/>
                <a:gd name="T71" fmla="*/ 2147482397 h 709"/>
                <a:gd name="T72" fmla="*/ 2147482302 w 629"/>
                <a:gd name="T73" fmla="*/ 2147482397 h 709"/>
                <a:gd name="T74" fmla="*/ 2147482302 w 629"/>
                <a:gd name="T75" fmla="*/ 2147482397 h 709"/>
                <a:gd name="T76" fmla="*/ 2147482302 w 629"/>
                <a:gd name="T77" fmla="*/ 2147482397 h 709"/>
                <a:gd name="T78" fmla="*/ 2147482302 w 629"/>
                <a:gd name="T79" fmla="*/ 2147482397 h 709"/>
                <a:gd name="T80" fmla="*/ 2147482302 w 629"/>
                <a:gd name="T81" fmla="*/ 2147482397 h 709"/>
                <a:gd name="T82" fmla="*/ 2147482302 w 629"/>
                <a:gd name="T83" fmla="*/ 2147482397 h 709"/>
                <a:gd name="T84" fmla="*/ 2147482302 w 629"/>
                <a:gd name="T85" fmla="*/ 2147482397 h 709"/>
                <a:gd name="T86" fmla="*/ 2147482302 w 629"/>
                <a:gd name="T87" fmla="*/ 2147482397 h 709"/>
                <a:gd name="T88" fmla="*/ 2147482302 w 629"/>
                <a:gd name="T89" fmla="*/ 2147482397 h 709"/>
                <a:gd name="T90" fmla="*/ 2147482302 w 629"/>
                <a:gd name="T91" fmla="*/ 2147482397 h 709"/>
                <a:gd name="T92" fmla="*/ 2147482302 w 629"/>
                <a:gd name="T93" fmla="*/ 2147482397 h 7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9"/>
                <a:gd name="T142" fmla="*/ 0 h 709"/>
                <a:gd name="T143" fmla="*/ 629 w 629"/>
                <a:gd name="T144" fmla="*/ 709 h 7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9" h="709">
                  <a:moveTo>
                    <a:pt x="629" y="498"/>
                  </a:moveTo>
                  <a:lnTo>
                    <a:pt x="622" y="526"/>
                  </a:lnTo>
                  <a:lnTo>
                    <a:pt x="604" y="526"/>
                  </a:lnTo>
                  <a:lnTo>
                    <a:pt x="579" y="529"/>
                  </a:lnTo>
                  <a:lnTo>
                    <a:pt x="562" y="529"/>
                  </a:lnTo>
                  <a:lnTo>
                    <a:pt x="544" y="529"/>
                  </a:lnTo>
                  <a:lnTo>
                    <a:pt x="523" y="544"/>
                  </a:lnTo>
                  <a:lnTo>
                    <a:pt x="516" y="572"/>
                  </a:lnTo>
                  <a:lnTo>
                    <a:pt x="509" y="603"/>
                  </a:lnTo>
                  <a:lnTo>
                    <a:pt x="487" y="614"/>
                  </a:lnTo>
                  <a:lnTo>
                    <a:pt x="498" y="642"/>
                  </a:lnTo>
                  <a:lnTo>
                    <a:pt x="484" y="656"/>
                  </a:lnTo>
                  <a:lnTo>
                    <a:pt x="459" y="660"/>
                  </a:lnTo>
                  <a:lnTo>
                    <a:pt x="438" y="632"/>
                  </a:lnTo>
                  <a:lnTo>
                    <a:pt x="417" y="635"/>
                  </a:lnTo>
                  <a:lnTo>
                    <a:pt x="396" y="639"/>
                  </a:lnTo>
                  <a:lnTo>
                    <a:pt x="378" y="649"/>
                  </a:lnTo>
                  <a:lnTo>
                    <a:pt x="371" y="678"/>
                  </a:lnTo>
                  <a:lnTo>
                    <a:pt x="364" y="709"/>
                  </a:lnTo>
                  <a:lnTo>
                    <a:pt x="350" y="706"/>
                  </a:lnTo>
                  <a:lnTo>
                    <a:pt x="332" y="692"/>
                  </a:lnTo>
                  <a:lnTo>
                    <a:pt x="311" y="681"/>
                  </a:lnTo>
                  <a:lnTo>
                    <a:pt x="286" y="660"/>
                  </a:lnTo>
                  <a:lnTo>
                    <a:pt x="283" y="628"/>
                  </a:lnTo>
                  <a:lnTo>
                    <a:pt x="290" y="600"/>
                  </a:lnTo>
                  <a:lnTo>
                    <a:pt x="279" y="572"/>
                  </a:lnTo>
                  <a:lnTo>
                    <a:pt x="279" y="547"/>
                  </a:lnTo>
                  <a:lnTo>
                    <a:pt x="275" y="519"/>
                  </a:lnTo>
                  <a:lnTo>
                    <a:pt x="261" y="498"/>
                  </a:lnTo>
                  <a:lnTo>
                    <a:pt x="244" y="484"/>
                  </a:lnTo>
                  <a:lnTo>
                    <a:pt x="219" y="455"/>
                  </a:lnTo>
                  <a:lnTo>
                    <a:pt x="215" y="427"/>
                  </a:lnTo>
                  <a:lnTo>
                    <a:pt x="205" y="402"/>
                  </a:lnTo>
                  <a:lnTo>
                    <a:pt x="194" y="378"/>
                  </a:lnTo>
                  <a:lnTo>
                    <a:pt x="187" y="350"/>
                  </a:lnTo>
                  <a:lnTo>
                    <a:pt x="169" y="350"/>
                  </a:lnTo>
                  <a:lnTo>
                    <a:pt x="155" y="339"/>
                  </a:lnTo>
                  <a:lnTo>
                    <a:pt x="113" y="342"/>
                  </a:lnTo>
                  <a:lnTo>
                    <a:pt x="92" y="339"/>
                  </a:lnTo>
                  <a:lnTo>
                    <a:pt x="67" y="335"/>
                  </a:lnTo>
                  <a:lnTo>
                    <a:pt x="53" y="318"/>
                  </a:lnTo>
                  <a:lnTo>
                    <a:pt x="49" y="290"/>
                  </a:lnTo>
                  <a:lnTo>
                    <a:pt x="56" y="261"/>
                  </a:lnTo>
                  <a:lnTo>
                    <a:pt x="63" y="233"/>
                  </a:lnTo>
                  <a:lnTo>
                    <a:pt x="53" y="212"/>
                  </a:lnTo>
                  <a:lnTo>
                    <a:pt x="28" y="191"/>
                  </a:lnTo>
                  <a:lnTo>
                    <a:pt x="3" y="187"/>
                  </a:lnTo>
                  <a:lnTo>
                    <a:pt x="0" y="166"/>
                  </a:lnTo>
                  <a:lnTo>
                    <a:pt x="35" y="159"/>
                  </a:lnTo>
                  <a:lnTo>
                    <a:pt x="60" y="166"/>
                  </a:lnTo>
                  <a:lnTo>
                    <a:pt x="81" y="177"/>
                  </a:lnTo>
                  <a:lnTo>
                    <a:pt x="102" y="177"/>
                  </a:lnTo>
                  <a:lnTo>
                    <a:pt x="124" y="187"/>
                  </a:lnTo>
                  <a:lnTo>
                    <a:pt x="141" y="187"/>
                  </a:lnTo>
                  <a:lnTo>
                    <a:pt x="166" y="187"/>
                  </a:lnTo>
                  <a:lnTo>
                    <a:pt x="184" y="198"/>
                  </a:lnTo>
                  <a:lnTo>
                    <a:pt x="205" y="198"/>
                  </a:lnTo>
                  <a:lnTo>
                    <a:pt x="222" y="166"/>
                  </a:lnTo>
                  <a:lnTo>
                    <a:pt x="240" y="152"/>
                  </a:lnTo>
                  <a:lnTo>
                    <a:pt x="251" y="152"/>
                  </a:lnTo>
                  <a:lnTo>
                    <a:pt x="272" y="148"/>
                  </a:lnTo>
                  <a:lnTo>
                    <a:pt x="293" y="134"/>
                  </a:lnTo>
                  <a:lnTo>
                    <a:pt x="311" y="134"/>
                  </a:lnTo>
                  <a:lnTo>
                    <a:pt x="332" y="120"/>
                  </a:lnTo>
                  <a:lnTo>
                    <a:pt x="350" y="106"/>
                  </a:lnTo>
                  <a:lnTo>
                    <a:pt x="367" y="78"/>
                  </a:lnTo>
                  <a:lnTo>
                    <a:pt x="389" y="60"/>
                  </a:lnTo>
                  <a:lnTo>
                    <a:pt x="406" y="46"/>
                  </a:lnTo>
                  <a:lnTo>
                    <a:pt x="417" y="18"/>
                  </a:lnTo>
                  <a:lnTo>
                    <a:pt x="434" y="0"/>
                  </a:lnTo>
                  <a:lnTo>
                    <a:pt x="452" y="14"/>
                  </a:lnTo>
                  <a:lnTo>
                    <a:pt x="456" y="46"/>
                  </a:lnTo>
                  <a:lnTo>
                    <a:pt x="470" y="67"/>
                  </a:lnTo>
                  <a:lnTo>
                    <a:pt x="491" y="67"/>
                  </a:lnTo>
                  <a:lnTo>
                    <a:pt x="512" y="92"/>
                  </a:lnTo>
                  <a:lnTo>
                    <a:pt x="516" y="120"/>
                  </a:lnTo>
                  <a:lnTo>
                    <a:pt x="505" y="148"/>
                  </a:lnTo>
                  <a:lnTo>
                    <a:pt x="509" y="177"/>
                  </a:lnTo>
                  <a:lnTo>
                    <a:pt x="491" y="191"/>
                  </a:lnTo>
                  <a:lnTo>
                    <a:pt x="484" y="219"/>
                  </a:lnTo>
                  <a:lnTo>
                    <a:pt x="495" y="244"/>
                  </a:lnTo>
                  <a:lnTo>
                    <a:pt x="487" y="272"/>
                  </a:lnTo>
                  <a:lnTo>
                    <a:pt x="487" y="297"/>
                  </a:lnTo>
                  <a:lnTo>
                    <a:pt x="512" y="325"/>
                  </a:lnTo>
                  <a:lnTo>
                    <a:pt x="533" y="325"/>
                  </a:lnTo>
                  <a:lnTo>
                    <a:pt x="537" y="353"/>
                  </a:lnTo>
                  <a:lnTo>
                    <a:pt x="537" y="381"/>
                  </a:lnTo>
                  <a:lnTo>
                    <a:pt x="558" y="406"/>
                  </a:lnTo>
                  <a:lnTo>
                    <a:pt x="576" y="406"/>
                  </a:lnTo>
                  <a:lnTo>
                    <a:pt x="600" y="417"/>
                  </a:lnTo>
                  <a:lnTo>
                    <a:pt x="611" y="431"/>
                  </a:lnTo>
                  <a:lnTo>
                    <a:pt x="629" y="455"/>
                  </a:lnTo>
                  <a:lnTo>
                    <a:pt x="615" y="469"/>
                  </a:lnTo>
                  <a:lnTo>
                    <a:pt x="629" y="498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2" name="Freeform 7"/>
            <p:cNvSpPr>
              <a:spLocks/>
            </p:cNvSpPr>
            <p:nvPr/>
          </p:nvSpPr>
          <p:spPr bwMode="auto">
            <a:xfrm>
              <a:off x="2577" y="1697"/>
              <a:ext cx="703" cy="572"/>
            </a:xfrm>
            <a:custGeom>
              <a:avLst/>
              <a:gdLst>
                <a:gd name="T0" fmla="*/ 2147482390 w 703"/>
                <a:gd name="T1" fmla="*/ 2147482219 h 572"/>
                <a:gd name="T2" fmla="*/ 2147482390 w 703"/>
                <a:gd name="T3" fmla="*/ 2147482219 h 572"/>
                <a:gd name="T4" fmla="*/ 2147482390 w 703"/>
                <a:gd name="T5" fmla="*/ 2147482219 h 572"/>
                <a:gd name="T6" fmla="*/ 2147482390 w 703"/>
                <a:gd name="T7" fmla="*/ 2147482219 h 572"/>
                <a:gd name="T8" fmla="*/ 2147482390 w 703"/>
                <a:gd name="T9" fmla="*/ 2147482219 h 572"/>
                <a:gd name="T10" fmla="*/ 2147482390 w 703"/>
                <a:gd name="T11" fmla="*/ 2147482219 h 572"/>
                <a:gd name="T12" fmla="*/ 2147482390 w 703"/>
                <a:gd name="T13" fmla="*/ 2147482219 h 572"/>
                <a:gd name="T14" fmla="*/ 2147482390 w 703"/>
                <a:gd name="T15" fmla="*/ 2147482219 h 572"/>
                <a:gd name="T16" fmla="*/ 2147482390 w 703"/>
                <a:gd name="T17" fmla="*/ 2147482219 h 572"/>
                <a:gd name="T18" fmla="*/ 2147482390 w 703"/>
                <a:gd name="T19" fmla="*/ 2147482219 h 572"/>
                <a:gd name="T20" fmla="*/ 2147482390 w 703"/>
                <a:gd name="T21" fmla="*/ 2147482219 h 572"/>
                <a:gd name="T22" fmla="*/ 2147482390 w 703"/>
                <a:gd name="T23" fmla="*/ 2147482219 h 572"/>
                <a:gd name="T24" fmla="*/ 2147482390 w 703"/>
                <a:gd name="T25" fmla="*/ 2147482219 h 572"/>
                <a:gd name="T26" fmla="*/ 2147482390 w 703"/>
                <a:gd name="T27" fmla="*/ 2147482219 h 572"/>
                <a:gd name="T28" fmla="*/ 2147482390 w 703"/>
                <a:gd name="T29" fmla="*/ 2147482219 h 572"/>
                <a:gd name="T30" fmla="*/ 2147482390 w 703"/>
                <a:gd name="T31" fmla="*/ 2147482219 h 572"/>
                <a:gd name="T32" fmla="*/ 2147482390 w 703"/>
                <a:gd name="T33" fmla="*/ 2147482219 h 572"/>
                <a:gd name="T34" fmla="*/ 2147482390 w 703"/>
                <a:gd name="T35" fmla="*/ 0 h 572"/>
                <a:gd name="T36" fmla="*/ 2147482390 w 703"/>
                <a:gd name="T37" fmla="*/ 2147482219 h 572"/>
                <a:gd name="T38" fmla="*/ 2147482390 w 703"/>
                <a:gd name="T39" fmla="*/ 2147482219 h 572"/>
                <a:gd name="T40" fmla="*/ 2147482390 w 703"/>
                <a:gd name="T41" fmla="*/ 2147482219 h 572"/>
                <a:gd name="T42" fmla="*/ 2147482390 w 703"/>
                <a:gd name="T43" fmla="*/ 2147482219 h 572"/>
                <a:gd name="T44" fmla="*/ 2147482390 w 703"/>
                <a:gd name="T45" fmla="*/ 2147482219 h 572"/>
                <a:gd name="T46" fmla="*/ 2147482390 w 703"/>
                <a:gd name="T47" fmla="*/ 2147482219 h 572"/>
                <a:gd name="T48" fmla="*/ 2147482390 w 703"/>
                <a:gd name="T49" fmla="*/ 2147482219 h 572"/>
                <a:gd name="T50" fmla="*/ 2147482390 w 703"/>
                <a:gd name="T51" fmla="*/ 2147482219 h 572"/>
                <a:gd name="T52" fmla="*/ 2147482390 w 703"/>
                <a:gd name="T53" fmla="*/ 2147482219 h 572"/>
                <a:gd name="T54" fmla="*/ 0 w 703"/>
                <a:gd name="T55" fmla="*/ 2147482219 h 572"/>
                <a:gd name="T56" fmla="*/ 2147482390 w 703"/>
                <a:gd name="T57" fmla="*/ 2147482219 h 572"/>
                <a:gd name="T58" fmla="*/ 2147482390 w 703"/>
                <a:gd name="T59" fmla="*/ 2147482219 h 572"/>
                <a:gd name="T60" fmla="*/ 2147482390 w 703"/>
                <a:gd name="T61" fmla="*/ 2147482219 h 572"/>
                <a:gd name="T62" fmla="*/ 2147482390 w 703"/>
                <a:gd name="T63" fmla="*/ 2147482219 h 572"/>
                <a:gd name="T64" fmla="*/ 2147482390 w 703"/>
                <a:gd name="T65" fmla="*/ 2147482219 h 572"/>
                <a:gd name="T66" fmla="*/ 2147482390 w 703"/>
                <a:gd name="T67" fmla="*/ 2147482219 h 572"/>
                <a:gd name="T68" fmla="*/ 2147482390 w 703"/>
                <a:gd name="T69" fmla="*/ 2147482219 h 572"/>
                <a:gd name="T70" fmla="*/ 2147482390 w 703"/>
                <a:gd name="T71" fmla="*/ 2147482219 h 572"/>
                <a:gd name="T72" fmla="*/ 2147482390 w 703"/>
                <a:gd name="T73" fmla="*/ 2147482219 h 572"/>
                <a:gd name="T74" fmla="*/ 2147482390 w 703"/>
                <a:gd name="T75" fmla="*/ 2147482219 h 572"/>
                <a:gd name="T76" fmla="*/ 2147482390 w 703"/>
                <a:gd name="T77" fmla="*/ 2147482219 h 572"/>
                <a:gd name="T78" fmla="*/ 2147482390 w 703"/>
                <a:gd name="T79" fmla="*/ 2147482219 h 572"/>
                <a:gd name="T80" fmla="*/ 2147482390 w 703"/>
                <a:gd name="T81" fmla="*/ 2147482219 h 572"/>
                <a:gd name="T82" fmla="*/ 2147482390 w 703"/>
                <a:gd name="T83" fmla="*/ 2147482219 h 572"/>
                <a:gd name="T84" fmla="*/ 2147482390 w 703"/>
                <a:gd name="T85" fmla="*/ 2147482219 h 572"/>
                <a:gd name="T86" fmla="*/ 2147482390 w 703"/>
                <a:gd name="T87" fmla="*/ 2147482219 h 572"/>
                <a:gd name="T88" fmla="*/ 2147482390 w 703"/>
                <a:gd name="T89" fmla="*/ 2147482219 h 5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3"/>
                <a:gd name="T136" fmla="*/ 0 h 572"/>
                <a:gd name="T137" fmla="*/ 703 w 703"/>
                <a:gd name="T138" fmla="*/ 572 h 5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03" h="572">
                  <a:moveTo>
                    <a:pt x="636" y="565"/>
                  </a:moveTo>
                  <a:lnTo>
                    <a:pt x="654" y="537"/>
                  </a:lnTo>
                  <a:lnTo>
                    <a:pt x="661" y="508"/>
                  </a:lnTo>
                  <a:lnTo>
                    <a:pt x="668" y="498"/>
                  </a:lnTo>
                  <a:lnTo>
                    <a:pt x="678" y="480"/>
                  </a:lnTo>
                  <a:lnTo>
                    <a:pt x="700" y="470"/>
                  </a:lnTo>
                  <a:lnTo>
                    <a:pt x="703" y="441"/>
                  </a:lnTo>
                  <a:lnTo>
                    <a:pt x="703" y="413"/>
                  </a:lnTo>
                  <a:lnTo>
                    <a:pt x="689" y="388"/>
                  </a:lnTo>
                  <a:lnTo>
                    <a:pt x="678" y="360"/>
                  </a:lnTo>
                  <a:lnTo>
                    <a:pt x="678" y="328"/>
                  </a:lnTo>
                  <a:lnTo>
                    <a:pt x="682" y="304"/>
                  </a:lnTo>
                  <a:lnTo>
                    <a:pt x="661" y="307"/>
                  </a:lnTo>
                  <a:lnTo>
                    <a:pt x="643" y="307"/>
                  </a:lnTo>
                  <a:lnTo>
                    <a:pt x="633" y="279"/>
                  </a:lnTo>
                  <a:lnTo>
                    <a:pt x="608" y="297"/>
                  </a:lnTo>
                  <a:lnTo>
                    <a:pt x="590" y="279"/>
                  </a:lnTo>
                  <a:lnTo>
                    <a:pt x="569" y="268"/>
                  </a:lnTo>
                  <a:lnTo>
                    <a:pt x="544" y="258"/>
                  </a:lnTo>
                  <a:lnTo>
                    <a:pt x="523" y="230"/>
                  </a:lnTo>
                  <a:lnTo>
                    <a:pt x="509" y="205"/>
                  </a:lnTo>
                  <a:lnTo>
                    <a:pt x="520" y="177"/>
                  </a:lnTo>
                  <a:lnTo>
                    <a:pt x="523" y="149"/>
                  </a:lnTo>
                  <a:lnTo>
                    <a:pt x="512" y="124"/>
                  </a:lnTo>
                  <a:lnTo>
                    <a:pt x="498" y="96"/>
                  </a:lnTo>
                  <a:lnTo>
                    <a:pt x="502" y="71"/>
                  </a:lnTo>
                  <a:lnTo>
                    <a:pt x="498" y="57"/>
                  </a:lnTo>
                  <a:lnTo>
                    <a:pt x="477" y="57"/>
                  </a:lnTo>
                  <a:lnTo>
                    <a:pt x="452" y="46"/>
                  </a:lnTo>
                  <a:lnTo>
                    <a:pt x="435" y="46"/>
                  </a:lnTo>
                  <a:lnTo>
                    <a:pt x="414" y="50"/>
                  </a:lnTo>
                  <a:lnTo>
                    <a:pt x="392" y="36"/>
                  </a:lnTo>
                  <a:lnTo>
                    <a:pt x="371" y="22"/>
                  </a:lnTo>
                  <a:lnTo>
                    <a:pt x="350" y="11"/>
                  </a:lnTo>
                  <a:lnTo>
                    <a:pt x="329" y="11"/>
                  </a:lnTo>
                  <a:lnTo>
                    <a:pt x="311" y="0"/>
                  </a:lnTo>
                  <a:lnTo>
                    <a:pt x="293" y="29"/>
                  </a:lnTo>
                  <a:lnTo>
                    <a:pt x="269" y="14"/>
                  </a:lnTo>
                  <a:lnTo>
                    <a:pt x="251" y="29"/>
                  </a:lnTo>
                  <a:lnTo>
                    <a:pt x="244" y="60"/>
                  </a:lnTo>
                  <a:lnTo>
                    <a:pt x="237" y="85"/>
                  </a:lnTo>
                  <a:lnTo>
                    <a:pt x="216" y="103"/>
                  </a:lnTo>
                  <a:lnTo>
                    <a:pt x="198" y="103"/>
                  </a:lnTo>
                  <a:lnTo>
                    <a:pt x="177" y="92"/>
                  </a:lnTo>
                  <a:lnTo>
                    <a:pt x="166" y="117"/>
                  </a:lnTo>
                  <a:lnTo>
                    <a:pt x="159" y="149"/>
                  </a:lnTo>
                  <a:lnTo>
                    <a:pt x="149" y="177"/>
                  </a:lnTo>
                  <a:lnTo>
                    <a:pt x="138" y="163"/>
                  </a:lnTo>
                  <a:lnTo>
                    <a:pt x="120" y="166"/>
                  </a:lnTo>
                  <a:lnTo>
                    <a:pt x="106" y="180"/>
                  </a:lnTo>
                  <a:lnTo>
                    <a:pt x="81" y="166"/>
                  </a:lnTo>
                  <a:lnTo>
                    <a:pt x="60" y="166"/>
                  </a:lnTo>
                  <a:lnTo>
                    <a:pt x="39" y="170"/>
                  </a:lnTo>
                  <a:lnTo>
                    <a:pt x="18" y="173"/>
                  </a:lnTo>
                  <a:lnTo>
                    <a:pt x="0" y="198"/>
                  </a:lnTo>
                  <a:lnTo>
                    <a:pt x="0" y="212"/>
                  </a:lnTo>
                  <a:lnTo>
                    <a:pt x="0" y="216"/>
                  </a:lnTo>
                  <a:lnTo>
                    <a:pt x="43" y="208"/>
                  </a:lnTo>
                  <a:lnTo>
                    <a:pt x="67" y="198"/>
                  </a:lnTo>
                  <a:lnTo>
                    <a:pt x="88" y="198"/>
                  </a:lnTo>
                  <a:lnTo>
                    <a:pt x="110" y="198"/>
                  </a:lnTo>
                  <a:lnTo>
                    <a:pt x="120" y="205"/>
                  </a:lnTo>
                  <a:lnTo>
                    <a:pt x="124" y="219"/>
                  </a:lnTo>
                  <a:lnTo>
                    <a:pt x="127" y="244"/>
                  </a:lnTo>
                  <a:lnTo>
                    <a:pt x="141" y="272"/>
                  </a:lnTo>
                  <a:lnTo>
                    <a:pt x="145" y="300"/>
                  </a:lnTo>
                  <a:lnTo>
                    <a:pt x="141" y="325"/>
                  </a:lnTo>
                  <a:lnTo>
                    <a:pt x="145" y="353"/>
                  </a:lnTo>
                  <a:lnTo>
                    <a:pt x="159" y="378"/>
                  </a:lnTo>
                  <a:lnTo>
                    <a:pt x="184" y="420"/>
                  </a:lnTo>
                  <a:lnTo>
                    <a:pt x="205" y="445"/>
                  </a:lnTo>
                  <a:lnTo>
                    <a:pt x="230" y="455"/>
                  </a:lnTo>
                  <a:lnTo>
                    <a:pt x="247" y="470"/>
                  </a:lnTo>
                  <a:lnTo>
                    <a:pt x="269" y="480"/>
                  </a:lnTo>
                  <a:lnTo>
                    <a:pt x="300" y="480"/>
                  </a:lnTo>
                  <a:lnTo>
                    <a:pt x="322" y="477"/>
                  </a:lnTo>
                  <a:lnTo>
                    <a:pt x="339" y="473"/>
                  </a:lnTo>
                  <a:lnTo>
                    <a:pt x="361" y="473"/>
                  </a:lnTo>
                  <a:lnTo>
                    <a:pt x="382" y="487"/>
                  </a:lnTo>
                  <a:lnTo>
                    <a:pt x="403" y="498"/>
                  </a:lnTo>
                  <a:lnTo>
                    <a:pt x="431" y="508"/>
                  </a:lnTo>
                  <a:lnTo>
                    <a:pt x="452" y="512"/>
                  </a:lnTo>
                  <a:lnTo>
                    <a:pt x="477" y="522"/>
                  </a:lnTo>
                  <a:lnTo>
                    <a:pt x="498" y="547"/>
                  </a:lnTo>
                  <a:lnTo>
                    <a:pt x="520" y="558"/>
                  </a:lnTo>
                  <a:lnTo>
                    <a:pt x="544" y="572"/>
                  </a:lnTo>
                  <a:lnTo>
                    <a:pt x="565" y="568"/>
                  </a:lnTo>
                  <a:lnTo>
                    <a:pt x="583" y="551"/>
                  </a:lnTo>
                  <a:lnTo>
                    <a:pt x="604" y="551"/>
                  </a:lnTo>
                  <a:lnTo>
                    <a:pt x="625" y="565"/>
                  </a:lnTo>
                  <a:lnTo>
                    <a:pt x="636" y="565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3" name="Freeform 9"/>
            <p:cNvSpPr>
              <a:spLocks/>
            </p:cNvSpPr>
            <p:nvPr/>
          </p:nvSpPr>
          <p:spPr bwMode="auto">
            <a:xfrm>
              <a:off x="3619" y="315"/>
              <a:ext cx="492" cy="557"/>
            </a:xfrm>
            <a:custGeom>
              <a:avLst/>
              <a:gdLst>
                <a:gd name="T0" fmla="*/ 2147482603 w 492"/>
                <a:gd name="T1" fmla="*/ 2147482195 h 557"/>
                <a:gd name="T2" fmla="*/ 2147482603 w 492"/>
                <a:gd name="T3" fmla="*/ 2147482195 h 557"/>
                <a:gd name="T4" fmla="*/ 2147482603 w 492"/>
                <a:gd name="T5" fmla="*/ 2147482195 h 557"/>
                <a:gd name="T6" fmla="*/ 2147482603 w 492"/>
                <a:gd name="T7" fmla="*/ 2147482195 h 557"/>
                <a:gd name="T8" fmla="*/ 2147482603 w 492"/>
                <a:gd name="T9" fmla="*/ 2147482195 h 557"/>
                <a:gd name="T10" fmla="*/ 2147482603 w 492"/>
                <a:gd name="T11" fmla="*/ 2147482195 h 557"/>
                <a:gd name="T12" fmla="*/ 2147482603 w 492"/>
                <a:gd name="T13" fmla="*/ 2147482195 h 557"/>
                <a:gd name="T14" fmla="*/ 2147482603 w 492"/>
                <a:gd name="T15" fmla="*/ 2147482195 h 557"/>
                <a:gd name="T16" fmla="*/ 2147482603 w 492"/>
                <a:gd name="T17" fmla="*/ 2147482195 h 557"/>
                <a:gd name="T18" fmla="*/ 2147482603 w 492"/>
                <a:gd name="T19" fmla="*/ 2147482195 h 557"/>
                <a:gd name="T20" fmla="*/ 2147482603 w 492"/>
                <a:gd name="T21" fmla="*/ 0 h 557"/>
                <a:gd name="T22" fmla="*/ 2147482603 w 492"/>
                <a:gd name="T23" fmla="*/ 2147482195 h 557"/>
                <a:gd name="T24" fmla="*/ 2147482603 w 492"/>
                <a:gd name="T25" fmla="*/ 2147482195 h 557"/>
                <a:gd name="T26" fmla="*/ 2147482603 w 492"/>
                <a:gd name="T27" fmla="*/ 2147482195 h 557"/>
                <a:gd name="T28" fmla="*/ 2147482603 w 492"/>
                <a:gd name="T29" fmla="*/ 2147482195 h 557"/>
                <a:gd name="T30" fmla="*/ 2147482603 w 492"/>
                <a:gd name="T31" fmla="*/ 2147482195 h 557"/>
                <a:gd name="T32" fmla="*/ 2147482603 w 492"/>
                <a:gd name="T33" fmla="*/ 2147482195 h 557"/>
                <a:gd name="T34" fmla="*/ 2147482603 w 492"/>
                <a:gd name="T35" fmla="*/ 2147482195 h 557"/>
                <a:gd name="T36" fmla="*/ 2147482603 w 492"/>
                <a:gd name="T37" fmla="*/ 2147482195 h 557"/>
                <a:gd name="T38" fmla="*/ 2147482603 w 492"/>
                <a:gd name="T39" fmla="*/ 2147482195 h 557"/>
                <a:gd name="T40" fmla="*/ 2147482603 w 492"/>
                <a:gd name="T41" fmla="*/ 2147482195 h 557"/>
                <a:gd name="T42" fmla="*/ 2147482603 w 492"/>
                <a:gd name="T43" fmla="*/ 2147482195 h 557"/>
                <a:gd name="T44" fmla="*/ 2147482603 w 492"/>
                <a:gd name="T45" fmla="*/ 2147482195 h 557"/>
                <a:gd name="T46" fmla="*/ 2147482603 w 492"/>
                <a:gd name="T47" fmla="*/ 2147482195 h 557"/>
                <a:gd name="T48" fmla="*/ 2147482603 w 492"/>
                <a:gd name="T49" fmla="*/ 2147482195 h 557"/>
                <a:gd name="T50" fmla="*/ 2147482603 w 492"/>
                <a:gd name="T51" fmla="*/ 2147482195 h 557"/>
                <a:gd name="T52" fmla="*/ 2147482603 w 492"/>
                <a:gd name="T53" fmla="*/ 2147482195 h 557"/>
                <a:gd name="T54" fmla="*/ 2147482603 w 492"/>
                <a:gd name="T55" fmla="*/ 2147482195 h 557"/>
                <a:gd name="T56" fmla="*/ 2147482603 w 492"/>
                <a:gd name="T57" fmla="*/ 2147482195 h 557"/>
                <a:gd name="T58" fmla="*/ 2147482603 w 492"/>
                <a:gd name="T59" fmla="*/ 2147482195 h 557"/>
                <a:gd name="T60" fmla="*/ 2147482603 w 492"/>
                <a:gd name="T61" fmla="*/ 2147482195 h 557"/>
                <a:gd name="T62" fmla="*/ 2147482603 w 492"/>
                <a:gd name="T63" fmla="*/ 2147482195 h 557"/>
                <a:gd name="T64" fmla="*/ 2147482603 w 492"/>
                <a:gd name="T65" fmla="*/ 2147482195 h 557"/>
                <a:gd name="T66" fmla="*/ 0 w 492"/>
                <a:gd name="T67" fmla="*/ 2147482195 h 5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2"/>
                <a:gd name="T103" fmla="*/ 0 h 557"/>
                <a:gd name="T104" fmla="*/ 492 w 492"/>
                <a:gd name="T105" fmla="*/ 557 h 5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2" h="557">
                  <a:moveTo>
                    <a:pt x="0" y="222"/>
                  </a:moveTo>
                  <a:lnTo>
                    <a:pt x="7" y="222"/>
                  </a:lnTo>
                  <a:lnTo>
                    <a:pt x="29" y="222"/>
                  </a:lnTo>
                  <a:lnTo>
                    <a:pt x="50" y="232"/>
                  </a:lnTo>
                  <a:lnTo>
                    <a:pt x="71" y="232"/>
                  </a:lnTo>
                  <a:lnTo>
                    <a:pt x="89" y="229"/>
                  </a:lnTo>
                  <a:lnTo>
                    <a:pt x="110" y="218"/>
                  </a:lnTo>
                  <a:lnTo>
                    <a:pt x="131" y="211"/>
                  </a:lnTo>
                  <a:lnTo>
                    <a:pt x="152" y="211"/>
                  </a:lnTo>
                  <a:lnTo>
                    <a:pt x="174" y="225"/>
                  </a:lnTo>
                  <a:lnTo>
                    <a:pt x="191" y="222"/>
                  </a:lnTo>
                  <a:lnTo>
                    <a:pt x="209" y="208"/>
                  </a:lnTo>
                  <a:lnTo>
                    <a:pt x="230" y="208"/>
                  </a:lnTo>
                  <a:lnTo>
                    <a:pt x="241" y="180"/>
                  </a:lnTo>
                  <a:lnTo>
                    <a:pt x="248" y="151"/>
                  </a:lnTo>
                  <a:lnTo>
                    <a:pt x="255" y="123"/>
                  </a:lnTo>
                  <a:lnTo>
                    <a:pt x="262" y="95"/>
                  </a:lnTo>
                  <a:lnTo>
                    <a:pt x="258" y="67"/>
                  </a:lnTo>
                  <a:lnTo>
                    <a:pt x="276" y="42"/>
                  </a:lnTo>
                  <a:lnTo>
                    <a:pt x="297" y="38"/>
                  </a:lnTo>
                  <a:lnTo>
                    <a:pt x="294" y="14"/>
                  </a:lnTo>
                  <a:lnTo>
                    <a:pt x="308" y="0"/>
                  </a:lnTo>
                  <a:lnTo>
                    <a:pt x="336" y="10"/>
                  </a:lnTo>
                  <a:lnTo>
                    <a:pt x="347" y="35"/>
                  </a:lnTo>
                  <a:lnTo>
                    <a:pt x="357" y="60"/>
                  </a:lnTo>
                  <a:lnTo>
                    <a:pt x="371" y="88"/>
                  </a:lnTo>
                  <a:lnTo>
                    <a:pt x="375" y="113"/>
                  </a:lnTo>
                  <a:lnTo>
                    <a:pt x="375" y="144"/>
                  </a:lnTo>
                  <a:lnTo>
                    <a:pt x="386" y="169"/>
                  </a:lnTo>
                  <a:lnTo>
                    <a:pt x="400" y="194"/>
                  </a:lnTo>
                  <a:lnTo>
                    <a:pt x="414" y="222"/>
                  </a:lnTo>
                  <a:lnTo>
                    <a:pt x="435" y="247"/>
                  </a:lnTo>
                  <a:lnTo>
                    <a:pt x="456" y="247"/>
                  </a:lnTo>
                  <a:lnTo>
                    <a:pt x="477" y="257"/>
                  </a:lnTo>
                  <a:lnTo>
                    <a:pt x="492" y="285"/>
                  </a:lnTo>
                  <a:lnTo>
                    <a:pt x="481" y="314"/>
                  </a:lnTo>
                  <a:lnTo>
                    <a:pt x="488" y="342"/>
                  </a:lnTo>
                  <a:lnTo>
                    <a:pt x="470" y="356"/>
                  </a:lnTo>
                  <a:lnTo>
                    <a:pt x="449" y="374"/>
                  </a:lnTo>
                  <a:lnTo>
                    <a:pt x="431" y="398"/>
                  </a:lnTo>
                  <a:lnTo>
                    <a:pt x="414" y="430"/>
                  </a:lnTo>
                  <a:lnTo>
                    <a:pt x="393" y="444"/>
                  </a:lnTo>
                  <a:lnTo>
                    <a:pt x="386" y="472"/>
                  </a:lnTo>
                  <a:lnTo>
                    <a:pt x="364" y="486"/>
                  </a:lnTo>
                  <a:lnTo>
                    <a:pt x="347" y="501"/>
                  </a:lnTo>
                  <a:lnTo>
                    <a:pt x="347" y="529"/>
                  </a:lnTo>
                  <a:lnTo>
                    <a:pt x="329" y="543"/>
                  </a:lnTo>
                  <a:lnTo>
                    <a:pt x="315" y="557"/>
                  </a:lnTo>
                  <a:lnTo>
                    <a:pt x="290" y="557"/>
                  </a:lnTo>
                  <a:lnTo>
                    <a:pt x="269" y="532"/>
                  </a:lnTo>
                  <a:lnTo>
                    <a:pt x="255" y="504"/>
                  </a:lnTo>
                  <a:lnTo>
                    <a:pt x="244" y="479"/>
                  </a:lnTo>
                  <a:lnTo>
                    <a:pt x="223" y="465"/>
                  </a:lnTo>
                  <a:lnTo>
                    <a:pt x="198" y="441"/>
                  </a:lnTo>
                  <a:lnTo>
                    <a:pt x="198" y="416"/>
                  </a:lnTo>
                  <a:lnTo>
                    <a:pt x="198" y="388"/>
                  </a:lnTo>
                  <a:lnTo>
                    <a:pt x="177" y="377"/>
                  </a:lnTo>
                  <a:lnTo>
                    <a:pt x="152" y="349"/>
                  </a:lnTo>
                  <a:lnTo>
                    <a:pt x="138" y="321"/>
                  </a:lnTo>
                  <a:lnTo>
                    <a:pt x="117" y="328"/>
                  </a:lnTo>
                  <a:lnTo>
                    <a:pt x="106" y="296"/>
                  </a:lnTo>
                  <a:lnTo>
                    <a:pt x="89" y="299"/>
                  </a:lnTo>
                  <a:lnTo>
                    <a:pt x="64" y="285"/>
                  </a:lnTo>
                  <a:lnTo>
                    <a:pt x="39" y="275"/>
                  </a:lnTo>
                  <a:lnTo>
                    <a:pt x="22" y="275"/>
                  </a:lnTo>
                  <a:lnTo>
                    <a:pt x="18" y="250"/>
                  </a:lnTo>
                  <a:lnTo>
                    <a:pt x="4" y="222"/>
                  </a:lnTo>
                  <a:lnTo>
                    <a:pt x="0" y="222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4" name="Freeform 11"/>
            <p:cNvSpPr>
              <a:spLocks/>
            </p:cNvSpPr>
            <p:nvPr/>
          </p:nvSpPr>
          <p:spPr bwMode="auto">
            <a:xfrm>
              <a:off x="3075" y="1592"/>
              <a:ext cx="1110" cy="1058"/>
            </a:xfrm>
            <a:custGeom>
              <a:avLst/>
              <a:gdLst>
                <a:gd name="T0" fmla="*/ 2147482191 w 1110"/>
                <a:gd name="T1" fmla="*/ 2147482145 h 1058"/>
                <a:gd name="T2" fmla="*/ 2147482191 w 1110"/>
                <a:gd name="T3" fmla="*/ 2147482145 h 1058"/>
                <a:gd name="T4" fmla="*/ 2147482191 w 1110"/>
                <a:gd name="T5" fmla="*/ 2147482145 h 1058"/>
                <a:gd name="T6" fmla="*/ 2147482191 w 1110"/>
                <a:gd name="T7" fmla="*/ 2147482145 h 1058"/>
                <a:gd name="T8" fmla="*/ 2147482191 w 1110"/>
                <a:gd name="T9" fmla="*/ 2147482145 h 1058"/>
                <a:gd name="T10" fmla="*/ 0 w 1110"/>
                <a:gd name="T11" fmla="*/ 2147482145 h 1058"/>
                <a:gd name="T12" fmla="*/ 2147482191 w 1110"/>
                <a:gd name="T13" fmla="*/ 2147482145 h 1058"/>
                <a:gd name="T14" fmla="*/ 2147482191 w 1110"/>
                <a:gd name="T15" fmla="*/ 2147482145 h 1058"/>
                <a:gd name="T16" fmla="*/ 2147482191 w 1110"/>
                <a:gd name="T17" fmla="*/ 2147482145 h 1058"/>
                <a:gd name="T18" fmla="*/ 2147482191 w 1110"/>
                <a:gd name="T19" fmla="*/ 2147482145 h 1058"/>
                <a:gd name="T20" fmla="*/ 2147482191 w 1110"/>
                <a:gd name="T21" fmla="*/ 2147482145 h 1058"/>
                <a:gd name="T22" fmla="*/ 2147482191 w 1110"/>
                <a:gd name="T23" fmla="*/ 2147482145 h 1058"/>
                <a:gd name="T24" fmla="*/ 2147482191 w 1110"/>
                <a:gd name="T25" fmla="*/ 2147482145 h 1058"/>
                <a:gd name="T26" fmla="*/ 2147482191 w 1110"/>
                <a:gd name="T27" fmla="*/ 2147482145 h 1058"/>
                <a:gd name="T28" fmla="*/ 2147482191 w 1110"/>
                <a:gd name="T29" fmla="*/ 2147482145 h 1058"/>
                <a:gd name="T30" fmla="*/ 2147482191 w 1110"/>
                <a:gd name="T31" fmla="*/ 2147482145 h 1058"/>
                <a:gd name="T32" fmla="*/ 2147482191 w 1110"/>
                <a:gd name="T33" fmla="*/ 2147482145 h 1058"/>
                <a:gd name="T34" fmla="*/ 2147482191 w 1110"/>
                <a:gd name="T35" fmla="*/ 2147482145 h 1058"/>
                <a:gd name="T36" fmla="*/ 2147482191 w 1110"/>
                <a:gd name="T37" fmla="*/ 2147482145 h 1058"/>
                <a:gd name="T38" fmla="*/ 2147482191 w 1110"/>
                <a:gd name="T39" fmla="*/ 2147482145 h 1058"/>
                <a:gd name="T40" fmla="*/ 2147482191 w 1110"/>
                <a:gd name="T41" fmla="*/ 2147482145 h 1058"/>
                <a:gd name="T42" fmla="*/ 2147482191 w 1110"/>
                <a:gd name="T43" fmla="*/ 2147482145 h 1058"/>
                <a:gd name="T44" fmla="*/ 2147482191 w 1110"/>
                <a:gd name="T45" fmla="*/ 2147482145 h 1058"/>
                <a:gd name="T46" fmla="*/ 2147482191 w 1110"/>
                <a:gd name="T47" fmla="*/ 2147482145 h 1058"/>
                <a:gd name="T48" fmla="*/ 2147482191 w 1110"/>
                <a:gd name="T49" fmla="*/ 2147482145 h 1058"/>
                <a:gd name="T50" fmla="*/ 2147482191 w 1110"/>
                <a:gd name="T51" fmla="*/ 2147482145 h 1058"/>
                <a:gd name="T52" fmla="*/ 2147482191 w 1110"/>
                <a:gd name="T53" fmla="*/ 2147482145 h 1058"/>
                <a:gd name="T54" fmla="*/ 2147482191 w 1110"/>
                <a:gd name="T55" fmla="*/ 2147482145 h 1058"/>
                <a:gd name="T56" fmla="*/ 2147482191 w 1110"/>
                <a:gd name="T57" fmla="*/ 2147482145 h 1058"/>
                <a:gd name="T58" fmla="*/ 2147482191 w 1110"/>
                <a:gd name="T59" fmla="*/ 2147482145 h 1058"/>
                <a:gd name="T60" fmla="*/ 2147482191 w 1110"/>
                <a:gd name="T61" fmla="*/ 2147482145 h 1058"/>
                <a:gd name="T62" fmla="*/ 2147482191 w 1110"/>
                <a:gd name="T63" fmla="*/ 2147482145 h 1058"/>
                <a:gd name="T64" fmla="*/ 2147482191 w 1110"/>
                <a:gd name="T65" fmla="*/ 2147482145 h 1058"/>
                <a:gd name="T66" fmla="*/ 2147482191 w 1110"/>
                <a:gd name="T67" fmla="*/ 2147482145 h 1058"/>
                <a:gd name="T68" fmla="*/ 2147482191 w 1110"/>
                <a:gd name="T69" fmla="*/ 2147482145 h 1058"/>
                <a:gd name="T70" fmla="*/ 2147482191 w 1110"/>
                <a:gd name="T71" fmla="*/ 2147482145 h 1058"/>
                <a:gd name="T72" fmla="*/ 2147482191 w 1110"/>
                <a:gd name="T73" fmla="*/ 2147482145 h 1058"/>
                <a:gd name="T74" fmla="*/ 2147482191 w 1110"/>
                <a:gd name="T75" fmla="*/ 2147482145 h 1058"/>
                <a:gd name="T76" fmla="*/ 2147482191 w 1110"/>
                <a:gd name="T77" fmla="*/ 2147482145 h 1058"/>
                <a:gd name="T78" fmla="*/ 2147482191 w 1110"/>
                <a:gd name="T79" fmla="*/ 2147482145 h 1058"/>
                <a:gd name="T80" fmla="*/ 2147482191 w 1110"/>
                <a:gd name="T81" fmla="*/ 2147482145 h 1058"/>
                <a:gd name="T82" fmla="*/ 2147482191 w 1110"/>
                <a:gd name="T83" fmla="*/ 2147482145 h 1058"/>
                <a:gd name="T84" fmla="*/ 2147482191 w 1110"/>
                <a:gd name="T85" fmla="*/ 2147482145 h 1058"/>
                <a:gd name="T86" fmla="*/ 2147482191 w 1110"/>
                <a:gd name="T87" fmla="*/ 2147482145 h 1058"/>
                <a:gd name="T88" fmla="*/ 2147482191 w 1110"/>
                <a:gd name="T89" fmla="*/ 2147482145 h 1058"/>
                <a:gd name="T90" fmla="*/ 2147482191 w 1110"/>
                <a:gd name="T91" fmla="*/ 2147482145 h 1058"/>
                <a:gd name="T92" fmla="*/ 2147482191 w 1110"/>
                <a:gd name="T93" fmla="*/ 2147482145 h 1058"/>
                <a:gd name="T94" fmla="*/ 2147482191 w 1110"/>
                <a:gd name="T95" fmla="*/ 2147482145 h 1058"/>
                <a:gd name="T96" fmla="*/ 2147482191 w 1110"/>
                <a:gd name="T97" fmla="*/ 2147482145 h 1058"/>
                <a:gd name="T98" fmla="*/ 2147482191 w 1110"/>
                <a:gd name="T99" fmla="*/ 2147482145 h 1058"/>
                <a:gd name="T100" fmla="*/ 2147482191 w 1110"/>
                <a:gd name="T101" fmla="*/ 2147482145 h 1058"/>
                <a:gd name="T102" fmla="*/ 2147482191 w 1110"/>
                <a:gd name="T103" fmla="*/ 2147482145 h 1058"/>
                <a:gd name="T104" fmla="*/ 2147482191 w 1110"/>
                <a:gd name="T105" fmla="*/ 0 h 10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10"/>
                <a:gd name="T160" fmla="*/ 0 h 1058"/>
                <a:gd name="T161" fmla="*/ 1110 w 1110"/>
                <a:gd name="T162" fmla="*/ 1058 h 10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10" h="1058">
                  <a:moveTo>
                    <a:pt x="329" y="0"/>
                  </a:moveTo>
                  <a:lnTo>
                    <a:pt x="311" y="28"/>
                  </a:lnTo>
                  <a:lnTo>
                    <a:pt x="304" y="60"/>
                  </a:lnTo>
                  <a:lnTo>
                    <a:pt x="297" y="84"/>
                  </a:lnTo>
                  <a:lnTo>
                    <a:pt x="301" y="112"/>
                  </a:lnTo>
                  <a:lnTo>
                    <a:pt x="290" y="127"/>
                  </a:lnTo>
                  <a:lnTo>
                    <a:pt x="269" y="130"/>
                  </a:lnTo>
                  <a:lnTo>
                    <a:pt x="244" y="144"/>
                  </a:lnTo>
                  <a:lnTo>
                    <a:pt x="209" y="148"/>
                  </a:lnTo>
                  <a:lnTo>
                    <a:pt x="191" y="148"/>
                  </a:lnTo>
                  <a:lnTo>
                    <a:pt x="159" y="137"/>
                  </a:lnTo>
                  <a:lnTo>
                    <a:pt x="131" y="137"/>
                  </a:lnTo>
                  <a:lnTo>
                    <a:pt x="99" y="155"/>
                  </a:lnTo>
                  <a:lnTo>
                    <a:pt x="82" y="155"/>
                  </a:lnTo>
                  <a:lnTo>
                    <a:pt x="46" y="158"/>
                  </a:lnTo>
                  <a:lnTo>
                    <a:pt x="32" y="158"/>
                  </a:lnTo>
                  <a:lnTo>
                    <a:pt x="11" y="158"/>
                  </a:lnTo>
                  <a:lnTo>
                    <a:pt x="0" y="162"/>
                  </a:lnTo>
                  <a:lnTo>
                    <a:pt x="4" y="176"/>
                  </a:lnTo>
                  <a:lnTo>
                    <a:pt x="4" y="201"/>
                  </a:lnTo>
                  <a:lnTo>
                    <a:pt x="14" y="229"/>
                  </a:lnTo>
                  <a:lnTo>
                    <a:pt x="25" y="254"/>
                  </a:lnTo>
                  <a:lnTo>
                    <a:pt x="22" y="282"/>
                  </a:lnTo>
                  <a:lnTo>
                    <a:pt x="11" y="310"/>
                  </a:lnTo>
                  <a:lnTo>
                    <a:pt x="25" y="338"/>
                  </a:lnTo>
                  <a:lnTo>
                    <a:pt x="50" y="363"/>
                  </a:lnTo>
                  <a:lnTo>
                    <a:pt x="71" y="373"/>
                  </a:lnTo>
                  <a:lnTo>
                    <a:pt x="92" y="384"/>
                  </a:lnTo>
                  <a:lnTo>
                    <a:pt x="117" y="402"/>
                  </a:lnTo>
                  <a:lnTo>
                    <a:pt x="135" y="384"/>
                  </a:lnTo>
                  <a:lnTo>
                    <a:pt x="145" y="412"/>
                  </a:lnTo>
                  <a:lnTo>
                    <a:pt x="163" y="412"/>
                  </a:lnTo>
                  <a:lnTo>
                    <a:pt x="184" y="409"/>
                  </a:lnTo>
                  <a:lnTo>
                    <a:pt x="177" y="437"/>
                  </a:lnTo>
                  <a:lnTo>
                    <a:pt x="180" y="465"/>
                  </a:lnTo>
                  <a:lnTo>
                    <a:pt x="195" y="493"/>
                  </a:lnTo>
                  <a:lnTo>
                    <a:pt x="205" y="515"/>
                  </a:lnTo>
                  <a:lnTo>
                    <a:pt x="209" y="543"/>
                  </a:lnTo>
                  <a:lnTo>
                    <a:pt x="202" y="575"/>
                  </a:lnTo>
                  <a:lnTo>
                    <a:pt x="180" y="589"/>
                  </a:lnTo>
                  <a:lnTo>
                    <a:pt x="170" y="603"/>
                  </a:lnTo>
                  <a:lnTo>
                    <a:pt x="166" y="613"/>
                  </a:lnTo>
                  <a:lnTo>
                    <a:pt x="156" y="642"/>
                  </a:lnTo>
                  <a:lnTo>
                    <a:pt x="138" y="670"/>
                  </a:lnTo>
                  <a:lnTo>
                    <a:pt x="149" y="684"/>
                  </a:lnTo>
                  <a:lnTo>
                    <a:pt x="170" y="705"/>
                  </a:lnTo>
                  <a:lnTo>
                    <a:pt x="173" y="733"/>
                  </a:lnTo>
                  <a:lnTo>
                    <a:pt x="166" y="761"/>
                  </a:lnTo>
                  <a:lnTo>
                    <a:pt x="170" y="804"/>
                  </a:lnTo>
                  <a:lnTo>
                    <a:pt x="163" y="832"/>
                  </a:lnTo>
                  <a:lnTo>
                    <a:pt x="173" y="860"/>
                  </a:lnTo>
                  <a:lnTo>
                    <a:pt x="184" y="885"/>
                  </a:lnTo>
                  <a:lnTo>
                    <a:pt x="219" y="895"/>
                  </a:lnTo>
                  <a:lnTo>
                    <a:pt x="248" y="892"/>
                  </a:lnTo>
                  <a:lnTo>
                    <a:pt x="269" y="892"/>
                  </a:lnTo>
                  <a:lnTo>
                    <a:pt x="290" y="903"/>
                  </a:lnTo>
                  <a:lnTo>
                    <a:pt x="308" y="903"/>
                  </a:lnTo>
                  <a:lnTo>
                    <a:pt x="332" y="903"/>
                  </a:lnTo>
                  <a:lnTo>
                    <a:pt x="354" y="903"/>
                  </a:lnTo>
                  <a:lnTo>
                    <a:pt x="382" y="910"/>
                  </a:lnTo>
                  <a:lnTo>
                    <a:pt x="385" y="941"/>
                  </a:lnTo>
                  <a:lnTo>
                    <a:pt x="385" y="966"/>
                  </a:lnTo>
                  <a:lnTo>
                    <a:pt x="396" y="991"/>
                  </a:lnTo>
                  <a:lnTo>
                    <a:pt x="421" y="1005"/>
                  </a:lnTo>
                  <a:lnTo>
                    <a:pt x="442" y="1005"/>
                  </a:lnTo>
                  <a:lnTo>
                    <a:pt x="456" y="1030"/>
                  </a:lnTo>
                  <a:lnTo>
                    <a:pt x="456" y="1058"/>
                  </a:lnTo>
                  <a:lnTo>
                    <a:pt x="470" y="1058"/>
                  </a:lnTo>
                  <a:lnTo>
                    <a:pt x="488" y="1054"/>
                  </a:lnTo>
                  <a:lnTo>
                    <a:pt x="509" y="1044"/>
                  </a:lnTo>
                  <a:lnTo>
                    <a:pt x="523" y="1022"/>
                  </a:lnTo>
                  <a:lnTo>
                    <a:pt x="541" y="998"/>
                  </a:lnTo>
                  <a:lnTo>
                    <a:pt x="562" y="984"/>
                  </a:lnTo>
                  <a:lnTo>
                    <a:pt x="580" y="980"/>
                  </a:lnTo>
                  <a:lnTo>
                    <a:pt x="612" y="980"/>
                  </a:lnTo>
                  <a:lnTo>
                    <a:pt x="629" y="977"/>
                  </a:lnTo>
                  <a:lnTo>
                    <a:pt x="654" y="991"/>
                  </a:lnTo>
                  <a:lnTo>
                    <a:pt x="686" y="998"/>
                  </a:lnTo>
                  <a:lnTo>
                    <a:pt x="703" y="998"/>
                  </a:lnTo>
                  <a:lnTo>
                    <a:pt x="732" y="998"/>
                  </a:lnTo>
                  <a:lnTo>
                    <a:pt x="756" y="998"/>
                  </a:lnTo>
                  <a:lnTo>
                    <a:pt x="774" y="994"/>
                  </a:lnTo>
                  <a:lnTo>
                    <a:pt x="806" y="977"/>
                  </a:lnTo>
                  <a:lnTo>
                    <a:pt x="824" y="977"/>
                  </a:lnTo>
                  <a:lnTo>
                    <a:pt x="841" y="963"/>
                  </a:lnTo>
                  <a:lnTo>
                    <a:pt x="845" y="991"/>
                  </a:lnTo>
                  <a:lnTo>
                    <a:pt x="848" y="1019"/>
                  </a:lnTo>
                  <a:lnTo>
                    <a:pt x="848" y="1044"/>
                  </a:lnTo>
                  <a:lnTo>
                    <a:pt x="869" y="1047"/>
                  </a:lnTo>
                  <a:lnTo>
                    <a:pt x="891" y="1044"/>
                  </a:lnTo>
                  <a:lnTo>
                    <a:pt x="898" y="1015"/>
                  </a:lnTo>
                  <a:lnTo>
                    <a:pt x="884" y="987"/>
                  </a:lnTo>
                  <a:lnTo>
                    <a:pt x="894" y="959"/>
                  </a:lnTo>
                  <a:lnTo>
                    <a:pt x="908" y="931"/>
                  </a:lnTo>
                  <a:lnTo>
                    <a:pt x="919" y="903"/>
                  </a:lnTo>
                  <a:lnTo>
                    <a:pt x="933" y="871"/>
                  </a:lnTo>
                  <a:lnTo>
                    <a:pt x="944" y="846"/>
                  </a:lnTo>
                  <a:lnTo>
                    <a:pt x="951" y="818"/>
                  </a:lnTo>
                  <a:lnTo>
                    <a:pt x="972" y="814"/>
                  </a:lnTo>
                  <a:lnTo>
                    <a:pt x="993" y="804"/>
                  </a:lnTo>
                  <a:lnTo>
                    <a:pt x="1011" y="786"/>
                  </a:lnTo>
                  <a:lnTo>
                    <a:pt x="1007" y="761"/>
                  </a:lnTo>
                  <a:lnTo>
                    <a:pt x="1025" y="733"/>
                  </a:lnTo>
                  <a:lnTo>
                    <a:pt x="1043" y="716"/>
                  </a:lnTo>
                  <a:lnTo>
                    <a:pt x="1067" y="716"/>
                  </a:lnTo>
                  <a:lnTo>
                    <a:pt x="1074" y="687"/>
                  </a:lnTo>
                  <a:lnTo>
                    <a:pt x="1071" y="659"/>
                  </a:lnTo>
                  <a:lnTo>
                    <a:pt x="1078" y="634"/>
                  </a:lnTo>
                  <a:lnTo>
                    <a:pt x="1096" y="606"/>
                  </a:lnTo>
                  <a:lnTo>
                    <a:pt x="1092" y="582"/>
                  </a:lnTo>
                  <a:lnTo>
                    <a:pt x="1088" y="557"/>
                  </a:lnTo>
                  <a:lnTo>
                    <a:pt x="1096" y="525"/>
                  </a:lnTo>
                  <a:lnTo>
                    <a:pt x="1096" y="493"/>
                  </a:lnTo>
                  <a:lnTo>
                    <a:pt x="1085" y="469"/>
                  </a:lnTo>
                  <a:lnTo>
                    <a:pt x="1081" y="444"/>
                  </a:lnTo>
                  <a:lnTo>
                    <a:pt x="1078" y="419"/>
                  </a:lnTo>
                  <a:lnTo>
                    <a:pt x="1074" y="391"/>
                  </a:lnTo>
                  <a:lnTo>
                    <a:pt x="1081" y="359"/>
                  </a:lnTo>
                  <a:lnTo>
                    <a:pt x="1067" y="335"/>
                  </a:lnTo>
                  <a:lnTo>
                    <a:pt x="1067" y="310"/>
                  </a:lnTo>
                  <a:lnTo>
                    <a:pt x="1064" y="278"/>
                  </a:lnTo>
                  <a:lnTo>
                    <a:pt x="1074" y="264"/>
                  </a:lnTo>
                  <a:lnTo>
                    <a:pt x="1081" y="236"/>
                  </a:lnTo>
                  <a:lnTo>
                    <a:pt x="1088" y="211"/>
                  </a:lnTo>
                  <a:lnTo>
                    <a:pt x="1106" y="179"/>
                  </a:lnTo>
                  <a:lnTo>
                    <a:pt x="1110" y="179"/>
                  </a:lnTo>
                  <a:lnTo>
                    <a:pt x="1092" y="183"/>
                  </a:lnTo>
                  <a:lnTo>
                    <a:pt x="1057" y="186"/>
                  </a:lnTo>
                  <a:lnTo>
                    <a:pt x="1028" y="201"/>
                  </a:lnTo>
                  <a:lnTo>
                    <a:pt x="997" y="204"/>
                  </a:lnTo>
                  <a:lnTo>
                    <a:pt x="968" y="204"/>
                  </a:lnTo>
                  <a:lnTo>
                    <a:pt x="940" y="208"/>
                  </a:lnTo>
                  <a:lnTo>
                    <a:pt x="908" y="197"/>
                  </a:lnTo>
                  <a:lnTo>
                    <a:pt x="877" y="197"/>
                  </a:lnTo>
                  <a:lnTo>
                    <a:pt x="834" y="201"/>
                  </a:lnTo>
                  <a:lnTo>
                    <a:pt x="806" y="201"/>
                  </a:lnTo>
                  <a:lnTo>
                    <a:pt x="778" y="204"/>
                  </a:lnTo>
                  <a:lnTo>
                    <a:pt x="753" y="204"/>
                  </a:lnTo>
                  <a:lnTo>
                    <a:pt x="725" y="208"/>
                  </a:lnTo>
                  <a:lnTo>
                    <a:pt x="696" y="208"/>
                  </a:lnTo>
                  <a:lnTo>
                    <a:pt x="654" y="215"/>
                  </a:lnTo>
                  <a:lnTo>
                    <a:pt x="626" y="215"/>
                  </a:lnTo>
                  <a:lnTo>
                    <a:pt x="594" y="215"/>
                  </a:lnTo>
                  <a:lnTo>
                    <a:pt x="566" y="218"/>
                  </a:lnTo>
                  <a:lnTo>
                    <a:pt x="537" y="208"/>
                  </a:lnTo>
                  <a:lnTo>
                    <a:pt x="516" y="208"/>
                  </a:lnTo>
                  <a:lnTo>
                    <a:pt x="495" y="225"/>
                  </a:lnTo>
                  <a:lnTo>
                    <a:pt x="474" y="215"/>
                  </a:lnTo>
                  <a:lnTo>
                    <a:pt x="460" y="186"/>
                  </a:lnTo>
                  <a:lnTo>
                    <a:pt x="438" y="186"/>
                  </a:lnTo>
                  <a:lnTo>
                    <a:pt x="428" y="162"/>
                  </a:lnTo>
                  <a:lnTo>
                    <a:pt x="407" y="134"/>
                  </a:lnTo>
                  <a:lnTo>
                    <a:pt x="385" y="134"/>
                  </a:lnTo>
                  <a:lnTo>
                    <a:pt x="371" y="105"/>
                  </a:lnTo>
                  <a:lnTo>
                    <a:pt x="368" y="81"/>
                  </a:lnTo>
                  <a:lnTo>
                    <a:pt x="357" y="52"/>
                  </a:lnTo>
                  <a:lnTo>
                    <a:pt x="343" y="28"/>
                  </a:lnTo>
                  <a:lnTo>
                    <a:pt x="332" y="14"/>
                  </a:lnTo>
                  <a:lnTo>
                    <a:pt x="329" y="0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5" name="Freeform 13"/>
            <p:cNvSpPr>
              <a:spLocks/>
            </p:cNvSpPr>
            <p:nvPr/>
          </p:nvSpPr>
          <p:spPr bwMode="auto">
            <a:xfrm>
              <a:off x="3959" y="1267"/>
              <a:ext cx="681" cy="1517"/>
            </a:xfrm>
            <a:custGeom>
              <a:avLst/>
              <a:gdLst>
                <a:gd name="T0" fmla="*/ 2147482366 w 681"/>
                <a:gd name="T1" fmla="*/ 2147482445 h 1517"/>
                <a:gd name="T2" fmla="*/ 2147482366 w 681"/>
                <a:gd name="T3" fmla="*/ 2147482445 h 1517"/>
                <a:gd name="T4" fmla="*/ 2147482366 w 681"/>
                <a:gd name="T5" fmla="*/ 2147482445 h 1517"/>
                <a:gd name="T6" fmla="*/ 2147482366 w 681"/>
                <a:gd name="T7" fmla="*/ 2147482445 h 1517"/>
                <a:gd name="T8" fmla="*/ 0 w 681"/>
                <a:gd name="T9" fmla="*/ 2147482445 h 1517"/>
                <a:gd name="T10" fmla="*/ 2147482366 w 681"/>
                <a:gd name="T11" fmla="*/ 2147482445 h 1517"/>
                <a:gd name="T12" fmla="*/ 2147482366 w 681"/>
                <a:gd name="T13" fmla="*/ 2147482445 h 1517"/>
                <a:gd name="T14" fmla="*/ 2147482366 w 681"/>
                <a:gd name="T15" fmla="*/ 2147482445 h 1517"/>
                <a:gd name="T16" fmla="*/ 2147482366 w 681"/>
                <a:gd name="T17" fmla="*/ 2147482445 h 1517"/>
                <a:gd name="T18" fmla="*/ 2147482366 w 681"/>
                <a:gd name="T19" fmla="*/ 2147482445 h 1517"/>
                <a:gd name="T20" fmla="*/ 2147482366 w 681"/>
                <a:gd name="T21" fmla="*/ 2147482445 h 1517"/>
                <a:gd name="T22" fmla="*/ 2147482366 w 681"/>
                <a:gd name="T23" fmla="*/ 2147482445 h 1517"/>
                <a:gd name="T24" fmla="*/ 2147482366 w 681"/>
                <a:gd name="T25" fmla="*/ 2147482445 h 1517"/>
                <a:gd name="T26" fmla="*/ 2147482366 w 681"/>
                <a:gd name="T27" fmla="*/ 2147482445 h 1517"/>
                <a:gd name="T28" fmla="*/ 2147482366 w 681"/>
                <a:gd name="T29" fmla="*/ 2147482445 h 1517"/>
                <a:gd name="T30" fmla="*/ 2147482366 w 681"/>
                <a:gd name="T31" fmla="*/ 2147482445 h 1517"/>
                <a:gd name="T32" fmla="*/ 2147482366 w 681"/>
                <a:gd name="T33" fmla="*/ 2147482445 h 1517"/>
                <a:gd name="T34" fmla="*/ 2147482366 w 681"/>
                <a:gd name="T35" fmla="*/ 2147482445 h 1517"/>
                <a:gd name="T36" fmla="*/ 2147482366 w 681"/>
                <a:gd name="T37" fmla="*/ 2147482445 h 1517"/>
                <a:gd name="T38" fmla="*/ 2147482366 w 681"/>
                <a:gd name="T39" fmla="*/ 2147482445 h 1517"/>
                <a:gd name="T40" fmla="*/ 2147482366 w 681"/>
                <a:gd name="T41" fmla="*/ 2147482445 h 1517"/>
                <a:gd name="T42" fmla="*/ 2147482366 w 681"/>
                <a:gd name="T43" fmla="*/ 2147482445 h 1517"/>
                <a:gd name="T44" fmla="*/ 2147482366 w 681"/>
                <a:gd name="T45" fmla="*/ 2147482445 h 1517"/>
                <a:gd name="T46" fmla="*/ 2147482366 w 681"/>
                <a:gd name="T47" fmla="*/ 2147482445 h 1517"/>
                <a:gd name="T48" fmla="*/ 2147482366 w 681"/>
                <a:gd name="T49" fmla="*/ 2147482445 h 1517"/>
                <a:gd name="T50" fmla="*/ 2147482366 w 681"/>
                <a:gd name="T51" fmla="*/ 2147482445 h 1517"/>
                <a:gd name="T52" fmla="*/ 2147482366 w 681"/>
                <a:gd name="T53" fmla="*/ 2147482445 h 1517"/>
                <a:gd name="T54" fmla="*/ 2147482366 w 681"/>
                <a:gd name="T55" fmla="*/ 2147482445 h 1517"/>
                <a:gd name="T56" fmla="*/ 2147482366 w 681"/>
                <a:gd name="T57" fmla="*/ 2147482445 h 1517"/>
                <a:gd name="T58" fmla="*/ 2147482366 w 681"/>
                <a:gd name="T59" fmla="*/ 2147482445 h 1517"/>
                <a:gd name="T60" fmla="*/ 2147482366 w 681"/>
                <a:gd name="T61" fmla="*/ 2147482445 h 1517"/>
                <a:gd name="T62" fmla="*/ 2147482366 w 681"/>
                <a:gd name="T63" fmla="*/ 2147482445 h 1517"/>
                <a:gd name="T64" fmla="*/ 2147482366 w 681"/>
                <a:gd name="T65" fmla="*/ 2147482445 h 1517"/>
                <a:gd name="T66" fmla="*/ 2147482366 w 681"/>
                <a:gd name="T67" fmla="*/ 2147482445 h 1517"/>
                <a:gd name="T68" fmla="*/ 2147482366 w 681"/>
                <a:gd name="T69" fmla="*/ 2147482445 h 1517"/>
                <a:gd name="T70" fmla="*/ 2147482366 w 681"/>
                <a:gd name="T71" fmla="*/ 2147482445 h 1517"/>
                <a:gd name="T72" fmla="*/ 2147482366 w 681"/>
                <a:gd name="T73" fmla="*/ 2147482445 h 1517"/>
                <a:gd name="T74" fmla="*/ 2147482366 w 681"/>
                <a:gd name="T75" fmla="*/ 2147482445 h 1517"/>
                <a:gd name="T76" fmla="*/ 2147482366 w 681"/>
                <a:gd name="T77" fmla="*/ 2147482445 h 1517"/>
                <a:gd name="T78" fmla="*/ 2147482366 w 681"/>
                <a:gd name="T79" fmla="*/ 2147482445 h 1517"/>
                <a:gd name="T80" fmla="*/ 2147482366 w 681"/>
                <a:gd name="T81" fmla="*/ 2147482445 h 1517"/>
                <a:gd name="T82" fmla="*/ 2147482366 w 681"/>
                <a:gd name="T83" fmla="*/ 2147482445 h 1517"/>
                <a:gd name="T84" fmla="*/ 2147482366 w 681"/>
                <a:gd name="T85" fmla="*/ 2147482445 h 1517"/>
                <a:gd name="T86" fmla="*/ 2147482366 w 681"/>
                <a:gd name="T87" fmla="*/ 2147482445 h 1517"/>
                <a:gd name="T88" fmla="*/ 2147482366 w 681"/>
                <a:gd name="T89" fmla="*/ 2147482445 h 1517"/>
                <a:gd name="T90" fmla="*/ 2147482366 w 681"/>
                <a:gd name="T91" fmla="*/ 2147482445 h 1517"/>
                <a:gd name="T92" fmla="*/ 2147482366 w 681"/>
                <a:gd name="T93" fmla="*/ 2147482445 h 1517"/>
                <a:gd name="T94" fmla="*/ 2147482366 w 681"/>
                <a:gd name="T95" fmla="*/ 2147482445 h 1517"/>
                <a:gd name="T96" fmla="*/ 2147482366 w 681"/>
                <a:gd name="T97" fmla="*/ 2147482445 h 1517"/>
                <a:gd name="T98" fmla="*/ 2147482366 w 681"/>
                <a:gd name="T99" fmla="*/ 2147482445 h 1517"/>
                <a:gd name="T100" fmla="*/ 2147482366 w 681"/>
                <a:gd name="T101" fmla="*/ 2147482445 h 1517"/>
                <a:gd name="T102" fmla="*/ 2147482366 w 681"/>
                <a:gd name="T103" fmla="*/ 2147482445 h 1517"/>
                <a:gd name="T104" fmla="*/ 2147482366 w 681"/>
                <a:gd name="T105" fmla="*/ 2147482445 h 1517"/>
                <a:gd name="T106" fmla="*/ 2147482366 w 681"/>
                <a:gd name="T107" fmla="*/ 2147482445 h 15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1"/>
                <a:gd name="T163" fmla="*/ 0 h 1517"/>
                <a:gd name="T164" fmla="*/ 681 w 681"/>
                <a:gd name="T165" fmla="*/ 1517 h 15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1" h="1517">
                  <a:moveTo>
                    <a:pt x="229" y="1503"/>
                  </a:moveTo>
                  <a:lnTo>
                    <a:pt x="219" y="1474"/>
                  </a:lnTo>
                  <a:lnTo>
                    <a:pt x="197" y="1467"/>
                  </a:lnTo>
                  <a:lnTo>
                    <a:pt x="176" y="1464"/>
                  </a:lnTo>
                  <a:lnTo>
                    <a:pt x="159" y="1467"/>
                  </a:lnTo>
                  <a:lnTo>
                    <a:pt x="141" y="1471"/>
                  </a:lnTo>
                  <a:lnTo>
                    <a:pt x="113" y="1439"/>
                  </a:lnTo>
                  <a:lnTo>
                    <a:pt x="91" y="1429"/>
                  </a:lnTo>
                  <a:lnTo>
                    <a:pt x="70" y="1432"/>
                  </a:lnTo>
                  <a:lnTo>
                    <a:pt x="53" y="1418"/>
                  </a:lnTo>
                  <a:lnTo>
                    <a:pt x="31" y="1407"/>
                  </a:lnTo>
                  <a:lnTo>
                    <a:pt x="7" y="1379"/>
                  </a:lnTo>
                  <a:lnTo>
                    <a:pt x="7" y="1369"/>
                  </a:lnTo>
                  <a:lnTo>
                    <a:pt x="14" y="1340"/>
                  </a:lnTo>
                  <a:lnTo>
                    <a:pt x="0" y="1312"/>
                  </a:lnTo>
                  <a:lnTo>
                    <a:pt x="10" y="1284"/>
                  </a:lnTo>
                  <a:lnTo>
                    <a:pt x="24" y="1256"/>
                  </a:lnTo>
                  <a:lnTo>
                    <a:pt x="35" y="1228"/>
                  </a:lnTo>
                  <a:lnTo>
                    <a:pt x="53" y="1199"/>
                  </a:lnTo>
                  <a:lnTo>
                    <a:pt x="60" y="1171"/>
                  </a:lnTo>
                  <a:lnTo>
                    <a:pt x="67" y="1143"/>
                  </a:lnTo>
                  <a:lnTo>
                    <a:pt x="88" y="1139"/>
                  </a:lnTo>
                  <a:lnTo>
                    <a:pt x="109" y="1125"/>
                  </a:lnTo>
                  <a:lnTo>
                    <a:pt x="127" y="1111"/>
                  </a:lnTo>
                  <a:lnTo>
                    <a:pt x="123" y="1086"/>
                  </a:lnTo>
                  <a:lnTo>
                    <a:pt x="141" y="1058"/>
                  </a:lnTo>
                  <a:lnTo>
                    <a:pt x="159" y="1041"/>
                  </a:lnTo>
                  <a:lnTo>
                    <a:pt x="183" y="1041"/>
                  </a:lnTo>
                  <a:lnTo>
                    <a:pt x="190" y="1012"/>
                  </a:lnTo>
                  <a:lnTo>
                    <a:pt x="187" y="984"/>
                  </a:lnTo>
                  <a:lnTo>
                    <a:pt x="194" y="959"/>
                  </a:lnTo>
                  <a:lnTo>
                    <a:pt x="212" y="931"/>
                  </a:lnTo>
                  <a:lnTo>
                    <a:pt x="208" y="907"/>
                  </a:lnTo>
                  <a:lnTo>
                    <a:pt x="208" y="878"/>
                  </a:lnTo>
                  <a:lnTo>
                    <a:pt x="215" y="850"/>
                  </a:lnTo>
                  <a:lnTo>
                    <a:pt x="212" y="822"/>
                  </a:lnTo>
                  <a:lnTo>
                    <a:pt x="201" y="794"/>
                  </a:lnTo>
                  <a:lnTo>
                    <a:pt x="197" y="769"/>
                  </a:lnTo>
                  <a:lnTo>
                    <a:pt x="194" y="741"/>
                  </a:lnTo>
                  <a:lnTo>
                    <a:pt x="190" y="716"/>
                  </a:lnTo>
                  <a:lnTo>
                    <a:pt x="201" y="684"/>
                  </a:lnTo>
                  <a:lnTo>
                    <a:pt x="187" y="660"/>
                  </a:lnTo>
                  <a:lnTo>
                    <a:pt x="183" y="635"/>
                  </a:lnTo>
                  <a:lnTo>
                    <a:pt x="180" y="603"/>
                  </a:lnTo>
                  <a:lnTo>
                    <a:pt x="190" y="589"/>
                  </a:lnTo>
                  <a:lnTo>
                    <a:pt x="197" y="561"/>
                  </a:lnTo>
                  <a:lnTo>
                    <a:pt x="204" y="536"/>
                  </a:lnTo>
                  <a:lnTo>
                    <a:pt x="222" y="504"/>
                  </a:lnTo>
                  <a:lnTo>
                    <a:pt x="226" y="504"/>
                  </a:lnTo>
                  <a:lnTo>
                    <a:pt x="233" y="476"/>
                  </a:lnTo>
                  <a:lnTo>
                    <a:pt x="240" y="452"/>
                  </a:lnTo>
                  <a:lnTo>
                    <a:pt x="257" y="420"/>
                  </a:lnTo>
                  <a:lnTo>
                    <a:pt x="279" y="409"/>
                  </a:lnTo>
                  <a:lnTo>
                    <a:pt x="286" y="377"/>
                  </a:lnTo>
                  <a:lnTo>
                    <a:pt x="293" y="349"/>
                  </a:lnTo>
                  <a:lnTo>
                    <a:pt x="303" y="321"/>
                  </a:lnTo>
                  <a:lnTo>
                    <a:pt x="296" y="296"/>
                  </a:lnTo>
                  <a:lnTo>
                    <a:pt x="293" y="268"/>
                  </a:lnTo>
                  <a:lnTo>
                    <a:pt x="307" y="240"/>
                  </a:lnTo>
                  <a:lnTo>
                    <a:pt x="293" y="215"/>
                  </a:lnTo>
                  <a:lnTo>
                    <a:pt x="300" y="187"/>
                  </a:lnTo>
                  <a:lnTo>
                    <a:pt x="318" y="183"/>
                  </a:lnTo>
                  <a:lnTo>
                    <a:pt x="339" y="183"/>
                  </a:lnTo>
                  <a:lnTo>
                    <a:pt x="356" y="152"/>
                  </a:lnTo>
                  <a:lnTo>
                    <a:pt x="367" y="127"/>
                  </a:lnTo>
                  <a:lnTo>
                    <a:pt x="385" y="113"/>
                  </a:lnTo>
                  <a:lnTo>
                    <a:pt x="381" y="81"/>
                  </a:lnTo>
                  <a:lnTo>
                    <a:pt x="399" y="56"/>
                  </a:lnTo>
                  <a:lnTo>
                    <a:pt x="378" y="42"/>
                  </a:lnTo>
                  <a:lnTo>
                    <a:pt x="356" y="42"/>
                  </a:lnTo>
                  <a:lnTo>
                    <a:pt x="335" y="32"/>
                  </a:lnTo>
                  <a:lnTo>
                    <a:pt x="335" y="7"/>
                  </a:lnTo>
                  <a:lnTo>
                    <a:pt x="363" y="4"/>
                  </a:lnTo>
                  <a:lnTo>
                    <a:pt x="374" y="4"/>
                  </a:lnTo>
                  <a:lnTo>
                    <a:pt x="385" y="4"/>
                  </a:lnTo>
                  <a:lnTo>
                    <a:pt x="406" y="0"/>
                  </a:lnTo>
                  <a:lnTo>
                    <a:pt x="413" y="28"/>
                  </a:lnTo>
                  <a:lnTo>
                    <a:pt x="438" y="28"/>
                  </a:lnTo>
                  <a:lnTo>
                    <a:pt x="459" y="39"/>
                  </a:lnTo>
                  <a:lnTo>
                    <a:pt x="473" y="64"/>
                  </a:lnTo>
                  <a:lnTo>
                    <a:pt x="469" y="92"/>
                  </a:lnTo>
                  <a:lnTo>
                    <a:pt x="473" y="120"/>
                  </a:lnTo>
                  <a:lnTo>
                    <a:pt x="477" y="148"/>
                  </a:lnTo>
                  <a:lnTo>
                    <a:pt x="469" y="173"/>
                  </a:lnTo>
                  <a:lnTo>
                    <a:pt x="462" y="205"/>
                  </a:lnTo>
                  <a:lnTo>
                    <a:pt x="455" y="229"/>
                  </a:lnTo>
                  <a:lnTo>
                    <a:pt x="477" y="243"/>
                  </a:lnTo>
                  <a:lnTo>
                    <a:pt x="498" y="254"/>
                  </a:lnTo>
                  <a:lnTo>
                    <a:pt x="512" y="279"/>
                  </a:lnTo>
                  <a:lnTo>
                    <a:pt x="533" y="293"/>
                  </a:lnTo>
                  <a:lnTo>
                    <a:pt x="551" y="293"/>
                  </a:lnTo>
                  <a:lnTo>
                    <a:pt x="572" y="293"/>
                  </a:lnTo>
                  <a:lnTo>
                    <a:pt x="583" y="321"/>
                  </a:lnTo>
                  <a:lnTo>
                    <a:pt x="568" y="346"/>
                  </a:lnTo>
                  <a:lnTo>
                    <a:pt x="547" y="360"/>
                  </a:lnTo>
                  <a:lnTo>
                    <a:pt x="551" y="388"/>
                  </a:lnTo>
                  <a:lnTo>
                    <a:pt x="544" y="416"/>
                  </a:lnTo>
                  <a:lnTo>
                    <a:pt x="554" y="444"/>
                  </a:lnTo>
                  <a:lnTo>
                    <a:pt x="579" y="455"/>
                  </a:lnTo>
                  <a:lnTo>
                    <a:pt x="590" y="483"/>
                  </a:lnTo>
                  <a:lnTo>
                    <a:pt x="590" y="508"/>
                  </a:lnTo>
                  <a:lnTo>
                    <a:pt x="614" y="519"/>
                  </a:lnTo>
                  <a:lnTo>
                    <a:pt x="625" y="547"/>
                  </a:lnTo>
                  <a:lnTo>
                    <a:pt x="646" y="547"/>
                  </a:lnTo>
                  <a:lnTo>
                    <a:pt x="636" y="575"/>
                  </a:lnTo>
                  <a:lnTo>
                    <a:pt x="618" y="589"/>
                  </a:lnTo>
                  <a:lnTo>
                    <a:pt x="611" y="617"/>
                  </a:lnTo>
                  <a:lnTo>
                    <a:pt x="604" y="646"/>
                  </a:lnTo>
                  <a:lnTo>
                    <a:pt x="607" y="670"/>
                  </a:lnTo>
                  <a:lnTo>
                    <a:pt x="625" y="670"/>
                  </a:lnTo>
                  <a:lnTo>
                    <a:pt x="643" y="670"/>
                  </a:lnTo>
                  <a:lnTo>
                    <a:pt x="639" y="698"/>
                  </a:lnTo>
                  <a:lnTo>
                    <a:pt x="621" y="713"/>
                  </a:lnTo>
                  <a:lnTo>
                    <a:pt x="628" y="741"/>
                  </a:lnTo>
                  <a:lnTo>
                    <a:pt x="618" y="765"/>
                  </a:lnTo>
                  <a:lnTo>
                    <a:pt x="636" y="780"/>
                  </a:lnTo>
                  <a:lnTo>
                    <a:pt x="650" y="808"/>
                  </a:lnTo>
                  <a:lnTo>
                    <a:pt x="653" y="836"/>
                  </a:lnTo>
                  <a:lnTo>
                    <a:pt x="653" y="861"/>
                  </a:lnTo>
                  <a:lnTo>
                    <a:pt x="632" y="875"/>
                  </a:lnTo>
                  <a:lnTo>
                    <a:pt x="636" y="907"/>
                  </a:lnTo>
                  <a:lnTo>
                    <a:pt x="636" y="928"/>
                  </a:lnTo>
                  <a:lnTo>
                    <a:pt x="660" y="942"/>
                  </a:lnTo>
                  <a:lnTo>
                    <a:pt x="681" y="952"/>
                  </a:lnTo>
                  <a:lnTo>
                    <a:pt x="681" y="977"/>
                  </a:lnTo>
                  <a:lnTo>
                    <a:pt x="678" y="1009"/>
                  </a:lnTo>
                  <a:lnTo>
                    <a:pt x="657" y="1023"/>
                  </a:lnTo>
                  <a:lnTo>
                    <a:pt x="636" y="1009"/>
                  </a:lnTo>
                  <a:lnTo>
                    <a:pt x="614" y="1012"/>
                  </a:lnTo>
                  <a:lnTo>
                    <a:pt x="618" y="1037"/>
                  </a:lnTo>
                  <a:lnTo>
                    <a:pt x="597" y="1041"/>
                  </a:lnTo>
                  <a:lnTo>
                    <a:pt x="600" y="1065"/>
                  </a:lnTo>
                  <a:lnTo>
                    <a:pt x="604" y="1094"/>
                  </a:lnTo>
                  <a:lnTo>
                    <a:pt x="586" y="1122"/>
                  </a:lnTo>
                  <a:lnTo>
                    <a:pt x="565" y="1122"/>
                  </a:lnTo>
                  <a:lnTo>
                    <a:pt x="547" y="1157"/>
                  </a:lnTo>
                  <a:lnTo>
                    <a:pt x="540" y="1182"/>
                  </a:lnTo>
                  <a:lnTo>
                    <a:pt x="551" y="1206"/>
                  </a:lnTo>
                  <a:lnTo>
                    <a:pt x="575" y="1231"/>
                  </a:lnTo>
                  <a:lnTo>
                    <a:pt x="558" y="1263"/>
                  </a:lnTo>
                  <a:lnTo>
                    <a:pt x="547" y="1291"/>
                  </a:lnTo>
                  <a:lnTo>
                    <a:pt x="572" y="1302"/>
                  </a:lnTo>
                  <a:lnTo>
                    <a:pt x="561" y="1330"/>
                  </a:lnTo>
                  <a:lnTo>
                    <a:pt x="558" y="1355"/>
                  </a:lnTo>
                  <a:lnTo>
                    <a:pt x="537" y="1372"/>
                  </a:lnTo>
                  <a:lnTo>
                    <a:pt x="508" y="1372"/>
                  </a:lnTo>
                  <a:lnTo>
                    <a:pt x="466" y="1393"/>
                  </a:lnTo>
                  <a:lnTo>
                    <a:pt x="445" y="1379"/>
                  </a:lnTo>
                  <a:lnTo>
                    <a:pt x="427" y="1397"/>
                  </a:lnTo>
                  <a:lnTo>
                    <a:pt x="406" y="1393"/>
                  </a:lnTo>
                  <a:lnTo>
                    <a:pt x="388" y="1411"/>
                  </a:lnTo>
                  <a:lnTo>
                    <a:pt x="367" y="1400"/>
                  </a:lnTo>
                  <a:lnTo>
                    <a:pt x="346" y="1397"/>
                  </a:lnTo>
                  <a:lnTo>
                    <a:pt x="321" y="1400"/>
                  </a:lnTo>
                  <a:lnTo>
                    <a:pt x="303" y="1414"/>
                  </a:lnTo>
                  <a:lnTo>
                    <a:pt x="286" y="1429"/>
                  </a:lnTo>
                  <a:lnTo>
                    <a:pt x="265" y="1446"/>
                  </a:lnTo>
                  <a:lnTo>
                    <a:pt x="250" y="1474"/>
                  </a:lnTo>
                  <a:lnTo>
                    <a:pt x="250" y="1503"/>
                  </a:lnTo>
                  <a:lnTo>
                    <a:pt x="233" y="1517"/>
                  </a:lnTo>
                  <a:lnTo>
                    <a:pt x="229" y="1503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6" name="Freeform 15"/>
            <p:cNvSpPr>
              <a:spLocks/>
            </p:cNvSpPr>
            <p:nvPr/>
          </p:nvSpPr>
          <p:spPr bwMode="auto">
            <a:xfrm>
              <a:off x="4322" y="844"/>
              <a:ext cx="633" cy="970"/>
            </a:xfrm>
            <a:custGeom>
              <a:avLst/>
              <a:gdLst>
                <a:gd name="T0" fmla="*/ 2147482308 w 633"/>
                <a:gd name="T1" fmla="*/ 2147482595 h 970"/>
                <a:gd name="T2" fmla="*/ 2147482308 w 633"/>
                <a:gd name="T3" fmla="*/ 2147482595 h 970"/>
                <a:gd name="T4" fmla="*/ 2147482308 w 633"/>
                <a:gd name="T5" fmla="*/ 2147482595 h 970"/>
                <a:gd name="T6" fmla="*/ 2147482308 w 633"/>
                <a:gd name="T7" fmla="*/ 2147482595 h 970"/>
                <a:gd name="T8" fmla="*/ 2147482308 w 633"/>
                <a:gd name="T9" fmla="*/ 2147482595 h 970"/>
                <a:gd name="T10" fmla="*/ 2147482308 w 633"/>
                <a:gd name="T11" fmla="*/ 2147482595 h 970"/>
                <a:gd name="T12" fmla="*/ 2147482308 w 633"/>
                <a:gd name="T13" fmla="*/ 2147482595 h 970"/>
                <a:gd name="T14" fmla="*/ 2147482308 w 633"/>
                <a:gd name="T15" fmla="*/ 2147482595 h 970"/>
                <a:gd name="T16" fmla="*/ 2147482308 w 633"/>
                <a:gd name="T17" fmla="*/ 2147482595 h 970"/>
                <a:gd name="T18" fmla="*/ 2147482308 w 633"/>
                <a:gd name="T19" fmla="*/ 2147482595 h 970"/>
                <a:gd name="T20" fmla="*/ 2147482308 w 633"/>
                <a:gd name="T21" fmla="*/ 2147482595 h 970"/>
                <a:gd name="T22" fmla="*/ 2147482308 w 633"/>
                <a:gd name="T23" fmla="*/ 2147482595 h 970"/>
                <a:gd name="T24" fmla="*/ 2147482308 w 633"/>
                <a:gd name="T25" fmla="*/ 2147482595 h 970"/>
                <a:gd name="T26" fmla="*/ 2147482308 w 633"/>
                <a:gd name="T27" fmla="*/ 2147482595 h 970"/>
                <a:gd name="T28" fmla="*/ 2147482308 w 633"/>
                <a:gd name="T29" fmla="*/ 2147482595 h 970"/>
                <a:gd name="T30" fmla="*/ 2147482308 w 633"/>
                <a:gd name="T31" fmla="*/ 2147482595 h 970"/>
                <a:gd name="T32" fmla="*/ 2147482308 w 633"/>
                <a:gd name="T33" fmla="*/ 2147482595 h 970"/>
                <a:gd name="T34" fmla="*/ 2147482308 w 633"/>
                <a:gd name="T35" fmla="*/ 2147482595 h 970"/>
                <a:gd name="T36" fmla="*/ 2147482308 w 633"/>
                <a:gd name="T37" fmla="*/ 2147482595 h 970"/>
                <a:gd name="T38" fmla="*/ 2147482308 w 633"/>
                <a:gd name="T39" fmla="*/ 2147482595 h 970"/>
                <a:gd name="T40" fmla="*/ 2147482308 w 633"/>
                <a:gd name="T41" fmla="*/ 2147482595 h 970"/>
                <a:gd name="T42" fmla="*/ 2147482308 w 633"/>
                <a:gd name="T43" fmla="*/ 2147482595 h 970"/>
                <a:gd name="T44" fmla="*/ 2147482308 w 633"/>
                <a:gd name="T45" fmla="*/ 2147482595 h 970"/>
                <a:gd name="T46" fmla="*/ 2147482308 w 633"/>
                <a:gd name="T47" fmla="*/ 2147482595 h 970"/>
                <a:gd name="T48" fmla="*/ 2147482308 w 633"/>
                <a:gd name="T49" fmla="*/ 2147482595 h 970"/>
                <a:gd name="T50" fmla="*/ 2147482308 w 633"/>
                <a:gd name="T51" fmla="*/ 2147482595 h 970"/>
                <a:gd name="T52" fmla="*/ 2147482308 w 633"/>
                <a:gd name="T53" fmla="*/ 2147482595 h 970"/>
                <a:gd name="T54" fmla="*/ 2147482308 w 633"/>
                <a:gd name="T55" fmla="*/ 2147482595 h 970"/>
                <a:gd name="T56" fmla="*/ 2147482308 w 633"/>
                <a:gd name="T57" fmla="*/ 2147482595 h 970"/>
                <a:gd name="T58" fmla="*/ 2147482308 w 633"/>
                <a:gd name="T59" fmla="*/ 2147482595 h 970"/>
                <a:gd name="T60" fmla="*/ 2147482308 w 633"/>
                <a:gd name="T61" fmla="*/ 2147482595 h 970"/>
                <a:gd name="T62" fmla="*/ 2147482308 w 633"/>
                <a:gd name="T63" fmla="*/ 2147482595 h 970"/>
                <a:gd name="T64" fmla="*/ 2147482308 w 633"/>
                <a:gd name="T65" fmla="*/ 2147482595 h 970"/>
                <a:gd name="T66" fmla="*/ 2147482308 w 633"/>
                <a:gd name="T67" fmla="*/ 2147482595 h 970"/>
                <a:gd name="T68" fmla="*/ 2147482308 w 633"/>
                <a:gd name="T69" fmla="*/ 2147482595 h 970"/>
                <a:gd name="T70" fmla="*/ 2147482308 w 633"/>
                <a:gd name="T71" fmla="*/ 2147482595 h 970"/>
                <a:gd name="T72" fmla="*/ 2147482308 w 633"/>
                <a:gd name="T73" fmla="*/ 2147482595 h 970"/>
                <a:gd name="T74" fmla="*/ 2147482308 w 633"/>
                <a:gd name="T75" fmla="*/ 2147482595 h 970"/>
                <a:gd name="T76" fmla="*/ 2147482308 w 633"/>
                <a:gd name="T77" fmla="*/ 2147482595 h 970"/>
                <a:gd name="T78" fmla="*/ 2147482308 w 633"/>
                <a:gd name="T79" fmla="*/ 2147482595 h 970"/>
                <a:gd name="T80" fmla="*/ 2147482308 w 633"/>
                <a:gd name="T81" fmla="*/ 2147482595 h 970"/>
                <a:gd name="T82" fmla="*/ 2147482308 w 633"/>
                <a:gd name="T83" fmla="*/ 2147482595 h 970"/>
                <a:gd name="T84" fmla="*/ 2147482308 w 633"/>
                <a:gd name="T85" fmla="*/ 2147482595 h 970"/>
                <a:gd name="T86" fmla="*/ 2147482308 w 633"/>
                <a:gd name="T87" fmla="*/ 2147482595 h 970"/>
                <a:gd name="T88" fmla="*/ 2147482308 w 633"/>
                <a:gd name="T89" fmla="*/ 2147482595 h 970"/>
                <a:gd name="T90" fmla="*/ 2147482308 w 633"/>
                <a:gd name="T91" fmla="*/ 2147482595 h 970"/>
                <a:gd name="T92" fmla="*/ 2147482308 w 633"/>
                <a:gd name="T93" fmla="*/ 2147482595 h 970"/>
                <a:gd name="T94" fmla="*/ 2147482308 w 633"/>
                <a:gd name="T95" fmla="*/ 2147482595 h 970"/>
                <a:gd name="T96" fmla="*/ 2147482308 w 633"/>
                <a:gd name="T97" fmla="*/ 2147482595 h 970"/>
                <a:gd name="T98" fmla="*/ 2147482308 w 633"/>
                <a:gd name="T99" fmla="*/ 2147482595 h 970"/>
                <a:gd name="T100" fmla="*/ 2147482308 w 633"/>
                <a:gd name="T101" fmla="*/ 2147482595 h 970"/>
                <a:gd name="T102" fmla="*/ 2147482308 w 633"/>
                <a:gd name="T103" fmla="*/ 2147482595 h 970"/>
                <a:gd name="T104" fmla="*/ 2147482308 w 633"/>
                <a:gd name="T105" fmla="*/ 2147482595 h 970"/>
                <a:gd name="T106" fmla="*/ 2147482308 w 633"/>
                <a:gd name="T107" fmla="*/ 2147482595 h 970"/>
                <a:gd name="T108" fmla="*/ 2147482308 w 633"/>
                <a:gd name="T109" fmla="*/ 2147482595 h 970"/>
                <a:gd name="T110" fmla="*/ 2147482308 w 633"/>
                <a:gd name="T111" fmla="*/ 2147482595 h 970"/>
                <a:gd name="T112" fmla="*/ 2147482308 w 633"/>
                <a:gd name="T113" fmla="*/ 2147482595 h 970"/>
                <a:gd name="T114" fmla="*/ 2147482308 w 633"/>
                <a:gd name="T115" fmla="*/ 2147482595 h 9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3"/>
                <a:gd name="T175" fmla="*/ 0 h 970"/>
                <a:gd name="T176" fmla="*/ 633 w 633"/>
                <a:gd name="T177" fmla="*/ 970 h 9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3" h="970">
                  <a:moveTo>
                    <a:pt x="195" y="0"/>
                  </a:moveTo>
                  <a:lnTo>
                    <a:pt x="191" y="42"/>
                  </a:lnTo>
                  <a:lnTo>
                    <a:pt x="195" y="88"/>
                  </a:lnTo>
                  <a:lnTo>
                    <a:pt x="188" y="113"/>
                  </a:lnTo>
                  <a:lnTo>
                    <a:pt x="177" y="141"/>
                  </a:lnTo>
                  <a:lnTo>
                    <a:pt x="163" y="155"/>
                  </a:lnTo>
                  <a:lnTo>
                    <a:pt x="156" y="187"/>
                  </a:lnTo>
                  <a:lnTo>
                    <a:pt x="156" y="211"/>
                  </a:lnTo>
                  <a:lnTo>
                    <a:pt x="149" y="240"/>
                  </a:lnTo>
                  <a:lnTo>
                    <a:pt x="138" y="268"/>
                  </a:lnTo>
                  <a:lnTo>
                    <a:pt x="121" y="296"/>
                  </a:lnTo>
                  <a:lnTo>
                    <a:pt x="99" y="310"/>
                  </a:lnTo>
                  <a:lnTo>
                    <a:pt x="92" y="338"/>
                  </a:lnTo>
                  <a:lnTo>
                    <a:pt x="85" y="367"/>
                  </a:lnTo>
                  <a:lnTo>
                    <a:pt x="68" y="367"/>
                  </a:lnTo>
                  <a:lnTo>
                    <a:pt x="46" y="381"/>
                  </a:lnTo>
                  <a:lnTo>
                    <a:pt x="29" y="384"/>
                  </a:lnTo>
                  <a:lnTo>
                    <a:pt x="11" y="412"/>
                  </a:lnTo>
                  <a:lnTo>
                    <a:pt x="0" y="427"/>
                  </a:lnTo>
                  <a:lnTo>
                    <a:pt x="15" y="427"/>
                  </a:lnTo>
                  <a:lnTo>
                    <a:pt x="22" y="427"/>
                  </a:lnTo>
                  <a:lnTo>
                    <a:pt x="43" y="423"/>
                  </a:lnTo>
                  <a:lnTo>
                    <a:pt x="53" y="451"/>
                  </a:lnTo>
                  <a:lnTo>
                    <a:pt x="75" y="451"/>
                  </a:lnTo>
                  <a:lnTo>
                    <a:pt x="96" y="462"/>
                  </a:lnTo>
                  <a:lnTo>
                    <a:pt x="110" y="487"/>
                  </a:lnTo>
                  <a:lnTo>
                    <a:pt x="110" y="515"/>
                  </a:lnTo>
                  <a:lnTo>
                    <a:pt x="114" y="543"/>
                  </a:lnTo>
                  <a:lnTo>
                    <a:pt x="117" y="571"/>
                  </a:lnTo>
                  <a:lnTo>
                    <a:pt x="106" y="596"/>
                  </a:lnTo>
                  <a:lnTo>
                    <a:pt x="99" y="628"/>
                  </a:lnTo>
                  <a:lnTo>
                    <a:pt x="96" y="652"/>
                  </a:lnTo>
                  <a:lnTo>
                    <a:pt x="114" y="666"/>
                  </a:lnTo>
                  <a:lnTo>
                    <a:pt x="135" y="677"/>
                  </a:lnTo>
                  <a:lnTo>
                    <a:pt x="149" y="705"/>
                  </a:lnTo>
                  <a:lnTo>
                    <a:pt x="170" y="716"/>
                  </a:lnTo>
                  <a:lnTo>
                    <a:pt x="191" y="716"/>
                  </a:lnTo>
                  <a:lnTo>
                    <a:pt x="209" y="716"/>
                  </a:lnTo>
                  <a:lnTo>
                    <a:pt x="220" y="744"/>
                  </a:lnTo>
                  <a:lnTo>
                    <a:pt x="205" y="769"/>
                  </a:lnTo>
                  <a:lnTo>
                    <a:pt x="184" y="783"/>
                  </a:lnTo>
                  <a:lnTo>
                    <a:pt x="188" y="815"/>
                  </a:lnTo>
                  <a:lnTo>
                    <a:pt x="181" y="839"/>
                  </a:lnTo>
                  <a:lnTo>
                    <a:pt x="191" y="867"/>
                  </a:lnTo>
                  <a:lnTo>
                    <a:pt x="216" y="878"/>
                  </a:lnTo>
                  <a:lnTo>
                    <a:pt x="230" y="906"/>
                  </a:lnTo>
                  <a:lnTo>
                    <a:pt x="230" y="931"/>
                  </a:lnTo>
                  <a:lnTo>
                    <a:pt x="251" y="942"/>
                  </a:lnTo>
                  <a:lnTo>
                    <a:pt x="265" y="970"/>
                  </a:lnTo>
                  <a:lnTo>
                    <a:pt x="287" y="970"/>
                  </a:lnTo>
                  <a:lnTo>
                    <a:pt x="283" y="970"/>
                  </a:lnTo>
                  <a:lnTo>
                    <a:pt x="297" y="942"/>
                  </a:lnTo>
                  <a:lnTo>
                    <a:pt x="304" y="913"/>
                  </a:lnTo>
                  <a:lnTo>
                    <a:pt x="297" y="889"/>
                  </a:lnTo>
                  <a:lnTo>
                    <a:pt x="294" y="860"/>
                  </a:lnTo>
                  <a:lnTo>
                    <a:pt x="280" y="836"/>
                  </a:lnTo>
                  <a:lnTo>
                    <a:pt x="297" y="800"/>
                  </a:lnTo>
                  <a:lnTo>
                    <a:pt x="304" y="776"/>
                  </a:lnTo>
                  <a:lnTo>
                    <a:pt x="311" y="748"/>
                  </a:lnTo>
                  <a:lnTo>
                    <a:pt x="311" y="709"/>
                  </a:lnTo>
                  <a:lnTo>
                    <a:pt x="326" y="681"/>
                  </a:lnTo>
                  <a:lnTo>
                    <a:pt x="347" y="663"/>
                  </a:lnTo>
                  <a:lnTo>
                    <a:pt x="368" y="663"/>
                  </a:lnTo>
                  <a:lnTo>
                    <a:pt x="386" y="649"/>
                  </a:lnTo>
                  <a:lnTo>
                    <a:pt x="410" y="649"/>
                  </a:lnTo>
                  <a:lnTo>
                    <a:pt x="424" y="614"/>
                  </a:lnTo>
                  <a:lnTo>
                    <a:pt x="442" y="603"/>
                  </a:lnTo>
                  <a:lnTo>
                    <a:pt x="463" y="589"/>
                  </a:lnTo>
                  <a:lnTo>
                    <a:pt x="485" y="585"/>
                  </a:lnTo>
                  <a:lnTo>
                    <a:pt x="513" y="596"/>
                  </a:lnTo>
                  <a:lnTo>
                    <a:pt x="530" y="582"/>
                  </a:lnTo>
                  <a:lnTo>
                    <a:pt x="552" y="582"/>
                  </a:lnTo>
                  <a:lnTo>
                    <a:pt x="573" y="564"/>
                  </a:lnTo>
                  <a:lnTo>
                    <a:pt x="573" y="539"/>
                  </a:lnTo>
                  <a:lnTo>
                    <a:pt x="559" y="511"/>
                  </a:lnTo>
                  <a:lnTo>
                    <a:pt x="538" y="501"/>
                  </a:lnTo>
                  <a:lnTo>
                    <a:pt x="545" y="472"/>
                  </a:lnTo>
                  <a:lnTo>
                    <a:pt x="562" y="444"/>
                  </a:lnTo>
                  <a:lnTo>
                    <a:pt x="559" y="416"/>
                  </a:lnTo>
                  <a:lnTo>
                    <a:pt x="559" y="391"/>
                  </a:lnTo>
                  <a:lnTo>
                    <a:pt x="555" y="363"/>
                  </a:lnTo>
                  <a:lnTo>
                    <a:pt x="555" y="338"/>
                  </a:lnTo>
                  <a:lnTo>
                    <a:pt x="530" y="324"/>
                  </a:lnTo>
                  <a:lnTo>
                    <a:pt x="548" y="296"/>
                  </a:lnTo>
                  <a:lnTo>
                    <a:pt x="559" y="268"/>
                  </a:lnTo>
                  <a:lnTo>
                    <a:pt x="576" y="240"/>
                  </a:lnTo>
                  <a:lnTo>
                    <a:pt x="591" y="226"/>
                  </a:lnTo>
                  <a:lnTo>
                    <a:pt x="615" y="226"/>
                  </a:lnTo>
                  <a:lnTo>
                    <a:pt x="633" y="208"/>
                  </a:lnTo>
                  <a:lnTo>
                    <a:pt x="629" y="176"/>
                  </a:lnTo>
                  <a:lnTo>
                    <a:pt x="626" y="166"/>
                  </a:lnTo>
                  <a:lnTo>
                    <a:pt x="619" y="166"/>
                  </a:lnTo>
                  <a:lnTo>
                    <a:pt x="601" y="166"/>
                  </a:lnTo>
                  <a:lnTo>
                    <a:pt x="576" y="155"/>
                  </a:lnTo>
                  <a:lnTo>
                    <a:pt x="555" y="141"/>
                  </a:lnTo>
                  <a:lnTo>
                    <a:pt x="534" y="141"/>
                  </a:lnTo>
                  <a:lnTo>
                    <a:pt x="513" y="134"/>
                  </a:lnTo>
                  <a:lnTo>
                    <a:pt x="492" y="134"/>
                  </a:lnTo>
                  <a:lnTo>
                    <a:pt x="474" y="134"/>
                  </a:lnTo>
                  <a:lnTo>
                    <a:pt x="453" y="137"/>
                  </a:lnTo>
                  <a:lnTo>
                    <a:pt x="432" y="137"/>
                  </a:lnTo>
                  <a:lnTo>
                    <a:pt x="414" y="166"/>
                  </a:lnTo>
                  <a:lnTo>
                    <a:pt x="396" y="169"/>
                  </a:lnTo>
                  <a:lnTo>
                    <a:pt x="379" y="183"/>
                  </a:lnTo>
                  <a:lnTo>
                    <a:pt x="354" y="173"/>
                  </a:lnTo>
                  <a:lnTo>
                    <a:pt x="354" y="141"/>
                  </a:lnTo>
                  <a:lnTo>
                    <a:pt x="350" y="116"/>
                  </a:lnTo>
                  <a:lnTo>
                    <a:pt x="357" y="88"/>
                  </a:lnTo>
                  <a:lnTo>
                    <a:pt x="343" y="63"/>
                  </a:lnTo>
                  <a:lnTo>
                    <a:pt x="322" y="49"/>
                  </a:lnTo>
                  <a:lnTo>
                    <a:pt x="301" y="39"/>
                  </a:lnTo>
                  <a:lnTo>
                    <a:pt x="280" y="39"/>
                  </a:lnTo>
                  <a:lnTo>
                    <a:pt x="262" y="39"/>
                  </a:lnTo>
                  <a:lnTo>
                    <a:pt x="237" y="14"/>
                  </a:lnTo>
                  <a:lnTo>
                    <a:pt x="216" y="3"/>
                  </a:lnTo>
                  <a:lnTo>
                    <a:pt x="195" y="3"/>
                  </a:lnTo>
                  <a:lnTo>
                    <a:pt x="195" y="0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auto">
            <a:xfrm>
              <a:off x="5298" y="1186"/>
              <a:ext cx="346" cy="240"/>
            </a:xfrm>
            <a:custGeom>
              <a:avLst/>
              <a:gdLst>
                <a:gd name="T0" fmla="*/ 2147482378 w 346"/>
                <a:gd name="T1" fmla="*/ 2147482590 h 240"/>
                <a:gd name="T2" fmla="*/ 2147482378 w 346"/>
                <a:gd name="T3" fmla="*/ 2147482590 h 240"/>
                <a:gd name="T4" fmla="*/ 2147482378 w 346"/>
                <a:gd name="T5" fmla="*/ 2147482590 h 240"/>
                <a:gd name="T6" fmla="*/ 2147482378 w 346"/>
                <a:gd name="T7" fmla="*/ 2147482590 h 240"/>
                <a:gd name="T8" fmla="*/ 2147482378 w 346"/>
                <a:gd name="T9" fmla="*/ 2147482590 h 240"/>
                <a:gd name="T10" fmla="*/ 2147482378 w 346"/>
                <a:gd name="T11" fmla="*/ 2147482590 h 240"/>
                <a:gd name="T12" fmla="*/ 2147482378 w 346"/>
                <a:gd name="T13" fmla="*/ 2147482590 h 240"/>
                <a:gd name="T14" fmla="*/ 2147482378 w 346"/>
                <a:gd name="T15" fmla="*/ 2147482590 h 240"/>
                <a:gd name="T16" fmla="*/ 2147482378 w 346"/>
                <a:gd name="T17" fmla="*/ 2147482590 h 240"/>
                <a:gd name="T18" fmla="*/ 2147482378 w 346"/>
                <a:gd name="T19" fmla="*/ 2147482590 h 240"/>
                <a:gd name="T20" fmla="*/ 2147482378 w 346"/>
                <a:gd name="T21" fmla="*/ 2147482590 h 240"/>
                <a:gd name="T22" fmla="*/ 2147482378 w 346"/>
                <a:gd name="T23" fmla="*/ 2147482590 h 240"/>
                <a:gd name="T24" fmla="*/ 2147482378 w 346"/>
                <a:gd name="T25" fmla="*/ 2147482590 h 240"/>
                <a:gd name="T26" fmla="*/ 2147482378 w 346"/>
                <a:gd name="T27" fmla="*/ 2147482590 h 240"/>
                <a:gd name="T28" fmla="*/ 2147482378 w 346"/>
                <a:gd name="T29" fmla="*/ 2147482590 h 240"/>
                <a:gd name="T30" fmla="*/ 2147482378 w 346"/>
                <a:gd name="T31" fmla="*/ 0 h 240"/>
                <a:gd name="T32" fmla="*/ 2147482378 w 346"/>
                <a:gd name="T33" fmla="*/ 2147482590 h 240"/>
                <a:gd name="T34" fmla="*/ 2147482378 w 346"/>
                <a:gd name="T35" fmla="*/ 2147482590 h 240"/>
                <a:gd name="T36" fmla="*/ 2147482378 w 346"/>
                <a:gd name="T37" fmla="*/ 2147482590 h 240"/>
                <a:gd name="T38" fmla="*/ 2147482378 w 346"/>
                <a:gd name="T39" fmla="*/ 2147482590 h 240"/>
                <a:gd name="T40" fmla="*/ 2147482378 w 346"/>
                <a:gd name="T41" fmla="*/ 2147482590 h 240"/>
                <a:gd name="T42" fmla="*/ 2147482378 w 346"/>
                <a:gd name="T43" fmla="*/ 2147482590 h 240"/>
                <a:gd name="T44" fmla="*/ 2147482378 w 346"/>
                <a:gd name="T45" fmla="*/ 2147482590 h 240"/>
                <a:gd name="T46" fmla="*/ 0 w 346"/>
                <a:gd name="T47" fmla="*/ 2147482590 h 240"/>
                <a:gd name="T48" fmla="*/ 2147482378 w 346"/>
                <a:gd name="T49" fmla="*/ 2147482590 h 240"/>
                <a:gd name="T50" fmla="*/ 2147482378 w 346"/>
                <a:gd name="T51" fmla="*/ 2147482590 h 240"/>
                <a:gd name="T52" fmla="*/ 2147482378 w 346"/>
                <a:gd name="T53" fmla="*/ 2147482590 h 240"/>
                <a:gd name="T54" fmla="*/ 2147482378 w 346"/>
                <a:gd name="T55" fmla="*/ 2147482590 h 240"/>
                <a:gd name="T56" fmla="*/ 2147482378 w 346"/>
                <a:gd name="T57" fmla="*/ 2147482590 h 240"/>
                <a:gd name="T58" fmla="*/ 2147482378 w 346"/>
                <a:gd name="T59" fmla="*/ 2147482590 h 240"/>
                <a:gd name="T60" fmla="*/ 2147482378 w 346"/>
                <a:gd name="T61" fmla="*/ 2147482590 h 240"/>
                <a:gd name="T62" fmla="*/ 2147482378 w 346"/>
                <a:gd name="T63" fmla="*/ 2147482590 h 240"/>
                <a:gd name="T64" fmla="*/ 2147482378 w 346"/>
                <a:gd name="T65" fmla="*/ 2147482590 h 240"/>
                <a:gd name="T66" fmla="*/ 2147482378 w 346"/>
                <a:gd name="T67" fmla="*/ 2147482590 h 240"/>
                <a:gd name="T68" fmla="*/ 2147482378 w 346"/>
                <a:gd name="T69" fmla="*/ 2147482590 h 240"/>
                <a:gd name="T70" fmla="*/ 2147482378 w 346"/>
                <a:gd name="T71" fmla="*/ 2147482590 h 240"/>
                <a:gd name="T72" fmla="*/ 2147482378 w 346"/>
                <a:gd name="T73" fmla="*/ 2147482590 h 240"/>
                <a:gd name="T74" fmla="*/ 2147482378 w 346"/>
                <a:gd name="T75" fmla="*/ 2147482590 h 240"/>
                <a:gd name="T76" fmla="*/ 2147482378 w 346"/>
                <a:gd name="T77" fmla="*/ 2147482590 h 240"/>
                <a:gd name="T78" fmla="*/ 2147482378 w 346"/>
                <a:gd name="T79" fmla="*/ 2147482590 h 240"/>
                <a:gd name="T80" fmla="*/ 2147482378 w 346"/>
                <a:gd name="T81" fmla="*/ 2147482590 h 240"/>
                <a:gd name="T82" fmla="*/ 2147482378 w 346"/>
                <a:gd name="T83" fmla="*/ 2147482590 h 240"/>
                <a:gd name="T84" fmla="*/ 2147482378 w 346"/>
                <a:gd name="T85" fmla="*/ 2147482590 h 240"/>
                <a:gd name="T86" fmla="*/ 2147482378 w 346"/>
                <a:gd name="T87" fmla="*/ 2147482590 h 240"/>
                <a:gd name="T88" fmla="*/ 2147482378 w 346"/>
                <a:gd name="T89" fmla="*/ 2147482590 h 240"/>
                <a:gd name="T90" fmla="*/ 2147482378 w 346"/>
                <a:gd name="T91" fmla="*/ 2147482590 h 240"/>
                <a:gd name="T92" fmla="*/ 2147482378 w 346"/>
                <a:gd name="T93" fmla="*/ 214748259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6"/>
                <a:gd name="T142" fmla="*/ 0 h 240"/>
                <a:gd name="T143" fmla="*/ 346 w 34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6" h="240">
                  <a:moveTo>
                    <a:pt x="346" y="187"/>
                  </a:moveTo>
                  <a:lnTo>
                    <a:pt x="346" y="173"/>
                  </a:lnTo>
                  <a:lnTo>
                    <a:pt x="346" y="148"/>
                  </a:lnTo>
                  <a:lnTo>
                    <a:pt x="346" y="120"/>
                  </a:lnTo>
                  <a:lnTo>
                    <a:pt x="332" y="92"/>
                  </a:lnTo>
                  <a:lnTo>
                    <a:pt x="318" y="67"/>
                  </a:lnTo>
                  <a:lnTo>
                    <a:pt x="293" y="53"/>
                  </a:lnTo>
                  <a:lnTo>
                    <a:pt x="272" y="46"/>
                  </a:lnTo>
                  <a:lnTo>
                    <a:pt x="254" y="46"/>
                  </a:lnTo>
                  <a:lnTo>
                    <a:pt x="233" y="32"/>
                  </a:lnTo>
                  <a:lnTo>
                    <a:pt x="212" y="32"/>
                  </a:lnTo>
                  <a:lnTo>
                    <a:pt x="190" y="35"/>
                  </a:lnTo>
                  <a:lnTo>
                    <a:pt x="173" y="35"/>
                  </a:lnTo>
                  <a:lnTo>
                    <a:pt x="148" y="35"/>
                  </a:lnTo>
                  <a:lnTo>
                    <a:pt x="127" y="10"/>
                  </a:lnTo>
                  <a:lnTo>
                    <a:pt x="116" y="0"/>
                  </a:lnTo>
                  <a:lnTo>
                    <a:pt x="99" y="14"/>
                  </a:lnTo>
                  <a:lnTo>
                    <a:pt x="77" y="28"/>
                  </a:lnTo>
                  <a:lnTo>
                    <a:pt x="70" y="56"/>
                  </a:lnTo>
                  <a:lnTo>
                    <a:pt x="63" y="85"/>
                  </a:lnTo>
                  <a:lnTo>
                    <a:pt x="56" y="113"/>
                  </a:lnTo>
                  <a:lnTo>
                    <a:pt x="35" y="113"/>
                  </a:lnTo>
                  <a:lnTo>
                    <a:pt x="17" y="130"/>
                  </a:lnTo>
                  <a:lnTo>
                    <a:pt x="0" y="155"/>
                  </a:lnTo>
                  <a:lnTo>
                    <a:pt x="21" y="187"/>
                  </a:lnTo>
                  <a:lnTo>
                    <a:pt x="42" y="194"/>
                  </a:lnTo>
                  <a:lnTo>
                    <a:pt x="63" y="180"/>
                  </a:lnTo>
                  <a:lnTo>
                    <a:pt x="81" y="180"/>
                  </a:lnTo>
                  <a:lnTo>
                    <a:pt x="102" y="162"/>
                  </a:lnTo>
                  <a:lnTo>
                    <a:pt x="120" y="148"/>
                  </a:lnTo>
                  <a:lnTo>
                    <a:pt x="134" y="173"/>
                  </a:lnTo>
                  <a:lnTo>
                    <a:pt x="113" y="190"/>
                  </a:lnTo>
                  <a:lnTo>
                    <a:pt x="116" y="219"/>
                  </a:lnTo>
                  <a:lnTo>
                    <a:pt x="137" y="229"/>
                  </a:lnTo>
                  <a:lnTo>
                    <a:pt x="159" y="219"/>
                  </a:lnTo>
                  <a:lnTo>
                    <a:pt x="180" y="229"/>
                  </a:lnTo>
                  <a:lnTo>
                    <a:pt x="201" y="240"/>
                  </a:lnTo>
                  <a:lnTo>
                    <a:pt x="208" y="226"/>
                  </a:lnTo>
                  <a:lnTo>
                    <a:pt x="205" y="197"/>
                  </a:lnTo>
                  <a:lnTo>
                    <a:pt x="226" y="183"/>
                  </a:lnTo>
                  <a:lnTo>
                    <a:pt x="247" y="194"/>
                  </a:lnTo>
                  <a:lnTo>
                    <a:pt x="268" y="194"/>
                  </a:lnTo>
                  <a:lnTo>
                    <a:pt x="286" y="176"/>
                  </a:lnTo>
                  <a:lnTo>
                    <a:pt x="307" y="204"/>
                  </a:lnTo>
                  <a:lnTo>
                    <a:pt x="328" y="204"/>
                  </a:lnTo>
                  <a:lnTo>
                    <a:pt x="346" y="187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8" name="Freeform 21"/>
            <p:cNvSpPr>
              <a:spLocks/>
            </p:cNvSpPr>
            <p:nvPr/>
          </p:nvSpPr>
          <p:spPr bwMode="auto">
            <a:xfrm>
              <a:off x="5019" y="999"/>
              <a:ext cx="395" cy="526"/>
            </a:xfrm>
            <a:custGeom>
              <a:avLst/>
              <a:gdLst>
                <a:gd name="T0" fmla="*/ 2147482472 w 395"/>
                <a:gd name="T1" fmla="*/ 2147482139 h 526"/>
                <a:gd name="T2" fmla="*/ 2147482472 w 395"/>
                <a:gd name="T3" fmla="*/ 2147482139 h 526"/>
                <a:gd name="T4" fmla="*/ 2147482472 w 395"/>
                <a:gd name="T5" fmla="*/ 2147482139 h 526"/>
                <a:gd name="T6" fmla="*/ 2147482472 w 395"/>
                <a:gd name="T7" fmla="*/ 2147482139 h 526"/>
                <a:gd name="T8" fmla="*/ 2147482472 w 395"/>
                <a:gd name="T9" fmla="*/ 2147482139 h 526"/>
                <a:gd name="T10" fmla="*/ 2147482472 w 395"/>
                <a:gd name="T11" fmla="*/ 2147482139 h 526"/>
                <a:gd name="T12" fmla="*/ 2147482472 w 395"/>
                <a:gd name="T13" fmla="*/ 2147482139 h 526"/>
                <a:gd name="T14" fmla="*/ 2147482472 w 395"/>
                <a:gd name="T15" fmla="*/ 2147482139 h 526"/>
                <a:gd name="T16" fmla="*/ 2147482472 w 395"/>
                <a:gd name="T17" fmla="*/ 2147482139 h 526"/>
                <a:gd name="T18" fmla="*/ 2147482472 w 395"/>
                <a:gd name="T19" fmla="*/ 2147482139 h 526"/>
                <a:gd name="T20" fmla="*/ 2147482472 w 395"/>
                <a:gd name="T21" fmla="*/ 2147482139 h 526"/>
                <a:gd name="T22" fmla="*/ 2147482472 w 395"/>
                <a:gd name="T23" fmla="*/ 0 h 526"/>
                <a:gd name="T24" fmla="*/ 2147482472 w 395"/>
                <a:gd name="T25" fmla="*/ 2147482139 h 526"/>
                <a:gd name="T26" fmla="*/ 2147482472 w 395"/>
                <a:gd name="T27" fmla="*/ 2147482139 h 526"/>
                <a:gd name="T28" fmla="*/ 2147482472 w 395"/>
                <a:gd name="T29" fmla="*/ 2147482139 h 526"/>
                <a:gd name="T30" fmla="*/ 0 w 395"/>
                <a:gd name="T31" fmla="*/ 2147482139 h 526"/>
                <a:gd name="T32" fmla="*/ 2147482472 w 395"/>
                <a:gd name="T33" fmla="*/ 2147482139 h 526"/>
                <a:gd name="T34" fmla="*/ 2147482472 w 395"/>
                <a:gd name="T35" fmla="*/ 2147482139 h 526"/>
                <a:gd name="T36" fmla="*/ 2147482472 w 395"/>
                <a:gd name="T37" fmla="*/ 2147482139 h 526"/>
                <a:gd name="T38" fmla="*/ 2147482472 w 395"/>
                <a:gd name="T39" fmla="*/ 2147482139 h 526"/>
                <a:gd name="T40" fmla="*/ 2147482472 w 395"/>
                <a:gd name="T41" fmla="*/ 2147482139 h 526"/>
                <a:gd name="T42" fmla="*/ 2147482472 w 395"/>
                <a:gd name="T43" fmla="*/ 2147482139 h 526"/>
                <a:gd name="T44" fmla="*/ 2147482472 w 395"/>
                <a:gd name="T45" fmla="*/ 2147482139 h 526"/>
                <a:gd name="T46" fmla="*/ 2147482472 w 395"/>
                <a:gd name="T47" fmla="*/ 2147482139 h 526"/>
                <a:gd name="T48" fmla="*/ 2147482472 w 395"/>
                <a:gd name="T49" fmla="*/ 2147482139 h 526"/>
                <a:gd name="T50" fmla="*/ 2147482472 w 395"/>
                <a:gd name="T51" fmla="*/ 2147482139 h 526"/>
                <a:gd name="T52" fmla="*/ 2147482472 w 395"/>
                <a:gd name="T53" fmla="*/ 2147482139 h 526"/>
                <a:gd name="T54" fmla="*/ 2147482472 w 395"/>
                <a:gd name="T55" fmla="*/ 2147482139 h 526"/>
                <a:gd name="T56" fmla="*/ 2147482472 w 395"/>
                <a:gd name="T57" fmla="*/ 2147482139 h 526"/>
                <a:gd name="T58" fmla="*/ 2147482472 w 395"/>
                <a:gd name="T59" fmla="*/ 2147482139 h 526"/>
                <a:gd name="T60" fmla="*/ 2147482472 w 395"/>
                <a:gd name="T61" fmla="*/ 2147482139 h 526"/>
                <a:gd name="T62" fmla="*/ 2147482472 w 395"/>
                <a:gd name="T63" fmla="*/ 2147482139 h 526"/>
                <a:gd name="T64" fmla="*/ 2147482472 w 395"/>
                <a:gd name="T65" fmla="*/ 2147482139 h 5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5"/>
                <a:gd name="T100" fmla="*/ 0 h 526"/>
                <a:gd name="T101" fmla="*/ 395 w 395"/>
                <a:gd name="T102" fmla="*/ 526 h 5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5" h="526">
                  <a:moveTo>
                    <a:pt x="300" y="374"/>
                  </a:moveTo>
                  <a:lnTo>
                    <a:pt x="279" y="342"/>
                  </a:lnTo>
                  <a:lnTo>
                    <a:pt x="296" y="317"/>
                  </a:lnTo>
                  <a:lnTo>
                    <a:pt x="314" y="300"/>
                  </a:lnTo>
                  <a:lnTo>
                    <a:pt x="335" y="300"/>
                  </a:lnTo>
                  <a:lnTo>
                    <a:pt x="342" y="272"/>
                  </a:lnTo>
                  <a:lnTo>
                    <a:pt x="349" y="243"/>
                  </a:lnTo>
                  <a:lnTo>
                    <a:pt x="356" y="215"/>
                  </a:lnTo>
                  <a:lnTo>
                    <a:pt x="378" y="201"/>
                  </a:lnTo>
                  <a:lnTo>
                    <a:pt x="395" y="187"/>
                  </a:lnTo>
                  <a:lnTo>
                    <a:pt x="381" y="173"/>
                  </a:lnTo>
                  <a:lnTo>
                    <a:pt x="367" y="173"/>
                  </a:lnTo>
                  <a:lnTo>
                    <a:pt x="342" y="162"/>
                  </a:lnTo>
                  <a:lnTo>
                    <a:pt x="321" y="152"/>
                  </a:lnTo>
                  <a:lnTo>
                    <a:pt x="310" y="123"/>
                  </a:lnTo>
                  <a:lnTo>
                    <a:pt x="286" y="113"/>
                  </a:lnTo>
                  <a:lnTo>
                    <a:pt x="264" y="85"/>
                  </a:lnTo>
                  <a:lnTo>
                    <a:pt x="243" y="71"/>
                  </a:lnTo>
                  <a:lnTo>
                    <a:pt x="222" y="63"/>
                  </a:lnTo>
                  <a:lnTo>
                    <a:pt x="187" y="35"/>
                  </a:lnTo>
                  <a:lnTo>
                    <a:pt x="155" y="25"/>
                  </a:lnTo>
                  <a:lnTo>
                    <a:pt x="134" y="11"/>
                  </a:lnTo>
                  <a:lnTo>
                    <a:pt x="116" y="0"/>
                  </a:lnTo>
                  <a:lnTo>
                    <a:pt x="95" y="0"/>
                  </a:lnTo>
                  <a:lnTo>
                    <a:pt x="74" y="14"/>
                  </a:lnTo>
                  <a:lnTo>
                    <a:pt x="56" y="18"/>
                  </a:lnTo>
                  <a:lnTo>
                    <a:pt x="35" y="14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7" y="35"/>
                  </a:lnTo>
                  <a:lnTo>
                    <a:pt x="0" y="63"/>
                  </a:lnTo>
                  <a:lnTo>
                    <a:pt x="3" y="88"/>
                  </a:lnTo>
                  <a:lnTo>
                    <a:pt x="14" y="116"/>
                  </a:lnTo>
                  <a:lnTo>
                    <a:pt x="17" y="141"/>
                  </a:lnTo>
                  <a:lnTo>
                    <a:pt x="17" y="169"/>
                  </a:lnTo>
                  <a:lnTo>
                    <a:pt x="21" y="194"/>
                  </a:lnTo>
                  <a:lnTo>
                    <a:pt x="42" y="222"/>
                  </a:lnTo>
                  <a:lnTo>
                    <a:pt x="35" y="250"/>
                  </a:lnTo>
                  <a:lnTo>
                    <a:pt x="38" y="275"/>
                  </a:lnTo>
                  <a:lnTo>
                    <a:pt x="31" y="303"/>
                  </a:lnTo>
                  <a:lnTo>
                    <a:pt x="42" y="332"/>
                  </a:lnTo>
                  <a:lnTo>
                    <a:pt x="53" y="356"/>
                  </a:lnTo>
                  <a:lnTo>
                    <a:pt x="67" y="384"/>
                  </a:lnTo>
                  <a:lnTo>
                    <a:pt x="84" y="399"/>
                  </a:lnTo>
                  <a:lnTo>
                    <a:pt x="91" y="427"/>
                  </a:lnTo>
                  <a:lnTo>
                    <a:pt x="95" y="451"/>
                  </a:lnTo>
                  <a:lnTo>
                    <a:pt x="109" y="480"/>
                  </a:lnTo>
                  <a:lnTo>
                    <a:pt x="95" y="483"/>
                  </a:lnTo>
                  <a:lnTo>
                    <a:pt x="98" y="476"/>
                  </a:lnTo>
                  <a:lnTo>
                    <a:pt x="120" y="494"/>
                  </a:lnTo>
                  <a:lnTo>
                    <a:pt x="141" y="490"/>
                  </a:lnTo>
                  <a:lnTo>
                    <a:pt x="155" y="473"/>
                  </a:lnTo>
                  <a:lnTo>
                    <a:pt x="176" y="473"/>
                  </a:lnTo>
                  <a:lnTo>
                    <a:pt x="201" y="487"/>
                  </a:lnTo>
                  <a:lnTo>
                    <a:pt x="222" y="511"/>
                  </a:lnTo>
                  <a:lnTo>
                    <a:pt x="243" y="526"/>
                  </a:lnTo>
                  <a:lnTo>
                    <a:pt x="254" y="522"/>
                  </a:lnTo>
                  <a:lnTo>
                    <a:pt x="261" y="490"/>
                  </a:lnTo>
                  <a:lnTo>
                    <a:pt x="286" y="487"/>
                  </a:lnTo>
                  <a:lnTo>
                    <a:pt x="289" y="483"/>
                  </a:lnTo>
                  <a:lnTo>
                    <a:pt x="289" y="466"/>
                  </a:lnTo>
                  <a:lnTo>
                    <a:pt x="286" y="441"/>
                  </a:lnTo>
                  <a:lnTo>
                    <a:pt x="296" y="413"/>
                  </a:lnTo>
                  <a:lnTo>
                    <a:pt x="293" y="381"/>
                  </a:lnTo>
                  <a:lnTo>
                    <a:pt x="296" y="370"/>
                  </a:lnTo>
                  <a:lnTo>
                    <a:pt x="300" y="374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9" name="Freeform 23"/>
            <p:cNvSpPr>
              <a:spLocks/>
            </p:cNvSpPr>
            <p:nvPr/>
          </p:nvSpPr>
          <p:spPr bwMode="auto">
            <a:xfrm>
              <a:off x="5354" y="1620"/>
              <a:ext cx="304" cy="289"/>
            </a:xfrm>
            <a:custGeom>
              <a:avLst/>
              <a:gdLst>
                <a:gd name="T0" fmla="*/ 2147482274 w 304"/>
                <a:gd name="T1" fmla="*/ 2147482229 h 289"/>
                <a:gd name="T2" fmla="*/ 2147482274 w 304"/>
                <a:gd name="T3" fmla="*/ 2147482229 h 289"/>
                <a:gd name="T4" fmla="*/ 2147482274 w 304"/>
                <a:gd name="T5" fmla="*/ 2147482229 h 289"/>
                <a:gd name="T6" fmla="*/ 2147482274 w 304"/>
                <a:gd name="T7" fmla="*/ 2147482229 h 289"/>
                <a:gd name="T8" fmla="*/ 2147482274 w 304"/>
                <a:gd name="T9" fmla="*/ 2147482229 h 289"/>
                <a:gd name="T10" fmla="*/ 2147482274 w 304"/>
                <a:gd name="T11" fmla="*/ 2147482229 h 289"/>
                <a:gd name="T12" fmla="*/ 2147482274 w 304"/>
                <a:gd name="T13" fmla="*/ 2147482229 h 289"/>
                <a:gd name="T14" fmla="*/ 2147482274 w 304"/>
                <a:gd name="T15" fmla="*/ 2147482229 h 289"/>
                <a:gd name="T16" fmla="*/ 2147482274 w 304"/>
                <a:gd name="T17" fmla="*/ 2147482229 h 289"/>
                <a:gd name="T18" fmla="*/ 2147482274 w 304"/>
                <a:gd name="T19" fmla="*/ 2147482229 h 289"/>
                <a:gd name="T20" fmla="*/ 2147482274 w 304"/>
                <a:gd name="T21" fmla="*/ 2147482229 h 289"/>
                <a:gd name="T22" fmla="*/ 2147482274 w 304"/>
                <a:gd name="T23" fmla="*/ 2147482229 h 289"/>
                <a:gd name="T24" fmla="*/ 2147482274 w 304"/>
                <a:gd name="T25" fmla="*/ 2147482229 h 289"/>
                <a:gd name="T26" fmla="*/ 2147482274 w 304"/>
                <a:gd name="T27" fmla="*/ 2147482229 h 289"/>
                <a:gd name="T28" fmla="*/ 2147482274 w 304"/>
                <a:gd name="T29" fmla="*/ 0 h 289"/>
                <a:gd name="T30" fmla="*/ 2147482274 w 304"/>
                <a:gd name="T31" fmla="*/ 2147482229 h 289"/>
                <a:gd name="T32" fmla="*/ 2147482274 w 304"/>
                <a:gd name="T33" fmla="*/ 2147482229 h 289"/>
                <a:gd name="T34" fmla="*/ 2147482274 w 304"/>
                <a:gd name="T35" fmla="*/ 2147482229 h 289"/>
                <a:gd name="T36" fmla="*/ 2147482274 w 304"/>
                <a:gd name="T37" fmla="*/ 2147482229 h 289"/>
                <a:gd name="T38" fmla="*/ 2147482274 w 304"/>
                <a:gd name="T39" fmla="*/ 2147482229 h 289"/>
                <a:gd name="T40" fmla="*/ 2147482274 w 304"/>
                <a:gd name="T41" fmla="*/ 2147482229 h 289"/>
                <a:gd name="T42" fmla="*/ 2147482274 w 304"/>
                <a:gd name="T43" fmla="*/ 2147482229 h 289"/>
                <a:gd name="T44" fmla="*/ 2147482274 w 304"/>
                <a:gd name="T45" fmla="*/ 2147482229 h 289"/>
                <a:gd name="T46" fmla="*/ 2147482274 w 304"/>
                <a:gd name="T47" fmla="*/ 2147482229 h 289"/>
                <a:gd name="T48" fmla="*/ 2147482274 w 304"/>
                <a:gd name="T49" fmla="*/ 2147482229 h 289"/>
                <a:gd name="T50" fmla="*/ 2147482274 w 304"/>
                <a:gd name="T51" fmla="*/ 2147482229 h 289"/>
                <a:gd name="T52" fmla="*/ 2147482274 w 304"/>
                <a:gd name="T53" fmla="*/ 2147482229 h 289"/>
                <a:gd name="T54" fmla="*/ 2147482274 w 304"/>
                <a:gd name="T55" fmla="*/ 2147482229 h 289"/>
                <a:gd name="T56" fmla="*/ 2147482274 w 304"/>
                <a:gd name="T57" fmla="*/ 2147482229 h 289"/>
                <a:gd name="T58" fmla="*/ 2147482274 w 304"/>
                <a:gd name="T59" fmla="*/ 2147482229 h 289"/>
                <a:gd name="T60" fmla="*/ 2147482274 w 304"/>
                <a:gd name="T61" fmla="*/ 2147482229 h 289"/>
                <a:gd name="T62" fmla="*/ 2147482274 w 304"/>
                <a:gd name="T63" fmla="*/ 2147482229 h 289"/>
                <a:gd name="T64" fmla="*/ 2147482274 w 304"/>
                <a:gd name="T65" fmla="*/ 2147482229 h 289"/>
                <a:gd name="T66" fmla="*/ 2147482274 w 304"/>
                <a:gd name="T67" fmla="*/ 2147482229 h 289"/>
                <a:gd name="T68" fmla="*/ 2147482274 w 304"/>
                <a:gd name="T69" fmla="*/ 2147482229 h 289"/>
                <a:gd name="T70" fmla="*/ 2147482274 w 304"/>
                <a:gd name="T71" fmla="*/ 2147482229 h 289"/>
                <a:gd name="T72" fmla="*/ 2147482274 w 304"/>
                <a:gd name="T73" fmla="*/ 2147482229 h 289"/>
                <a:gd name="T74" fmla="*/ 2147482274 w 304"/>
                <a:gd name="T75" fmla="*/ 2147482229 h 289"/>
                <a:gd name="T76" fmla="*/ 2147482274 w 304"/>
                <a:gd name="T77" fmla="*/ 2147482229 h 289"/>
                <a:gd name="T78" fmla="*/ 2147482274 w 304"/>
                <a:gd name="T79" fmla="*/ 2147482229 h 289"/>
                <a:gd name="T80" fmla="*/ 2147482274 w 304"/>
                <a:gd name="T81" fmla="*/ 2147482229 h 289"/>
                <a:gd name="T82" fmla="*/ 2147482274 w 304"/>
                <a:gd name="T83" fmla="*/ 2147482229 h 289"/>
                <a:gd name="T84" fmla="*/ 2147482274 w 304"/>
                <a:gd name="T85" fmla="*/ 2147482229 h 289"/>
                <a:gd name="T86" fmla="*/ 0 w 304"/>
                <a:gd name="T87" fmla="*/ 2147482229 h 289"/>
                <a:gd name="T88" fmla="*/ 2147482274 w 304"/>
                <a:gd name="T89" fmla="*/ 2147482229 h 2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4"/>
                <a:gd name="T136" fmla="*/ 0 h 289"/>
                <a:gd name="T137" fmla="*/ 304 w 304"/>
                <a:gd name="T138" fmla="*/ 289 h 2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4" h="289">
                  <a:moveTo>
                    <a:pt x="4" y="63"/>
                  </a:moveTo>
                  <a:lnTo>
                    <a:pt x="21" y="32"/>
                  </a:lnTo>
                  <a:lnTo>
                    <a:pt x="43" y="32"/>
                  </a:lnTo>
                  <a:lnTo>
                    <a:pt x="64" y="28"/>
                  </a:lnTo>
                  <a:lnTo>
                    <a:pt x="81" y="56"/>
                  </a:lnTo>
                  <a:lnTo>
                    <a:pt x="106" y="67"/>
                  </a:lnTo>
                  <a:lnTo>
                    <a:pt x="127" y="63"/>
                  </a:lnTo>
                  <a:lnTo>
                    <a:pt x="149" y="67"/>
                  </a:lnTo>
                  <a:lnTo>
                    <a:pt x="170" y="63"/>
                  </a:lnTo>
                  <a:lnTo>
                    <a:pt x="187" y="49"/>
                  </a:lnTo>
                  <a:lnTo>
                    <a:pt x="205" y="32"/>
                  </a:lnTo>
                  <a:lnTo>
                    <a:pt x="223" y="3"/>
                  </a:lnTo>
                  <a:lnTo>
                    <a:pt x="244" y="3"/>
                  </a:lnTo>
                  <a:lnTo>
                    <a:pt x="262" y="3"/>
                  </a:lnTo>
                  <a:lnTo>
                    <a:pt x="283" y="0"/>
                  </a:lnTo>
                  <a:lnTo>
                    <a:pt x="304" y="10"/>
                  </a:lnTo>
                  <a:lnTo>
                    <a:pt x="304" y="14"/>
                  </a:lnTo>
                  <a:lnTo>
                    <a:pt x="297" y="28"/>
                  </a:lnTo>
                  <a:lnTo>
                    <a:pt x="279" y="56"/>
                  </a:lnTo>
                  <a:lnTo>
                    <a:pt x="258" y="84"/>
                  </a:lnTo>
                  <a:lnTo>
                    <a:pt x="240" y="99"/>
                  </a:lnTo>
                  <a:lnTo>
                    <a:pt x="223" y="130"/>
                  </a:lnTo>
                  <a:lnTo>
                    <a:pt x="205" y="141"/>
                  </a:lnTo>
                  <a:lnTo>
                    <a:pt x="198" y="173"/>
                  </a:lnTo>
                  <a:lnTo>
                    <a:pt x="180" y="183"/>
                  </a:lnTo>
                  <a:lnTo>
                    <a:pt x="180" y="187"/>
                  </a:lnTo>
                  <a:lnTo>
                    <a:pt x="170" y="201"/>
                  </a:lnTo>
                  <a:lnTo>
                    <a:pt x="149" y="204"/>
                  </a:lnTo>
                  <a:lnTo>
                    <a:pt x="127" y="233"/>
                  </a:lnTo>
                  <a:lnTo>
                    <a:pt x="113" y="257"/>
                  </a:lnTo>
                  <a:lnTo>
                    <a:pt x="106" y="289"/>
                  </a:lnTo>
                  <a:lnTo>
                    <a:pt x="103" y="289"/>
                  </a:lnTo>
                  <a:lnTo>
                    <a:pt x="96" y="289"/>
                  </a:lnTo>
                  <a:lnTo>
                    <a:pt x="74" y="289"/>
                  </a:lnTo>
                  <a:lnTo>
                    <a:pt x="53" y="278"/>
                  </a:lnTo>
                  <a:lnTo>
                    <a:pt x="32" y="261"/>
                  </a:lnTo>
                  <a:lnTo>
                    <a:pt x="21" y="240"/>
                  </a:lnTo>
                  <a:lnTo>
                    <a:pt x="18" y="208"/>
                  </a:lnTo>
                  <a:lnTo>
                    <a:pt x="39" y="208"/>
                  </a:lnTo>
                  <a:lnTo>
                    <a:pt x="46" y="183"/>
                  </a:lnTo>
                  <a:lnTo>
                    <a:pt x="53" y="155"/>
                  </a:lnTo>
                  <a:lnTo>
                    <a:pt x="50" y="123"/>
                  </a:lnTo>
                  <a:lnTo>
                    <a:pt x="28" y="113"/>
                  </a:lnTo>
                  <a:lnTo>
                    <a:pt x="0" y="63"/>
                  </a:lnTo>
                  <a:lnTo>
                    <a:pt x="4" y="63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0" name="Freeform 25"/>
            <p:cNvSpPr>
              <a:spLocks/>
            </p:cNvSpPr>
            <p:nvPr/>
          </p:nvSpPr>
          <p:spPr bwMode="auto">
            <a:xfrm>
              <a:off x="4563" y="1606"/>
              <a:ext cx="897" cy="1023"/>
            </a:xfrm>
            <a:custGeom>
              <a:avLst/>
              <a:gdLst>
                <a:gd name="T0" fmla="*/ 2147482552 w 897"/>
                <a:gd name="T1" fmla="*/ 2147482623 h 1023"/>
                <a:gd name="T2" fmla="*/ 2147482552 w 897"/>
                <a:gd name="T3" fmla="*/ 2147482623 h 1023"/>
                <a:gd name="T4" fmla="*/ 2147482552 w 897"/>
                <a:gd name="T5" fmla="*/ 2147482623 h 1023"/>
                <a:gd name="T6" fmla="*/ 2147482552 w 897"/>
                <a:gd name="T7" fmla="*/ 2147482623 h 1023"/>
                <a:gd name="T8" fmla="*/ 2147482552 w 897"/>
                <a:gd name="T9" fmla="*/ 2147482623 h 1023"/>
                <a:gd name="T10" fmla="*/ 2147482552 w 897"/>
                <a:gd name="T11" fmla="*/ 2147482623 h 1023"/>
                <a:gd name="T12" fmla="*/ 2147482552 w 897"/>
                <a:gd name="T13" fmla="*/ 2147482623 h 1023"/>
                <a:gd name="T14" fmla="*/ 2147482552 w 897"/>
                <a:gd name="T15" fmla="*/ 2147482623 h 1023"/>
                <a:gd name="T16" fmla="*/ 2147482552 w 897"/>
                <a:gd name="T17" fmla="*/ 2147482623 h 1023"/>
                <a:gd name="T18" fmla="*/ 2147482552 w 897"/>
                <a:gd name="T19" fmla="*/ 2147482623 h 1023"/>
                <a:gd name="T20" fmla="*/ 2147482552 w 897"/>
                <a:gd name="T21" fmla="*/ 2147482623 h 1023"/>
                <a:gd name="T22" fmla="*/ 2147482552 w 897"/>
                <a:gd name="T23" fmla="*/ 2147482623 h 1023"/>
                <a:gd name="T24" fmla="*/ 2147482552 w 897"/>
                <a:gd name="T25" fmla="*/ 2147482623 h 1023"/>
                <a:gd name="T26" fmla="*/ 2147482552 w 897"/>
                <a:gd name="T27" fmla="*/ 2147482623 h 1023"/>
                <a:gd name="T28" fmla="*/ 2147482552 w 897"/>
                <a:gd name="T29" fmla="*/ 2147482623 h 1023"/>
                <a:gd name="T30" fmla="*/ 2147482552 w 897"/>
                <a:gd name="T31" fmla="*/ 2147482623 h 1023"/>
                <a:gd name="T32" fmla="*/ 2147482552 w 897"/>
                <a:gd name="T33" fmla="*/ 2147482623 h 1023"/>
                <a:gd name="T34" fmla="*/ 2147482552 w 897"/>
                <a:gd name="T35" fmla="*/ 2147482623 h 1023"/>
                <a:gd name="T36" fmla="*/ 0 w 897"/>
                <a:gd name="T37" fmla="*/ 2147482623 h 1023"/>
                <a:gd name="T38" fmla="*/ 2147482552 w 897"/>
                <a:gd name="T39" fmla="*/ 2147482623 h 1023"/>
                <a:gd name="T40" fmla="*/ 2147482552 w 897"/>
                <a:gd name="T41" fmla="*/ 2147482623 h 1023"/>
                <a:gd name="T42" fmla="*/ 2147482552 w 897"/>
                <a:gd name="T43" fmla="*/ 2147482623 h 1023"/>
                <a:gd name="T44" fmla="*/ 2147482552 w 897"/>
                <a:gd name="T45" fmla="*/ 2147482623 h 1023"/>
                <a:gd name="T46" fmla="*/ 2147482552 w 897"/>
                <a:gd name="T47" fmla="*/ 2147482623 h 1023"/>
                <a:gd name="T48" fmla="*/ 2147482552 w 897"/>
                <a:gd name="T49" fmla="*/ 2147482623 h 1023"/>
                <a:gd name="T50" fmla="*/ 2147482552 w 897"/>
                <a:gd name="T51" fmla="*/ 2147482623 h 1023"/>
                <a:gd name="T52" fmla="*/ 2147482552 w 897"/>
                <a:gd name="T53" fmla="*/ 2147482623 h 1023"/>
                <a:gd name="T54" fmla="*/ 2147482552 w 897"/>
                <a:gd name="T55" fmla="*/ 2147482623 h 1023"/>
                <a:gd name="T56" fmla="*/ 2147482552 w 897"/>
                <a:gd name="T57" fmla="*/ 2147482623 h 1023"/>
                <a:gd name="T58" fmla="*/ 2147482552 w 897"/>
                <a:gd name="T59" fmla="*/ 2147482623 h 1023"/>
                <a:gd name="T60" fmla="*/ 2147482552 w 897"/>
                <a:gd name="T61" fmla="*/ 2147482623 h 1023"/>
                <a:gd name="T62" fmla="*/ 2147482552 w 897"/>
                <a:gd name="T63" fmla="*/ 2147482623 h 1023"/>
                <a:gd name="T64" fmla="*/ 2147482552 w 897"/>
                <a:gd name="T65" fmla="*/ 0 h 1023"/>
                <a:gd name="T66" fmla="*/ 2147482552 w 897"/>
                <a:gd name="T67" fmla="*/ 2147482623 h 1023"/>
                <a:gd name="T68" fmla="*/ 2147482552 w 897"/>
                <a:gd name="T69" fmla="*/ 2147482623 h 1023"/>
                <a:gd name="T70" fmla="*/ 2147482552 w 897"/>
                <a:gd name="T71" fmla="*/ 2147482623 h 1023"/>
                <a:gd name="T72" fmla="*/ 2147482552 w 897"/>
                <a:gd name="T73" fmla="*/ 2147482623 h 1023"/>
                <a:gd name="T74" fmla="*/ 2147482552 w 897"/>
                <a:gd name="T75" fmla="*/ 2147482623 h 1023"/>
                <a:gd name="T76" fmla="*/ 2147482552 w 897"/>
                <a:gd name="T77" fmla="*/ 2147482623 h 1023"/>
                <a:gd name="T78" fmla="*/ 2147482552 w 897"/>
                <a:gd name="T79" fmla="*/ 2147482623 h 1023"/>
                <a:gd name="T80" fmla="*/ 2147482552 w 897"/>
                <a:gd name="T81" fmla="*/ 2147482623 h 1023"/>
                <a:gd name="T82" fmla="*/ 2147482552 w 897"/>
                <a:gd name="T83" fmla="*/ 2147482623 h 1023"/>
                <a:gd name="T84" fmla="*/ 2147482552 w 897"/>
                <a:gd name="T85" fmla="*/ 2147482623 h 1023"/>
                <a:gd name="T86" fmla="*/ 2147482552 w 897"/>
                <a:gd name="T87" fmla="*/ 2147482623 h 1023"/>
                <a:gd name="T88" fmla="*/ 2147482552 w 897"/>
                <a:gd name="T89" fmla="*/ 2147482623 h 1023"/>
                <a:gd name="T90" fmla="*/ 2147482552 w 897"/>
                <a:gd name="T91" fmla="*/ 2147482623 h 1023"/>
                <a:gd name="T92" fmla="*/ 2147482552 w 897"/>
                <a:gd name="T93" fmla="*/ 2147482623 h 1023"/>
                <a:gd name="T94" fmla="*/ 2147482552 w 897"/>
                <a:gd name="T95" fmla="*/ 2147482623 h 1023"/>
                <a:gd name="T96" fmla="*/ 2147482552 w 897"/>
                <a:gd name="T97" fmla="*/ 2147482623 h 1023"/>
                <a:gd name="T98" fmla="*/ 2147482552 w 897"/>
                <a:gd name="T99" fmla="*/ 2147482623 h 1023"/>
                <a:gd name="T100" fmla="*/ 2147482552 w 897"/>
                <a:gd name="T101" fmla="*/ 2147482623 h 1023"/>
                <a:gd name="T102" fmla="*/ 2147482552 w 897"/>
                <a:gd name="T103" fmla="*/ 2147482623 h 10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7"/>
                <a:gd name="T157" fmla="*/ 0 h 1023"/>
                <a:gd name="T158" fmla="*/ 897 w 897"/>
                <a:gd name="T159" fmla="*/ 1023 h 10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7" h="1023">
                  <a:moveTo>
                    <a:pt x="629" y="963"/>
                  </a:moveTo>
                  <a:lnTo>
                    <a:pt x="618" y="934"/>
                  </a:lnTo>
                  <a:lnTo>
                    <a:pt x="593" y="910"/>
                  </a:lnTo>
                  <a:lnTo>
                    <a:pt x="590" y="878"/>
                  </a:lnTo>
                  <a:lnTo>
                    <a:pt x="597" y="853"/>
                  </a:lnTo>
                  <a:lnTo>
                    <a:pt x="622" y="850"/>
                  </a:lnTo>
                  <a:lnTo>
                    <a:pt x="636" y="825"/>
                  </a:lnTo>
                  <a:lnTo>
                    <a:pt x="657" y="793"/>
                  </a:lnTo>
                  <a:lnTo>
                    <a:pt x="643" y="769"/>
                  </a:lnTo>
                  <a:lnTo>
                    <a:pt x="622" y="755"/>
                  </a:lnTo>
                  <a:lnTo>
                    <a:pt x="593" y="769"/>
                  </a:lnTo>
                  <a:lnTo>
                    <a:pt x="579" y="744"/>
                  </a:lnTo>
                  <a:lnTo>
                    <a:pt x="551" y="758"/>
                  </a:lnTo>
                  <a:lnTo>
                    <a:pt x="530" y="744"/>
                  </a:lnTo>
                  <a:lnTo>
                    <a:pt x="494" y="737"/>
                  </a:lnTo>
                  <a:lnTo>
                    <a:pt x="487" y="709"/>
                  </a:lnTo>
                  <a:lnTo>
                    <a:pt x="452" y="698"/>
                  </a:lnTo>
                  <a:lnTo>
                    <a:pt x="431" y="684"/>
                  </a:lnTo>
                  <a:lnTo>
                    <a:pt x="413" y="687"/>
                  </a:lnTo>
                  <a:lnTo>
                    <a:pt x="378" y="663"/>
                  </a:lnTo>
                  <a:lnTo>
                    <a:pt x="357" y="635"/>
                  </a:lnTo>
                  <a:lnTo>
                    <a:pt x="335" y="638"/>
                  </a:lnTo>
                  <a:lnTo>
                    <a:pt x="314" y="652"/>
                  </a:lnTo>
                  <a:lnTo>
                    <a:pt x="297" y="656"/>
                  </a:lnTo>
                  <a:lnTo>
                    <a:pt x="251" y="642"/>
                  </a:lnTo>
                  <a:lnTo>
                    <a:pt x="251" y="617"/>
                  </a:lnTo>
                  <a:lnTo>
                    <a:pt x="233" y="603"/>
                  </a:lnTo>
                  <a:lnTo>
                    <a:pt x="198" y="606"/>
                  </a:lnTo>
                  <a:lnTo>
                    <a:pt x="183" y="620"/>
                  </a:lnTo>
                  <a:lnTo>
                    <a:pt x="159" y="638"/>
                  </a:lnTo>
                  <a:lnTo>
                    <a:pt x="145" y="663"/>
                  </a:lnTo>
                  <a:lnTo>
                    <a:pt x="127" y="680"/>
                  </a:lnTo>
                  <a:lnTo>
                    <a:pt x="99" y="705"/>
                  </a:lnTo>
                  <a:lnTo>
                    <a:pt x="88" y="705"/>
                  </a:lnTo>
                  <a:lnTo>
                    <a:pt x="67" y="723"/>
                  </a:lnTo>
                  <a:lnTo>
                    <a:pt x="53" y="698"/>
                  </a:lnTo>
                  <a:lnTo>
                    <a:pt x="53" y="684"/>
                  </a:lnTo>
                  <a:lnTo>
                    <a:pt x="56" y="684"/>
                  </a:lnTo>
                  <a:lnTo>
                    <a:pt x="74" y="670"/>
                  </a:lnTo>
                  <a:lnTo>
                    <a:pt x="81" y="642"/>
                  </a:lnTo>
                  <a:lnTo>
                    <a:pt x="81" y="613"/>
                  </a:lnTo>
                  <a:lnTo>
                    <a:pt x="60" y="603"/>
                  </a:lnTo>
                  <a:lnTo>
                    <a:pt x="35" y="589"/>
                  </a:lnTo>
                  <a:lnTo>
                    <a:pt x="35" y="564"/>
                  </a:lnTo>
                  <a:lnTo>
                    <a:pt x="32" y="536"/>
                  </a:lnTo>
                  <a:lnTo>
                    <a:pt x="49" y="522"/>
                  </a:lnTo>
                  <a:lnTo>
                    <a:pt x="49" y="493"/>
                  </a:lnTo>
                  <a:lnTo>
                    <a:pt x="46" y="465"/>
                  </a:lnTo>
                  <a:lnTo>
                    <a:pt x="32" y="441"/>
                  </a:lnTo>
                  <a:lnTo>
                    <a:pt x="14" y="426"/>
                  </a:lnTo>
                  <a:lnTo>
                    <a:pt x="28" y="398"/>
                  </a:lnTo>
                  <a:lnTo>
                    <a:pt x="17" y="374"/>
                  </a:lnTo>
                  <a:lnTo>
                    <a:pt x="39" y="359"/>
                  </a:lnTo>
                  <a:lnTo>
                    <a:pt x="42" y="331"/>
                  </a:lnTo>
                  <a:lnTo>
                    <a:pt x="21" y="331"/>
                  </a:lnTo>
                  <a:lnTo>
                    <a:pt x="3" y="331"/>
                  </a:lnTo>
                  <a:lnTo>
                    <a:pt x="0" y="307"/>
                  </a:lnTo>
                  <a:lnTo>
                    <a:pt x="10" y="278"/>
                  </a:lnTo>
                  <a:lnTo>
                    <a:pt x="17" y="250"/>
                  </a:lnTo>
                  <a:lnTo>
                    <a:pt x="35" y="236"/>
                  </a:lnTo>
                  <a:lnTo>
                    <a:pt x="46" y="208"/>
                  </a:lnTo>
                  <a:lnTo>
                    <a:pt x="49" y="208"/>
                  </a:lnTo>
                  <a:lnTo>
                    <a:pt x="74" y="218"/>
                  </a:lnTo>
                  <a:lnTo>
                    <a:pt x="95" y="232"/>
                  </a:lnTo>
                  <a:lnTo>
                    <a:pt x="116" y="247"/>
                  </a:lnTo>
                  <a:lnTo>
                    <a:pt x="134" y="257"/>
                  </a:lnTo>
                  <a:lnTo>
                    <a:pt x="159" y="254"/>
                  </a:lnTo>
                  <a:lnTo>
                    <a:pt x="176" y="240"/>
                  </a:lnTo>
                  <a:lnTo>
                    <a:pt x="198" y="215"/>
                  </a:lnTo>
                  <a:lnTo>
                    <a:pt x="215" y="208"/>
                  </a:lnTo>
                  <a:lnTo>
                    <a:pt x="247" y="208"/>
                  </a:lnTo>
                  <a:lnTo>
                    <a:pt x="254" y="180"/>
                  </a:lnTo>
                  <a:lnTo>
                    <a:pt x="251" y="155"/>
                  </a:lnTo>
                  <a:lnTo>
                    <a:pt x="240" y="127"/>
                  </a:lnTo>
                  <a:lnTo>
                    <a:pt x="247" y="98"/>
                  </a:lnTo>
                  <a:lnTo>
                    <a:pt x="265" y="95"/>
                  </a:lnTo>
                  <a:lnTo>
                    <a:pt x="286" y="98"/>
                  </a:lnTo>
                  <a:lnTo>
                    <a:pt x="307" y="95"/>
                  </a:lnTo>
                  <a:lnTo>
                    <a:pt x="325" y="91"/>
                  </a:lnTo>
                  <a:lnTo>
                    <a:pt x="350" y="105"/>
                  </a:lnTo>
                  <a:lnTo>
                    <a:pt x="367" y="105"/>
                  </a:lnTo>
                  <a:lnTo>
                    <a:pt x="388" y="88"/>
                  </a:lnTo>
                  <a:lnTo>
                    <a:pt x="406" y="60"/>
                  </a:lnTo>
                  <a:lnTo>
                    <a:pt x="438" y="56"/>
                  </a:lnTo>
                  <a:lnTo>
                    <a:pt x="456" y="46"/>
                  </a:lnTo>
                  <a:lnTo>
                    <a:pt x="470" y="31"/>
                  </a:lnTo>
                  <a:lnTo>
                    <a:pt x="487" y="14"/>
                  </a:lnTo>
                  <a:lnTo>
                    <a:pt x="484" y="14"/>
                  </a:lnTo>
                  <a:lnTo>
                    <a:pt x="501" y="14"/>
                  </a:lnTo>
                  <a:lnTo>
                    <a:pt x="516" y="42"/>
                  </a:lnTo>
                  <a:lnTo>
                    <a:pt x="537" y="53"/>
                  </a:lnTo>
                  <a:lnTo>
                    <a:pt x="540" y="81"/>
                  </a:lnTo>
                  <a:lnTo>
                    <a:pt x="551" y="105"/>
                  </a:lnTo>
                  <a:lnTo>
                    <a:pt x="579" y="105"/>
                  </a:lnTo>
                  <a:lnTo>
                    <a:pt x="604" y="74"/>
                  </a:lnTo>
                  <a:lnTo>
                    <a:pt x="622" y="60"/>
                  </a:lnTo>
                  <a:lnTo>
                    <a:pt x="639" y="35"/>
                  </a:lnTo>
                  <a:lnTo>
                    <a:pt x="657" y="17"/>
                  </a:lnTo>
                  <a:lnTo>
                    <a:pt x="689" y="0"/>
                  </a:lnTo>
                  <a:lnTo>
                    <a:pt x="710" y="10"/>
                  </a:lnTo>
                  <a:lnTo>
                    <a:pt x="728" y="28"/>
                  </a:lnTo>
                  <a:lnTo>
                    <a:pt x="749" y="24"/>
                  </a:lnTo>
                  <a:lnTo>
                    <a:pt x="770" y="35"/>
                  </a:lnTo>
                  <a:lnTo>
                    <a:pt x="781" y="63"/>
                  </a:lnTo>
                  <a:lnTo>
                    <a:pt x="795" y="77"/>
                  </a:lnTo>
                  <a:lnTo>
                    <a:pt x="791" y="77"/>
                  </a:lnTo>
                  <a:lnTo>
                    <a:pt x="819" y="127"/>
                  </a:lnTo>
                  <a:lnTo>
                    <a:pt x="841" y="137"/>
                  </a:lnTo>
                  <a:lnTo>
                    <a:pt x="844" y="169"/>
                  </a:lnTo>
                  <a:lnTo>
                    <a:pt x="837" y="197"/>
                  </a:lnTo>
                  <a:lnTo>
                    <a:pt x="830" y="222"/>
                  </a:lnTo>
                  <a:lnTo>
                    <a:pt x="809" y="222"/>
                  </a:lnTo>
                  <a:lnTo>
                    <a:pt x="812" y="254"/>
                  </a:lnTo>
                  <a:lnTo>
                    <a:pt x="823" y="275"/>
                  </a:lnTo>
                  <a:lnTo>
                    <a:pt x="844" y="292"/>
                  </a:lnTo>
                  <a:lnTo>
                    <a:pt x="865" y="303"/>
                  </a:lnTo>
                  <a:lnTo>
                    <a:pt x="887" y="303"/>
                  </a:lnTo>
                  <a:lnTo>
                    <a:pt x="894" y="303"/>
                  </a:lnTo>
                  <a:lnTo>
                    <a:pt x="897" y="303"/>
                  </a:lnTo>
                  <a:lnTo>
                    <a:pt x="890" y="331"/>
                  </a:lnTo>
                  <a:lnTo>
                    <a:pt x="869" y="345"/>
                  </a:lnTo>
                  <a:lnTo>
                    <a:pt x="851" y="359"/>
                  </a:lnTo>
                  <a:lnTo>
                    <a:pt x="841" y="384"/>
                  </a:lnTo>
                  <a:lnTo>
                    <a:pt x="837" y="416"/>
                  </a:lnTo>
                  <a:lnTo>
                    <a:pt x="826" y="441"/>
                  </a:lnTo>
                  <a:lnTo>
                    <a:pt x="805" y="444"/>
                  </a:lnTo>
                  <a:lnTo>
                    <a:pt x="795" y="419"/>
                  </a:lnTo>
                  <a:lnTo>
                    <a:pt x="773" y="419"/>
                  </a:lnTo>
                  <a:lnTo>
                    <a:pt x="766" y="448"/>
                  </a:lnTo>
                  <a:lnTo>
                    <a:pt x="770" y="465"/>
                  </a:lnTo>
                  <a:lnTo>
                    <a:pt x="759" y="486"/>
                  </a:lnTo>
                  <a:lnTo>
                    <a:pt x="742" y="518"/>
                  </a:lnTo>
                  <a:lnTo>
                    <a:pt x="745" y="543"/>
                  </a:lnTo>
                  <a:lnTo>
                    <a:pt x="745" y="571"/>
                  </a:lnTo>
                  <a:lnTo>
                    <a:pt x="742" y="610"/>
                  </a:lnTo>
                  <a:lnTo>
                    <a:pt x="745" y="638"/>
                  </a:lnTo>
                  <a:lnTo>
                    <a:pt x="738" y="680"/>
                  </a:lnTo>
                  <a:lnTo>
                    <a:pt x="738" y="709"/>
                  </a:lnTo>
                  <a:lnTo>
                    <a:pt x="749" y="733"/>
                  </a:lnTo>
                  <a:lnTo>
                    <a:pt x="752" y="758"/>
                  </a:lnTo>
                  <a:lnTo>
                    <a:pt x="745" y="786"/>
                  </a:lnTo>
                  <a:lnTo>
                    <a:pt x="749" y="814"/>
                  </a:lnTo>
                  <a:lnTo>
                    <a:pt x="738" y="829"/>
                  </a:lnTo>
                  <a:lnTo>
                    <a:pt x="735" y="857"/>
                  </a:lnTo>
                  <a:lnTo>
                    <a:pt x="735" y="881"/>
                  </a:lnTo>
                  <a:lnTo>
                    <a:pt x="738" y="913"/>
                  </a:lnTo>
                  <a:lnTo>
                    <a:pt x="728" y="941"/>
                  </a:lnTo>
                  <a:lnTo>
                    <a:pt x="720" y="970"/>
                  </a:lnTo>
                  <a:lnTo>
                    <a:pt x="710" y="994"/>
                  </a:lnTo>
                  <a:lnTo>
                    <a:pt x="696" y="1012"/>
                  </a:lnTo>
                  <a:lnTo>
                    <a:pt x="696" y="1023"/>
                  </a:lnTo>
                  <a:lnTo>
                    <a:pt x="685" y="1023"/>
                  </a:lnTo>
                  <a:lnTo>
                    <a:pt x="664" y="994"/>
                  </a:lnTo>
                  <a:lnTo>
                    <a:pt x="646" y="973"/>
                  </a:lnTo>
                  <a:lnTo>
                    <a:pt x="639" y="970"/>
                  </a:lnTo>
                  <a:lnTo>
                    <a:pt x="629" y="963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1" name="Freeform 27"/>
            <p:cNvSpPr>
              <a:spLocks/>
            </p:cNvSpPr>
            <p:nvPr/>
          </p:nvSpPr>
          <p:spPr bwMode="auto">
            <a:xfrm>
              <a:off x="5054" y="2576"/>
              <a:ext cx="208" cy="352"/>
            </a:xfrm>
            <a:custGeom>
              <a:avLst/>
              <a:gdLst>
                <a:gd name="T0" fmla="*/ 2147482506 w 208"/>
                <a:gd name="T1" fmla="*/ 2147482391 h 352"/>
                <a:gd name="T2" fmla="*/ 2147482506 w 208"/>
                <a:gd name="T3" fmla="*/ 2147482391 h 352"/>
                <a:gd name="T4" fmla="*/ 2147482506 w 208"/>
                <a:gd name="T5" fmla="*/ 2147482391 h 352"/>
                <a:gd name="T6" fmla="*/ 2147482506 w 208"/>
                <a:gd name="T7" fmla="*/ 2147482391 h 352"/>
                <a:gd name="T8" fmla="*/ 2147482506 w 208"/>
                <a:gd name="T9" fmla="*/ 2147482391 h 352"/>
                <a:gd name="T10" fmla="*/ 2147482506 w 208"/>
                <a:gd name="T11" fmla="*/ 2147482391 h 352"/>
                <a:gd name="T12" fmla="*/ 2147482506 w 208"/>
                <a:gd name="T13" fmla="*/ 2147482391 h 352"/>
                <a:gd name="T14" fmla="*/ 2147482506 w 208"/>
                <a:gd name="T15" fmla="*/ 2147482391 h 352"/>
                <a:gd name="T16" fmla="*/ 2147482506 w 208"/>
                <a:gd name="T17" fmla="*/ 2147482391 h 352"/>
                <a:gd name="T18" fmla="*/ 2147482506 w 208"/>
                <a:gd name="T19" fmla="*/ 2147482391 h 352"/>
                <a:gd name="T20" fmla="*/ 2147482506 w 208"/>
                <a:gd name="T21" fmla="*/ 2147482391 h 352"/>
                <a:gd name="T22" fmla="*/ 2147482506 w 208"/>
                <a:gd name="T23" fmla="*/ 2147482391 h 352"/>
                <a:gd name="T24" fmla="*/ 2147482506 w 208"/>
                <a:gd name="T25" fmla="*/ 2147482391 h 352"/>
                <a:gd name="T26" fmla="*/ 2147482506 w 208"/>
                <a:gd name="T27" fmla="*/ 2147482391 h 352"/>
                <a:gd name="T28" fmla="*/ 2147482506 w 208"/>
                <a:gd name="T29" fmla="*/ 0 h 352"/>
                <a:gd name="T30" fmla="*/ 2147482506 w 208"/>
                <a:gd name="T31" fmla="*/ 2147482391 h 352"/>
                <a:gd name="T32" fmla="*/ 2147482506 w 208"/>
                <a:gd name="T33" fmla="*/ 2147482391 h 352"/>
                <a:gd name="T34" fmla="*/ 2147482506 w 208"/>
                <a:gd name="T35" fmla="*/ 2147482391 h 352"/>
                <a:gd name="T36" fmla="*/ 2147482506 w 208"/>
                <a:gd name="T37" fmla="*/ 2147482391 h 352"/>
                <a:gd name="T38" fmla="*/ 2147482506 w 208"/>
                <a:gd name="T39" fmla="*/ 2147482391 h 352"/>
                <a:gd name="T40" fmla="*/ 2147482506 w 208"/>
                <a:gd name="T41" fmla="*/ 2147482391 h 352"/>
                <a:gd name="T42" fmla="*/ 2147482506 w 208"/>
                <a:gd name="T43" fmla="*/ 2147482391 h 352"/>
                <a:gd name="T44" fmla="*/ 2147482506 w 208"/>
                <a:gd name="T45" fmla="*/ 2147482391 h 352"/>
                <a:gd name="T46" fmla="*/ 2147482506 w 208"/>
                <a:gd name="T47" fmla="*/ 2147482391 h 352"/>
                <a:gd name="T48" fmla="*/ 2147482506 w 208"/>
                <a:gd name="T49" fmla="*/ 2147482391 h 352"/>
                <a:gd name="T50" fmla="*/ 2147482506 w 208"/>
                <a:gd name="T51" fmla="*/ 2147482391 h 352"/>
                <a:gd name="T52" fmla="*/ 2147482506 w 208"/>
                <a:gd name="T53" fmla="*/ 2147482391 h 352"/>
                <a:gd name="T54" fmla="*/ 2147482506 w 208"/>
                <a:gd name="T55" fmla="*/ 2147482391 h 352"/>
                <a:gd name="T56" fmla="*/ 2147482506 w 208"/>
                <a:gd name="T57" fmla="*/ 2147482391 h 352"/>
                <a:gd name="T58" fmla="*/ 0 w 208"/>
                <a:gd name="T59" fmla="*/ 2147482391 h 352"/>
                <a:gd name="T60" fmla="*/ 2147482506 w 208"/>
                <a:gd name="T61" fmla="*/ 2147482391 h 352"/>
                <a:gd name="T62" fmla="*/ 2147482506 w 208"/>
                <a:gd name="T63" fmla="*/ 2147482391 h 352"/>
                <a:gd name="T64" fmla="*/ 2147482506 w 208"/>
                <a:gd name="T65" fmla="*/ 2147482391 h 352"/>
                <a:gd name="T66" fmla="*/ 2147482506 w 208"/>
                <a:gd name="T67" fmla="*/ 2147482391 h 352"/>
                <a:gd name="T68" fmla="*/ 2147482506 w 208"/>
                <a:gd name="T69" fmla="*/ 2147482391 h 352"/>
                <a:gd name="T70" fmla="*/ 2147482506 w 208"/>
                <a:gd name="T71" fmla="*/ 2147482391 h 352"/>
                <a:gd name="T72" fmla="*/ 2147482506 w 208"/>
                <a:gd name="T73" fmla="*/ 2147482391 h 352"/>
                <a:gd name="T74" fmla="*/ 2147482506 w 208"/>
                <a:gd name="T75" fmla="*/ 2147482391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352"/>
                <a:gd name="T116" fmla="*/ 208 w 208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352">
                  <a:moveTo>
                    <a:pt x="99" y="335"/>
                  </a:moveTo>
                  <a:lnTo>
                    <a:pt x="127" y="321"/>
                  </a:lnTo>
                  <a:lnTo>
                    <a:pt x="141" y="289"/>
                  </a:lnTo>
                  <a:lnTo>
                    <a:pt x="141" y="264"/>
                  </a:lnTo>
                  <a:lnTo>
                    <a:pt x="148" y="236"/>
                  </a:lnTo>
                  <a:lnTo>
                    <a:pt x="166" y="208"/>
                  </a:lnTo>
                  <a:lnTo>
                    <a:pt x="187" y="190"/>
                  </a:lnTo>
                  <a:lnTo>
                    <a:pt x="208" y="162"/>
                  </a:lnTo>
                  <a:lnTo>
                    <a:pt x="194" y="137"/>
                  </a:lnTo>
                  <a:lnTo>
                    <a:pt x="191" y="113"/>
                  </a:lnTo>
                  <a:lnTo>
                    <a:pt x="184" y="81"/>
                  </a:lnTo>
                  <a:lnTo>
                    <a:pt x="194" y="53"/>
                  </a:lnTo>
                  <a:lnTo>
                    <a:pt x="173" y="24"/>
                  </a:lnTo>
                  <a:lnTo>
                    <a:pt x="155" y="3"/>
                  </a:lnTo>
                  <a:lnTo>
                    <a:pt x="148" y="0"/>
                  </a:lnTo>
                  <a:lnTo>
                    <a:pt x="152" y="3"/>
                  </a:lnTo>
                  <a:lnTo>
                    <a:pt x="127" y="3"/>
                  </a:lnTo>
                  <a:lnTo>
                    <a:pt x="109" y="3"/>
                  </a:lnTo>
                  <a:lnTo>
                    <a:pt x="88" y="21"/>
                  </a:lnTo>
                  <a:lnTo>
                    <a:pt x="81" y="49"/>
                  </a:lnTo>
                  <a:lnTo>
                    <a:pt x="85" y="74"/>
                  </a:lnTo>
                  <a:lnTo>
                    <a:pt x="88" y="102"/>
                  </a:lnTo>
                  <a:lnTo>
                    <a:pt x="85" y="127"/>
                  </a:lnTo>
                  <a:lnTo>
                    <a:pt x="88" y="158"/>
                  </a:lnTo>
                  <a:lnTo>
                    <a:pt x="85" y="187"/>
                  </a:lnTo>
                  <a:lnTo>
                    <a:pt x="67" y="201"/>
                  </a:lnTo>
                  <a:lnTo>
                    <a:pt x="56" y="229"/>
                  </a:lnTo>
                  <a:lnTo>
                    <a:pt x="39" y="257"/>
                  </a:lnTo>
                  <a:lnTo>
                    <a:pt x="18" y="243"/>
                  </a:lnTo>
                  <a:lnTo>
                    <a:pt x="0" y="275"/>
                  </a:lnTo>
                  <a:lnTo>
                    <a:pt x="3" y="300"/>
                  </a:lnTo>
                  <a:lnTo>
                    <a:pt x="3" y="314"/>
                  </a:lnTo>
                  <a:lnTo>
                    <a:pt x="14" y="342"/>
                  </a:lnTo>
                  <a:lnTo>
                    <a:pt x="49" y="349"/>
                  </a:lnTo>
                  <a:lnTo>
                    <a:pt x="70" y="352"/>
                  </a:lnTo>
                  <a:lnTo>
                    <a:pt x="81" y="349"/>
                  </a:lnTo>
                  <a:lnTo>
                    <a:pt x="88" y="345"/>
                  </a:lnTo>
                  <a:lnTo>
                    <a:pt x="99" y="335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2" name="Freeform 29"/>
            <p:cNvSpPr>
              <a:spLocks/>
            </p:cNvSpPr>
            <p:nvPr/>
          </p:nvSpPr>
          <p:spPr bwMode="auto">
            <a:xfrm>
              <a:off x="4792" y="2890"/>
              <a:ext cx="350" cy="239"/>
            </a:xfrm>
            <a:custGeom>
              <a:avLst/>
              <a:gdLst>
                <a:gd name="T0" fmla="*/ 2147482387 w 350"/>
                <a:gd name="T1" fmla="*/ 2147482588 h 239"/>
                <a:gd name="T2" fmla="*/ 2147482387 w 350"/>
                <a:gd name="T3" fmla="*/ 2147482588 h 239"/>
                <a:gd name="T4" fmla="*/ 2147482387 w 350"/>
                <a:gd name="T5" fmla="*/ 2147482588 h 239"/>
                <a:gd name="T6" fmla="*/ 2147482387 w 350"/>
                <a:gd name="T7" fmla="*/ 2147482588 h 239"/>
                <a:gd name="T8" fmla="*/ 2147482387 w 350"/>
                <a:gd name="T9" fmla="*/ 2147482588 h 239"/>
                <a:gd name="T10" fmla="*/ 2147482387 w 350"/>
                <a:gd name="T11" fmla="*/ 0 h 239"/>
                <a:gd name="T12" fmla="*/ 2147482387 w 350"/>
                <a:gd name="T13" fmla="*/ 2147482588 h 239"/>
                <a:gd name="T14" fmla="*/ 2147482387 w 350"/>
                <a:gd name="T15" fmla="*/ 2147482588 h 239"/>
                <a:gd name="T16" fmla="*/ 2147482387 w 350"/>
                <a:gd name="T17" fmla="*/ 2147482588 h 239"/>
                <a:gd name="T18" fmla="*/ 2147482387 w 350"/>
                <a:gd name="T19" fmla="*/ 2147482588 h 239"/>
                <a:gd name="T20" fmla="*/ 2147482387 w 350"/>
                <a:gd name="T21" fmla="*/ 2147482588 h 239"/>
                <a:gd name="T22" fmla="*/ 2147482387 w 350"/>
                <a:gd name="T23" fmla="*/ 2147482588 h 239"/>
                <a:gd name="T24" fmla="*/ 2147482387 w 350"/>
                <a:gd name="T25" fmla="*/ 2147482588 h 239"/>
                <a:gd name="T26" fmla="*/ 2147482387 w 350"/>
                <a:gd name="T27" fmla="*/ 2147482588 h 239"/>
                <a:gd name="T28" fmla="*/ 2147482387 w 350"/>
                <a:gd name="T29" fmla="*/ 2147482588 h 239"/>
                <a:gd name="T30" fmla="*/ 2147482387 w 350"/>
                <a:gd name="T31" fmla="*/ 2147482588 h 239"/>
                <a:gd name="T32" fmla="*/ 2147482387 w 350"/>
                <a:gd name="T33" fmla="*/ 2147482588 h 239"/>
                <a:gd name="T34" fmla="*/ 2147482387 w 350"/>
                <a:gd name="T35" fmla="*/ 2147482588 h 239"/>
                <a:gd name="T36" fmla="*/ 2147482387 w 350"/>
                <a:gd name="T37" fmla="*/ 2147482588 h 239"/>
                <a:gd name="T38" fmla="*/ 2147482387 w 350"/>
                <a:gd name="T39" fmla="*/ 2147482588 h 239"/>
                <a:gd name="T40" fmla="*/ 2147482387 w 350"/>
                <a:gd name="T41" fmla="*/ 2147482588 h 239"/>
                <a:gd name="T42" fmla="*/ 0 w 350"/>
                <a:gd name="T43" fmla="*/ 2147482588 h 239"/>
                <a:gd name="T44" fmla="*/ 0 w 350"/>
                <a:gd name="T45" fmla="*/ 2147482588 h 239"/>
                <a:gd name="T46" fmla="*/ 2147482387 w 350"/>
                <a:gd name="T47" fmla="*/ 2147482588 h 239"/>
                <a:gd name="T48" fmla="*/ 2147482387 w 350"/>
                <a:gd name="T49" fmla="*/ 2147482588 h 239"/>
                <a:gd name="T50" fmla="*/ 2147482387 w 350"/>
                <a:gd name="T51" fmla="*/ 2147482588 h 239"/>
                <a:gd name="T52" fmla="*/ 2147482387 w 350"/>
                <a:gd name="T53" fmla="*/ 2147482588 h 239"/>
                <a:gd name="T54" fmla="*/ 2147482387 w 350"/>
                <a:gd name="T55" fmla="*/ 2147482588 h 239"/>
                <a:gd name="T56" fmla="*/ 2147482387 w 350"/>
                <a:gd name="T57" fmla="*/ 2147482588 h 239"/>
                <a:gd name="T58" fmla="*/ 2147482387 w 350"/>
                <a:gd name="T59" fmla="*/ 2147482588 h 239"/>
                <a:gd name="T60" fmla="*/ 2147482387 w 350"/>
                <a:gd name="T61" fmla="*/ 2147482588 h 239"/>
                <a:gd name="T62" fmla="*/ 2147482387 w 350"/>
                <a:gd name="T63" fmla="*/ 2147482588 h 239"/>
                <a:gd name="T64" fmla="*/ 2147482387 w 350"/>
                <a:gd name="T65" fmla="*/ 2147482588 h 239"/>
                <a:gd name="T66" fmla="*/ 2147482387 w 350"/>
                <a:gd name="T67" fmla="*/ 2147482588 h 239"/>
                <a:gd name="T68" fmla="*/ 2147482387 w 350"/>
                <a:gd name="T69" fmla="*/ 2147482588 h 239"/>
                <a:gd name="T70" fmla="*/ 2147482387 w 350"/>
                <a:gd name="T71" fmla="*/ 2147482588 h 239"/>
                <a:gd name="T72" fmla="*/ 2147482387 w 350"/>
                <a:gd name="T73" fmla="*/ 2147482588 h 239"/>
                <a:gd name="T74" fmla="*/ 2147482387 w 350"/>
                <a:gd name="T75" fmla="*/ 2147482588 h 239"/>
                <a:gd name="T76" fmla="*/ 2147482387 w 350"/>
                <a:gd name="T77" fmla="*/ 2147482588 h 239"/>
                <a:gd name="T78" fmla="*/ 2147482387 w 350"/>
                <a:gd name="T79" fmla="*/ 2147482588 h 239"/>
                <a:gd name="T80" fmla="*/ 2147482387 w 350"/>
                <a:gd name="T81" fmla="*/ 2147482588 h 239"/>
                <a:gd name="T82" fmla="*/ 2147482387 w 350"/>
                <a:gd name="T83" fmla="*/ 2147482588 h 239"/>
                <a:gd name="T84" fmla="*/ 2147482387 w 350"/>
                <a:gd name="T85" fmla="*/ 2147482588 h 239"/>
                <a:gd name="T86" fmla="*/ 2147482387 w 350"/>
                <a:gd name="T87" fmla="*/ 2147482588 h 239"/>
                <a:gd name="T88" fmla="*/ 2147482387 w 350"/>
                <a:gd name="T89" fmla="*/ 2147482588 h 2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0"/>
                <a:gd name="T136" fmla="*/ 0 h 239"/>
                <a:gd name="T137" fmla="*/ 350 w 350"/>
                <a:gd name="T138" fmla="*/ 239 h 2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0" h="239">
                  <a:moveTo>
                    <a:pt x="350" y="31"/>
                  </a:moveTo>
                  <a:lnTo>
                    <a:pt x="343" y="35"/>
                  </a:lnTo>
                  <a:lnTo>
                    <a:pt x="332" y="38"/>
                  </a:lnTo>
                  <a:lnTo>
                    <a:pt x="311" y="35"/>
                  </a:lnTo>
                  <a:lnTo>
                    <a:pt x="276" y="28"/>
                  </a:lnTo>
                  <a:lnTo>
                    <a:pt x="265" y="0"/>
                  </a:lnTo>
                  <a:lnTo>
                    <a:pt x="255" y="14"/>
                  </a:lnTo>
                  <a:lnTo>
                    <a:pt x="248" y="42"/>
                  </a:lnTo>
                  <a:lnTo>
                    <a:pt x="241" y="74"/>
                  </a:lnTo>
                  <a:lnTo>
                    <a:pt x="223" y="98"/>
                  </a:lnTo>
                  <a:lnTo>
                    <a:pt x="195" y="116"/>
                  </a:lnTo>
                  <a:lnTo>
                    <a:pt x="174" y="112"/>
                  </a:lnTo>
                  <a:lnTo>
                    <a:pt x="156" y="130"/>
                  </a:lnTo>
                  <a:lnTo>
                    <a:pt x="135" y="134"/>
                  </a:lnTo>
                  <a:lnTo>
                    <a:pt x="113" y="134"/>
                  </a:lnTo>
                  <a:lnTo>
                    <a:pt x="96" y="137"/>
                  </a:lnTo>
                  <a:lnTo>
                    <a:pt x="75" y="123"/>
                  </a:lnTo>
                  <a:lnTo>
                    <a:pt x="53" y="137"/>
                  </a:lnTo>
                  <a:lnTo>
                    <a:pt x="36" y="137"/>
                  </a:lnTo>
                  <a:lnTo>
                    <a:pt x="15" y="169"/>
                  </a:lnTo>
                  <a:lnTo>
                    <a:pt x="15" y="194"/>
                  </a:lnTo>
                  <a:lnTo>
                    <a:pt x="0" y="208"/>
                  </a:lnTo>
                  <a:lnTo>
                    <a:pt x="0" y="239"/>
                  </a:lnTo>
                  <a:lnTo>
                    <a:pt x="18" y="222"/>
                  </a:lnTo>
                  <a:lnTo>
                    <a:pt x="39" y="204"/>
                  </a:lnTo>
                  <a:lnTo>
                    <a:pt x="60" y="208"/>
                  </a:lnTo>
                  <a:lnTo>
                    <a:pt x="82" y="218"/>
                  </a:lnTo>
                  <a:lnTo>
                    <a:pt x="99" y="232"/>
                  </a:lnTo>
                  <a:lnTo>
                    <a:pt x="121" y="229"/>
                  </a:lnTo>
                  <a:lnTo>
                    <a:pt x="142" y="215"/>
                  </a:lnTo>
                  <a:lnTo>
                    <a:pt x="159" y="197"/>
                  </a:lnTo>
                  <a:lnTo>
                    <a:pt x="181" y="211"/>
                  </a:lnTo>
                  <a:lnTo>
                    <a:pt x="202" y="222"/>
                  </a:lnTo>
                  <a:lnTo>
                    <a:pt x="223" y="222"/>
                  </a:lnTo>
                  <a:lnTo>
                    <a:pt x="241" y="208"/>
                  </a:lnTo>
                  <a:lnTo>
                    <a:pt x="251" y="180"/>
                  </a:lnTo>
                  <a:lnTo>
                    <a:pt x="265" y="151"/>
                  </a:lnTo>
                  <a:lnTo>
                    <a:pt x="283" y="137"/>
                  </a:lnTo>
                  <a:lnTo>
                    <a:pt x="297" y="137"/>
                  </a:lnTo>
                  <a:lnTo>
                    <a:pt x="318" y="137"/>
                  </a:lnTo>
                  <a:lnTo>
                    <a:pt x="336" y="120"/>
                  </a:lnTo>
                  <a:lnTo>
                    <a:pt x="343" y="88"/>
                  </a:lnTo>
                  <a:lnTo>
                    <a:pt x="343" y="63"/>
                  </a:lnTo>
                  <a:lnTo>
                    <a:pt x="350" y="31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3" name="Freeform 31"/>
            <p:cNvSpPr>
              <a:spLocks/>
            </p:cNvSpPr>
            <p:nvPr/>
          </p:nvSpPr>
          <p:spPr bwMode="auto">
            <a:xfrm>
              <a:off x="4178" y="2209"/>
              <a:ext cx="1042" cy="899"/>
            </a:xfrm>
            <a:custGeom>
              <a:avLst/>
              <a:gdLst>
                <a:gd name="T0" fmla="*/ 2147482130 w 1042"/>
                <a:gd name="T1" fmla="*/ 2147482553 h 899"/>
                <a:gd name="T2" fmla="*/ 2147482130 w 1042"/>
                <a:gd name="T3" fmla="*/ 2147482553 h 899"/>
                <a:gd name="T4" fmla="*/ 2147482130 w 1042"/>
                <a:gd name="T5" fmla="*/ 2147482553 h 899"/>
                <a:gd name="T6" fmla="*/ 2147482130 w 1042"/>
                <a:gd name="T7" fmla="*/ 2147482553 h 899"/>
                <a:gd name="T8" fmla="*/ 2147482130 w 1042"/>
                <a:gd name="T9" fmla="*/ 2147482553 h 899"/>
                <a:gd name="T10" fmla="*/ 2147482130 w 1042"/>
                <a:gd name="T11" fmla="*/ 2147482553 h 899"/>
                <a:gd name="T12" fmla="*/ 2147482130 w 1042"/>
                <a:gd name="T13" fmla="*/ 2147482553 h 899"/>
                <a:gd name="T14" fmla="*/ 2147482130 w 1042"/>
                <a:gd name="T15" fmla="*/ 2147482553 h 899"/>
                <a:gd name="T16" fmla="*/ 2147482130 w 1042"/>
                <a:gd name="T17" fmla="*/ 2147482553 h 899"/>
                <a:gd name="T18" fmla="*/ 2147482130 w 1042"/>
                <a:gd name="T19" fmla="*/ 2147482553 h 899"/>
                <a:gd name="T20" fmla="*/ 2147482130 w 1042"/>
                <a:gd name="T21" fmla="*/ 2147482553 h 899"/>
                <a:gd name="T22" fmla="*/ 2147482130 w 1042"/>
                <a:gd name="T23" fmla="*/ 2147482553 h 899"/>
                <a:gd name="T24" fmla="*/ 2147482130 w 1042"/>
                <a:gd name="T25" fmla="*/ 2147482553 h 899"/>
                <a:gd name="T26" fmla="*/ 2147482130 w 1042"/>
                <a:gd name="T27" fmla="*/ 2147482553 h 899"/>
                <a:gd name="T28" fmla="*/ 2147482130 w 1042"/>
                <a:gd name="T29" fmla="*/ 2147482553 h 899"/>
                <a:gd name="T30" fmla="*/ 2147482130 w 1042"/>
                <a:gd name="T31" fmla="*/ 2147482553 h 899"/>
                <a:gd name="T32" fmla="*/ 2147482130 w 1042"/>
                <a:gd name="T33" fmla="*/ 2147482553 h 899"/>
                <a:gd name="T34" fmla="*/ 2147482130 w 1042"/>
                <a:gd name="T35" fmla="*/ 2147482553 h 899"/>
                <a:gd name="T36" fmla="*/ 2147482130 w 1042"/>
                <a:gd name="T37" fmla="*/ 2147482553 h 899"/>
                <a:gd name="T38" fmla="*/ 2147482130 w 1042"/>
                <a:gd name="T39" fmla="*/ 2147482553 h 899"/>
                <a:gd name="T40" fmla="*/ 2147482130 w 1042"/>
                <a:gd name="T41" fmla="*/ 2147482553 h 899"/>
                <a:gd name="T42" fmla="*/ 2147482130 w 1042"/>
                <a:gd name="T43" fmla="*/ 2147482553 h 899"/>
                <a:gd name="T44" fmla="*/ 2147482130 w 1042"/>
                <a:gd name="T45" fmla="*/ 2147482553 h 899"/>
                <a:gd name="T46" fmla="*/ 0 w 1042"/>
                <a:gd name="T47" fmla="*/ 2147482553 h 899"/>
                <a:gd name="T48" fmla="*/ 2147482130 w 1042"/>
                <a:gd name="T49" fmla="*/ 2147482553 h 899"/>
                <a:gd name="T50" fmla="*/ 2147482130 w 1042"/>
                <a:gd name="T51" fmla="*/ 2147482553 h 899"/>
                <a:gd name="T52" fmla="*/ 2147482130 w 1042"/>
                <a:gd name="T53" fmla="*/ 2147482553 h 899"/>
                <a:gd name="T54" fmla="*/ 2147482130 w 1042"/>
                <a:gd name="T55" fmla="*/ 2147482553 h 899"/>
                <a:gd name="T56" fmla="*/ 2147482130 w 1042"/>
                <a:gd name="T57" fmla="*/ 2147482553 h 899"/>
                <a:gd name="T58" fmla="*/ 2147482130 w 1042"/>
                <a:gd name="T59" fmla="*/ 2147482553 h 899"/>
                <a:gd name="T60" fmla="*/ 2147482130 w 1042"/>
                <a:gd name="T61" fmla="*/ 2147482553 h 899"/>
                <a:gd name="T62" fmla="*/ 2147482130 w 1042"/>
                <a:gd name="T63" fmla="*/ 2147482553 h 899"/>
                <a:gd name="T64" fmla="*/ 2147482130 w 1042"/>
                <a:gd name="T65" fmla="*/ 2147482553 h 899"/>
                <a:gd name="T66" fmla="*/ 2147482130 w 1042"/>
                <a:gd name="T67" fmla="*/ 2147482553 h 899"/>
                <a:gd name="T68" fmla="*/ 2147482130 w 1042"/>
                <a:gd name="T69" fmla="*/ 2147482553 h 899"/>
                <a:gd name="T70" fmla="*/ 2147482130 w 1042"/>
                <a:gd name="T71" fmla="*/ 2147482553 h 899"/>
                <a:gd name="T72" fmla="*/ 2147482130 w 1042"/>
                <a:gd name="T73" fmla="*/ 2147482553 h 899"/>
                <a:gd name="T74" fmla="*/ 2147482130 w 1042"/>
                <a:gd name="T75" fmla="*/ 2147482553 h 899"/>
                <a:gd name="T76" fmla="*/ 2147482130 w 1042"/>
                <a:gd name="T77" fmla="*/ 2147482553 h 899"/>
                <a:gd name="T78" fmla="*/ 2147482130 w 1042"/>
                <a:gd name="T79" fmla="*/ 0 h 899"/>
                <a:gd name="T80" fmla="*/ 2147482130 w 1042"/>
                <a:gd name="T81" fmla="*/ 2147482553 h 899"/>
                <a:gd name="T82" fmla="*/ 2147482130 w 1042"/>
                <a:gd name="T83" fmla="*/ 2147482553 h 899"/>
                <a:gd name="T84" fmla="*/ 2147482130 w 1042"/>
                <a:gd name="T85" fmla="*/ 2147482553 h 899"/>
                <a:gd name="T86" fmla="*/ 2147482130 w 1042"/>
                <a:gd name="T87" fmla="*/ 2147482553 h 899"/>
                <a:gd name="T88" fmla="*/ 2147482130 w 1042"/>
                <a:gd name="T89" fmla="*/ 2147482553 h 899"/>
                <a:gd name="T90" fmla="*/ 2147482130 w 1042"/>
                <a:gd name="T91" fmla="*/ 2147482553 h 899"/>
                <a:gd name="T92" fmla="*/ 2147482130 w 1042"/>
                <a:gd name="T93" fmla="*/ 2147482553 h 899"/>
                <a:gd name="T94" fmla="*/ 2147482130 w 1042"/>
                <a:gd name="T95" fmla="*/ 2147482553 h 899"/>
                <a:gd name="T96" fmla="*/ 2147482130 w 1042"/>
                <a:gd name="T97" fmla="*/ 2147482553 h 8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42"/>
                <a:gd name="T148" fmla="*/ 0 h 899"/>
                <a:gd name="T149" fmla="*/ 1042 w 1042"/>
                <a:gd name="T150" fmla="*/ 899 h 8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42" h="899">
                  <a:moveTo>
                    <a:pt x="1028" y="370"/>
                  </a:moveTo>
                  <a:lnTo>
                    <a:pt x="1003" y="370"/>
                  </a:lnTo>
                  <a:lnTo>
                    <a:pt x="985" y="370"/>
                  </a:lnTo>
                  <a:lnTo>
                    <a:pt x="964" y="388"/>
                  </a:lnTo>
                  <a:lnTo>
                    <a:pt x="961" y="413"/>
                  </a:lnTo>
                  <a:lnTo>
                    <a:pt x="961" y="444"/>
                  </a:lnTo>
                  <a:lnTo>
                    <a:pt x="964" y="469"/>
                  </a:lnTo>
                  <a:lnTo>
                    <a:pt x="964" y="497"/>
                  </a:lnTo>
                  <a:lnTo>
                    <a:pt x="968" y="525"/>
                  </a:lnTo>
                  <a:lnTo>
                    <a:pt x="961" y="554"/>
                  </a:lnTo>
                  <a:lnTo>
                    <a:pt x="943" y="568"/>
                  </a:lnTo>
                  <a:lnTo>
                    <a:pt x="932" y="596"/>
                  </a:lnTo>
                  <a:lnTo>
                    <a:pt x="918" y="624"/>
                  </a:lnTo>
                  <a:lnTo>
                    <a:pt x="894" y="610"/>
                  </a:lnTo>
                  <a:lnTo>
                    <a:pt x="876" y="642"/>
                  </a:lnTo>
                  <a:lnTo>
                    <a:pt x="879" y="667"/>
                  </a:lnTo>
                  <a:lnTo>
                    <a:pt x="879" y="681"/>
                  </a:lnTo>
                  <a:lnTo>
                    <a:pt x="883" y="681"/>
                  </a:lnTo>
                  <a:lnTo>
                    <a:pt x="872" y="695"/>
                  </a:lnTo>
                  <a:lnTo>
                    <a:pt x="865" y="723"/>
                  </a:lnTo>
                  <a:lnTo>
                    <a:pt x="858" y="755"/>
                  </a:lnTo>
                  <a:lnTo>
                    <a:pt x="841" y="779"/>
                  </a:lnTo>
                  <a:lnTo>
                    <a:pt x="809" y="797"/>
                  </a:lnTo>
                  <a:lnTo>
                    <a:pt x="788" y="793"/>
                  </a:lnTo>
                  <a:lnTo>
                    <a:pt x="770" y="811"/>
                  </a:lnTo>
                  <a:lnTo>
                    <a:pt x="752" y="811"/>
                  </a:lnTo>
                  <a:lnTo>
                    <a:pt x="731" y="815"/>
                  </a:lnTo>
                  <a:lnTo>
                    <a:pt x="710" y="818"/>
                  </a:lnTo>
                  <a:lnTo>
                    <a:pt x="689" y="804"/>
                  </a:lnTo>
                  <a:lnTo>
                    <a:pt x="667" y="818"/>
                  </a:lnTo>
                  <a:lnTo>
                    <a:pt x="650" y="818"/>
                  </a:lnTo>
                  <a:lnTo>
                    <a:pt x="632" y="850"/>
                  </a:lnTo>
                  <a:lnTo>
                    <a:pt x="629" y="850"/>
                  </a:lnTo>
                  <a:lnTo>
                    <a:pt x="618" y="850"/>
                  </a:lnTo>
                  <a:lnTo>
                    <a:pt x="600" y="850"/>
                  </a:lnTo>
                  <a:lnTo>
                    <a:pt x="579" y="864"/>
                  </a:lnTo>
                  <a:lnTo>
                    <a:pt x="561" y="882"/>
                  </a:lnTo>
                  <a:lnTo>
                    <a:pt x="544" y="892"/>
                  </a:lnTo>
                  <a:lnTo>
                    <a:pt x="523" y="896"/>
                  </a:lnTo>
                  <a:lnTo>
                    <a:pt x="501" y="885"/>
                  </a:lnTo>
                  <a:lnTo>
                    <a:pt x="480" y="899"/>
                  </a:lnTo>
                  <a:lnTo>
                    <a:pt x="459" y="889"/>
                  </a:lnTo>
                  <a:lnTo>
                    <a:pt x="445" y="861"/>
                  </a:lnTo>
                  <a:lnTo>
                    <a:pt x="424" y="846"/>
                  </a:lnTo>
                  <a:lnTo>
                    <a:pt x="434" y="822"/>
                  </a:lnTo>
                  <a:lnTo>
                    <a:pt x="420" y="793"/>
                  </a:lnTo>
                  <a:lnTo>
                    <a:pt x="420" y="765"/>
                  </a:lnTo>
                  <a:lnTo>
                    <a:pt x="399" y="755"/>
                  </a:lnTo>
                  <a:lnTo>
                    <a:pt x="385" y="726"/>
                  </a:lnTo>
                  <a:lnTo>
                    <a:pt x="381" y="698"/>
                  </a:lnTo>
                  <a:lnTo>
                    <a:pt x="381" y="674"/>
                  </a:lnTo>
                  <a:lnTo>
                    <a:pt x="356" y="659"/>
                  </a:lnTo>
                  <a:lnTo>
                    <a:pt x="346" y="635"/>
                  </a:lnTo>
                  <a:lnTo>
                    <a:pt x="335" y="610"/>
                  </a:lnTo>
                  <a:lnTo>
                    <a:pt x="314" y="610"/>
                  </a:lnTo>
                  <a:lnTo>
                    <a:pt x="293" y="624"/>
                  </a:lnTo>
                  <a:lnTo>
                    <a:pt x="275" y="624"/>
                  </a:lnTo>
                  <a:lnTo>
                    <a:pt x="254" y="628"/>
                  </a:lnTo>
                  <a:lnTo>
                    <a:pt x="236" y="656"/>
                  </a:lnTo>
                  <a:lnTo>
                    <a:pt x="212" y="645"/>
                  </a:lnTo>
                  <a:lnTo>
                    <a:pt x="190" y="631"/>
                  </a:lnTo>
                  <a:lnTo>
                    <a:pt x="173" y="645"/>
                  </a:lnTo>
                  <a:lnTo>
                    <a:pt x="162" y="617"/>
                  </a:lnTo>
                  <a:lnTo>
                    <a:pt x="159" y="592"/>
                  </a:lnTo>
                  <a:lnTo>
                    <a:pt x="137" y="592"/>
                  </a:lnTo>
                  <a:lnTo>
                    <a:pt x="120" y="610"/>
                  </a:lnTo>
                  <a:lnTo>
                    <a:pt x="99" y="610"/>
                  </a:lnTo>
                  <a:lnTo>
                    <a:pt x="77" y="596"/>
                  </a:lnTo>
                  <a:lnTo>
                    <a:pt x="56" y="599"/>
                  </a:lnTo>
                  <a:lnTo>
                    <a:pt x="38" y="628"/>
                  </a:lnTo>
                  <a:lnTo>
                    <a:pt x="17" y="642"/>
                  </a:lnTo>
                  <a:lnTo>
                    <a:pt x="0" y="659"/>
                  </a:lnTo>
                  <a:lnTo>
                    <a:pt x="17" y="614"/>
                  </a:lnTo>
                  <a:lnTo>
                    <a:pt x="3" y="589"/>
                  </a:lnTo>
                  <a:lnTo>
                    <a:pt x="14" y="575"/>
                  </a:lnTo>
                  <a:lnTo>
                    <a:pt x="31" y="561"/>
                  </a:lnTo>
                  <a:lnTo>
                    <a:pt x="31" y="532"/>
                  </a:lnTo>
                  <a:lnTo>
                    <a:pt x="46" y="504"/>
                  </a:lnTo>
                  <a:lnTo>
                    <a:pt x="67" y="487"/>
                  </a:lnTo>
                  <a:lnTo>
                    <a:pt x="84" y="472"/>
                  </a:lnTo>
                  <a:lnTo>
                    <a:pt x="102" y="458"/>
                  </a:lnTo>
                  <a:lnTo>
                    <a:pt x="127" y="455"/>
                  </a:lnTo>
                  <a:lnTo>
                    <a:pt x="148" y="458"/>
                  </a:lnTo>
                  <a:lnTo>
                    <a:pt x="166" y="465"/>
                  </a:lnTo>
                  <a:lnTo>
                    <a:pt x="187" y="451"/>
                  </a:lnTo>
                  <a:lnTo>
                    <a:pt x="208" y="455"/>
                  </a:lnTo>
                  <a:lnTo>
                    <a:pt x="226" y="437"/>
                  </a:lnTo>
                  <a:lnTo>
                    <a:pt x="247" y="451"/>
                  </a:lnTo>
                  <a:lnTo>
                    <a:pt x="289" y="430"/>
                  </a:lnTo>
                  <a:lnTo>
                    <a:pt x="318" y="430"/>
                  </a:lnTo>
                  <a:lnTo>
                    <a:pt x="339" y="413"/>
                  </a:lnTo>
                  <a:lnTo>
                    <a:pt x="342" y="388"/>
                  </a:lnTo>
                  <a:lnTo>
                    <a:pt x="353" y="360"/>
                  </a:lnTo>
                  <a:lnTo>
                    <a:pt x="328" y="346"/>
                  </a:lnTo>
                  <a:lnTo>
                    <a:pt x="339" y="317"/>
                  </a:lnTo>
                  <a:lnTo>
                    <a:pt x="356" y="289"/>
                  </a:lnTo>
                  <a:lnTo>
                    <a:pt x="332" y="261"/>
                  </a:lnTo>
                  <a:lnTo>
                    <a:pt x="321" y="236"/>
                  </a:lnTo>
                  <a:lnTo>
                    <a:pt x="328" y="211"/>
                  </a:lnTo>
                  <a:lnTo>
                    <a:pt x="346" y="180"/>
                  </a:lnTo>
                  <a:lnTo>
                    <a:pt x="367" y="176"/>
                  </a:lnTo>
                  <a:lnTo>
                    <a:pt x="385" y="148"/>
                  </a:lnTo>
                  <a:lnTo>
                    <a:pt x="381" y="123"/>
                  </a:lnTo>
                  <a:lnTo>
                    <a:pt x="378" y="99"/>
                  </a:lnTo>
                  <a:lnTo>
                    <a:pt x="399" y="95"/>
                  </a:lnTo>
                  <a:lnTo>
                    <a:pt x="399" y="67"/>
                  </a:lnTo>
                  <a:lnTo>
                    <a:pt x="417" y="67"/>
                  </a:lnTo>
                  <a:lnTo>
                    <a:pt x="438" y="81"/>
                  </a:lnTo>
                  <a:lnTo>
                    <a:pt x="441" y="81"/>
                  </a:lnTo>
                  <a:lnTo>
                    <a:pt x="441" y="92"/>
                  </a:lnTo>
                  <a:lnTo>
                    <a:pt x="455" y="120"/>
                  </a:lnTo>
                  <a:lnTo>
                    <a:pt x="473" y="102"/>
                  </a:lnTo>
                  <a:lnTo>
                    <a:pt x="484" y="102"/>
                  </a:lnTo>
                  <a:lnTo>
                    <a:pt x="512" y="77"/>
                  </a:lnTo>
                  <a:lnTo>
                    <a:pt x="530" y="60"/>
                  </a:lnTo>
                  <a:lnTo>
                    <a:pt x="544" y="35"/>
                  </a:lnTo>
                  <a:lnTo>
                    <a:pt x="568" y="17"/>
                  </a:lnTo>
                  <a:lnTo>
                    <a:pt x="583" y="3"/>
                  </a:lnTo>
                  <a:lnTo>
                    <a:pt x="618" y="0"/>
                  </a:lnTo>
                  <a:lnTo>
                    <a:pt x="639" y="14"/>
                  </a:lnTo>
                  <a:lnTo>
                    <a:pt x="643" y="42"/>
                  </a:lnTo>
                  <a:lnTo>
                    <a:pt x="682" y="53"/>
                  </a:lnTo>
                  <a:lnTo>
                    <a:pt x="703" y="49"/>
                  </a:lnTo>
                  <a:lnTo>
                    <a:pt x="720" y="35"/>
                  </a:lnTo>
                  <a:lnTo>
                    <a:pt x="742" y="32"/>
                  </a:lnTo>
                  <a:lnTo>
                    <a:pt x="763" y="60"/>
                  </a:lnTo>
                  <a:lnTo>
                    <a:pt x="798" y="84"/>
                  </a:lnTo>
                  <a:lnTo>
                    <a:pt x="816" y="81"/>
                  </a:lnTo>
                  <a:lnTo>
                    <a:pt x="837" y="95"/>
                  </a:lnTo>
                  <a:lnTo>
                    <a:pt x="872" y="106"/>
                  </a:lnTo>
                  <a:lnTo>
                    <a:pt x="883" y="134"/>
                  </a:lnTo>
                  <a:lnTo>
                    <a:pt x="915" y="141"/>
                  </a:lnTo>
                  <a:lnTo>
                    <a:pt x="936" y="155"/>
                  </a:lnTo>
                  <a:lnTo>
                    <a:pt x="964" y="141"/>
                  </a:lnTo>
                  <a:lnTo>
                    <a:pt x="978" y="166"/>
                  </a:lnTo>
                  <a:lnTo>
                    <a:pt x="1007" y="152"/>
                  </a:lnTo>
                  <a:lnTo>
                    <a:pt x="1028" y="166"/>
                  </a:lnTo>
                  <a:lnTo>
                    <a:pt x="1042" y="190"/>
                  </a:lnTo>
                  <a:lnTo>
                    <a:pt x="1021" y="219"/>
                  </a:lnTo>
                  <a:lnTo>
                    <a:pt x="1007" y="247"/>
                  </a:lnTo>
                  <a:lnTo>
                    <a:pt x="982" y="250"/>
                  </a:lnTo>
                  <a:lnTo>
                    <a:pt x="975" y="275"/>
                  </a:lnTo>
                  <a:lnTo>
                    <a:pt x="978" y="307"/>
                  </a:lnTo>
                  <a:lnTo>
                    <a:pt x="1003" y="331"/>
                  </a:lnTo>
                  <a:lnTo>
                    <a:pt x="1014" y="360"/>
                  </a:lnTo>
                  <a:lnTo>
                    <a:pt x="1028" y="370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4" name="Freeform 33"/>
            <p:cNvSpPr>
              <a:spLocks/>
            </p:cNvSpPr>
            <p:nvPr/>
          </p:nvSpPr>
          <p:spPr bwMode="auto">
            <a:xfrm>
              <a:off x="3517" y="2555"/>
              <a:ext cx="678" cy="740"/>
            </a:xfrm>
            <a:custGeom>
              <a:avLst/>
              <a:gdLst>
                <a:gd name="T0" fmla="*/ 2147482363 w 678"/>
                <a:gd name="T1" fmla="*/ 2147482428 h 740"/>
                <a:gd name="T2" fmla="*/ 2147482363 w 678"/>
                <a:gd name="T3" fmla="*/ 2147482428 h 740"/>
                <a:gd name="T4" fmla="*/ 2147482363 w 678"/>
                <a:gd name="T5" fmla="*/ 2147482428 h 740"/>
                <a:gd name="T6" fmla="*/ 2147482363 w 678"/>
                <a:gd name="T7" fmla="*/ 2147482428 h 740"/>
                <a:gd name="T8" fmla="*/ 2147482363 w 678"/>
                <a:gd name="T9" fmla="*/ 2147482428 h 740"/>
                <a:gd name="T10" fmla="*/ 2147482363 w 678"/>
                <a:gd name="T11" fmla="*/ 2147482428 h 740"/>
                <a:gd name="T12" fmla="*/ 2147482363 w 678"/>
                <a:gd name="T13" fmla="*/ 2147482428 h 740"/>
                <a:gd name="T14" fmla="*/ 2147482363 w 678"/>
                <a:gd name="T15" fmla="*/ 2147482428 h 740"/>
                <a:gd name="T16" fmla="*/ 2147482363 w 678"/>
                <a:gd name="T17" fmla="*/ 2147482428 h 740"/>
                <a:gd name="T18" fmla="*/ 2147482363 w 678"/>
                <a:gd name="T19" fmla="*/ 2147482428 h 740"/>
                <a:gd name="T20" fmla="*/ 2147482363 w 678"/>
                <a:gd name="T21" fmla="*/ 2147482428 h 740"/>
                <a:gd name="T22" fmla="*/ 2147482363 w 678"/>
                <a:gd name="T23" fmla="*/ 2147482428 h 740"/>
                <a:gd name="T24" fmla="*/ 2147482363 w 678"/>
                <a:gd name="T25" fmla="*/ 2147482428 h 740"/>
                <a:gd name="T26" fmla="*/ 2147482363 w 678"/>
                <a:gd name="T27" fmla="*/ 2147482428 h 740"/>
                <a:gd name="T28" fmla="*/ 2147482363 w 678"/>
                <a:gd name="T29" fmla="*/ 2147482428 h 740"/>
                <a:gd name="T30" fmla="*/ 2147482363 w 678"/>
                <a:gd name="T31" fmla="*/ 2147482428 h 740"/>
                <a:gd name="T32" fmla="*/ 2147482363 w 678"/>
                <a:gd name="T33" fmla="*/ 2147482428 h 740"/>
                <a:gd name="T34" fmla="*/ 2147482363 w 678"/>
                <a:gd name="T35" fmla="*/ 2147482428 h 740"/>
                <a:gd name="T36" fmla="*/ 2147482363 w 678"/>
                <a:gd name="T37" fmla="*/ 2147482428 h 740"/>
                <a:gd name="T38" fmla="*/ 2147482363 w 678"/>
                <a:gd name="T39" fmla="*/ 2147482428 h 740"/>
                <a:gd name="T40" fmla="*/ 2147482363 w 678"/>
                <a:gd name="T41" fmla="*/ 2147482428 h 740"/>
                <a:gd name="T42" fmla="*/ 2147482363 w 678"/>
                <a:gd name="T43" fmla="*/ 2147482428 h 740"/>
                <a:gd name="T44" fmla="*/ 2147482363 w 678"/>
                <a:gd name="T45" fmla="*/ 2147482428 h 740"/>
                <a:gd name="T46" fmla="*/ 2147482363 w 678"/>
                <a:gd name="T47" fmla="*/ 2147482428 h 740"/>
                <a:gd name="T48" fmla="*/ 2147482363 w 678"/>
                <a:gd name="T49" fmla="*/ 2147482428 h 740"/>
                <a:gd name="T50" fmla="*/ 2147482363 w 678"/>
                <a:gd name="T51" fmla="*/ 2147482428 h 740"/>
                <a:gd name="T52" fmla="*/ 2147482363 w 678"/>
                <a:gd name="T53" fmla="*/ 2147482428 h 740"/>
                <a:gd name="T54" fmla="*/ 2147482363 w 678"/>
                <a:gd name="T55" fmla="*/ 2147482428 h 740"/>
                <a:gd name="T56" fmla="*/ 2147482363 w 678"/>
                <a:gd name="T57" fmla="*/ 2147482428 h 740"/>
                <a:gd name="T58" fmla="*/ 2147482363 w 678"/>
                <a:gd name="T59" fmla="*/ 2147482428 h 740"/>
                <a:gd name="T60" fmla="*/ 2147482363 w 678"/>
                <a:gd name="T61" fmla="*/ 2147482428 h 740"/>
                <a:gd name="T62" fmla="*/ 2147482363 w 678"/>
                <a:gd name="T63" fmla="*/ 2147482428 h 740"/>
                <a:gd name="T64" fmla="*/ 2147482363 w 678"/>
                <a:gd name="T65" fmla="*/ 2147482428 h 740"/>
                <a:gd name="T66" fmla="*/ 2147482363 w 678"/>
                <a:gd name="T67" fmla="*/ 2147482428 h 740"/>
                <a:gd name="T68" fmla="*/ 0 w 678"/>
                <a:gd name="T69" fmla="*/ 2147482428 h 740"/>
                <a:gd name="T70" fmla="*/ 2147482363 w 678"/>
                <a:gd name="T71" fmla="*/ 2147482428 h 740"/>
                <a:gd name="T72" fmla="*/ 2147482363 w 678"/>
                <a:gd name="T73" fmla="*/ 2147482428 h 740"/>
                <a:gd name="T74" fmla="*/ 2147482363 w 678"/>
                <a:gd name="T75" fmla="*/ 2147482428 h 740"/>
                <a:gd name="T76" fmla="*/ 2147482363 w 678"/>
                <a:gd name="T77" fmla="*/ 2147482428 h 740"/>
                <a:gd name="T78" fmla="*/ 2147482363 w 678"/>
                <a:gd name="T79" fmla="*/ 2147482428 h 740"/>
                <a:gd name="T80" fmla="*/ 2147482363 w 678"/>
                <a:gd name="T81" fmla="*/ 2147482428 h 740"/>
                <a:gd name="T82" fmla="*/ 2147482363 w 678"/>
                <a:gd name="T83" fmla="*/ 2147482428 h 740"/>
                <a:gd name="T84" fmla="*/ 2147482363 w 678"/>
                <a:gd name="T85" fmla="*/ 2147482428 h 740"/>
                <a:gd name="T86" fmla="*/ 2147482363 w 678"/>
                <a:gd name="T87" fmla="*/ 2147482428 h 740"/>
                <a:gd name="T88" fmla="*/ 2147482363 w 678"/>
                <a:gd name="T89" fmla="*/ 2147482428 h 740"/>
                <a:gd name="T90" fmla="*/ 2147482363 w 678"/>
                <a:gd name="T91" fmla="*/ 2147482428 h 740"/>
                <a:gd name="T92" fmla="*/ 2147482363 w 678"/>
                <a:gd name="T93" fmla="*/ 0 h 740"/>
                <a:gd name="T94" fmla="*/ 2147482363 w 678"/>
                <a:gd name="T95" fmla="*/ 2147482428 h 740"/>
                <a:gd name="T96" fmla="*/ 2147482363 w 678"/>
                <a:gd name="T97" fmla="*/ 2147482428 h 740"/>
                <a:gd name="T98" fmla="*/ 2147482363 w 678"/>
                <a:gd name="T99" fmla="*/ 2147482428 h 7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8"/>
                <a:gd name="T151" fmla="*/ 0 h 740"/>
                <a:gd name="T152" fmla="*/ 678 w 678"/>
                <a:gd name="T153" fmla="*/ 740 h 7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8" h="740">
                  <a:moveTo>
                    <a:pt x="449" y="81"/>
                  </a:moveTo>
                  <a:lnTo>
                    <a:pt x="449" y="91"/>
                  </a:lnTo>
                  <a:lnTo>
                    <a:pt x="473" y="116"/>
                  </a:lnTo>
                  <a:lnTo>
                    <a:pt x="495" y="130"/>
                  </a:lnTo>
                  <a:lnTo>
                    <a:pt x="512" y="141"/>
                  </a:lnTo>
                  <a:lnTo>
                    <a:pt x="533" y="141"/>
                  </a:lnTo>
                  <a:lnTo>
                    <a:pt x="555" y="151"/>
                  </a:lnTo>
                  <a:lnTo>
                    <a:pt x="579" y="176"/>
                  </a:lnTo>
                  <a:lnTo>
                    <a:pt x="601" y="179"/>
                  </a:lnTo>
                  <a:lnTo>
                    <a:pt x="622" y="176"/>
                  </a:lnTo>
                  <a:lnTo>
                    <a:pt x="639" y="176"/>
                  </a:lnTo>
                  <a:lnTo>
                    <a:pt x="664" y="186"/>
                  </a:lnTo>
                  <a:lnTo>
                    <a:pt x="675" y="215"/>
                  </a:lnTo>
                  <a:lnTo>
                    <a:pt x="668" y="239"/>
                  </a:lnTo>
                  <a:lnTo>
                    <a:pt x="678" y="268"/>
                  </a:lnTo>
                  <a:lnTo>
                    <a:pt x="671" y="296"/>
                  </a:lnTo>
                  <a:lnTo>
                    <a:pt x="671" y="310"/>
                  </a:lnTo>
                  <a:lnTo>
                    <a:pt x="654" y="328"/>
                  </a:lnTo>
                  <a:lnTo>
                    <a:pt x="636" y="342"/>
                  </a:lnTo>
                  <a:lnTo>
                    <a:pt x="618" y="370"/>
                  </a:lnTo>
                  <a:lnTo>
                    <a:pt x="608" y="398"/>
                  </a:lnTo>
                  <a:lnTo>
                    <a:pt x="601" y="426"/>
                  </a:lnTo>
                  <a:lnTo>
                    <a:pt x="583" y="437"/>
                  </a:lnTo>
                  <a:lnTo>
                    <a:pt x="586" y="469"/>
                  </a:lnTo>
                  <a:lnTo>
                    <a:pt x="586" y="497"/>
                  </a:lnTo>
                  <a:lnTo>
                    <a:pt x="569" y="511"/>
                  </a:lnTo>
                  <a:lnTo>
                    <a:pt x="548" y="525"/>
                  </a:lnTo>
                  <a:lnTo>
                    <a:pt x="530" y="543"/>
                  </a:lnTo>
                  <a:lnTo>
                    <a:pt x="512" y="567"/>
                  </a:lnTo>
                  <a:lnTo>
                    <a:pt x="502" y="571"/>
                  </a:lnTo>
                  <a:lnTo>
                    <a:pt x="484" y="585"/>
                  </a:lnTo>
                  <a:lnTo>
                    <a:pt x="466" y="596"/>
                  </a:lnTo>
                  <a:lnTo>
                    <a:pt x="456" y="627"/>
                  </a:lnTo>
                  <a:lnTo>
                    <a:pt x="459" y="656"/>
                  </a:lnTo>
                  <a:lnTo>
                    <a:pt x="438" y="656"/>
                  </a:lnTo>
                  <a:lnTo>
                    <a:pt x="431" y="684"/>
                  </a:lnTo>
                  <a:lnTo>
                    <a:pt x="431" y="709"/>
                  </a:lnTo>
                  <a:lnTo>
                    <a:pt x="413" y="723"/>
                  </a:lnTo>
                  <a:lnTo>
                    <a:pt x="396" y="740"/>
                  </a:lnTo>
                  <a:lnTo>
                    <a:pt x="392" y="712"/>
                  </a:lnTo>
                  <a:lnTo>
                    <a:pt x="371" y="701"/>
                  </a:lnTo>
                  <a:lnTo>
                    <a:pt x="353" y="716"/>
                  </a:lnTo>
                  <a:lnTo>
                    <a:pt x="332" y="719"/>
                  </a:lnTo>
                  <a:lnTo>
                    <a:pt x="311" y="705"/>
                  </a:lnTo>
                  <a:lnTo>
                    <a:pt x="300" y="680"/>
                  </a:lnTo>
                  <a:lnTo>
                    <a:pt x="297" y="649"/>
                  </a:lnTo>
                  <a:lnTo>
                    <a:pt x="293" y="624"/>
                  </a:lnTo>
                  <a:lnTo>
                    <a:pt x="268" y="599"/>
                  </a:lnTo>
                  <a:lnTo>
                    <a:pt x="254" y="571"/>
                  </a:lnTo>
                  <a:lnTo>
                    <a:pt x="247" y="543"/>
                  </a:lnTo>
                  <a:lnTo>
                    <a:pt x="226" y="546"/>
                  </a:lnTo>
                  <a:lnTo>
                    <a:pt x="205" y="532"/>
                  </a:lnTo>
                  <a:lnTo>
                    <a:pt x="187" y="550"/>
                  </a:lnTo>
                  <a:lnTo>
                    <a:pt x="166" y="564"/>
                  </a:lnTo>
                  <a:lnTo>
                    <a:pt x="145" y="553"/>
                  </a:lnTo>
                  <a:lnTo>
                    <a:pt x="124" y="553"/>
                  </a:lnTo>
                  <a:lnTo>
                    <a:pt x="106" y="539"/>
                  </a:lnTo>
                  <a:lnTo>
                    <a:pt x="88" y="557"/>
                  </a:lnTo>
                  <a:lnTo>
                    <a:pt x="67" y="557"/>
                  </a:lnTo>
                  <a:lnTo>
                    <a:pt x="53" y="529"/>
                  </a:lnTo>
                  <a:lnTo>
                    <a:pt x="42" y="504"/>
                  </a:lnTo>
                  <a:lnTo>
                    <a:pt x="39" y="479"/>
                  </a:lnTo>
                  <a:lnTo>
                    <a:pt x="35" y="447"/>
                  </a:lnTo>
                  <a:lnTo>
                    <a:pt x="42" y="423"/>
                  </a:lnTo>
                  <a:lnTo>
                    <a:pt x="32" y="398"/>
                  </a:lnTo>
                  <a:lnTo>
                    <a:pt x="28" y="370"/>
                  </a:lnTo>
                  <a:lnTo>
                    <a:pt x="7" y="342"/>
                  </a:lnTo>
                  <a:lnTo>
                    <a:pt x="3" y="317"/>
                  </a:lnTo>
                  <a:lnTo>
                    <a:pt x="0" y="285"/>
                  </a:lnTo>
                  <a:lnTo>
                    <a:pt x="7" y="261"/>
                  </a:lnTo>
                  <a:lnTo>
                    <a:pt x="28" y="229"/>
                  </a:lnTo>
                  <a:lnTo>
                    <a:pt x="35" y="204"/>
                  </a:lnTo>
                  <a:lnTo>
                    <a:pt x="32" y="176"/>
                  </a:lnTo>
                  <a:lnTo>
                    <a:pt x="28" y="148"/>
                  </a:lnTo>
                  <a:lnTo>
                    <a:pt x="14" y="95"/>
                  </a:lnTo>
                  <a:lnTo>
                    <a:pt x="28" y="95"/>
                  </a:lnTo>
                  <a:lnTo>
                    <a:pt x="46" y="91"/>
                  </a:lnTo>
                  <a:lnTo>
                    <a:pt x="67" y="81"/>
                  </a:lnTo>
                  <a:lnTo>
                    <a:pt x="81" y="59"/>
                  </a:lnTo>
                  <a:lnTo>
                    <a:pt x="99" y="35"/>
                  </a:lnTo>
                  <a:lnTo>
                    <a:pt x="120" y="21"/>
                  </a:lnTo>
                  <a:lnTo>
                    <a:pt x="138" y="17"/>
                  </a:lnTo>
                  <a:lnTo>
                    <a:pt x="170" y="17"/>
                  </a:lnTo>
                  <a:lnTo>
                    <a:pt x="187" y="14"/>
                  </a:lnTo>
                  <a:lnTo>
                    <a:pt x="212" y="28"/>
                  </a:lnTo>
                  <a:lnTo>
                    <a:pt x="244" y="35"/>
                  </a:lnTo>
                  <a:lnTo>
                    <a:pt x="261" y="35"/>
                  </a:lnTo>
                  <a:lnTo>
                    <a:pt x="290" y="35"/>
                  </a:lnTo>
                  <a:lnTo>
                    <a:pt x="314" y="35"/>
                  </a:lnTo>
                  <a:lnTo>
                    <a:pt x="332" y="31"/>
                  </a:lnTo>
                  <a:lnTo>
                    <a:pt x="364" y="14"/>
                  </a:lnTo>
                  <a:lnTo>
                    <a:pt x="382" y="14"/>
                  </a:lnTo>
                  <a:lnTo>
                    <a:pt x="399" y="0"/>
                  </a:lnTo>
                  <a:lnTo>
                    <a:pt x="403" y="28"/>
                  </a:lnTo>
                  <a:lnTo>
                    <a:pt x="406" y="56"/>
                  </a:lnTo>
                  <a:lnTo>
                    <a:pt x="406" y="81"/>
                  </a:lnTo>
                  <a:lnTo>
                    <a:pt x="427" y="84"/>
                  </a:lnTo>
                  <a:lnTo>
                    <a:pt x="449" y="81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5" name="Freeform 35"/>
            <p:cNvSpPr>
              <a:spLocks/>
            </p:cNvSpPr>
            <p:nvPr/>
          </p:nvSpPr>
          <p:spPr bwMode="auto">
            <a:xfrm>
              <a:off x="4019" y="2801"/>
              <a:ext cx="791" cy="565"/>
            </a:xfrm>
            <a:custGeom>
              <a:avLst/>
              <a:gdLst>
                <a:gd name="T0" fmla="*/ 2147482473 w 791"/>
                <a:gd name="T1" fmla="*/ 2147482208 h 565"/>
                <a:gd name="T2" fmla="*/ 2147482473 w 791"/>
                <a:gd name="T3" fmla="*/ 2147482208 h 565"/>
                <a:gd name="T4" fmla="*/ 2147482473 w 791"/>
                <a:gd name="T5" fmla="*/ 2147482208 h 565"/>
                <a:gd name="T6" fmla="*/ 2147482473 w 791"/>
                <a:gd name="T7" fmla="*/ 0 h 565"/>
                <a:gd name="T8" fmla="*/ 2147482473 w 791"/>
                <a:gd name="T9" fmla="*/ 2147482208 h 565"/>
                <a:gd name="T10" fmla="*/ 2147482473 w 791"/>
                <a:gd name="T11" fmla="*/ 2147482208 h 565"/>
                <a:gd name="T12" fmla="*/ 2147482473 w 791"/>
                <a:gd name="T13" fmla="*/ 2147482208 h 565"/>
                <a:gd name="T14" fmla="*/ 2147482473 w 791"/>
                <a:gd name="T15" fmla="*/ 2147482208 h 565"/>
                <a:gd name="T16" fmla="*/ 2147482473 w 791"/>
                <a:gd name="T17" fmla="*/ 2147482208 h 565"/>
                <a:gd name="T18" fmla="*/ 2147482473 w 791"/>
                <a:gd name="T19" fmla="*/ 2147482208 h 565"/>
                <a:gd name="T20" fmla="*/ 2147482473 w 791"/>
                <a:gd name="T21" fmla="*/ 2147482208 h 565"/>
                <a:gd name="T22" fmla="*/ 2147482473 w 791"/>
                <a:gd name="T23" fmla="*/ 2147482208 h 565"/>
                <a:gd name="T24" fmla="*/ 2147482473 w 791"/>
                <a:gd name="T25" fmla="*/ 2147482208 h 565"/>
                <a:gd name="T26" fmla="*/ 2147482473 w 791"/>
                <a:gd name="T27" fmla="*/ 2147482208 h 565"/>
                <a:gd name="T28" fmla="*/ 2147482473 w 791"/>
                <a:gd name="T29" fmla="*/ 2147482208 h 565"/>
                <a:gd name="T30" fmla="*/ 2147482473 w 791"/>
                <a:gd name="T31" fmla="*/ 2147482208 h 565"/>
                <a:gd name="T32" fmla="*/ 2147482473 w 791"/>
                <a:gd name="T33" fmla="*/ 2147482208 h 565"/>
                <a:gd name="T34" fmla="*/ 2147482473 w 791"/>
                <a:gd name="T35" fmla="*/ 2147482208 h 565"/>
                <a:gd name="T36" fmla="*/ 2147482473 w 791"/>
                <a:gd name="T37" fmla="*/ 2147482208 h 565"/>
                <a:gd name="T38" fmla="*/ 2147482473 w 791"/>
                <a:gd name="T39" fmla="*/ 2147482208 h 565"/>
                <a:gd name="T40" fmla="*/ 2147482473 w 791"/>
                <a:gd name="T41" fmla="*/ 2147482208 h 565"/>
                <a:gd name="T42" fmla="*/ 2147482473 w 791"/>
                <a:gd name="T43" fmla="*/ 2147482208 h 565"/>
                <a:gd name="T44" fmla="*/ 2147482473 w 791"/>
                <a:gd name="T45" fmla="*/ 2147482208 h 565"/>
                <a:gd name="T46" fmla="*/ 2147482473 w 791"/>
                <a:gd name="T47" fmla="*/ 2147482208 h 565"/>
                <a:gd name="T48" fmla="*/ 2147482473 w 791"/>
                <a:gd name="T49" fmla="*/ 2147482208 h 565"/>
                <a:gd name="T50" fmla="*/ 2147482473 w 791"/>
                <a:gd name="T51" fmla="*/ 2147482208 h 565"/>
                <a:gd name="T52" fmla="*/ 2147482473 w 791"/>
                <a:gd name="T53" fmla="*/ 2147482208 h 565"/>
                <a:gd name="T54" fmla="*/ 2147482473 w 791"/>
                <a:gd name="T55" fmla="*/ 2147482208 h 565"/>
                <a:gd name="T56" fmla="*/ 2147482473 w 791"/>
                <a:gd name="T57" fmla="*/ 2147482208 h 565"/>
                <a:gd name="T58" fmla="*/ 2147482473 w 791"/>
                <a:gd name="T59" fmla="*/ 2147482208 h 565"/>
                <a:gd name="T60" fmla="*/ 2147482473 w 791"/>
                <a:gd name="T61" fmla="*/ 2147482208 h 565"/>
                <a:gd name="T62" fmla="*/ 2147482473 w 791"/>
                <a:gd name="T63" fmla="*/ 2147482208 h 565"/>
                <a:gd name="T64" fmla="*/ 2147482473 w 791"/>
                <a:gd name="T65" fmla="*/ 2147482208 h 565"/>
                <a:gd name="T66" fmla="*/ 2147482473 w 791"/>
                <a:gd name="T67" fmla="*/ 2147482208 h 565"/>
                <a:gd name="T68" fmla="*/ 2147482473 w 791"/>
                <a:gd name="T69" fmla="*/ 2147482208 h 565"/>
                <a:gd name="T70" fmla="*/ 2147482473 w 791"/>
                <a:gd name="T71" fmla="*/ 2147482208 h 565"/>
                <a:gd name="T72" fmla="*/ 2147482473 w 791"/>
                <a:gd name="T73" fmla="*/ 2147482208 h 565"/>
                <a:gd name="T74" fmla="*/ 2147482473 w 791"/>
                <a:gd name="T75" fmla="*/ 2147482208 h 565"/>
                <a:gd name="T76" fmla="*/ 2147482473 w 791"/>
                <a:gd name="T77" fmla="*/ 2147482208 h 565"/>
                <a:gd name="T78" fmla="*/ 2147482473 w 791"/>
                <a:gd name="T79" fmla="*/ 2147482208 h 565"/>
                <a:gd name="T80" fmla="*/ 2147482473 w 791"/>
                <a:gd name="T81" fmla="*/ 2147482208 h 565"/>
                <a:gd name="T82" fmla="*/ 2147482473 w 791"/>
                <a:gd name="T83" fmla="*/ 2147482208 h 565"/>
                <a:gd name="T84" fmla="*/ 2147482473 w 791"/>
                <a:gd name="T85" fmla="*/ 2147482208 h 565"/>
                <a:gd name="T86" fmla="*/ 2147482473 w 791"/>
                <a:gd name="T87" fmla="*/ 2147482208 h 565"/>
                <a:gd name="T88" fmla="*/ 2147482473 w 791"/>
                <a:gd name="T89" fmla="*/ 2147482208 h 565"/>
                <a:gd name="T90" fmla="*/ 2147482473 w 791"/>
                <a:gd name="T91" fmla="*/ 2147482208 h 565"/>
                <a:gd name="T92" fmla="*/ 2147482473 w 791"/>
                <a:gd name="T93" fmla="*/ 2147482208 h 565"/>
                <a:gd name="T94" fmla="*/ 2147482473 w 791"/>
                <a:gd name="T95" fmla="*/ 2147482208 h 565"/>
                <a:gd name="T96" fmla="*/ 2147482473 w 791"/>
                <a:gd name="T97" fmla="*/ 2147482208 h 565"/>
                <a:gd name="T98" fmla="*/ 2147482473 w 791"/>
                <a:gd name="T99" fmla="*/ 2147482208 h 565"/>
                <a:gd name="T100" fmla="*/ 2147482473 w 791"/>
                <a:gd name="T101" fmla="*/ 2147482208 h 565"/>
                <a:gd name="T102" fmla="*/ 2147482473 w 791"/>
                <a:gd name="T103" fmla="*/ 2147482208 h 565"/>
                <a:gd name="T104" fmla="*/ 2147482473 w 791"/>
                <a:gd name="T105" fmla="*/ 2147482208 h 5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1"/>
                <a:gd name="T160" fmla="*/ 0 h 565"/>
                <a:gd name="T161" fmla="*/ 791 w 791"/>
                <a:gd name="T162" fmla="*/ 565 h 5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1" h="565">
                  <a:moveTo>
                    <a:pt x="159" y="67"/>
                  </a:moveTo>
                  <a:lnTo>
                    <a:pt x="176" y="50"/>
                  </a:lnTo>
                  <a:lnTo>
                    <a:pt x="197" y="36"/>
                  </a:lnTo>
                  <a:lnTo>
                    <a:pt x="215" y="7"/>
                  </a:lnTo>
                  <a:lnTo>
                    <a:pt x="236" y="7"/>
                  </a:lnTo>
                  <a:lnTo>
                    <a:pt x="261" y="18"/>
                  </a:lnTo>
                  <a:lnTo>
                    <a:pt x="279" y="18"/>
                  </a:lnTo>
                  <a:lnTo>
                    <a:pt x="296" y="0"/>
                  </a:lnTo>
                  <a:lnTo>
                    <a:pt x="318" y="0"/>
                  </a:lnTo>
                  <a:lnTo>
                    <a:pt x="321" y="25"/>
                  </a:lnTo>
                  <a:lnTo>
                    <a:pt x="332" y="53"/>
                  </a:lnTo>
                  <a:lnTo>
                    <a:pt x="349" y="39"/>
                  </a:lnTo>
                  <a:lnTo>
                    <a:pt x="371" y="53"/>
                  </a:lnTo>
                  <a:lnTo>
                    <a:pt x="395" y="64"/>
                  </a:lnTo>
                  <a:lnTo>
                    <a:pt x="409" y="36"/>
                  </a:lnTo>
                  <a:lnTo>
                    <a:pt x="434" y="32"/>
                  </a:lnTo>
                  <a:lnTo>
                    <a:pt x="452" y="32"/>
                  </a:lnTo>
                  <a:lnTo>
                    <a:pt x="473" y="18"/>
                  </a:lnTo>
                  <a:lnTo>
                    <a:pt x="494" y="18"/>
                  </a:lnTo>
                  <a:lnTo>
                    <a:pt x="508" y="43"/>
                  </a:lnTo>
                  <a:lnTo>
                    <a:pt x="519" y="71"/>
                  </a:lnTo>
                  <a:lnTo>
                    <a:pt x="540" y="82"/>
                  </a:lnTo>
                  <a:lnTo>
                    <a:pt x="540" y="106"/>
                  </a:lnTo>
                  <a:lnTo>
                    <a:pt x="544" y="134"/>
                  </a:lnTo>
                  <a:lnTo>
                    <a:pt x="558" y="163"/>
                  </a:lnTo>
                  <a:lnTo>
                    <a:pt x="579" y="173"/>
                  </a:lnTo>
                  <a:lnTo>
                    <a:pt x="579" y="201"/>
                  </a:lnTo>
                  <a:lnTo>
                    <a:pt x="593" y="230"/>
                  </a:lnTo>
                  <a:lnTo>
                    <a:pt x="586" y="254"/>
                  </a:lnTo>
                  <a:lnTo>
                    <a:pt x="604" y="269"/>
                  </a:lnTo>
                  <a:lnTo>
                    <a:pt x="618" y="297"/>
                  </a:lnTo>
                  <a:lnTo>
                    <a:pt x="639" y="307"/>
                  </a:lnTo>
                  <a:lnTo>
                    <a:pt x="664" y="293"/>
                  </a:lnTo>
                  <a:lnTo>
                    <a:pt x="685" y="304"/>
                  </a:lnTo>
                  <a:lnTo>
                    <a:pt x="703" y="300"/>
                  </a:lnTo>
                  <a:lnTo>
                    <a:pt x="720" y="290"/>
                  </a:lnTo>
                  <a:lnTo>
                    <a:pt x="738" y="272"/>
                  </a:lnTo>
                  <a:lnTo>
                    <a:pt x="759" y="258"/>
                  </a:lnTo>
                  <a:lnTo>
                    <a:pt x="780" y="254"/>
                  </a:lnTo>
                  <a:lnTo>
                    <a:pt x="791" y="258"/>
                  </a:lnTo>
                  <a:lnTo>
                    <a:pt x="791" y="254"/>
                  </a:lnTo>
                  <a:lnTo>
                    <a:pt x="791" y="283"/>
                  </a:lnTo>
                  <a:lnTo>
                    <a:pt x="770" y="297"/>
                  </a:lnTo>
                  <a:lnTo>
                    <a:pt x="773" y="325"/>
                  </a:lnTo>
                  <a:lnTo>
                    <a:pt x="784" y="339"/>
                  </a:lnTo>
                  <a:lnTo>
                    <a:pt x="777" y="364"/>
                  </a:lnTo>
                  <a:lnTo>
                    <a:pt x="756" y="367"/>
                  </a:lnTo>
                  <a:lnTo>
                    <a:pt x="727" y="371"/>
                  </a:lnTo>
                  <a:lnTo>
                    <a:pt x="706" y="381"/>
                  </a:lnTo>
                  <a:lnTo>
                    <a:pt x="699" y="413"/>
                  </a:lnTo>
                  <a:lnTo>
                    <a:pt x="667" y="417"/>
                  </a:lnTo>
                  <a:lnTo>
                    <a:pt x="639" y="420"/>
                  </a:lnTo>
                  <a:lnTo>
                    <a:pt x="611" y="420"/>
                  </a:lnTo>
                  <a:lnTo>
                    <a:pt x="590" y="448"/>
                  </a:lnTo>
                  <a:lnTo>
                    <a:pt x="572" y="463"/>
                  </a:lnTo>
                  <a:lnTo>
                    <a:pt x="544" y="480"/>
                  </a:lnTo>
                  <a:lnTo>
                    <a:pt x="533" y="505"/>
                  </a:lnTo>
                  <a:lnTo>
                    <a:pt x="519" y="519"/>
                  </a:lnTo>
                  <a:lnTo>
                    <a:pt x="501" y="547"/>
                  </a:lnTo>
                  <a:lnTo>
                    <a:pt x="480" y="565"/>
                  </a:lnTo>
                  <a:lnTo>
                    <a:pt x="480" y="554"/>
                  </a:lnTo>
                  <a:lnTo>
                    <a:pt x="470" y="544"/>
                  </a:lnTo>
                  <a:lnTo>
                    <a:pt x="459" y="540"/>
                  </a:lnTo>
                  <a:lnTo>
                    <a:pt x="438" y="554"/>
                  </a:lnTo>
                  <a:lnTo>
                    <a:pt x="424" y="526"/>
                  </a:lnTo>
                  <a:lnTo>
                    <a:pt x="402" y="515"/>
                  </a:lnTo>
                  <a:lnTo>
                    <a:pt x="381" y="515"/>
                  </a:lnTo>
                  <a:lnTo>
                    <a:pt x="360" y="519"/>
                  </a:lnTo>
                  <a:lnTo>
                    <a:pt x="349" y="494"/>
                  </a:lnTo>
                  <a:lnTo>
                    <a:pt x="356" y="463"/>
                  </a:lnTo>
                  <a:lnTo>
                    <a:pt x="356" y="438"/>
                  </a:lnTo>
                  <a:lnTo>
                    <a:pt x="332" y="424"/>
                  </a:lnTo>
                  <a:lnTo>
                    <a:pt x="325" y="399"/>
                  </a:lnTo>
                  <a:lnTo>
                    <a:pt x="332" y="371"/>
                  </a:lnTo>
                  <a:lnTo>
                    <a:pt x="307" y="343"/>
                  </a:lnTo>
                  <a:lnTo>
                    <a:pt x="275" y="332"/>
                  </a:lnTo>
                  <a:lnTo>
                    <a:pt x="254" y="332"/>
                  </a:lnTo>
                  <a:lnTo>
                    <a:pt x="233" y="346"/>
                  </a:lnTo>
                  <a:lnTo>
                    <a:pt x="215" y="353"/>
                  </a:lnTo>
                  <a:lnTo>
                    <a:pt x="197" y="325"/>
                  </a:lnTo>
                  <a:lnTo>
                    <a:pt x="173" y="311"/>
                  </a:lnTo>
                  <a:lnTo>
                    <a:pt x="152" y="314"/>
                  </a:lnTo>
                  <a:lnTo>
                    <a:pt x="130" y="314"/>
                  </a:lnTo>
                  <a:lnTo>
                    <a:pt x="109" y="304"/>
                  </a:lnTo>
                  <a:lnTo>
                    <a:pt x="88" y="304"/>
                  </a:lnTo>
                  <a:lnTo>
                    <a:pt x="67" y="318"/>
                  </a:lnTo>
                  <a:lnTo>
                    <a:pt x="49" y="336"/>
                  </a:lnTo>
                  <a:lnTo>
                    <a:pt x="31" y="332"/>
                  </a:lnTo>
                  <a:lnTo>
                    <a:pt x="10" y="321"/>
                  </a:lnTo>
                  <a:lnTo>
                    <a:pt x="0" y="325"/>
                  </a:lnTo>
                  <a:lnTo>
                    <a:pt x="7" y="321"/>
                  </a:lnTo>
                  <a:lnTo>
                    <a:pt x="28" y="293"/>
                  </a:lnTo>
                  <a:lnTo>
                    <a:pt x="42" y="276"/>
                  </a:lnTo>
                  <a:lnTo>
                    <a:pt x="63" y="261"/>
                  </a:lnTo>
                  <a:lnTo>
                    <a:pt x="84" y="247"/>
                  </a:lnTo>
                  <a:lnTo>
                    <a:pt x="84" y="223"/>
                  </a:lnTo>
                  <a:lnTo>
                    <a:pt x="81" y="191"/>
                  </a:lnTo>
                  <a:lnTo>
                    <a:pt x="99" y="177"/>
                  </a:lnTo>
                  <a:lnTo>
                    <a:pt x="106" y="149"/>
                  </a:lnTo>
                  <a:lnTo>
                    <a:pt x="113" y="120"/>
                  </a:lnTo>
                  <a:lnTo>
                    <a:pt x="130" y="96"/>
                  </a:lnTo>
                  <a:lnTo>
                    <a:pt x="152" y="78"/>
                  </a:lnTo>
                  <a:lnTo>
                    <a:pt x="169" y="64"/>
                  </a:lnTo>
                  <a:lnTo>
                    <a:pt x="169" y="57"/>
                  </a:lnTo>
                  <a:lnTo>
                    <a:pt x="159" y="67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6" name="Freeform 37"/>
            <p:cNvSpPr>
              <a:spLocks/>
            </p:cNvSpPr>
            <p:nvPr/>
          </p:nvSpPr>
          <p:spPr bwMode="auto">
            <a:xfrm>
              <a:off x="3899" y="3105"/>
              <a:ext cx="600" cy="430"/>
            </a:xfrm>
            <a:custGeom>
              <a:avLst/>
              <a:gdLst>
                <a:gd name="T0" fmla="*/ 2147482262 w 600"/>
                <a:gd name="T1" fmla="*/ 2147482526 h 430"/>
                <a:gd name="T2" fmla="*/ 2147482262 w 600"/>
                <a:gd name="T3" fmla="*/ 2147482526 h 430"/>
                <a:gd name="T4" fmla="*/ 2147482262 w 600"/>
                <a:gd name="T5" fmla="*/ 2147482526 h 430"/>
                <a:gd name="T6" fmla="*/ 2147482262 w 600"/>
                <a:gd name="T7" fmla="*/ 2147482526 h 430"/>
                <a:gd name="T8" fmla="*/ 2147482262 w 600"/>
                <a:gd name="T9" fmla="*/ 2147482526 h 430"/>
                <a:gd name="T10" fmla="*/ 2147482262 w 600"/>
                <a:gd name="T11" fmla="*/ 2147482526 h 430"/>
                <a:gd name="T12" fmla="*/ 0 w 600"/>
                <a:gd name="T13" fmla="*/ 2147482526 h 430"/>
                <a:gd name="T14" fmla="*/ 2147482262 w 600"/>
                <a:gd name="T15" fmla="*/ 2147482526 h 430"/>
                <a:gd name="T16" fmla="*/ 2147482262 w 600"/>
                <a:gd name="T17" fmla="*/ 2147482526 h 430"/>
                <a:gd name="T18" fmla="*/ 2147482262 w 600"/>
                <a:gd name="T19" fmla="*/ 2147482526 h 430"/>
                <a:gd name="T20" fmla="*/ 2147482262 w 600"/>
                <a:gd name="T21" fmla="*/ 2147482526 h 430"/>
                <a:gd name="T22" fmla="*/ 2147482262 w 600"/>
                <a:gd name="T23" fmla="*/ 2147482526 h 430"/>
                <a:gd name="T24" fmla="*/ 2147482262 w 600"/>
                <a:gd name="T25" fmla="*/ 2147482526 h 430"/>
                <a:gd name="T26" fmla="*/ 2147482262 w 600"/>
                <a:gd name="T27" fmla="*/ 2147482526 h 430"/>
                <a:gd name="T28" fmla="*/ 2147482262 w 600"/>
                <a:gd name="T29" fmla="*/ 2147482526 h 430"/>
                <a:gd name="T30" fmla="*/ 2147482262 w 600"/>
                <a:gd name="T31" fmla="*/ 2147482526 h 430"/>
                <a:gd name="T32" fmla="*/ 2147482262 w 600"/>
                <a:gd name="T33" fmla="*/ 2147482526 h 430"/>
                <a:gd name="T34" fmla="*/ 2147482262 w 600"/>
                <a:gd name="T35" fmla="*/ 2147482526 h 430"/>
                <a:gd name="T36" fmla="*/ 2147482262 w 600"/>
                <a:gd name="T37" fmla="*/ 2147482526 h 430"/>
                <a:gd name="T38" fmla="*/ 2147482262 w 600"/>
                <a:gd name="T39" fmla="*/ 2147482526 h 430"/>
                <a:gd name="T40" fmla="*/ 2147482262 w 600"/>
                <a:gd name="T41" fmla="*/ 2147482526 h 430"/>
                <a:gd name="T42" fmla="*/ 2147482262 w 600"/>
                <a:gd name="T43" fmla="*/ 2147482526 h 430"/>
                <a:gd name="T44" fmla="*/ 2147482262 w 600"/>
                <a:gd name="T45" fmla="*/ 2147482526 h 430"/>
                <a:gd name="T46" fmla="*/ 2147482262 w 600"/>
                <a:gd name="T47" fmla="*/ 2147482526 h 430"/>
                <a:gd name="T48" fmla="*/ 2147482262 w 600"/>
                <a:gd name="T49" fmla="*/ 2147482526 h 430"/>
                <a:gd name="T50" fmla="*/ 2147482262 w 600"/>
                <a:gd name="T51" fmla="*/ 2147482526 h 430"/>
                <a:gd name="T52" fmla="*/ 2147482262 w 600"/>
                <a:gd name="T53" fmla="*/ 2147482526 h 430"/>
                <a:gd name="T54" fmla="*/ 2147482262 w 600"/>
                <a:gd name="T55" fmla="*/ 2147482526 h 430"/>
                <a:gd name="T56" fmla="*/ 2147482262 w 600"/>
                <a:gd name="T57" fmla="*/ 2147482526 h 430"/>
                <a:gd name="T58" fmla="*/ 2147482262 w 600"/>
                <a:gd name="T59" fmla="*/ 2147482526 h 430"/>
                <a:gd name="T60" fmla="*/ 2147482262 w 600"/>
                <a:gd name="T61" fmla="*/ 2147482526 h 430"/>
                <a:gd name="T62" fmla="*/ 2147482262 w 600"/>
                <a:gd name="T63" fmla="*/ 2147482526 h 430"/>
                <a:gd name="T64" fmla="*/ 2147482262 w 600"/>
                <a:gd name="T65" fmla="*/ 2147482526 h 430"/>
                <a:gd name="T66" fmla="*/ 2147482262 w 600"/>
                <a:gd name="T67" fmla="*/ 2147482526 h 430"/>
                <a:gd name="T68" fmla="*/ 2147482262 w 600"/>
                <a:gd name="T69" fmla="*/ 2147482526 h 430"/>
                <a:gd name="T70" fmla="*/ 2147482262 w 600"/>
                <a:gd name="T71" fmla="*/ 2147482526 h 430"/>
                <a:gd name="T72" fmla="*/ 2147482262 w 600"/>
                <a:gd name="T73" fmla="*/ 0 h 430"/>
                <a:gd name="T74" fmla="*/ 2147482262 w 600"/>
                <a:gd name="T75" fmla="*/ 2147482526 h 430"/>
                <a:gd name="T76" fmla="*/ 2147482262 w 600"/>
                <a:gd name="T77" fmla="*/ 2147482526 h 430"/>
                <a:gd name="T78" fmla="*/ 2147482262 w 600"/>
                <a:gd name="T79" fmla="*/ 2147482526 h 4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0"/>
                <a:gd name="T121" fmla="*/ 0 h 430"/>
                <a:gd name="T122" fmla="*/ 600 w 600"/>
                <a:gd name="T123" fmla="*/ 430 h 4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0" h="430">
                  <a:moveTo>
                    <a:pt x="130" y="17"/>
                  </a:moveTo>
                  <a:lnTo>
                    <a:pt x="120" y="21"/>
                  </a:lnTo>
                  <a:lnTo>
                    <a:pt x="102" y="35"/>
                  </a:lnTo>
                  <a:lnTo>
                    <a:pt x="84" y="46"/>
                  </a:lnTo>
                  <a:lnTo>
                    <a:pt x="74" y="77"/>
                  </a:lnTo>
                  <a:lnTo>
                    <a:pt x="77" y="106"/>
                  </a:lnTo>
                  <a:lnTo>
                    <a:pt x="56" y="106"/>
                  </a:lnTo>
                  <a:lnTo>
                    <a:pt x="49" y="134"/>
                  </a:lnTo>
                  <a:lnTo>
                    <a:pt x="49" y="159"/>
                  </a:lnTo>
                  <a:lnTo>
                    <a:pt x="31" y="173"/>
                  </a:lnTo>
                  <a:lnTo>
                    <a:pt x="14" y="190"/>
                  </a:lnTo>
                  <a:lnTo>
                    <a:pt x="3" y="204"/>
                  </a:lnTo>
                  <a:lnTo>
                    <a:pt x="0" y="236"/>
                  </a:lnTo>
                  <a:lnTo>
                    <a:pt x="0" y="261"/>
                  </a:lnTo>
                  <a:lnTo>
                    <a:pt x="0" y="289"/>
                  </a:lnTo>
                  <a:lnTo>
                    <a:pt x="14" y="314"/>
                  </a:lnTo>
                  <a:lnTo>
                    <a:pt x="35" y="310"/>
                  </a:lnTo>
                  <a:lnTo>
                    <a:pt x="56" y="296"/>
                  </a:lnTo>
                  <a:lnTo>
                    <a:pt x="74" y="321"/>
                  </a:lnTo>
                  <a:lnTo>
                    <a:pt x="95" y="335"/>
                  </a:lnTo>
                  <a:lnTo>
                    <a:pt x="98" y="367"/>
                  </a:lnTo>
                  <a:lnTo>
                    <a:pt x="98" y="388"/>
                  </a:lnTo>
                  <a:lnTo>
                    <a:pt x="91" y="405"/>
                  </a:lnTo>
                  <a:lnTo>
                    <a:pt x="113" y="402"/>
                  </a:lnTo>
                  <a:lnTo>
                    <a:pt x="134" y="402"/>
                  </a:lnTo>
                  <a:lnTo>
                    <a:pt x="159" y="412"/>
                  </a:lnTo>
                  <a:lnTo>
                    <a:pt x="176" y="427"/>
                  </a:lnTo>
                  <a:lnTo>
                    <a:pt x="197" y="423"/>
                  </a:lnTo>
                  <a:lnTo>
                    <a:pt x="215" y="409"/>
                  </a:lnTo>
                  <a:lnTo>
                    <a:pt x="236" y="409"/>
                  </a:lnTo>
                  <a:lnTo>
                    <a:pt x="257" y="409"/>
                  </a:lnTo>
                  <a:lnTo>
                    <a:pt x="275" y="420"/>
                  </a:lnTo>
                  <a:lnTo>
                    <a:pt x="289" y="420"/>
                  </a:lnTo>
                  <a:lnTo>
                    <a:pt x="307" y="430"/>
                  </a:lnTo>
                  <a:lnTo>
                    <a:pt x="332" y="430"/>
                  </a:lnTo>
                  <a:lnTo>
                    <a:pt x="349" y="416"/>
                  </a:lnTo>
                  <a:lnTo>
                    <a:pt x="346" y="388"/>
                  </a:lnTo>
                  <a:lnTo>
                    <a:pt x="363" y="388"/>
                  </a:lnTo>
                  <a:lnTo>
                    <a:pt x="385" y="370"/>
                  </a:lnTo>
                  <a:lnTo>
                    <a:pt x="402" y="356"/>
                  </a:lnTo>
                  <a:lnTo>
                    <a:pt x="423" y="367"/>
                  </a:lnTo>
                  <a:lnTo>
                    <a:pt x="459" y="377"/>
                  </a:lnTo>
                  <a:lnTo>
                    <a:pt x="487" y="377"/>
                  </a:lnTo>
                  <a:lnTo>
                    <a:pt x="494" y="363"/>
                  </a:lnTo>
                  <a:lnTo>
                    <a:pt x="515" y="349"/>
                  </a:lnTo>
                  <a:lnTo>
                    <a:pt x="537" y="360"/>
                  </a:lnTo>
                  <a:lnTo>
                    <a:pt x="554" y="345"/>
                  </a:lnTo>
                  <a:lnTo>
                    <a:pt x="568" y="314"/>
                  </a:lnTo>
                  <a:lnTo>
                    <a:pt x="554" y="289"/>
                  </a:lnTo>
                  <a:lnTo>
                    <a:pt x="572" y="271"/>
                  </a:lnTo>
                  <a:lnTo>
                    <a:pt x="590" y="271"/>
                  </a:lnTo>
                  <a:lnTo>
                    <a:pt x="600" y="243"/>
                  </a:lnTo>
                  <a:lnTo>
                    <a:pt x="579" y="233"/>
                  </a:lnTo>
                  <a:lnTo>
                    <a:pt x="558" y="250"/>
                  </a:lnTo>
                  <a:lnTo>
                    <a:pt x="544" y="222"/>
                  </a:lnTo>
                  <a:lnTo>
                    <a:pt x="522" y="208"/>
                  </a:lnTo>
                  <a:lnTo>
                    <a:pt x="505" y="211"/>
                  </a:lnTo>
                  <a:lnTo>
                    <a:pt x="484" y="211"/>
                  </a:lnTo>
                  <a:lnTo>
                    <a:pt x="473" y="183"/>
                  </a:lnTo>
                  <a:lnTo>
                    <a:pt x="476" y="159"/>
                  </a:lnTo>
                  <a:lnTo>
                    <a:pt x="476" y="130"/>
                  </a:lnTo>
                  <a:lnTo>
                    <a:pt x="452" y="116"/>
                  </a:lnTo>
                  <a:lnTo>
                    <a:pt x="445" y="95"/>
                  </a:lnTo>
                  <a:lnTo>
                    <a:pt x="452" y="67"/>
                  </a:lnTo>
                  <a:lnTo>
                    <a:pt x="427" y="39"/>
                  </a:lnTo>
                  <a:lnTo>
                    <a:pt x="395" y="24"/>
                  </a:lnTo>
                  <a:lnTo>
                    <a:pt x="374" y="28"/>
                  </a:lnTo>
                  <a:lnTo>
                    <a:pt x="353" y="42"/>
                  </a:lnTo>
                  <a:lnTo>
                    <a:pt x="335" y="46"/>
                  </a:lnTo>
                  <a:lnTo>
                    <a:pt x="317" y="21"/>
                  </a:lnTo>
                  <a:lnTo>
                    <a:pt x="293" y="7"/>
                  </a:lnTo>
                  <a:lnTo>
                    <a:pt x="272" y="7"/>
                  </a:lnTo>
                  <a:lnTo>
                    <a:pt x="254" y="7"/>
                  </a:lnTo>
                  <a:lnTo>
                    <a:pt x="229" y="0"/>
                  </a:lnTo>
                  <a:lnTo>
                    <a:pt x="208" y="0"/>
                  </a:lnTo>
                  <a:lnTo>
                    <a:pt x="187" y="10"/>
                  </a:lnTo>
                  <a:lnTo>
                    <a:pt x="173" y="28"/>
                  </a:lnTo>
                  <a:lnTo>
                    <a:pt x="151" y="28"/>
                  </a:lnTo>
                  <a:lnTo>
                    <a:pt x="130" y="14"/>
                  </a:lnTo>
                  <a:lnTo>
                    <a:pt x="120" y="17"/>
                  </a:lnTo>
                  <a:lnTo>
                    <a:pt x="130" y="17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7" name="Freeform 39"/>
            <p:cNvSpPr>
              <a:spLocks/>
            </p:cNvSpPr>
            <p:nvPr/>
          </p:nvSpPr>
          <p:spPr bwMode="auto">
            <a:xfrm>
              <a:off x="3987" y="3450"/>
              <a:ext cx="484" cy="350"/>
            </a:xfrm>
            <a:custGeom>
              <a:avLst/>
              <a:gdLst>
                <a:gd name="T0" fmla="*/ 2147482594 w 484"/>
                <a:gd name="T1" fmla="*/ 2147482387 h 350"/>
                <a:gd name="T2" fmla="*/ 2147482594 w 484"/>
                <a:gd name="T3" fmla="*/ 2147482387 h 350"/>
                <a:gd name="T4" fmla="*/ 2147482594 w 484"/>
                <a:gd name="T5" fmla="*/ 2147482387 h 350"/>
                <a:gd name="T6" fmla="*/ 2147482594 w 484"/>
                <a:gd name="T7" fmla="*/ 2147482387 h 350"/>
                <a:gd name="T8" fmla="*/ 2147482594 w 484"/>
                <a:gd name="T9" fmla="*/ 2147482387 h 350"/>
                <a:gd name="T10" fmla="*/ 2147482594 w 484"/>
                <a:gd name="T11" fmla="*/ 2147482387 h 350"/>
                <a:gd name="T12" fmla="*/ 2147482594 w 484"/>
                <a:gd name="T13" fmla="*/ 2147482387 h 350"/>
                <a:gd name="T14" fmla="*/ 2147482594 w 484"/>
                <a:gd name="T15" fmla="*/ 2147482387 h 350"/>
                <a:gd name="T16" fmla="*/ 2147482594 w 484"/>
                <a:gd name="T17" fmla="*/ 2147482387 h 350"/>
                <a:gd name="T18" fmla="*/ 2147482594 w 484"/>
                <a:gd name="T19" fmla="*/ 2147482387 h 350"/>
                <a:gd name="T20" fmla="*/ 2147482594 w 484"/>
                <a:gd name="T21" fmla="*/ 2147482387 h 350"/>
                <a:gd name="T22" fmla="*/ 2147482594 w 484"/>
                <a:gd name="T23" fmla="*/ 2147482387 h 350"/>
                <a:gd name="T24" fmla="*/ 2147482594 w 484"/>
                <a:gd name="T25" fmla="*/ 2147482387 h 350"/>
                <a:gd name="T26" fmla="*/ 2147482594 w 484"/>
                <a:gd name="T27" fmla="*/ 2147482387 h 350"/>
                <a:gd name="T28" fmla="*/ 2147482594 w 484"/>
                <a:gd name="T29" fmla="*/ 2147482387 h 350"/>
                <a:gd name="T30" fmla="*/ 2147482594 w 484"/>
                <a:gd name="T31" fmla="*/ 2147482387 h 350"/>
                <a:gd name="T32" fmla="*/ 2147482594 w 484"/>
                <a:gd name="T33" fmla="*/ 2147482387 h 350"/>
                <a:gd name="T34" fmla="*/ 2147482594 w 484"/>
                <a:gd name="T35" fmla="*/ 2147482387 h 350"/>
                <a:gd name="T36" fmla="*/ 2147482594 w 484"/>
                <a:gd name="T37" fmla="*/ 2147482387 h 350"/>
                <a:gd name="T38" fmla="*/ 2147482594 w 484"/>
                <a:gd name="T39" fmla="*/ 2147482387 h 350"/>
                <a:gd name="T40" fmla="*/ 2147482594 w 484"/>
                <a:gd name="T41" fmla="*/ 2147482387 h 350"/>
                <a:gd name="T42" fmla="*/ 2147482594 w 484"/>
                <a:gd name="T43" fmla="*/ 2147482387 h 350"/>
                <a:gd name="T44" fmla="*/ 2147482594 w 484"/>
                <a:gd name="T45" fmla="*/ 2147482387 h 350"/>
                <a:gd name="T46" fmla="*/ 2147482594 w 484"/>
                <a:gd name="T47" fmla="*/ 2147482387 h 350"/>
                <a:gd name="T48" fmla="*/ 2147482594 w 484"/>
                <a:gd name="T49" fmla="*/ 2147482387 h 350"/>
                <a:gd name="T50" fmla="*/ 2147482594 w 484"/>
                <a:gd name="T51" fmla="*/ 2147482387 h 350"/>
                <a:gd name="T52" fmla="*/ 2147482594 w 484"/>
                <a:gd name="T53" fmla="*/ 2147482387 h 350"/>
                <a:gd name="T54" fmla="*/ 2147482594 w 484"/>
                <a:gd name="T55" fmla="*/ 2147482387 h 350"/>
                <a:gd name="T56" fmla="*/ 2147482594 w 484"/>
                <a:gd name="T57" fmla="*/ 2147482387 h 350"/>
                <a:gd name="T58" fmla="*/ 0 w 484"/>
                <a:gd name="T59" fmla="*/ 2147482387 h 350"/>
                <a:gd name="T60" fmla="*/ 2147482594 w 484"/>
                <a:gd name="T61" fmla="*/ 2147482387 h 350"/>
                <a:gd name="T62" fmla="*/ 2147482594 w 484"/>
                <a:gd name="T63" fmla="*/ 2147482387 h 3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4"/>
                <a:gd name="T97" fmla="*/ 0 h 350"/>
                <a:gd name="T98" fmla="*/ 484 w 484"/>
                <a:gd name="T99" fmla="*/ 350 h 3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4" h="350">
                  <a:moveTo>
                    <a:pt x="3" y="57"/>
                  </a:moveTo>
                  <a:lnTo>
                    <a:pt x="25" y="57"/>
                  </a:lnTo>
                  <a:lnTo>
                    <a:pt x="46" y="57"/>
                  </a:lnTo>
                  <a:lnTo>
                    <a:pt x="63" y="67"/>
                  </a:lnTo>
                  <a:lnTo>
                    <a:pt x="88" y="82"/>
                  </a:lnTo>
                  <a:lnTo>
                    <a:pt x="109" y="75"/>
                  </a:lnTo>
                  <a:lnTo>
                    <a:pt x="127" y="60"/>
                  </a:lnTo>
                  <a:lnTo>
                    <a:pt x="148" y="64"/>
                  </a:lnTo>
                  <a:lnTo>
                    <a:pt x="166" y="57"/>
                  </a:lnTo>
                  <a:lnTo>
                    <a:pt x="191" y="75"/>
                  </a:lnTo>
                  <a:lnTo>
                    <a:pt x="198" y="71"/>
                  </a:lnTo>
                  <a:lnTo>
                    <a:pt x="219" y="85"/>
                  </a:lnTo>
                  <a:lnTo>
                    <a:pt x="240" y="85"/>
                  </a:lnTo>
                  <a:lnTo>
                    <a:pt x="261" y="67"/>
                  </a:lnTo>
                  <a:lnTo>
                    <a:pt x="258" y="39"/>
                  </a:lnTo>
                  <a:lnTo>
                    <a:pt x="275" y="39"/>
                  </a:lnTo>
                  <a:lnTo>
                    <a:pt x="297" y="25"/>
                  </a:lnTo>
                  <a:lnTo>
                    <a:pt x="314" y="11"/>
                  </a:lnTo>
                  <a:lnTo>
                    <a:pt x="335" y="22"/>
                  </a:lnTo>
                  <a:lnTo>
                    <a:pt x="371" y="32"/>
                  </a:lnTo>
                  <a:lnTo>
                    <a:pt x="399" y="32"/>
                  </a:lnTo>
                  <a:lnTo>
                    <a:pt x="406" y="18"/>
                  </a:lnTo>
                  <a:lnTo>
                    <a:pt x="427" y="0"/>
                  </a:lnTo>
                  <a:lnTo>
                    <a:pt x="449" y="15"/>
                  </a:lnTo>
                  <a:lnTo>
                    <a:pt x="449" y="18"/>
                  </a:lnTo>
                  <a:lnTo>
                    <a:pt x="463" y="46"/>
                  </a:lnTo>
                  <a:lnTo>
                    <a:pt x="477" y="67"/>
                  </a:lnTo>
                  <a:lnTo>
                    <a:pt x="466" y="96"/>
                  </a:lnTo>
                  <a:lnTo>
                    <a:pt x="480" y="124"/>
                  </a:lnTo>
                  <a:lnTo>
                    <a:pt x="484" y="152"/>
                  </a:lnTo>
                  <a:lnTo>
                    <a:pt x="473" y="177"/>
                  </a:lnTo>
                  <a:lnTo>
                    <a:pt x="466" y="205"/>
                  </a:lnTo>
                  <a:lnTo>
                    <a:pt x="470" y="233"/>
                  </a:lnTo>
                  <a:lnTo>
                    <a:pt x="452" y="276"/>
                  </a:lnTo>
                  <a:lnTo>
                    <a:pt x="434" y="290"/>
                  </a:lnTo>
                  <a:lnTo>
                    <a:pt x="406" y="321"/>
                  </a:lnTo>
                  <a:lnTo>
                    <a:pt x="406" y="325"/>
                  </a:lnTo>
                  <a:lnTo>
                    <a:pt x="374" y="346"/>
                  </a:lnTo>
                  <a:lnTo>
                    <a:pt x="357" y="350"/>
                  </a:lnTo>
                  <a:lnTo>
                    <a:pt x="335" y="336"/>
                  </a:lnTo>
                  <a:lnTo>
                    <a:pt x="353" y="321"/>
                  </a:lnTo>
                  <a:lnTo>
                    <a:pt x="371" y="297"/>
                  </a:lnTo>
                  <a:lnTo>
                    <a:pt x="378" y="269"/>
                  </a:lnTo>
                  <a:lnTo>
                    <a:pt x="357" y="254"/>
                  </a:lnTo>
                  <a:lnTo>
                    <a:pt x="339" y="272"/>
                  </a:lnTo>
                  <a:lnTo>
                    <a:pt x="318" y="258"/>
                  </a:lnTo>
                  <a:lnTo>
                    <a:pt x="293" y="233"/>
                  </a:lnTo>
                  <a:lnTo>
                    <a:pt x="272" y="219"/>
                  </a:lnTo>
                  <a:lnTo>
                    <a:pt x="251" y="209"/>
                  </a:lnTo>
                  <a:lnTo>
                    <a:pt x="229" y="194"/>
                  </a:lnTo>
                  <a:lnTo>
                    <a:pt x="198" y="184"/>
                  </a:lnTo>
                  <a:lnTo>
                    <a:pt x="180" y="184"/>
                  </a:lnTo>
                  <a:lnTo>
                    <a:pt x="162" y="173"/>
                  </a:lnTo>
                  <a:lnTo>
                    <a:pt x="141" y="159"/>
                  </a:lnTo>
                  <a:lnTo>
                    <a:pt x="113" y="149"/>
                  </a:lnTo>
                  <a:lnTo>
                    <a:pt x="85" y="152"/>
                  </a:lnTo>
                  <a:lnTo>
                    <a:pt x="67" y="149"/>
                  </a:lnTo>
                  <a:lnTo>
                    <a:pt x="42" y="152"/>
                  </a:lnTo>
                  <a:lnTo>
                    <a:pt x="21" y="138"/>
                  </a:lnTo>
                  <a:lnTo>
                    <a:pt x="0" y="127"/>
                  </a:lnTo>
                  <a:lnTo>
                    <a:pt x="10" y="103"/>
                  </a:lnTo>
                  <a:lnTo>
                    <a:pt x="7" y="71"/>
                  </a:lnTo>
                  <a:lnTo>
                    <a:pt x="10" y="57"/>
                  </a:lnTo>
                  <a:lnTo>
                    <a:pt x="3" y="57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8" name="Freeform 41"/>
            <p:cNvSpPr>
              <a:spLocks/>
            </p:cNvSpPr>
            <p:nvPr/>
          </p:nvSpPr>
          <p:spPr bwMode="auto">
            <a:xfrm>
              <a:off x="3708" y="3577"/>
              <a:ext cx="685" cy="681"/>
            </a:xfrm>
            <a:custGeom>
              <a:avLst/>
              <a:gdLst>
                <a:gd name="T0" fmla="*/ 2147482371 w 685"/>
                <a:gd name="T1" fmla="*/ 2147482366 h 681"/>
                <a:gd name="T2" fmla="*/ 2147482371 w 685"/>
                <a:gd name="T3" fmla="*/ 2147482366 h 681"/>
                <a:gd name="T4" fmla="*/ 2147482371 w 685"/>
                <a:gd name="T5" fmla="*/ 2147482366 h 681"/>
                <a:gd name="T6" fmla="*/ 2147482371 w 685"/>
                <a:gd name="T7" fmla="*/ 2147482366 h 681"/>
                <a:gd name="T8" fmla="*/ 2147482371 w 685"/>
                <a:gd name="T9" fmla="*/ 2147482366 h 681"/>
                <a:gd name="T10" fmla="*/ 2147482371 w 685"/>
                <a:gd name="T11" fmla="*/ 2147482366 h 681"/>
                <a:gd name="T12" fmla="*/ 2147482371 w 685"/>
                <a:gd name="T13" fmla="*/ 2147482366 h 681"/>
                <a:gd name="T14" fmla="*/ 2147482371 w 685"/>
                <a:gd name="T15" fmla="*/ 2147482366 h 681"/>
                <a:gd name="T16" fmla="*/ 2147482371 w 685"/>
                <a:gd name="T17" fmla="*/ 2147482366 h 681"/>
                <a:gd name="T18" fmla="*/ 2147482371 w 685"/>
                <a:gd name="T19" fmla="*/ 2147482366 h 681"/>
                <a:gd name="T20" fmla="*/ 2147482371 w 685"/>
                <a:gd name="T21" fmla="*/ 2147482366 h 681"/>
                <a:gd name="T22" fmla="*/ 2147482371 w 685"/>
                <a:gd name="T23" fmla="*/ 0 h 681"/>
                <a:gd name="T24" fmla="*/ 2147482371 w 685"/>
                <a:gd name="T25" fmla="*/ 2147482366 h 681"/>
                <a:gd name="T26" fmla="*/ 2147482371 w 685"/>
                <a:gd name="T27" fmla="*/ 2147482366 h 681"/>
                <a:gd name="T28" fmla="*/ 2147482371 w 685"/>
                <a:gd name="T29" fmla="*/ 2147482366 h 681"/>
                <a:gd name="T30" fmla="*/ 2147482371 w 685"/>
                <a:gd name="T31" fmla="*/ 2147482366 h 681"/>
                <a:gd name="T32" fmla="*/ 2147482371 w 685"/>
                <a:gd name="T33" fmla="*/ 2147482366 h 681"/>
                <a:gd name="T34" fmla="*/ 2147482371 w 685"/>
                <a:gd name="T35" fmla="*/ 2147482366 h 681"/>
                <a:gd name="T36" fmla="*/ 2147482371 w 685"/>
                <a:gd name="T37" fmla="*/ 2147482366 h 681"/>
                <a:gd name="T38" fmla="*/ 0 w 685"/>
                <a:gd name="T39" fmla="*/ 2147482366 h 681"/>
                <a:gd name="T40" fmla="*/ 2147482371 w 685"/>
                <a:gd name="T41" fmla="*/ 2147482366 h 681"/>
                <a:gd name="T42" fmla="*/ 2147482371 w 685"/>
                <a:gd name="T43" fmla="*/ 2147482366 h 681"/>
                <a:gd name="T44" fmla="*/ 2147482371 w 685"/>
                <a:gd name="T45" fmla="*/ 2147482366 h 681"/>
                <a:gd name="T46" fmla="*/ 2147482371 w 685"/>
                <a:gd name="T47" fmla="*/ 2147482366 h 681"/>
                <a:gd name="T48" fmla="*/ 2147482371 w 685"/>
                <a:gd name="T49" fmla="*/ 2147482366 h 681"/>
                <a:gd name="T50" fmla="*/ 2147482371 w 685"/>
                <a:gd name="T51" fmla="*/ 2147482366 h 681"/>
                <a:gd name="T52" fmla="*/ 2147482371 w 685"/>
                <a:gd name="T53" fmla="*/ 2147482366 h 681"/>
                <a:gd name="T54" fmla="*/ 2147482371 w 685"/>
                <a:gd name="T55" fmla="*/ 2147482366 h 681"/>
                <a:gd name="T56" fmla="*/ 2147482371 w 685"/>
                <a:gd name="T57" fmla="*/ 2147482366 h 681"/>
                <a:gd name="T58" fmla="*/ 2147482371 w 685"/>
                <a:gd name="T59" fmla="*/ 2147482366 h 681"/>
                <a:gd name="T60" fmla="*/ 2147482371 w 685"/>
                <a:gd name="T61" fmla="*/ 2147482366 h 681"/>
                <a:gd name="T62" fmla="*/ 2147482371 w 685"/>
                <a:gd name="T63" fmla="*/ 2147482366 h 681"/>
                <a:gd name="T64" fmla="*/ 2147482371 w 685"/>
                <a:gd name="T65" fmla="*/ 2147482366 h 681"/>
                <a:gd name="T66" fmla="*/ 2147482371 w 685"/>
                <a:gd name="T67" fmla="*/ 2147482366 h 681"/>
                <a:gd name="T68" fmla="*/ 2147482371 w 685"/>
                <a:gd name="T69" fmla="*/ 2147482366 h 681"/>
                <a:gd name="T70" fmla="*/ 2147482371 w 685"/>
                <a:gd name="T71" fmla="*/ 2147482366 h 681"/>
                <a:gd name="T72" fmla="*/ 2147482371 w 685"/>
                <a:gd name="T73" fmla="*/ 2147482366 h 681"/>
                <a:gd name="T74" fmla="*/ 2147482371 w 685"/>
                <a:gd name="T75" fmla="*/ 2147482366 h 681"/>
                <a:gd name="T76" fmla="*/ 2147482371 w 685"/>
                <a:gd name="T77" fmla="*/ 2147482366 h 681"/>
                <a:gd name="T78" fmla="*/ 2147482371 w 685"/>
                <a:gd name="T79" fmla="*/ 2147482366 h 681"/>
                <a:gd name="T80" fmla="*/ 2147482371 w 685"/>
                <a:gd name="T81" fmla="*/ 2147482366 h 6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5"/>
                <a:gd name="T124" fmla="*/ 0 h 681"/>
                <a:gd name="T125" fmla="*/ 685 w 685"/>
                <a:gd name="T126" fmla="*/ 681 h 6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5" h="681">
                  <a:moveTo>
                    <a:pt x="685" y="198"/>
                  </a:moveTo>
                  <a:lnTo>
                    <a:pt x="653" y="219"/>
                  </a:lnTo>
                  <a:lnTo>
                    <a:pt x="636" y="223"/>
                  </a:lnTo>
                  <a:lnTo>
                    <a:pt x="614" y="209"/>
                  </a:lnTo>
                  <a:lnTo>
                    <a:pt x="632" y="194"/>
                  </a:lnTo>
                  <a:lnTo>
                    <a:pt x="650" y="170"/>
                  </a:lnTo>
                  <a:lnTo>
                    <a:pt x="657" y="142"/>
                  </a:lnTo>
                  <a:lnTo>
                    <a:pt x="636" y="127"/>
                  </a:lnTo>
                  <a:lnTo>
                    <a:pt x="618" y="145"/>
                  </a:lnTo>
                  <a:lnTo>
                    <a:pt x="597" y="131"/>
                  </a:lnTo>
                  <a:lnTo>
                    <a:pt x="572" y="106"/>
                  </a:lnTo>
                  <a:lnTo>
                    <a:pt x="551" y="92"/>
                  </a:lnTo>
                  <a:lnTo>
                    <a:pt x="530" y="82"/>
                  </a:lnTo>
                  <a:lnTo>
                    <a:pt x="508" y="67"/>
                  </a:lnTo>
                  <a:lnTo>
                    <a:pt x="477" y="57"/>
                  </a:lnTo>
                  <a:lnTo>
                    <a:pt x="459" y="57"/>
                  </a:lnTo>
                  <a:lnTo>
                    <a:pt x="441" y="46"/>
                  </a:lnTo>
                  <a:lnTo>
                    <a:pt x="420" y="32"/>
                  </a:lnTo>
                  <a:lnTo>
                    <a:pt x="392" y="22"/>
                  </a:lnTo>
                  <a:lnTo>
                    <a:pt x="364" y="25"/>
                  </a:lnTo>
                  <a:lnTo>
                    <a:pt x="346" y="22"/>
                  </a:lnTo>
                  <a:lnTo>
                    <a:pt x="321" y="25"/>
                  </a:lnTo>
                  <a:lnTo>
                    <a:pt x="300" y="11"/>
                  </a:lnTo>
                  <a:lnTo>
                    <a:pt x="279" y="0"/>
                  </a:lnTo>
                  <a:lnTo>
                    <a:pt x="272" y="15"/>
                  </a:lnTo>
                  <a:lnTo>
                    <a:pt x="251" y="29"/>
                  </a:lnTo>
                  <a:lnTo>
                    <a:pt x="229" y="32"/>
                  </a:lnTo>
                  <a:lnTo>
                    <a:pt x="212" y="50"/>
                  </a:lnTo>
                  <a:lnTo>
                    <a:pt x="194" y="78"/>
                  </a:lnTo>
                  <a:lnTo>
                    <a:pt x="176" y="89"/>
                  </a:lnTo>
                  <a:lnTo>
                    <a:pt x="155" y="120"/>
                  </a:lnTo>
                  <a:lnTo>
                    <a:pt x="141" y="134"/>
                  </a:lnTo>
                  <a:lnTo>
                    <a:pt x="120" y="159"/>
                  </a:lnTo>
                  <a:lnTo>
                    <a:pt x="106" y="191"/>
                  </a:lnTo>
                  <a:lnTo>
                    <a:pt x="88" y="219"/>
                  </a:lnTo>
                  <a:lnTo>
                    <a:pt x="70" y="247"/>
                  </a:lnTo>
                  <a:lnTo>
                    <a:pt x="49" y="276"/>
                  </a:lnTo>
                  <a:lnTo>
                    <a:pt x="24" y="318"/>
                  </a:lnTo>
                  <a:lnTo>
                    <a:pt x="7" y="350"/>
                  </a:lnTo>
                  <a:lnTo>
                    <a:pt x="0" y="378"/>
                  </a:lnTo>
                  <a:lnTo>
                    <a:pt x="21" y="378"/>
                  </a:lnTo>
                  <a:lnTo>
                    <a:pt x="39" y="364"/>
                  </a:lnTo>
                  <a:lnTo>
                    <a:pt x="56" y="343"/>
                  </a:lnTo>
                  <a:lnTo>
                    <a:pt x="88" y="357"/>
                  </a:lnTo>
                  <a:lnTo>
                    <a:pt x="109" y="367"/>
                  </a:lnTo>
                  <a:lnTo>
                    <a:pt x="134" y="410"/>
                  </a:lnTo>
                  <a:lnTo>
                    <a:pt x="152" y="420"/>
                  </a:lnTo>
                  <a:lnTo>
                    <a:pt x="173" y="420"/>
                  </a:lnTo>
                  <a:lnTo>
                    <a:pt x="198" y="434"/>
                  </a:lnTo>
                  <a:lnTo>
                    <a:pt x="219" y="445"/>
                  </a:lnTo>
                  <a:lnTo>
                    <a:pt x="236" y="455"/>
                  </a:lnTo>
                  <a:lnTo>
                    <a:pt x="258" y="470"/>
                  </a:lnTo>
                  <a:lnTo>
                    <a:pt x="282" y="484"/>
                  </a:lnTo>
                  <a:lnTo>
                    <a:pt x="304" y="494"/>
                  </a:lnTo>
                  <a:lnTo>
                    <a:pt x="325" y="515"/>
                  </a:lnTo>
                  <a:lnTo>
                    <a:pt x="346" y="544"/>
                  </a:lnTo>
                  <a:lnTo>
                    <a:pt x="371" y="558"/>
                  </a:lnTo>
                  <a:lnTo>
                    <a:pt x="392" y="586"/>
                  </a:lnTo>
                  <a:lnTo>
                    <a:pt x="406" y="611"/>
                  </a:lnTo>
                  <a:lnTo>
                    <a:pt x="385" y="628"/>
                  </a:lnTo>
                  <a:lnTo>
                    <a:pt x="378" y="653"/>
                  </a:lnTo>
                  <a:lnTo>
                    <a:pt x="381" y="681"/>
                  </a:lnTo>
                  <a:lnTo>
                    <a:pt x="399" y="678"/>
                  </a:lnTo>
                  <a:lnTo>
                    <a:pt x="420" y="660"/>
                  </a:lnTo>
                  <a:lnTo>
                    <a:pt x="438" y="649"/>
                  </a:lnTo>
                  <a:lnTo>
                    <a:pt x="455" y="621"/>
                  </a:lnTo>
                  <a:lnTo>
                    <a:pt x="466" y="590"/>
                  </a:lnTo>
                  <a:lnTo>
                    <a:pt x="473" y="565"/>
                  </a:lnTo>
                  <a:lnTo>
                    <a:pt x="480" y="537"/>
                  </a:lnTo>
                  <a:lnTo>
                    <a:pt x="498" y="519"/>
                  </a:lnTo>
                  <a:lnTo>
                    <a:pt x="519" y="494"/>
                  </a:lnTo>
                  <a:lnTo>
                    <a:pt x="537" y="477"/>
                  </a:lnTo>
                  <a:lnTo>
                    <a:pt x="558" y="463"/>
                  </a:lnTo>
                  <a:lnTo>
                    <a:pt x="572" y="434"/>
                  </a:lnTo>
                  <a:lnTo>
                    <a:pt x="593" y="420"/>
                  </a:lnTo>
                  <a:lnTo>
                    <a:pt x="607" y="392"/>
                  </a:lnTo>
                  <a:lnTo>
                    <a:pt x="614" y="364"/>
                  </a:lnTo>
                  <a:lnTo>
                    <a:pt x="622" y="321"/>
                  </a:lnTo>
                  <a:lnTo>
                    <a:pt x="629" y="293"/>
                  </a:lnTo>
                  <a:lnTo>
                    <a:pt x="657" y="251"/>
                  </a:lnTo>
                  <a:lnTo>
                    <a:pt x="678" y="223"/>
                  </a:lnTo>
                  <a:lnTo>
                    <a:pt x="685" y="198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79" name="Freeform 45"/>
            <p:cNvSpPr>
              <a:spLocks/>
            </p:cNvSpPr>
            <p:nvPr/>
          </p:nvSpPr>
          <p:spPr bwMode="auto">
            <a:xfrm>
              <a:off x="5298" y="1334"/>
              <a:ext cx="378" cy="243"/>
            </a:xfrm>
            <a:custGeom>
              <a:avLst/>
              <a:gdLst>
                <a:gd name="T0" fmla="*/ 0 w 378"/>
                <a:gd name="T1" fmla="*/ 2147482597 h 243"/>
                <a:gd name="T2" fmla="*/ 2147482442 w 378"/>
                <a:gd name="T3" fmla="*/ 2147482597 h 243"/>
                <a:gd name="T4" fmla="*/ 2147482442 w 378"/>
                <a:gd name="T5" fmla="*/ 2147482597 h 243"/>
                <a:gd name="T6" fmla="*/ 2147482442 w 378"/>
                <a:gd name="T7" fmla="*/ 2147482597 h 243"/>
                <a:gd name="T8" fmla="*/ 2147482442 w 378"/>
                <a:gd name="T9" fmla="*/ 2147482597 h 243"/>
                <a:gd name="T10" fmla="*/ 2147482442 w 378"/>
                <a:gd name="T11" fmla="*/ 2147482597 h 243"/>
                <a:gd name="T12" fmla="*/ 2147482442 w 378"/>
                <a:gd name="T13" fmla="*/ 2147482597 h 243"/>
                <a:gd name="T14" fmla="*/ 2147482442 w 378"/>
                <a:gd name="T15" fmla="*/ 2147482597 h 243"/>
                <a:gd name="T16" fmla="*/ 2147482442 w 378"/>
                <a:gd name="T17" fmla="*/ 2147482597 h 243"/>
                <a:gd name="T18" fmla="*/ 2147482442 w 378"/>
                <a:gd name="T19" fmla="*/ 2147482597 h 243"/>
                <a:gd name="T20" fmla="*/ 2147482442 w 378"/>
                <a:gd name="T21" fmla="*/ 0 h 243"/>
                <a:gd name="T22" fmla="*/ 2147482442 w 378"/>
                <a:gd name="T23" fmla="*/ 2147482597 h 243"/>
                <a:gd name="T24" fmla="*/ 2147482442 w 378"/>
                <a:gd name="T25" fmla="*/ 2147482597 h 243"/>
                <a:gd name="T26" fmla="*/ 2147482442 w 378"/>
                <a:gd name="T27" fmla="*/ 2147482597 h 243"/>
                <a:gd name="T28" fmla="*/ 2147482442 w 378"/>
                <a:gd name="T29" fmla="*/ 2147482597 h 243"/>
                <a:gd name="T30" fmla="*/ 2147482442 w 378"/>
                <a:gd name="T31" fmla="*/ 2147482597 h 243"/>
                <a:gd name="T32" fmla="*/ 2147482442 w 378"/>
                <a:gd name="T33" fmla="*/ 2147482597 h 243"/>
                <a:gd name="T34" fmla="*/ 2147482442 w 378"/>
                <a:gd name="T35" fmla="*/ 2147482597 h 243"/>
                <a:gd name="T36" fmla="*/ 2147482442 w 378"/>
                <a:gd name="T37" fmla="*/ 2147482597 h 243"/>
                <a:gd name="T38" fmla="*/ 2147482442 w 378"/>
                <a:gd name="T39" fmla="*/ 2147482597 h 243"/>
                <a:gd name="T40" fmla="*/ 2147482442 w 378"/>
                <a:gd name="T41" fmla="*/ 2147482597 h 243"/>
                <a:gd name="T42" fmla="*/ 2147482442 w 378"/>
                <a:gd name="T43" fmla="*/ 2147482597 h 243"/>
                <a:gd name="T44" fmla="*/ 2147482442 w 378"/>
                <a:gd name="T45" fmla="*/ 2147482597 h 243"/>
                <a:gd name="T46" fmla="*/ 2147482442 w 378"/>
                <a:gd name="T47" fmla="*/ 2147482597 h 243"/>
                <a:gd name="T48" fmla="*/ 2147482442 w 378"/>
                <a:gd name="T49" fmla="*/ 2147482597 h 243"/>
                <a:gd name="T50" fmla="*/ 2147482442 w 378"/>
                <a:gd name="T51" fmla="*/ 2147482597 h 243"/>
                <a:gd name="T52" fmla="*/ 2147482442 w 378"/>
                <a:gd name="T53" fmla="*/ 2147482597 h 243"/>
                <a:gd name="T54" fmla="*/ 2147482442 w 378"/>
                <a:gd name="T55" fmla="*/ 2147482597 h 243"/>
                <a:gd name="T56" fmla="*/ 2147482442 w 378"/>
                <a:gd name="T57" fmla="*/ 2147482597 h 243"/>
                <a:gd name="T58" fmla="*/ 2147482442 w 378"/>
                <a:gd name="T59" fmla="*/ 2147482597 h 243"/>
                <a:gd name="T60" fmla="*/ 2147482442 w 378"/>
                <a:gd name="T61" fmla="*/ 2147482597 h 243"/>
                <a:gd name="T62" fmla="*/ 2147482442 w 378"/>
                <a:gd name="T63" fmla="*/ 2147482597 h 243"/>
                <a:gd name="T64" fmla="*/ 2147482442 w 378"/>
                <a:gd name="T65" fmla="*/ 2147482597 h 243"/>
                <a:gd name="T66" fmla="*/ 2147482442 w 378"/>
                <a:gd name="T67" fmla="*/ 2147482597 h 243"/>
                <a:gd name="T68" fmla="*/ 2147482442 w 378"/>
                <a:gd name="T69" fmla="*/ 2147482597 h 243"/>
                <a:gd name="T70" fmla="*/ 2147482442 w 378"/>
                <a:gd name="T71" fmla="*/ 2147482597 h 243"/>
                <a:gd name="T72" fmla="*/ 2147482442 w 378"/>
                <a:gd name="T73" fmla="*/ 2147482597 h 243"/>
                <a:gd name="T74" fmla="*/ 2147482442 w 378"/>
                <a:gd name="T75" fmla="*/ 2147482597 h 243"/>
                <a:gd name="T76" fmla="*/ 2147482442 w 378"/>
                <a:gd name="T77" fmla="*/ 2147482597 h 243"/>
                <a:gd name="T78" fmla="*/ 2147482442 w 378"/>
                <a:gd name="T79" fmla="*/ 2147482597 h 243"/>
                <a:gd name="T80" fmla="*/ 2147482442 w 378"/>
                <a:gd name="T81" fmla="*/ 2147482597 h 243"/>
                <a:gd name="T82" fmla="*/ 2147482442 w 378"/>
                <a:gd name="T83" fmla="*/ 2147482597 h 243"/>
                <a:gd name="T84" fmla="*/ 2147482442 w 378"/>
                <a:gd name="T85" fmla="*/ 2147482597 h 243"/>
                <a:gd name="T86" fmla="*/ 2147482442 w 378"/>
                <a:gd name="T87" fmla="*/ 2147482597 h 243"/>
                <a:gd name="T88" fmla="*/ 2147482442 w 378"/>
                <a:gd name="T89" fmla="*/ 2147482597 h 243"/>
                <a:gd name="T90" fmla="*/ 2147482442 w 378"/>
                <a:gd name="T91" fmla="*/ 2147482597 h 243"/>
                <a:gd name="T92" fmla="*/ 2147482442 w 378"/>
                <a:gd name="T93" fmla="*/ 2147482597 h 243"/>
                <a:gd name="T94" fmla="*/ 2147482442 w 378"/>
                <a:gd name="T95" fmla="*/ 2147482597 h 243"/>
                <a:gd name="T96" fmla="*/ 2147482442 w 378"/>
                <a:gd name="T97" fmla="*/ 2147482597 h 243"/>
                <a:gd name="T98" fmla="*/ 2147482442 w 378"/>
                <a:gd name="T99" fmla="*/ 2147482597 h 243"/>
                <a:gd name="T100" fmla="*/ 2147482442 w 378"/>
                <a:gd name="T101" fmla="*/ 2147482597 h 243"/>
                <a:gd name="T102" fmla="*/ 2147482442 w 378"/>
                <a:gd name="T103" fmla="*/ 2147482597 h 243"/>
                <a:gd name="T104" fmla="*/ 2147482442 w 378"/>
                <a:gd name="T105" fmla="*/ 2147482597 h 243"/>
                <a:gd name="T106" fmla="*/ 2147482442 w 378"/>
                <a:gd name="T107" fmla="*/ 2147482597 h 243"/>
                <a:gd name="T108" fmla="*/ 2147482442 w 378"/>
                <a:gd name="T109" fmla="*/ 2147482597 h 243"/>
                <a:gd name="T110" fmla="*/ 2147482442 w 378"/>
                <a:gd name="T111" fmla="*/ 2147482597 h 243"/>
                <a:gd name="T112" fmla="*/ 2147482442 w 378"/>
                <a:gd name="T113" fmla="*/ 2147482597 h 243"/>
                <a:gd name="T114" fmla="*/ 0 w 378"/>
                <a:gd name="T115" fmla="*/ 2147482597 h 2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243"/>
                <a:gd name="T176" fmla="*/ 378 w 378"/>
                <a:gd name="T177" fmla="*/ 243 h 2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243">
                  <a:moveTo>
                    <a:pt x="0" y="145"/>
                  </a:moveTo>
                  <a:lnTo>
                    <a:pt x="10" y="131"/>
                  </a:lnTo>
                  <a:lnTo>
                    <a:pt x="7" y="106"/>
                  </a:lnTo>
                  <a:lnTo>
                    <a:pt x="17" y="78"/>
                  </a:lnTo>
                  <a:lnTo>
                    <a:pt x="14" y="46"/>
                  </a:lnTo>
                  <a:lnTo>
                    <a:pt x="21" y="35"/>
                  </a:lnTo>
                  <a:lnTo>
                    <a:pt x="42" y="46"/>
                  </a:lnTo>
                  <a:lnTo>
                    <a:pt x="60" y="32"/>
                  </a:lnTo>
                  <a:lnTo>
                    <a:pt x="81" y="28"/>
                  </a:lnTo>
                  <a:lnTo>
                    <a:pt x="102" y="14"/>
                  </a:lnTo>
                  <a:lnTo>
                    <a:pt x="120" y="0"/>
                  </a:lnTo>
                  <a:lnTo>
                    <a:pt x="134" y="25"/>
                  </a:lnTo>
                  <a:lnTo>
                    <a:pt x="113" y="42"/>
                  </a:lnTo>
                  <a:lnTo>
                    <a:pt x="116" y="71"/>
                  </a:lnTo>
                  <a:lnTo>
                    <a:pt x="137" y="81"/>
                  </a:lnTo>
                  <a:lnTo>
                    <a:pt x="155" y="67"/>
                  </a:lnTo>
                  <a:lnTo>
                    <a:pt x="176" y="78"/>
                  </a:lnTo>
                  <a:lnTo>
                    <a:pt x="201" y="92"/>
                  </a:lnTo>
                  <a:lnTo>
                    <a:pt x="208" y="74"/>
                  </a:lnTo>
                  <a:lnTo>
                    <a:pt x="205" y="49"/>
                  </a:lnTo>
                  <a:lnTo>
                    <a:pt x="226" y="35"/>
                  </a:lnTo>
                  <a:lnTo>
                    <a:pt x="247" y="46"/>
                  </a:lnTo>
                  <a:lnTo>
                    <a:pt x="268" y="46"/>
                  </a:lnTo>
                  <a:lnTo>
                    <a:pt x="286" y="28"/>
                  </a:lnTo>
                  <a:lnTo>
                    <a:pt x="307" y="53"/>
                  </a:lnTo>
                  <a:lnTo>
                    <a:pt x="328" y="56"/>
                  </a:lnTo>
                  <a:lnTo>
                    <a:pt x="346" y="39"/>
                  </a:lnTo>
                  <a:lnTo>
                    <a:pt x="349" y="53"/>
                  </a:lnTo>
                  <a:lnTo>
                    <a:pt x="346" y="39"/>
                  </a:lnTo>
                  <a:lnTo>
                    <a:pt x="360" y="67"/>
                  </a:lnTo>
                  <a:lnTo>
                    <a:pt x="374" y="92"/>
                  </a:lnTo>
                  <a:lnTo>
                    <a:pt x="378" y="124"/>
                  </a:lnTo>
                  <a:lnTo>
                    <a:pt x="378" y="134"/>
                  </a:lnTo>
                  <a:lnTo>
                    <a:pt x="356" y="134"/>
                  </a:lnTo>
                  <a:lnTo>
                    <a:pt x="339" y="134"/>
                  </a:lnTo>
                  <a:lnTo>
                    <a:pt x="318" y="148"/>
                  </a:lnTo>
                  <a:lnTo>
                    <a:pt x="311" y="180"/>
                  </a:lnTo>
                  <a:lnTo>
                    <a:pt x="289" y="194"/>
                  </a:lnTo>
                  <a:lnTo>
                    <a:pt x="272" y="198"/>
                  </a:lnTo>
                  <a:lnTo>
                    <a:pt x="250" y="198"/>
                  </a:lnTo>
                  <a:lnTo>
                    <a:pt x="229" y="198"/>
                  </a:lnTo>
                  <a:lnTo>
                    <a:pt x="212" y="215"/>
                  </a:lnTo>
                  <a:lnTo>
                    <a:pt x="190" y="243"/>
                  </a:lnTo>
                  <a:lnTo>
                    <a:pt x="173" y="243"/>
                  </a:lnTo>
                  <a:lnTo>
                    <a:pt x="152" y="219"/>
                  </a:lnTo>
                  <a:lnTo>
                    <a:pt x="137" y="191"/>
                  </a:lnTo>
                  <a:lnTo>
                    <a:pt x="155" y="180"/>
                  </a:lnTo>
                  <a:lnTo>
                    <a:pt x="166" y="148"/>
                  </a:lnTo>
                  <a:lnTo>
                    <a:pt x="152" y="120"/>
                  </a:lnTo>
                  <a:lnTo>
                    <a:pt x="130" y="120"/>
                  </a:lnTo>
                  <a:lnTo>
                    <a:pt x="113" y="134"/>
                  </a:lnTo>
                  <a:lnTo>
                    <a:pt x="91" y="152"/>
                  </a:lnTo>
                  <a:lnTo>
                    <a:pt x="74" y="183"/>
                  </a:lnTo>
                  <a:lnTo>
                    <a:pt x="56" y="198"/>
                  </a:lnTo>
                  <a:lnTo>
                    <a:pt x="35" y="183"/>
                  </a:lnTo>
                  <a:lnTo>
                    <a:pt x="14" y="155"/>
                  </a:lnTo>
                  <a:lnTo>
                    <a:pt x="0" y="145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0" name="Freeform 47"/>
            <p:cNvSpPr>
              <a:spLocks/>
            </p:cNvSpPr>
            <p:nvPr/>
          </p:nvSpPr>
          <p:spPr bwMode="auto">
            <a:xfrm>
              <a:off x="3206" y="512"/>
              <a:ext cx="1314" cy="1305"/>
            </a:xfrm>
            <a:custGeom>
              <a:avLst/>
              <a:gdLst>
                <a:gd name="T0" fmla="*/ 2147482338 w 1314"/>
                <a:gd name="T1" fmla="*/ 2147482332 h 1305"/>
                <a:gd name="T2" fmla="*/ 2147482338 w 1314"/>
                <a:gd name="T3" fmla="*/ 2147482332 h 1305"/>
                <a:gd name="T4" fmla="*/ 2147482338 w 1314"/>
                <a:gd name="T5" fmla="*/ 2147482332 h 1305"/>
                <a:gd name="T6" fmla="*/ 2147482338 w 1314"/>
                <a:gd name="T7" fmla="*/ 2147482332 h 1305"/>
                <a:gd name="T8" fmla="*/ 2147482338 w 1314"/>
                <a:gd name="T9" fmla="*/ 2147482332 h 1305"/>
                <a:gd name="T10" fmla="*/ 2147482338 w 1314"/>
                <a:gd name="T11" fmla="*/ 2147482332 h 1305"/>
                <a:gd name="T12" fmla="*/ 2147482338 w 1314"/>
                <a:gd name="T13" fmla="*/ 2147482332 h 1305"/>
                <a:gd name="T14" fmla="*/ 2147482338 w 1314"/>
                <a:gd name="T15" fmla="*/ 2147482332 h 1305"/>
                <a:gd name="T16" fmla="*/ 2147482338 w 1314"/>
                <a:gd name="T17" fmla="*/ 2147482332 h 1305"/>
                <a:gd name="T18" fmla="*/ 2147482338 w 1314"/>
                <a:gd name="T19" fmla="*/ 2147482332 h 1305"/>
                <a:gd name="T20" fmla="*/ 2147482338 w 1314"/>
                <a:gd name="T21" fmla="*/ 2147482332 h 1305"/>
                <a:gd name="T22" fmla="*/ 2147482338 w 1314"/>
                <a:gd name="T23" fmla="*/ 2147482332 h 1305"/>
                <a:gd name="T24" fmla="*/ 2147482338 w 1314"/>
                <a:gd name="T25" fmla="*/ 2147482332 h 1305"/>
                <a:gd name="T26" fmla="*/ 2147482338 w 1314"/>
                <a:gd name="T27" fmla="*/ 2147482332 h 1305"/>
                <a:gd name="T28" fmla="*/ 2147482338 w 1314"/>
                <a:gd name="T29" fmla="*/ 2147482332 h 1305"/>
                <a:gd name="T30" fmla="*/ 2147482338 w 1314"/>
                <a:gd name="T31" fmla="*/ 2147482332 h 1305"/>
                <a:gd name="T32" fmla="*/ 2147482338 w 1314"/>
                <a:gd name="T33" fmla="*/ 2147482332 h 1305"/>
                <a:gd name="T34" fmla="*/ 2147482338 w 1314"/>
                <a:gd name="T35" fmla="*/ 2147482332 h 1305"/>
                <a:gd name="T36" fmla="*/ 2147482338 w 1314"/>
                <a:gd name="T37" fmla="*/ 2147482332 h 1305"/>
                <a:gd name="T38" fmla="*/ 2147482338 w 1314"/>
                <a:gd name="T39" fmla="*/ 2147482332 h 1305"/>
                <a:gd name="T40" fmla="*/ 2147482338 w 1314"/>
                <a:gd name="T41" fmla="*/ 2147482332 h 1305"/>
                <a:gd name="T42" fmla="*/ 2147482338 w 1314"/>
                <a:gd name="T43" fmla="*/ 2147482332 h 1305"/>
                <a:gd name="T44" fmla="*/ 2147482338 w 1314"/>
                <a:gd name="T45" fmla="*/ 2147482332 h 1305"/>
                <a:gd name="T46" fmla="*/ 2147482338 w 1314"/>
                <a:gd name="T47" fmla="*/ 2147482332 h 1305"/>
                <a:gd name="T48" fmla="*/ 2147482338 w 1314"/>
                <a:gd name="T49" fmla="*/ 2147482332 h 1305"/>
                <a:gd name="T50" fmla="*/ 2147482338 w 1314"/>
                <a:gd name="T51" fmla="*/ 2147482332 h 1305"/>
                <a:gd name="T52" fmla="*/ 2147482338 w 1314"/>
                <a:gd name="T53" fmla="*/ 2147482332 h 1305"/>
                <a:gd name="T54" fmla="*/ 2147482338 w 1314"/>
                <a:gd name="T55" fmla="*/ 2147482332 h 1305"/>
                <a:gd name="T56" fmla="*/ 2147482338 w 1314"/>
                <a:gd name="T57" fmla="*/ 2147482332 h 1305"/>
                <a:gd name="T58" fmla="*/ 2147482338 w 1314"/>
                <a:gd name="T59" fmla="*/ 2147482332 h 1305"/>
                <a:gd name="T60" fmla="*/ 2147482338 w 1314"/>
                <a:gd name="T61" fmla="*/ 2147482332 h 1305"/>
                <a:gd name="T62" fmla="*/ 2147482338 w 1314"/>
                <a:gd name="T63" fmla="*/ 2147482332 h 1305"/>
                <a:gd name="T64" fmla="*/ 2147482338 w 1314"/>
                <a:gd name="T65" fmla="*/ 2147482332 h 1305"/>
                <a:gd name="T66" fmla="*/ 2147482338 w 1314"/>
                <a:gd name="T67" fmla="*/ 2147482332 h 1305"/>
                <a:gd name="T68" fmla="*/ 2147482338 w 1314"/>
                <a:gd name="T69" fmla="*/ 2147482332 h 1305"/>
                <a:gd name="T70" fmla="*/ 2147482338 w 1314"/>
                <a:gd name="T71" fmla="*/ 2147482332 h 1305"/>
                <a:gd name="T72" fmla="*/ 2147482338 w 1314"/>
                <a:gd name="T73" fmla="*/ 2147482332 h 1305"/>
                <a:gd name="T74" fmla="*/ 2147482338 w 1314"/>
                <a:gd name="T75" fmla="*/ 2147482332 h 1305"/>
                <a:gd name="T76" fmla="*/ 2147482338 w 1314"/>
                <a:gd name="T77" fmla="*/ 2147482332 h 1305"/>
                <a:gd name="T78" fmla="*/ 2147482338 w 1314"/>
                <a:gd name="T79" fmla="*/ 2147482332 h 1305"/>
                <a:gd name="T80" fmla="*/ 2147482338 w 1314"/>
                <a:gd name="T81" fmla="*/ 2147482332 h 1305"/>
                <a:gd name="T82" fmla="*/ 2147482338 w 1314"/>
                <a:gd name="T83" fmla="*/ 2147482332 h 1305"/>
                <a:gd name="T84" fmla="*/ 2147482338 w 1314"/>
                <a:gd name="T85" fmla="*/ 2147482332 h 1305"/>
                <a:gd name="T86" fmla="*/ 2147482338 w 1314"/>
                <a:gd name="T87" fmla="*/ 2147482332 h 1305"/>
                <a:gd name="T88" fmla="*/ 2147482338 w 1314"/>
                <a:gd name="T89" fmla="*/ 2147482332 h 1305"/>
                <a:gd name="T90" fmla="*/ 2147482338 w 1314"/>
                <a:gd name="T91" fmla="*/ 2147482332 h 1305"/>
                <a:gd name="T92" fmla="*/ 2147482338 w 1314"/>
                <a:gd name="T93" fmla="*/ 2147482332 h 1305"/>
                <a:gd name="T94" fmla="*/ 2147482338 w 1314"/>
                <a:gd name="T95" fmla="*/ 2147482332 h 1305"/>
                <a:gd name="T96" fmla="*/ 2147482338 w 1314"/>
                <a:gd name="T97" fmla="*/ 2147482332 h 1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14"/>
                <a:gd name="T148" fmla="*/ 0 h 1305"/>
                <a:gd name="T149" fmla="*/ 1314 w 1314"/>
                <a:gd name="T150" fmla="*/ 1305 h 1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14" h="1305">
                  <a:moveTo>
                    <a:pt x="767" y="304"/>
                  </a:moveTo>
                  <a:lnTo>
                    <a:pt x="791" y="286"/>
                  </a:lnTo>
                  <a:lnTo>
                    <a:pt x="809" y="272"/>
                  </a:lnTo>
                  <a:lnTo>
                    <a:pt x="827" y="244"/>
                  </a:lnTo>
                  <a:lnTo>
                    <a:pt x="848" y="244"/>
                  </a:lnTo>
                  <a:lnTo>
                    <a:pt x="859" y="268"/>
                  </a:lnTo>
                  <a:lnTo>
                    <a:pt x="880" y="268"/>
                  </a:lnTo>
                  <a:lnTo>
                    <a:pt x="897" y="254"/>
                  </a:lnTo>
                  <a:lnTo>
                    <a:pt x="915" y="251"/>
                  </a:lnTo>
                  <a:lnTo>
                    <a:pt x="940" y="265"/>
                  </a:lnTo>
                  <a:lnTo>
                    <a:pt x="961" y="275"/>
                  </a:lnTo>
                  <a:lnTo>
                    <a:pt x="979" y="265"/>
                  </a:lnTo>
                  <a:lnTo>
                    <a:pt x="1000" y="247"/>
                  </a:lnTo>
                  <a:lnTo>
                    <a:pt x="1021" y="258"/>
                  </a:lnTo>
                  <a:lnTo>
                    <a:pt x="1042" y="258"/>
                  </a:lnTo>
                  <a:lnTo>
                    <a:pt x="1060" y="254"/>
                  </a:lnTo>
                  <a:lnTo>
                    <a:pt x="1074" y="282"/>
                  </a:lnTo>
                  <a:lnTo>
                    <a:pt x="1060" y="311"/>
                  </a:lnTo>
                  <a:lnTo>
                    <a:pt x="1049" y="339"/>
                  </a:lnTo>
                  <a:lnTo>
                    <a:pt x="1039" y="367"/>
                  </a:lnTo>
                  <a:lnTo>
                    <a:pt x="1042" y="392"/>
                  </a:lnTo>
                  <a:lnTo>
                    <a:pt x="1063" y="388"/>
                  </a:lnTo>
                  <a:lnTo>
                    <a:pt x="1085" y="378"/>
                  </a:lnTo>
                  <a:lnTo>
                    <a:pt x="1092" y="353"/>
                  </a:lnTo>
                  <a:lnTo>
                    <a:pt x="1099" y="325"/>
                  </a:lnTo>
                  <a:lnTo>
                    <a:pt x="1120" y="307"/>
                  </a:lnTo>
                  <a:lnTo>
                    <a:pt x="1134" y="293"/>
                  </a:lnTo>
                  <a:lnTo>
                    <a:pt x="1166" y="289"/>
                  </a:lnTo>
                  <a:lnTo>
                    <a:pt x="1187" y="304"/>
                  </a:lnTo>
                  <a:lnTo>
                    <a:pt x="1208" y="314"/>
                  </a:lnTo>
                  <a:lnTo>
                    <a:pt x="1226" y="314"/>
                  </a:lnTo>
                  <a:lnTo>
                    <a:pt x="1251" y="325"/>
                  </a:lnTo>
                  <a:lnTo>
                    <a:pt x="1268" y="321"/>
                  </a:lnTo>
                  <a:lnTo>
                    <a:pt x="1290" y="325"/>
                  </a:lnTo>
                  <a:lnTo>
                    <a:pt x="1311" y="335"/>
                  </a:lnTo>
                  <a:lnTo>
                    <a:pt x="1314" y="332"/>
                  </a:lnTo>
                  <a:lnTo>
                    <a:pt x="1314" y="346"/>
                  </a:lnTo>
                  <a:lnTo>
                    <a:pt x="1304" y="374"/>
                  </a:lnTo>
                  <a:lnTo>
                    <a:pt x="1311" y="420"/>
                  </a:lnTo>
                  <a:lnTo>
                    <a:pt x="1304" y="445"/>
                  </a:lnTo>
                  <a:lnTo>
                    <a:pt x="1293" y="473"/>
                  </a:lnTo>
                  <a:lnTo>
                    <a:pt x="1275" y="487"/>
                  </a:lnTo>
                  <a:lnTo>
                    <a:pt x="1268" y="519"/>
                  </a:lnTo>
                  <a:lnTo>
                    <a:pt x="1272" y="543"/>
                  </a:lnTo>
                  <a:lnTo>
                    <a:pt x="1265" y="572"/>
                  </a:lnTo>
                  <a:lnTo>
                    <a:pt x="1254" y="600"/>
                  </a:lnTo>
                  <a:lnTo>
                    <a:pt x="1237" y="628"/>
                  </a:lnTo>
                  <a:lnTo>
                    <a:pt x="1219" y="646"/>
                  </a:lnTo>
                  <a:lnTo>
                    <a:pt x="1208" y="670"/>
                  </a:lnTo>
                  <a:lnTo>
                    <a:pt x="1201" y="699"/>
                  </a:lnTo>
                  <a:lnTo>
                    <a:pt x="1184" y="699"/>
                  </a:lnTo>
                  <a:lnTo>
                    <a:pt x="1162" y="713"/>
                  </a:lnTo>
                  <a:lnTo>
                    <a:pt x="1145" y="716"/>
                  </a:lnTo>
                  <a:lnTo>
                    <a:pt x="1124" y="744"/>
                  </a:lnTo>
                  <a:lnTo>
                    <a:pt x="1116" y="759"/>
                  </a:lnTo>
                  <a:lnTo>
                    <a:pt x="1088" y="762"/>
                  </a:lnTo>
                  <a:lnTo>
                    <a:pt x="1088" y="787"/>
                  </a:lnTo>
                  <a:lnTo>
                    <a:pt x="1113" y="801"/>
                  </a:lnTo>
                  <a:lnTo>
                    <a:pt x="1131" y="797"/>
                  </a:lnTo>
                  <a:lnTo>
                    <a:pt x="1152" y="811"/>
                  </a:lnTo>
                  <a:lnTo>
                    <a:pt x="1134" y="840"/>
                  </a:lnTo>
                  <a:lnTo>
                    <a:pt x="1134" y="868"/>
                  </a:lnTo>
                  <a:lnTo>
                    <a:pt x="1116" y="878"/>
                  </a:lnTo>
                  <a:lnTo>
                    <a:pt x="1109" y="907"/>
                  </a:lnTo>
                  <a:lnTo>
                    <a:pt x="1092" y="938"/>
                  </a:lnTo>
                  <a:lnTo>
                    <a:pt x="1071" y="942"/>
                  </a:lnTo>
                  <a:lnTo>
                    <a:pt x="1049" y="942"/>
                  </a:lnTo>
                  <a:lnTo>
                    <a:pt x="1042" y="974"/>
                  </a:lnTo>
                  <a:lnTo>
                    <a:pt x="1056" y="995"/>
                  </a:lnTo>
                  <a:lnTo>
                    <a:pt x="1046" y="1023"/>
                  </a:lnTo>
                  <a:lnTo>
                    <a:pt x="1049" y="1051"/>
                  </a:lnTo>
                  <a:lnTo>
                    <a:pt x="1053" y="1080"/>
                  </a:lnTo>
                  <a:lnTo>
                    <a:pt x="1042" y="1108"/>
                  </a:lnTo>
                  <a:lnTo>
                    <a:pt x="1035" y="1136"/>
                  </a:lnTo>
                  <a:lnTo>
                    <a:pt x="1028" y="1164"/>
                  </a:lnTo>
                  <a:lnTo>
                    <a:pt x="1010" y="1178"/>
                  </a:lnTo>
                  <a:lnTo>
                    <a:pt x="993" y="1207"/>
                  </a:lnTo>
                  <a:lnTo>
                    <a:pt x="982" y="1235"/>
                  </a:lnTo>
                  <a:lnTo>
                    <a:pt x="975" y="1259"/>
                  </a:lnTo>
                  <a:lnTo>
                    <a:pt x="954" y="1263"/>
                  </a:lnTo>
                  <a:lnTo>
                    <a:pt x="922" y="1263"/>
                  </a:lnTo>
                  <a:lnTo>
                    <a:pt x="897" y="1281"/>
                  </a:lnTo>
                  <a:lnTo>
                    <a:pt x="866" y="1284"/>
                  </a:lnTo>
                  <a:lnTo>
                    <a:pt x="834" y="1288"/>
                  </a:lnTo>
                  <a:lnTo>
                    <a:pt x="809" y="1288"/>
                  </a:lnTo>
                  <a:lnTo>
                    <a:pt x="777" y="1277"/>
                  </a:lnTo>
                  <a:lnTo>
                    <a:pt x="746" y="1277"/>
                  </a:lnTo>
                  <a:lnTo>
                    <a:pt x="703" y="1281"/>
                  </a:lnTo>
                  <a:lnTo>
                    <a:pt x="675" y="1284"/>
                  </a:lnTo>
                  <a:lnTo>
                    <a:pt x="643" y="1284"/>
                  </a:lnTo>
                  <a:lnTo>
                    <a:pt x="622" y="1284"/>
                  </a:lnTo>
                  <a:lnTo>
                    <a:pt x="594" y="1288"/>
                  </a:lnTo>
                  <a:lnTo>
                    <a:pt x="565" y="1288"/>
                  </a:lnTo>
                  <a:lnTo>
                    <a:pt x="519" y="1295"/>
                  </a:lnTo>
                  <a:lnTo>
                    <a:pt x="495" y="1295"/>
                  </a:lnTo>
                  <a:lnTo>
                    <a:pt x="463" y="1295"/>
                  </a:lnTo>
                  <a:lnTo>
                    <a:pt x="431" y="1298"/>
                  </a:lnTo>
                  <a:lnTo>
                    <a:pt x="403" y="1288"/>
                  </a:lnTo>
                  <a:lnTo>
                    <a:pt x="385" y="1288"/>
                  </a:lnTo>
                  <a:lnTo>
                    <a:pt x="364" y="1305"/>
                  </a:lnTo>
                  <a:lnTo>
                    <a:pt x="343" y="1295"/>
                  </a:lnTo>
                  <a:lnTo>
                    <a:pt x="329" y="1266"/>
                  </a:lnTo>
                  <a:lnTo>
                    <a:pt x="307" y="1266"/>
                  </a:lnTo>
                  <a:lnTo>
                    <a:pt x="297" y="1242"/>
                  </a:lnTo>
                  <a:lnTo>
                    <a:pt x="276" y="1214"/>
                  </a:lnTo>
                  <a:lnTo>
                    <a:pt x="254" y="1214"/>
                  </a:lnTo>
                  <a:lnTo>
                    <a:pt x="240" y="1185"/>
                  </a:lnTo>
                  <a:lnTo>
                    <a:pt x="237" y="1161"/>
                  </a:lnTo>
                  <a:lnTo>
                    <a:pt x="223" y="1132"/>
                  </a:lnTo>
                  <a:lnTo>
                    <a:pt x="212" y="1108"/>
                  </a:lnTo>
                  <a:lnTo>
                    <a:pt x="198" y="1094"/>
                  </a:lnTo>
                  <a:lnTo>
                    <a:pt x="198" y="1080"/>
                  </a:lnTo>
                  <a:lnTo>
                    <a:pt x="201" y="1069"/>
                  </a:lnTo>
                  <a:lnTo>
                    <a:pt x="187" y="1041"/>
                  </a:lnTo>
                  <a:lnTo>
                    <a:pt x="163" y="1016"/>
                  </a:lnTo>
                  <a:lnTo>
                    <a:pt x="163" y="988"/>
                  </a:lnTo>
                  <a:lnTo>
                    <a:pt x="170" y="963"/>
                  </a:lnTo>
                  <a:lnTo>
                    <a:pt x="177" y="935"/>
                  </a:lnTo>
                  <a:lnTo>
                    <a:pt x="191" y="875"/>
                  </a:lnTo>
                  <a:lnTo>
                    <a:pt x="198" y="836"/>
                  </a:lnTo>
                  <a:lnTo>
                    <a:pt x="216" y="790"/>
                  </a:lnTo>
                  <a:lnTo>
                    <a:pt x="223" y="766"/>
                  </a:lnTo>
                  <a:lnTo>
                    <a:pt x="240" y="723"/>
                  </a:lnTo>
                  <a:lnTo>
                    <a:pt x="254" y="677"/>
                  </a:lnTo>
                  <a:lnTo>
                    <a:pt x="272" y="625"/>
                  </a:lnTo>
                  <a:lnTo>
                    <a:pt x="279" y="596"/>
                  </a:lnTo>
                  <a:lnTo>
                    <a:pt x="286" y="554"/>
                  </a:lnTo>
                  <a:lnTo>
                    <a:pt x="300" y="512"/>
                  </a:lnTo>
                  <a:lnTo>
                    <a:pt x="300" y="487"/>
                  </a:lnTo>
                  <a:lnTo>
                    <a:pt x="272" y="501"/>
                  </a:lnTo>
                  <a:lnTo>
                    <a:pt x="240" y="501"/>
                  </a:lnTo>
                  <a:lnTo>
                    <a:pt x="219" y="490"/>
                  </a:lnTo>
                  <a:lnTo>
                    <a:pt x="205" y="462"/>
                  </a:lnTo>
                  <a:lnTo>
                    <a:pt x="194" y="452"/>
                  </a:lnTo>
                  <a:lnTo>
                    <a:pt x="173" y="452"/>
                  </a:lnTo>
                  <a:lnTo>
                    <a:pt x="152" y="452"/>
                  </a:lnTo>
                  <a:lnTo>
                    <a:pt x="134" y="455"/>
                  </a:lnTo>
                  <a:lnTo>
                    <a:pt x="102" y="445"/>
                  </a:lnTo>
                  <a:lnTo>
                    <a:pt x="81" y="431"/>
                  </a:lnTo>
                  <a:lnTo>
                    <a:pt x="81" y="402"/>
                  </a:lnTo>
                  <a:lnTo>
                    <a:pt x="57" y="378"/>
                  </a:lnTo>
                  <a:lnTo>
                    <a:pt x="42" y="349"/>
                  </a:lnTo>
                  <a:lnTo>
                    <a:pt x="32" y="325"/>
                  </a:lnTo>
                  <a:lnTo>
                    <a:pt x="21" y="296"/>
                  </a:lnTo>
                  <a:lnTo>
                    <a:pt x="18" y="272"/>
                  </a:lnTo>
                  <a:lnTo>
                    <a:pt x="21" y="268"/>
                  </a:lnTo>
                  <a:lnTo>
                    <a:pt x="25" y="258"/>
                  </a:lnTo>
                  <a:lnTo>
                    <a:pt x="14" y="229"/>
                  </a:lnTo>
                  <a:lnTo>
                    <a:pt x="21" y="212"/>
                  </a:lnTo>
                  <a:lnTo>
                    <a:pt x="11" y="187"/>
                  </a:lnTo>
                  <a:lnTo>
                    <a:pt x="0" y="177"/>
                  </a:lnTo>
                  <a:lnTo>
                    <a:pt x="11" y="173"/>
                  </a:lnTo>
                  <a:lnTo>
                    <a:pt x="28" y="173"/>
                  </a:lnTo>
                  <a:lnTo>
                    <a:pt x="49" y="173"/>
                  </a:lnTo>
                  <a:lnTo>
                    <a:pt x="71" y="159"/>
                  </a:lnTo>
                  <a:lnTo>
                    <a:pt x="85" y="127"/>
                  </a:lnTo>
                  <a:lnTo>
                    <a:pt x="102" y="110"/>
                  </a:lnTo>
                  <a:lnTo>
                    <a:pt x="124" y="113"/>
                  </a:lnTo>
                  <a:lnTo>
                    <a:pt x="145" y="110"/>
                  </a:lnTo>
                  <a:lnTo>
                    <a:pt x="163" y="81"/>
                  </a:lnTo>
                  <a:lnTo>
                    <a:pt x="184" y="81"/>
                  </a:lnTo>
                  <a:lnTo>
                    <a:pt x="205" y="78"/>
                  </a:lnTo>
                  <a:lnTo>
                    <a:pt x="226" y="92"/>
                  </a:lnTo>
                  <a:lnTo>
                    <a:pt x="244" y="92"/>
                  </a:lnTo>
                  <a:lnTo>
                    <a:pt x="265" y="88"/>
                  </a:lnTo>
                  <a:lnTo>
                    <a:pt x="286" y="88"/>
                  </a:lnTo>
                  <a:lnTo>
                    <a:pt x="304" y="71"/>
                  </a:lnTo>
                  <a:lnTo>
                    <a:pt x="293" y="50"/>
                  </a:lnTo>
                  <a:lnTo>
                    <a:pt x="293" y="21"/>
                  </a:lnTo>
                  <a:lnTo>
                    <a:pt x="311" y="18"/>
                  </a:lnTo>
                  <a:lnTo>
                    <a:pt x="329" y="14"/>
                  </a:lnTo>
                  <a:lnTo>
                    <a:pt x="353" y="14"/>
                  </a:lnTo>
                  <a:lnTo>
                    <a:pt x="371" y="0"/>
                  </a:lnTo>
                  <a:lnTo>
                    <a:pt x="392" y="14"/>
                  </a:lnTo>
                  <a:lnTo>
                    <a:pt x="413" y="25"/>
                  </a:lnTo>
                  <a:lnTo>
                    <a:pt x="406" y="21"/>
                  </a:lnTo>
                  <a:lnTo>
                    <a:pt x="431" y="53"/>
                  </a:lnTo>
                  <a:lnTo>
                    <a:pt x="435" y="78"/>
                  </a:lnTo>
                  <a:lnTo>
                    <a:pt x="452" y="81"/>
                  </a:lnTo>
                  <a:lnTo>
                    <a:pt x="477" y="88"/>
                  </a:lnTo>
                  <a:lnTo>
                    <a:pt x="498" y="102"/>
                  </a:lnTo>
                  <a:lnTo>
                    <a:pt x="519" y="102"/>
                  </a:lnTo>
                  <a:lnTo>
                    <a:pt x="530" y="131"/>
                  </a:lnTo>
                  <a:lnTo>
                    <a:pt x="551" y="124"/>
                  </a:lnTo>
                  <a:lnTo>
                    <a:pt x="562" y="152"/>
                  </a:lnTo>
                  <a:lnTo>
                    <a:pt x="587" y="177"/>
                  </a:lnTo>
                  <a:lnTo>
                    <a:pt x="608" y="194"/>
                  </a:lnTo>
                  <a:lnTo>
                    <a:pt x="611" y="219"/>
                  </a:lnTo>
                  <a:lnTo>
                    <a:pt x="615" y="247"/>
                  </a:lnTo>
                  <a:lnTo>
                    <a:pt x="632" y="272"/>
                  </a:lnTo>
                  <a:lnTo>
                    <a:pt x="657" y="286"/>
                  </a:lnTo>
                  <a:lnTo>
                    <a:pt x="671" y="311"/>
                  </a:lnTo>
                  <a:lnTo>
                    <a:pt x="678" y="339"/>
                  </a:lnTo>
                  <a:lnTo>
                    <a:pt x="703" y="360"/>
                  </a:lnTo>
                  <a:lnTo>
                    <a:pt x="728" y="360"/>
                  </a:lnTo>
                  <a:lnTo>
                    <a:pt x="742" y="346"/>
                  </a:lnTo>
                  <a:lnTo>
                    <a:pt x="767" y="304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1" name="Freeform 48"/>
            <p:cNvSpPr>
              <a:spLocks/>
            </p:cNvSpPr>
            <p:nvPr/>
          </p:nvSpPr>
          <p:spPr bwMode="auto">
            <a:xfrm>
              <a:off x="4167" y="2099"/>
              <a:ext cx="456" cy="113"/>
            </a:xfrm>
            <a:custGeom>
              <a:avLst/>
              <a:gdLst>
                <a:gd name="T0" fmla="*/ 2147482561 w 456"/>
                <a:gd name="T1" fmla="*/ 2147482556 h 113"/>
                <a:gd name="T2" fmla="*/ 2147482561 w 456"/>
                <a:gd name="T3" fmla="*/ 2147482556 h 113"/>
                <a:gd name="T4" fmla="*/ 2147482561 w 456"/>
                <a:gd name="T5" fmla="*/ 2147482556 h 113"/>
                <a:gd name="T6" fmla="*/ 2147482561 w 456"/>
                <a:gd name="T7" fmla="*/ 2147482556 h 113"/>
                <a:gd name="T8" fmla="*/ 2147482561 w 456"/>
                <a:gd name="T9" fmla="*/ 2147482556 h 113"/>
                <a:gd name="T10" fmla="*/ 2147482561 w 456"/>
                <a:gd name="T11" fmla="*/ 2147482556 h 113"/>
                <a:gd name="T12" fmla="*/ 2147482561 w 456"/>
                <a:gd name="T13" fmla="*/ 0 h 113"/>
                <a:gd name="T14" fmla="*/ 2147482561 w 456"/>
                <a:gd name="T15" fmla="*/ 2147482556 h 113"/>
                <a:gd name="T16" fmla="*/ 2147482561 w 456"/>
                <a:gd name="T17" fmla="*/ 2147482556 h 113"/>
                <a:gd name="T18" fmla="*/ 2147482561 w 456"/>
                <a:gd name="T19" fmla="*/ 2147482556 h 113"/>
                <a:gd name="T20" fmla="*/ 2147482561 w 456"/>
                <a:gd name="T21" fmla="*/ 2147482556 h 113"/>
                <a:gd name="T22" fmla="*/ 2147482561 w 456"/>
                <a:gd name="T23" fmla="*/ 2147482556 h 113"/>
                <a:gd name="T24" fmla="*/ 2147482561 w 456"/>
                <a:gd name="T25" fmla="*/ 2147482556 h 113"/>
                <a:gd name="T26" fmla="*/ 2147482561 w 456"/>
                <a:gd name="T27" fmla="*/ 2147482556 h 113"/>
                <a:gd name="T28" fmla="*/ 2147482561 w 456"/>
                <a:gd name="T29" fmla="*/ 2147482556 h 113"/>
                <a:gd name="T30" fmla="*/ 0 w 456"/>
                <a:gd name="T31" fmla="*/ 2147482556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6"/>
                <a:gd name="T49" fmla="*/ 0 h 113"/>
                <a:gd name="T50" fmla="*/ 456 w 456"/>
                <a:gd name="T51" fmla="*/ 113 h 1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6" h="113">
                  <a:moveTo>
                    <a:pt x="456" y="113"/>
                  </a:moveTo>
                  <a:lnTo>
                    <a:pt x="336" y="85"/>
                  </a:lnTo>
                  <a:lnTo>
                    <a:pt x="307" y="103"/>
                  </a:lnTo>
                  <a:lnTo>
                    <a:pt x="212" y="82"/>
                  </a:lnTo>
                  <a:lnTo>
                    <a:pt x="223" y="36"/>
                  </a:lnTo>
                  <a:lnTo>
                    <a:pt x="205" y="4"/>
                  </a:lnTo>
                  <a:lnTo>
                    <a:pt x="180" y="0"/>
                  </a:lnTo>
                  <a:lnTo>
                    <a:pt x="177" y="11"/>
                  </a:lnTo>
                  <a:lnTo>
                    <a:pt x="170" y="18"/>
                  </a:lnTo>
                  <a:lnTo>
                    <a:pt x="159" y="25"/>
                  </a:lnTo>
                  <a:lnTo>
                    <a:pt x="148" y="36"/>
                  </a:lnTo>
                  <a:lnTo>
                    <a:pt x="138" y="43"/>
                  </a:lnTo>
                  <a:lnTo>
                    <a:pt x="127" y="53"/>
                  </a:lnTo>
                  <a:lnTo>
                    <a:pt x="120" y="60"/>
                  </a:lnTo>
                  <a:lnTo>
                    <a:pt x="117" y="71"/>
                  </a:lnTo>
                  <a:lnTo>
                    <a:pt x="0" y="46"/>
                  </a:lnTo>
                </a:path>
              </a:pathLst>
            </a:custGeom>
            <a:noFill/>
            <a:ln w="0">
              <a:solidFill>
                <a:srgbClr val="0F0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2" name="Freeform 49"/>
            <p:cNvSpPr>
              <a:spLocks/>
            </p:cNvSpPr>
            <p:nvPr/>
          </p:nvSpPr>
          <p:spPr bwMode="auto">
            <a:xfrm>
              <a:off x="4075" y="4214"/>
              <a:ext cx="77" cy="78"/>
            </a:xfrm>
            <a:custGeom>
              <a:avLst/>
              <a:gdLst>
                <a:gd name="T0" fmla="*/ 2147482285 w 77"/>
                <a:gd name="T1" fmla="*/ 2147482296 h 78"/>
                <a:gd name="T2" fmla="*/ 0 w 77"/>
                <a:gd name="T3" fmla="*/ 2147482296 h 78"/>
                <a:gd name="T4" fmla="*/ 0 w 77"/>
                <a:gd name="T5" fmla="*/ 2147482296 h 78"/>
                <a:gd name="T6" fmla="*/ 0 w 77"/>
                <a:gd name="T7" fmla="*/ 2147482296 h 78"/>
                <a:gd name="T8" fmla="*/ 2147482285 w 77"/>
                <a:gd name="T9" fmla="*/ 2147482296 h 78"/>
                <a:gd name="T10" fmla="*/ 2147482285 w 77"/>
                <a:gd name="T11" fmla="*/ 2147482296 h 78"/>
                <a:gd name="T12" fmla="*/ 2147482285 w 77"/>
                <a:gd name="T13" fmla="*/ 0 h 78"/>
                <a:gd name="T14" fmla="*/ 2147482285 w 77"/>
                <a:gd name="T15" fmla="*/ 0 h 78"/>
                <a:gd name="T16" fmla="*/ 2147482285 w 77"/>
                <a:gd name="T17" fmla="*/ 2147482296 h 78"/>
                <a:gd name="T18" fmla="*/ 2147482285 w 77"/>
                <a:gd name="T19" fmla="*/ 2147482296 h 78"/>
                <a:gd name="T20" fmla="*/ 2147482285 w 77"/>
                <a:gd name="T21" fmla="*/ 2147482296 h 78"/>
                <a:gd name="T22" fmla="*/ 2147482285 w 77"/>
                <a:gd name="T23" fmla="*/ 2147482296 h 78"/>
                <a:gd name="T24" fmla="*/ 2147482285 w 77"/>
                <a:gd name="T25" fmla="*/ 2147482296 h 78"/>
                <a:gd name="T26" fmla="*/ 2147482285 w 77"/>
                <a:gd name="T27" fmla="*/ 2147482296 h 78"/>
                <a:gd name="T28" fmla="*/ 2147482285 w 77"/>
                <a:gd name="T29" fmla="*/ 2147482296 h 78"/>
                <a:gd name="T30" fmla="*/ 2147482285 w 77"/>
                <a:gd name="T31" fmla="*/ 2147482296 h 78"/>
                <a:gd name="T32" fmla="*/ 2147482285 w 77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8"/>
                <a:gd name="T53" fmla="*/ 77 w 7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8">
                  <a:moveTo>
                    <a:pt x="10" y="75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4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74" y="18"/>
                  </a:lnTo>
                  <a:lnTo>
                    <a:pt x="77" y="32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2" y="75"/>
                  </a:lnTo>
                  <a:lnTo>
                    <a:pt x="38" y="78"/>
                  </a:lnTo>
                  <a:lnTo>
                    <a:pt x="24" y="78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3" name="Freeform 50"/>
            <p:cNvSpPr>
              <a:spLocks/>
            </p:cNvSpPr>
            <p:nvPr/>
          </p:nvSpPr>
          <p:spPr bwMode="auto">
            <a:xfrm>
              <a:off x="3948" y="3983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4" name="Freeform 51"/>
            <p:cNvSpPr>
              <a:spLocks/>
            </p:cNvSpPr>
            <p:nvPr/>
          </p:nvSpPr>
          <p:spPr bwMode="auto">
            <a:xfrm>
              <a:off x="4077" y="4124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5" name="Freeform 52"/>
            <p:cNvSpPr>
              <a:spLocks/>
            </p:cNvSpPr>
            <p:nvPr/>
          </p:nvSpPr>
          <p:spPr bwMode="auto">
            <a:xfrm>
              <a:off x="3715" y="3867"/>
              <a:ext cx="77" cy="77"/>
            </a:xfrm>
            <a:custGeom>
              <a:avLst/>
              <a:gdLst>
                <a:gd name="T0" fmla="*/ 2147482285 w 77"/>
                <a:gd name="T1" fmla="*/ 2147482285 h 77"/>
                <a:gd name="T2" fmla="*/ 0 w 77"/>
                <a:gd name="T3" fmla="*/ 2147482285 h 77"/>
                <a:gd name="T4" fmla="*/ 0 w 77"/>
                <a:gd name="T5" fmla="*/ 2147482285 h 77"/>
                <a:gd name="T6" fmla="*/ 0 w 77"/>
                <a:gd name="T7" fmla="*/ 2147482285 h 77"/>
                <a:gd name="T8" fmla="*/ 2147482285 w 77"/>
                <a:gd name="T9" fmla="*/ 2147482285 h 77"/>
                <a:gd name="T10" fmla="*/ 2147482285 w 77"/>
                <a:gd name="T11" fmla="*/ 2147482285 h 77"/>
                <a:gd name="T12" fmla="*/ 2147482285 w 77"/>
                <a:gd name="T13" fmla="*/ 0 h 77"/>
                <a:gd name="T14" fmla="*/ 2147482285 w 77"/>
                <a:gd name="T15" fmla="*/ 0 h 77"/>
                <a:gd name="T16" fmla="*/ 2147482285 w 77"/>
                <a:gd name="T17" fmla="*/ 2147482285 h 77"/>
                <a:gd name="T18" fmla="*/ 2147482285 w 77"/>
                <a:gd name="T19" fmla="*/ 2147482285 h 77"/>
                <a:gd name="T20" fmla="*/ 2147482285 w 77"/>
                <a:gd name="T21" fmla="*/ 2147482285 h 77"/>
                <a:gd name="T22" fmla="*/ 2147482285 w 77"/>
                <a:gd name="T23" fmla="*/ 2147482285 h 77"/>
                <a:gd name="T24" fmla="*/ 2147482285 w 77"/>
                <a:gd name="T25" fmla="*/ 2147482285 h 77"/>
                <a:gd name="T26" fmla="*/ 2147482285 w 77"/>
                <a:gd name="T27" fmla="*/ 2147482285 h 77"/>
                <a:gd name="T28" fmla="*/ 2147482285 w 77"/>
                <a:gd name="T29" fmla="*/ 2147482285 h 77"/>
                <a:gd name="T30" fmla="*/ 2147482285 w 77"/>
                <a:gd name="T31" fmla="*/ 2147482285 h 77"/>
                <a:gd name="T32" fmla="*/ 2147482285 w 77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0" y="17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7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7"/>
                  </a:lnTo>
                  <a:lnTo>
                    <a:pt x="24" y="77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6" name="Freeform 53"/>
            <p:cNvSpPr>
              <a:spLocks/>
            </p:cNvSpPr>
            <p:nvPr/>
          </p:nvSpPr>
          <p:spPr bwMode="auto">
            <a:xfrm>
              <a:off x="3838" y="3211"/>
              <a:ext cx="78" cy="77"/>
            </a:xfrm>
            <a:custGeom>
              <a:avLst/>
              <a:gdLst>
                <a:gd name="T0" fmla="*/ 2147482296 w 78"/>
                <a:gd name="T1" fmla="*/ 2147482285 h 77"/>
                <a:gd name="T2" fmla="*/ 0 w 78"/>
                <a:gd name="T3" fmla="*/ 2147482285 h 77"/>
                <a:gd name="T4" fmla="*/ 0 w 78"/>
                <a:gd name="T5" fmla="*/ 2147482285 h 77"/>
                <a:gd name="T6" fmla="*/ 0 w 78"/>
                <a:gd name="T7" fmla="*/ 2147482285 h 77"/>
                <a:gd name="T8" fmla="*/ 2147482296 w 78"/>
                <a:gd name="T9" fmla="*/ 2147482285 h 77"/>
                <a:gd name="T10" fmla="*/ 2147482296 w 78"/>
                <a:gd name="T11" fmla="*/ 2147482285 h 77"/>
                <a:gd name="T12" fmla="*/ 2147482296 w 78"/>
                <a:gd name="T13" fmla="*/ 0 h 77"/>
                <a:gd name="T14" fmla="*/ 2147482296 w 78"/>
                <a:gd name="T15" fmla="*/ 0 h 77"/>
                <a:gd name="T16" fmla="*/ 2147482296 w 78"/>
                <a:gd name="T17" fmla="*/ 2147482285 h 77"/>
                <a:gd name="T18" fmla="*/ 2147482296 w 78"/>
                <a:gd name="T19" fmla="*/ 2147482285 h 77"/>
                <a:gd name="T20" fmla="*/ 2147482296 w 78"/>
                <a:gd name="T21" fmla="*/ 2147482285 h 77"/>
                <a:gd name="T22" fmla="*/ 2147482296 w 78"/>
                <a:gd name="T23" fmla="*/ 2147482285 h 77"/>
                <a:gd name="T24" fmla="*/ 2147482296 w 78"/>
                <a:gd name="T25" fmla="*/ 2147482285 h 77"/>
                <a:gd name="T26" fmla="*/ 2147482296 w 78"/>
                <a:gd name="T27" fmla="*/ 2147482285 h 77"/>
                <a:gd name="T28" fmla="*/ 2147482296 w 78"/>
                <a:gd name="T29" fmla="*/ 2147482285 h 77"/>
                <a:gd name="T30" fmla="*/ 2147482296 w 78"/>
                <a:gd name="T31" fmla="*/ 2147482285 h 77"/>
                <a:gd name="T32" fmla="*/ 2147482296 w 78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7"/>
                <a:gd name="T53" fmla="*/ 78 w 78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7">
                  <a:moveTo>
                    <a:pt x="11" y="74"/>
                  </a:moveTo>
                  <a:lnTo>
                    <a:pt x="0" y="60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75" y="17"/>
                  </a:lnTo>
                  <a:lnTo>
                    <a:pt x="78" y="31"/>
                  </a:lnTo>
                  <a:lnTo>
                    <a:pt x="78" y="45"/>
                  </a:lnTo>
                  <a:lnTo>
                    <a:pt x="68" y="60"/>
                  </a:lnTo>
                  <a:lnTo>
                    <a:pt x="53" y="74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7" name="Freeform 54"/>
            <p:cNvSpPr>
              <a:spLocks/>
            </p:cNvSpPr>
            <p:nvPr/>
          </p:nvSpPr>
          <p:spPr bwMode="auto">
            <a:xfrm>
              <a:off x="3911" y="3349"/>
              <a:ext cx="77" cy="77"/>
            </a:xfrm>
            <a:custGeom>
              <a:avLst/>
              <a:gdLst>
                <a:gd name="T0" fmla="*/ 2147482285 w 77"/>
                <a:gd name="T1" fmla="*/ 2147482285 h 77"/>
                <a:gd name="T2" fmla="*/ 0 w 77"/>
                <a:gd name="T3" fmla="*/ 2147482285 h 77"/>
                <a:gd name="T4" fmla="*/ 0 w 77"/>
                <a:gd name="T5" fmla="*/ 2147482285 h 77"/>
                <a:gd name="T6" fmla="*/ 0 w 77"/>
                <a:gd name="T7" fmla="*/ 2147482285 h 77"/>
                <a:gd name="T8" fmla="*/ 2147482285 w 77"/>
                <a:gd name="T9" fmla="*/ 2147482285 h 77"/>
                <a:gd name="T10" fmla="*/ 2147482285 w 77"/>
                <a:gd name="T11" fmla="*/ 2147482285 h 77"/>
                <a:gd name="T12" fmla="*/ 2147482285 w 77"/>
                <a:gd name="T13" fmla="*/ 0 h 77"/>
                <a:gd name="T14" fmla="*/ 2147482285 w 77"/>
                <a:gd name="T15" fmla="*/ 0 h 77"/>
                <a:gd name="T16" fmla="*/ 2147482285 w 77"/>
                <a:gd name="T17" fmla="*/ 2147482285 h 77"/>
                <a:gd name="T18" fmla="*/ 2147482285 w 77"/>
                <a:gd name="T19" fmla="*/ 2147482285 h 77"/>
                <a:gd name="T20" fmla="*/ 2147482285 w 77"/>
                <a:gd name="T21" fmla="*/ 2147482285 h 77"/>
                <a:gd name="T22" fmla="*/ 2147482285 w 77"/>
                <a:gd name="T23" fmla="*/ 2147482285 h 77"/>
                <a:gd name="T24" fmla="*/ 2147482285 w 77"/>
                <a:gd name="T25" fmla="*/ 2147482285 h 77"/>
                <a:gd name="T26" fmla="*/ 2147482285 w 77"/>
                <a:gd name="T27" fmla="*/ 2147482285 h 77"/>
                <a:gd name="T28" fmla="*/ 2147482285 w 77"/>
                <a:gd name="T29" fmla="*/ 2147482285 h 77"/>
                <a:gd name="T30" fmla="*/ 2147482285 w 77"/>
                <a:gd name="T31" fmla="*/ 2147482285 h 77"/>
                <a:gd name="T32" fmla="*/ 2147482285 w 77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7" y="32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8" y="77"/>
                  </a:lnTo>
                  <a:lnTo>
                    <a:pt x="24" y="77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8" name="Freeform 55"/>
            <p:cNvSpPr>
              <a:spLocks/>
            </p:cNvSpPr>
            <p:nvPr/>
          </p:nvSpPr>
          <p:spPr bwMode="auto">
            <a:xfrm>
              <a:off x="3954" y="3411"/>
              <a:ext cx="77" cy="78"/>
            </a:xfrm>
            <a:custGeom>
              <a:avLst/>
              <a:gdLst>
                <a:gd name="T0" fmla="*/ 2147482285 w 77"/>
                <a:gd name="T1" fmla="*/ 2147482296 h 78"/>
                <a:gd name="T2" fmla="*/ 0 w 77"/>
                <a:gd name="T3" fmla="*/ 2147482296 h 78"/>
                <a:gd name="T4" fmla="*/ 0 w 77"/>
                <a:gd name="T5" fmla="*/ 2147482296 h 78"/>
                <a:gd name="T6" fmla="*/ 0 w 77"/>
                <a:gd name="T7" fmla="*/ 2147482296 h 78"/>
                <a:gd name="T8" fmla="*/ 2147482285 w 77"/>
                <a:gd name="T9" fmla="*/ 2147482296 h 78"/>
                <a:gd name="T10" fmla="*/ 2147482285 w 77"/>
                <a:gd name="T11" fmla="*/ 2147482296 h 78"/>
                <a:gd name="T12" fmla="*/ 2147482285 w 77"/>
                <a:gd name="T13" fmla="*/ 0 h 78"/>
                <a:gd name="T14" fmla="*/ 2147482285 w 77"/>
                <a:gd name="T15" fmla="*/ 0 h 78"/>
                <a:gd name="T16" fmla="*/ 2147482285 w 77"/>
                <a:gd name="T17" fmla="*/ 2147482296 h 78"/>
                <a:gd name="T18" fmla="*/ 2147482285 w 77"/>
                <a:gd name="T19" fmla="*/ 2147482296 h 78"/>
                <a:gd name="T20" fmla="*/ 2147482285 w 77"/>
                <a:gd name="T21" fmla="*/ 2147482296 h 78"/>
                <a:gd name="T22" fmla="*/ 2147482285 w 77"/>
                <a:gd name="T23" fmla="*/ 2147482296 h 78"/>
                <a:gd name="T24" fmla="*/ 2147482285 w 77"/>
                <a:gd name="T25" fmla="*/ 2147482296 h 78"/>
                <a:gd name="T26" fmla="*/ 2147482285 w 77"/>
                <a:gd name="T27" fmla="*/ 2147482296 h 78"/>
                <a:gd name="T28" fmla="*/ 2147482285 w 77"/>
                <a:gd name="T29" fmla="*/ 2147482296 h 78"/>
                <a:gd name="T30" fmla="*/ 2147482285 w 77"/>
                <a:gd name="T31" fmla="*/ 2147482296 h 78"/>
                <a:gd name="T32" fmla="*/ 2147482285 w 77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8"/>
                <a:gd name="T53" fmla="*/ 77 w 7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7" y="32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4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89" name="Freeform 56"/>
            <p:cNvSpPr>
              <a:spLocks/>
            </p:cNvSpPr>
            <p:nvPr/>
          </p:nvSpPr>
          <p:spPr bwMode="auto">
            <a:xfrm>
              <a:off x="3973" y="3506"/>
              <a:ext cx="77" cy="78"/>
            </a:xfrm>
            <a:custGeom>
              <a:avLst/>
              <a:gdLst>
                <a:gd name="T0" fmla="*/ 2147482285 w 77"/>
                <a:gd name="T1" fmla="*/ 2147482296 h 78"/>
                <a:gd name="T2" fmla="*/ 0 w 77"/>
                <a:gd name="T3" fmla="*/ 2147482296 h 78"/>
                <a:gd name="T4" fmla="*/ 0 w 77"/>
                <a:gd name="T5" fmla="*/ 2147482296 h 78"/>
                <a:gd name="T6" fmla="*/ 0 w 77"/>
                <a:gd name="T7" fmla="*/ 2147482296 h 78"/>
                <a:gd name="T8" fmla="*/ 2147482285 w 77"/>
                <a:gd name="T9" fmla="*/ 2147482296 h 78"/>
                <a:gd name="T10" fmla="*/ 2147482285 w 77"/>
                <a:gd name="T11" fmla="*/ 2147482296 h 78"/>
                <a:gd name="T12" fmla="*/ 2147482285 w 77"/>
                <a:gd name="T13" fmla="*/ 0 h 78"/>
                <a:gd name="T14" fmla="*/ 2147482285 w 77"/>
                <a:gd name="T15" fmla="*/ 0 h 78"/>
                <a:gd name="T16" fmla="*/ 2147482285 w 77"/>
                <a:gd name="T17" fmla="*/ 2147482296 h 78"/>
                <a:gd name="T18" fmla="*/ 2147482285 w 77"/>
                <a:gd name="T19" fmla="*/ 2147482296 h 78"/>
                <a:gd name="T20" fmla="*/ 2147482285 w 77"/>
                <a:gd name="T21" fmla="*/ 2147482296 h 78"/>
                <a:gd name="T22" fmla="*/ 2147482285 w 77"/>
                <a:gd name="T23" fmla="*/ 2147482296 h 78"/>
                <a:gd name="T24" fmla="*/ 2147482285 w 77"/>
                <a:gd name="T25" fmla="*/ 2147482296 h 78"/>
                <a:gd name="T26" fmla="*/ 2147482285 w 77"/>
                <a:gd name="T27" fmla="*/ 2147482296 h 78"/>
                <a:gd name="T28" fmla="*/ 2147482285 w 77"/>
                <a:gd name="T29" fmla="*/ 2147482296 h 78"/>
                <a:gd name="T30" fmla="*/ 2147482285 w 77"/>
                <a:gd name="T31" fmla="*/ 2147482296 h 78"/>
                <a:gd name="T32" fmla="*/ 2147482285 w 77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8"/>
                <a:gd name="T53" fmla="*/ 77 w 7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4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74" y="18"/>
                  </a:lnTo>
                  <a:lnTo>
                    <a:pt x="77" y="32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4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90" name="Freeform 57"/>
            <p:cNvSpPr>
              <a:spLocks/>
            </p:cNvSpPr>
            <p:nvPr/>
          </p:nvSpPr>
          <p:spPr bwMode="auto">
            <a:xfrm>
              <a:off x="2725" y="1962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91" name="Freeform 58"/>
            <p:cNvSpPr>
              <a:spLocks/>
            </p:cNvSpPr>
            <p:nvPr/>
          </p:nvSpPr>
          <p:spPr bwMode="auto">
            <a:xfrm>
              <a:off x="4863" y="3055"/>
              <a:ext cx="74" cy="78"/>
            </a:xfrm>
            <a:custGeom>
              <a:avLst/>
              <a:gdLst>
                <a:gd name="T0" fmla="*/ 2147482250 w 74"/>
                <a:gd name="T1" fmla="*/ 2147482296 h 78"/>
                <a:gd name="T2" fmla="*/ 2147482250 w 74"/>
                <a:gd name="T3" fmla="*/ 2147482296 h 78"/>
                <a:gd name="T4" fmla="*/ 0 w 74"/>
                <a:gd name="T5" fmla="*/ 2147482296 h 78"/>
                <a:gd name="T6" fmla="*/ 0 w 74"/>
                <a:gd name="T7" fmla="*/ 2147482296 h 78"/>
                <a:gd name="T8" fmla="*/ 2147482250 w 74"/>
                <a:gd name="T9" fmla="*/ 2147482296 h 78"/>
                <a:gd name="T10" fmla="*/ 2147482250 w 74"/>
                <a:gd name="T11" fmla="*/ 2147482296 h 78"/>
                <a:gd name="T12" fmla="*/ 2147482250 w 74"/>
                <a:gd name="T13" fmla="*/ 0 h 78"/>
                <a:gd name="T14" fmla="*/ 2147482250 w 74"/>
                <a:gd name="T15" fmla="*/ 0 h 78"/>
                <a:gd name="T16" fmla="*/ 2147482250 w 74"/>
                <a:gd name="T17" fmla="*/ 2147482296 h 78"/>
                <a:gd name="T18" fmla="*/ 2147482250 w 74"/>
                <a:gd name="T19" fmla="*/ 2147482296 h 78"/>
                <a:gd name="T20" fmla="*/ 2147482250 w 74"/>
                <a:gd name="T21" fmla="*/ 2147482296 h 78"/>
                <a:gd name="T22" fmla="*/ 2147482250 w 74"/>
                <a:gd name="T23" fmla="*/ 2147482296 h 78"/>
                <a:gd name="T24" fmla="*/ 2147482250 w 74"/>
                <a:gd name="T25" fmla="*/ 2147482296 h 78"/>
                <a:gd name="T26" fmla="*/ 2147482250 w 74"/>
                <a:gd name="T27" fmla="*/ 2147482296 h 78"/>
                <a:gd name="T28" fmla="*/ 2147482250 w 74"/>
                <a:gd name="T29" fmla="*/ 2147482296 h 78"/>
                <a:gd name="T30" fmla="*/ 2147482250 w 74"/>
                <a:gd name="T31" fmla="*/ 2147482296 h 78"/>
                <a:gd name="T32" fmla="*/ 2147482250 w 74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8"/>
                <a:gd name="T53" fmla="*/ 74 w 74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8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4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1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2" name="Freeform 59"/>
            <p:cNvSpPr>
              <a:spLocks/>
            </p:cNvSpPr>
            <p:nvPr/>
          </p:nvSpPr>
          <p:spPr bwMode="auto">
            <a:xfrm>
              <a:off x="4633" y="3165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3" name="Freeform 60"/>
            <p:cNvSpPr>
              <a:spLocks/>
            </p:cNvSpPr>
            <p:nvPr/>
          </p:nvSpPr>
          <p:spPr bwMode="auto">
            <a:xfrm>
              <a:off x="5273" y="1101"/>
              <a:ext cx="74" cy="78"/>
            </a:xfrm>
            <a:custGeom>
              <a:avLst/>
              <a:gdLst>
                <a:gd name="T0" fmla="*/ 2147482250 w 74"/>
                <a:gd name="T1" fmla="*/ 2147482296 h 78"/>
                <a:gd name="T2" fmla="*/ 2147482250 w 74"/>
                <a:gd name="T3" fmla="*/ 2147482296 h 78"/>
                <a:gd name="T4" fmla="*/ 0 w 74"/>
                <a:gd name="T5" fmla="*/ 2147482296 h 78"/>
                <a:gd name="T6" fmla="*/ 0 w 74"/>
                <a:gd name="T7" fmla="*/ 2147482296 h 78"/>
                <a:gd name="T8" fmla="*/ 2147482250 w 74"/>
                <a:gd name="T9" fmla="*/ 2147482296 h 78"/>
                <a:gd name="T10" fmla="*/ 2147482250 w 74"/>
                <a:gd name="T11" fmla="*/ 2147482296 h 78"/>
                <a:gd name="T12" fmla="*/ 2147482250 w 74"/>
                <a:gd name="T13" fmla="*/ 0 h 78"/>
                <a:gd name="T14" fmla="*/ 2147482250 w 74"/>
                <a:gd name="T15" fmla="*/ 0 h 78"/>
                <a:gd name="T16" fmla="*/ 2147482250 w 74"/>
                <a:gd name="T17" fmla="*/ 2147482296 h 78"/>
                <a:gd name="T18" fmla="*/ 2147482250 w 74"/>
                <a:gd name="T19" fmla="*/ 2147482296 h 78"/>
                <a:gd name="T20" fmla="*/ 2147482250 w 74"/>
                <a:gd name="T21" fmla="*/ 2147482296 h 78"/>
                <a:gd name="T22" fmla="*/ 2147482250 w 74"/>
                <a:gd name="T23" fmla="*/ 2147482296 h 78"/>
                <a:gd name="T24" fmla="*/ 2147482250 w 74"/>
                <a:gd name="T25" fmla="*/ 2147482296 h 78"/>
                <a:gd name="T26" fmla="*/ 2147482250 w 74"/>
                <a:gd name="T27" fmla="*/ 2147482296 h 78"/>
                <a:gd name="T28" fmla="*/ 2147482250 w 74"/>
                <a:gd name="T29" fmla="*/ 2147482296 h 78"/>
                <a:gd name="T30" fmla="*/ 2147482250 w 74"/>
                <a:gd name="T31" fmla="*/ 2147482296 h 78"/>
                <a:gd name="T32" fmla="*/ 2147482250 w 74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8"/>
                <a:gd name="T53" fmla="*/ 74 w 74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8">
                  <a:moveTo>
                    <a:pt x="10" y="74"/>
                  </a:moveTo>
                  <a:lnTo>
                    <a:pt x="3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4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1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4" name="Freeform 61"/>
            <p:cNvSpPr>
              <a:spLocks/>
            </p:cNvSpPr>
            <p:nvPr/>
          </p:nvSpPr>
          <p:spPr bwMode="auto">
            <a:xfrm>
              <a:off x="5630" y="1540"/>
              <a:ext cx="74" cy="78"/>
            </a:xfrm>
            <a:custGeom>
              <a:avLst/>
              <a:gdLst>
                <a:gd name="T0" fmla="*/ 2147482250 w 74"/>
                <a:gd name="T1" fmla="*/ 2147482296 h 78"/>
                <a:gd name="T2" fmla="*/ 2147482250 w 74"/>
                <a:gd name="T3" fmla="*/ 2147482296 h 78"/>
                <a:gd name="T4" fmla="*/ 0 w 74"/>
                <a:gd name="T5" fmla="*/ 2147482296 h 78"/>
                <a:gd name="T6" fmla="*/ 0 w 74"/>
                <a:gd name="T7" fmla="*/ 2147482296 h 78"/>
                <a:gd name="T8" fmla="*/ 2147482250 w 74"/>
                <a:gd name="T9" fmla="*/ 2147482296 h 78"/>
                <a:gd name="T10" fmla="*/ 2147482250 w 74"/>
                <a:gd name="T11" fmla="*/ 2147482296 h 78"/>
                <a:gd name="T12" fmla="*/ 2147482250 w 74"/>
                <a:gd name="T13" fmla="*/ 0 h 78"/>
                <a:gd name="T14" fmla="*/ 2147482250 w 74"/>
                <a:gd name="T15" fmla="*/ 0 h 78"/>
                <a:gd name="T16" fmla="*/ 2147482250 w 74"/>
                <a:gd name="T17" fmla="*/ 2147482296 h 78"/>
                <a:gd name="T18" fmla="*/ 2147482250 w 74"/>
                <a:gd name="T19" fmla="*/ 2147482296 h 78"/>
                <a:gd name="T20" fmla="*/ 2147482250 w 74"/>
                <a:gd name="T21" fmla="*/ 2147482296 h 78"/>
                <a:gd name="T22" fmla="*/ 2147482250 w 74"/>
                <a:gd name="T23" fmla="*/ 2147482296 h 78"/>
                <a:gd name="T24" fmla="*/ 2147482250 w 74"/>
                <a:gd name="T25" fmla="*/ 2147482296 h 78"/>
                <a:gd name="T26" fmla="*/ 2147482250 w 74"/>
                <a:gd name="T27" fmla="*/ 2147482296 h 78"/>
                <a:gd name="T28" fmla="*/ 2147482250 w 74"/>
                <a:gd name="T29" fmla="*/ 2147482296 h 78"/>
                <a:gd name="T30" fmla="*/ 2147482250 w 74"/>
                <a:gd name="T31" fmla="*/ 2147482296 h 78"/>
                <a:gd name="T32" fmla="*/ 2147482250 w 74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8"/>
                <a:gd name="T53" fmla="*/ 74 w 74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8">
                  <a:moveTo>
                    <a:pt x="10" y="74"/>
                  </a:moveTo>
                  <a:lnTo>
                    <a:pt x="3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4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1"/>
                  </a:lnTo>
                  <a:lnTo>
                    <a:pt x="39" y="78"/>
                  </a:lnTo>
                  <a:lnTo>
                    <a:pt x="24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5" name="Freeform 62"/>
            <p:cNvSpPr>
              <a:spLocks/>
            </p:cNvSpPr>
            <p:nvPr/>
          </p:nvSpPr>
          <p:spPr bwMode="auto">
            <a:xfrm>
              <a:off x="5428" y="1743"/>
              <a:ext cx="135" cy="57"/>
            </a:xfrm>
            <a:custGeom>
              <a:avLst/>
              <a:gdLst>
                <a:gd name="T0" fmla="*/ 0 w 135"/>
                <a:gd name="T1" fmla="*/ 2147482561 h 57"/>
                <a:gd name="T2" fmla="*/ 2147482165 w 135"/>
                <a:gd name="T3" fmla="*/ 0 h 57"/>
                <a:gd name="T4" fmla="*/ 2147482165 w 135"/>
                <a:gd name="T5" fmla="*/ 2147482561 h 57"/>
                <a:gd name="T6" fmla="*/ 2147482165 w 135"/>
                <a:gd name="T7" fmla="*/ 2147482561 h 57"/>
                <a:gd name="T8" fmla="*/ 0 w 135"/>
                <a:gd name="T9" fmla="*/ 2147482561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57"/>
                <a:gd name="T17" fmla="*/ 135 w 1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57">
                  <a:moveTo>
                    <a:pt x="0" y="11"/>
                  </a:moveTo>
                  <a:lnTo>
                    <a:pt x="4" y="0"/>
                  </a:lnTo>
                  <a:lnTo>
                    <a:pt x="135" y="46"/>
                  </a:lnTo>
                  <a:lnTo>
                    <a:pt x="131" y="5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96" name="Freeform 63"/>
            <p:cNvSpPr>
              <a:spLocks/>
            </p:cNvSpPr>
            <p:nvPr/>
          </p:nvSpPr>
          <p:spPr bwMode="auto">
            <a:xfrm>
              <a:off x="5326" y="1987"/>
              <a:ext cx="74" cy="77"/>
            </a:xfrm>
            <a:custGeom>
              <a:avLst/>
              <a:gdLst>
                <a:gd name="T0" fmla="*/ 2147482250 w 74"/>
                <a:gd name="T1" fmla="*/ 2147482285 h 77"/>
                <a:gd name="T2" fmla="*/ 2147482250 w 74"/>
                <a:gd name="T3" fmla="*/ 2147482285 h 77"/>
                <a:gd name="T4" fmla="*/ 0 w 74"/>
                <a:gd name="T5" fmla="*/ 2147482285 h 77"/>
                <a:gd name="T6" fmla="*/ 0 w 74"/>
                <a:gd name="T7" fmla="*/ 2147482285 h 77"/>
                <a:gd name="T8" fmla="*/ 2147482250 w 74"/>
                <a:gd name="T9" fmla="*/ 2147482285 h 77"/>
                <a:gd name="T10" fmla="*/ 2147482250 w 74"/>
                <a:gd name="T11" fmla="*/ 2147482285 h 77"/>
                <a:gd name="T12" fmla="*/ 2147482250 w 74"/>
                <a:gd name="T13" fmla="*/ 0 h 77"/>
                <a:gd name="T14" fmla="*/ 2147482250 w 74"/>
                <a:gd name="T15" fmla="*/ 0 h 77"/>
                <a:gd name="T16" fmla="*/ 2147482250 w 74"/>
                <a:gd name="T17" fmla="*/ 2147482285 h 77"/>
                <a:gd name="T18" fmla="*/ 2147482250 w 74"/>
                <a:gd name="T19" fmla="*/ 2147482285 h 77"/>
                <a:gd name="T20" fmla="*/ 2147482250 w 74"/>
                <a:gd name="T21" fmla="*/ 2147482285 h 77"/>
                <a:gd name="T22" fmla="*/ 2147482250 w 74"/>
                <a:gd name="T23" fmla="*/ 2147482285 h 77"/>
                <a:gd name="T24" fmla="*/ 2147482250 w 74"/>
                <a:gd name="T25" fmla="*/ 2147482285 h 77"/>
                <a:gd name="T26" fmla="*/ 2147482250 w 74"/>
                <a:gd name="T27" fmla="*/ 2147482285 h 77"/>
                <a:gd name="T28" fmla="*/ 2147482250 w 74"/>
                <a:gd name="T29" fmla="*/ 2147482285 h 77"/>
                <a:gd name="T30" fmla="*/ 2147482250 w 74"/>
                <a:gd name="T31" fmla="*/ 2147482285 h 77"/>
                <a:gd name="T32" fmla="*/ 2147482250 w 74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10" y="74"/>
                  </a:moveTo>
                  <a:lnTo>
                    <a:pt x="3" y="60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0" y="17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4" y="17"/>
                  </a:lnTo>
                  <a:lnTo>
                    <a:pt x="74" y="31"/>
                  </a:lnTo>
                  <a:lnTo>
                    <a:pt x="74" y="45"/>
                  </a:lnTo>
                  <a:lnTo>
                    <a:pt x="67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7" name="Freeform 64"/>
            <p:cNvSpPr>
              <a:spLocks/>
            </p:cNvSpPr>
            <p:nvPr/>
          </p:nvSpPr>
          <p:spPr bwMode="auto">
            <a:xfrm>
              <a:off x="5261" y="2228"/>
              <a:ext cx="74" cy="77"/>
            </a:xfrm>
            <a:custGeom>
              <a:avLst/>
              <a:gdLst>
                <a:gd name="T0" fmla="*/ 2147482250 w 74"/>
                <a:gd name="T1" fmla="*/ 2147482285 h 77"/>
                <a:gd name="T2" fmla="*/ 2147482250 w 74"/>
                <a:gd name="T3" fmla="*/ 2147482285 h 77"/>
                <a:gd name="T4" fmla="*/ 0 w 74"/>
                <a:gd name="T5" fmla="*/ 2147482285 h 77"/>
                <a:gd name="T6" fmla="*/ 0 w 74"/>
                <a:gd name="T7" fmla="*/ 2147482285 h 77"/>
                <a:gd name="T8" fmla="*/ 2147482250 w 74"/>
                <a:gd name="T9" fmla="*/ 2147482285 h 77"/>
                <a:gd name="T10" fmla="*/ 2147482250 w 74"/>
                <a:gd name="T11" fmla="*/ 2147482285 h 77"/>
                <a:gd name="T12" fmla="*/ 2147482250 w 74"/>
                <a:gd name="T13" fmla="*/ 0 h 77"/>
                <a:gd name="T14" fmla="*/ 2147482250 w 74"/>
                <a:gd name="T15" fmla="*/ 0 h 77"/>
                <a:gd name="T16" fmla="*/ 2147482250 w 74"/>
                <a:gd name="T17" fmla="*/ 2147482285 h 77"/>
                <a:gd name="T18" fmla="*/ 2147482250 w 74"/>
                <a:gd name="T19" fmla="*/ 2147482285 h 77"/>
                <a:gd name="T20" fmla="*/ 2147482250 w 74"/>
                <a:gd name="T21" fmla="*/ 2147482285 h 77"/>
                <a:gd name="T22" fmla="*/ 2147482250 w 74"/>
                <a:gd name="T23" fmla="*/ 2147482285 h 77"/>
                <a:gd name="T24" fmla="*/ 2147482250 w 74"/>
                <a:gd name="T25" fmla="*/ 2147482285 h 77"/>
                <a:gd name="T26" fmla="*/ 2147482250 w 74"/>
                <a:gd name="T27" fmla="*/ 2147482285 h 77"/>
                <a:gd name="T28" fmla="*/ 2147482250 w 74"/>
                <a:gd name="T29" fmla="*/ 2147482285 h 77"/>
                <a:gd name="T30" fmla="*/ 2147482250 w 74"/>
                <a:gd name="T31" fmla="*/ 2147482285 h 77"/>
                <a:gd name="T32" fmla="*/ 2147482250 w 74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10" y="74"/>
                  </a:moveTo>
                  <a:lnTo>
                    <a:pt x="3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7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4" y="17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8" name="Freeform 65"/>
            <p:cNvSpPr>
              <a:spLocks/>
            </p:cNvSpPr>
            <p:nvPr/>
          </p:nvSpPr>
          <p:spPr bwMode="auto">
            <a:xfrm>
              <a:off x="5156" y="2784"/>
              <a:ext cx="74" cy="77"/>
            </a:xfrm>
            <a:custGeom>
              <a:avLst/>
              <a:gdLst>
                <a:gd name="T0" fmla="*/ 2147482250 w 74"/>
                <a:gd name="T1" fmla="*/ 2147482285 h 77"/>
                <a:gd name="T2" fmla="*/ 2147482250 w 74"/>
                <a:gd name="T3" fmla="*/ 2147482285 h 77"/>
                <a:gd name="T4" fmla="*/ 0 w 74"/>
                <a:gd name="T5" fmla="*/ 2147482285 h 77"/>
                <a:gd name="T6" fmla="*/ 0 w 74"/>
                <a:gd name="T7" fmla="*/ 2147482285 h 77"/>
                <a:gd name="T8" fmla="*/ 2147482250 w 74"/>
                <a:gd name="T9" fmla="*/ 2147482285 h 77"/>
                <a:gd name="T10" fmla="*/ 2147482250 w 74"/>
                <a:gd name="T11" fmla="*/ 2147482285 h 77"/>
                <a:gd name="T12" fmla="*/ 2147482250 w 74"/>
                <a:gd name="T13" fmla="*/ 0 h 77"/>
                <a:gd name="T14" fmla="*/ 2147482250 w 74"/>
                <a:gd name="T15" fmla="*/ 0 h 77"/>
                <a:gd name="T16" fmla="*/ 2147482250 w 74"/>
                <a:gd name="T17" fmla="*/ 2147482285 h 77"/>
                <a:gd name="T18" fmla="*/ 2147482250 w 74"/>
                <a:gd name="T19" fmla="*/ 2147482285 h 77"/>
                <a:gd name="T20" fmla="*/ 2147482250 w 74"/>
                <a:gd name="T21" fmla="*/ 2147482285 h 77"/>
                <a:gd name="T22" fmla="*/ 2147482250 w 74"/>
                <a:gd name="T23" fmla="*/ 2147482285 h 77"/>
                <a:gd name="T24" fmla="*/ 2147482250 w 74"/>
                <a:gd name="T25" fmla="*/ 2147482285 h 77"/>
                <a:gd name="T26" fmla="*/ 2147482250 w 74"/>
                <a:gd name="T27" fmla="*/ 2147482285 h 77"/>
                <a:gd name="T28" fmla="*/ 2147482250 w 74"/>
                <a:gd name="T29" fmla="*/ 2147482285 h 77"/>
                <a:gd name="T30" fmla="*/ 2147482250 w 74"/>
                <a:gd name="T31" fmla="*/ 2147482285 h 77"/>
                <a:gd name="T32" fmla="*/ 2147482250 w 74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7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4" y="17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9" name="Freeform 66"/>
            <p:cNvSpPr>
              <a:spLocks/>
            </p:cNvSpPr>
            <p:nvPr/>
          </p:nvSpPr>
          <p:spPr bwMode="auto">
            <a:xfrm>
              <a:off x="4432" y="3345"/>
              <a:ext cx="74" cy="77"/>
            </a:xfrm>
            <a:custGeom>
              <a:avLst/>
              <a:gdLst>
                <a:gd name="T0" fmla="*/ 2147482250 w 74"/>
                <a:gd name="T1" fmla="*/ 2147482285 h 77"/>
                <a:gd name="T2" fmla="*/ 2147482250 w 74"/>
                <a:gd name="T3" fmla="*/ 2147482285 h 77"/>
                <a:gd name="T4" fmla="*/ 0 w 74"/>
                <a:gd name="T5" fmla="*/ 2147482285 h 77"/>
                <a:gd name="T6" fmla="*/ 0 w 74"/>
                <a:gd name="T7" fmla="*/ 2147482285 h 77"/>
                <a:gd name="T8" fmla="*/ 2147482250 w 74"/>
                <a:gd name="T9" fmla="*/ 2147482285 h 77"/>
                <a:gd name="T10" fmla="*/ 2147482250 w 74"/>
                <a:gd name="T11" fmla="*/ 2147482285 h 77"/>
                <a:gd name="T12" fmla="*/ 2147482250 w 74"/>
                <a:gd name="T13" fmla="*/ 0 h 77"/>
                <a:gd name="T14" fmla="*/ 2147482250 w 74"/>
                <a:gd name="T15" fmla="*/ 0 h 77"/>
                <a:gd name="T16" fmla="*/ 2147482250 w 74"/>
                <a:gd name="T17" fmla="*/ 2147482285 h 77"/>
                <a:gd name="T18" fmla="*/ 2147482250 w 74"/>
                <a:gd name="T19" fmla="*/ 2147482285 h 77"/>
                <a:gd name="T20" fmla="*/ 2147482250 w 74"/>
                <a:gd name="T21" fmla="*/ 2147482285 h 77"/>
                <a:gd name="T22" fmla="*/ 2147482250 w 74"/>
                <a:gd name="T23" fmla="*/ 2147482285 h 77"/>
                <a:gd name="T24" fmla="*/ 2147482250 w 74"/>
                <a:gd name="T25" fmla="*/ 2147482285 h 77"/>
                <a:gd name="T26" fmla="*/ 2147482250 w 74"/>
                <a:gd name="T27" fmla="*/ 2147482285 h 77"/>
                <a:gd name="T28" fmla="*/ 2147482250 w 74"/>
                <a:gd name="T29" fmla="*/ 2147482285 h 77"/>
                <a:gd name="T30" fmla="*/ 2147482250 w 74"/>
                <a:gd name="T31" fmla="*/ 2147482285 h 77"/>
                <a:gd name="T32" fmla="*/ 2147482250 w 74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11" y="74"/>
                  </a:moveTo>
                  <a:lnTo>
                    <a:pt x="4" y="60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4" y="7"/>
                  </a:lnTo>
                  <a:lnTo>
                    <a:pt x="74" y="17"/>
                  </a:lnTo>
                  <a:lnTo>
                    <a:pt x="74" y="31"/>
                  </a:lnTo>
                  <a:lnTo>
                    <a:pt x="74" y="45"/>
                  </a:lnTo>
                  <a:lnTo>
                    <a:pt x="67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0" name="Freeform 67"/>
            <p:cNvSpPr>
              <a:spLocks/>
            </p:cNvSpPr>
            <p:nvPr/>
          </p:nvSpPr>
          <p:spPr bwMode="auto">
            <a:xfrm>
              <a:off x="4438" y="3527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1" name="Freeform 68"/>
            <p:cNvSpPr>
              <a:spLocks/>
            </p:cNvSpPr>
            <p:nvPr/>
          </p:nvSpPr>
          <p:spPr bwMode="auto">
            <a:xfrm>
              <a:off x="4178" y="4025"/>
              <a:ext cx="74" cy="78"/>
            </a:xfrm>
            <a:custGeom>
              <a:avLst/>
              <a:gdLst>
                <a:gd name="T0" fmla="*/ 2147482250 w 74"/>
                <a:gd name="T1" fmla="*/ 2147482296 h 78"/>
                <a:gd name="T2" fmla="*/ 2147482250 w 74"/>
                <a:gd name="T3" fmla="*/ 2147482296 h 78"/>
                <a:gd name="T4" fmla="*/ 0 w 74"/>
                <a:gd name="T5" fmla="*/ 2147482296 h 78"/>
                <a:gd name="T6" fmla="*/ 0 w 74"/>
                <a:gd name="T7" fmla="*/ 2147482296 h 78"/>
                <a:gd name="T8" fmla="*/ 2147482250 w 74"/>
                <a:gd name="T9" fmla="*/ 2147482296 h 78"/>
                <a:gd name="T10" fmla="*/ 2147482250 w 74"/>
                <a:gd name="T11" fmla="*/ 2147482296 h 78"/>
                <a:gd name="T12" fmla="*/ 2147482250 w 74"/>
                <a:gd name="T13" fmla="*/ 0 h 78"/>
                <a:gd name="T14" fmla="*/ 2147482250 w 74"/>
                <a:gd name="T15" fmla="*/ 0 h 78"/>
                <a:gd name="T16" fmla="*/ 2147482250 w 74"/>
                <a:gd name="T17" fmla="*/ 2147482296 h 78"/>
                <a:gd name="T18" fmla="*/ 2147482250 w 74"/>
                <a:gd name="T19" fmla="*/ 2147482296 h 78"/>
                <a:gd name="T20" fmla="*/ 2147482250 w 74"/>
                <a:gd name="T21" fmla="*/ 2147482296 h 78"/>
                <a:gd name="T22" fmla="*/ 2147482250 w 74"/>
                <a:gd name="T23" fmla="*/ 2147482296 h 78"/>
                <a:gd name="T24" fmla="*/ 2147482250 w 74"/>
                <a:gd name="T25" fmla="*/ 2147482296 h 78"/>
                <a:gd name="T26" fmla="*/ 2147482250 w 74"/>
                <a:gd name="T27" fmla="*/ 2147482296 h 78"/>
                <a:gd name="T28" fmla="*/ 2147482250 w 74"/>
                <a:gd name="T29" fmla="*/ 2147482296 h 78"/>
                <a:gd name="T30" fmla="*/ 2147482250 w 74"/>
                <a:gd name="T31" fmla="*/ 2147482296 h 78"/>
                <a:gd name="T32" fmla="*/ 2147482250 w 74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8"/>
                <a:gd name="T53" fmla="*/ 74 w 74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8">
                  <a:moveTo>
                    <a:pt x="10" y="74"/>
                  </a:moveTo>
                  <a:lnTo>
                    <a:pt x="3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7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4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1"/>
                  </a:lnTo>
                  <a:lnTo>
                    <a:pt x="38" y="78"/>
                  </a:lnTo>
                  <a:lnTo>
                    <a:pt x="24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2" name="Freeform 69"/>
            <p:cNvSpPr>
              <a:spLocks/>
            </p:cNvSpPr>
            <p:nvPr/>
          </p:nvSpPr>
          <p:spPr bwMode="auto">
            <a:xfrm>
              <a:off x="4966" y="3025"/>
              <a:ext cx="77" cy="78"/>
            </a:xfrm>
            <a:custGeom>
              <a:avLst/>
              <a:gdLst>
                <a:gd name="T0" fmla="*/ 2147482285 w 77"/>
                <a:gd name="T1" fmla="*/ 2147482296 h 78"/>
                <a:gd name="T2" fmla="*/ 0 w 77"/>
                <a:gd name="T3" fmla="*/ 2147482296 h 78"/>
                <a:gd name="T4" fmla="*/ 0 w 77"/>
                <a:gd name="T5" fmla="*/ 2147482296 h 78"/>
                <a:gd name="T6" fmla="*/ 0 w 77"/>
                <a:gd name="T7" fmla="*/ 2147482296 h 78"/>
                <a:gd name="T8" fmla="*/ 2147482285 w 77"/>
                <a:gd name="T9" fmla="*/ 2147482296 h 78"/>
                <a:gd name="T10" fmla="*/ 2147482285 w 77"/>
                <a:gd name="T11" fmla="*/ 2147482296 h 78"/>
                <a:gd name="T12" fmla="*/ 2147482285 w 77"/>
                <a:gd name="T13" fmla="*/ 0 h 78"/>
                <a:gd name="T14" fmla="*/ 2147482285 w 77"/>
                <a:gd name="T15" fmla="*/ 0 h 78"/>
                <a:gd name="T16" fmla="*/ 2147482285 w 77"/>
                <a:gd name="T17" fmla="*/ 2147482296 h 78"/>
                <a:gd name="T18" fmla="*/ 2147482285 w 77"/>
                <a:gd name="T19" fmla="*/ 2147482296 h 78"/>
                <a:gd name="T20" fmla="*/ 2147482285 w 77"/>
                <a:gd name="T21" fmla="*/ 2147482296 h 78"/>
                <a:gd name="T22" fmla="*/ 2147482285 w 77"/>
                <a:gd name="T23" fmla="*/ 2147482296 h 78"/>
                <a:gd name="T24" fmla="*/ 2147482285 w 77"/>
                <a:gd name="T25" fmla="*/ 2147482296 h 78"/>
                <a:gd name="T26" fmla="*/ 2147482285 w 77"/>
                <a:gd name="T27" fmla="*/ 2147482296 h 78"/>
                <a:gd name="T28" fmla="*/ 2147482285 w 77"/>
                <a:gd name="T29" fmla="*/ 2147482296 h 78"/>
                <a:gd name="T30" fmla="*/ 2147482285 w 77"/>
                <a:gd name="T31" fmla="*/ 2147482296 h 78"/>
                <a:gd name="T32" fmla="*/ 2147482285 w 77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8"/>
                <a:gd name="T53" fmla="*/ 77 w 7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4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74" y="18"/>
                  </a:lnTo>
                  <a:lnTo>
                    <a:pt x="77" y="32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8" y="78"/>
                  </a:lnTo>
                  <a:lnTo>
                    <a:pt x="24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03" name="Freeform 70"/>
            <p:cNvSpPr>
              <a:spLocks noEditPoints="1"/>
            </p:cNvSpPr>
            <p:nvPr/>
          </p:nvSpPr>
          <p:spPr bwMode="auto">
            <a:xfrm>
              <a:off x="4358" y="2304"/>
              <a:ext cx="166" cy="88"/>
            </a:xfrm>
            <a:custGeom>
              <a:avLst/>
              <a:gdLst>
                <a:gd name="T0" fmla="*/ 2147482346 w 166"/>
                <a:gd name="T1" fmla="*/ 2147482391 h 88"/>
                <a:gd name="T2" fmla="*/ 2147482346 w 166"/>
                <a:gd name="T3" fmla="*/ 0 h 88"/>
                <a:gd name="T4" fmla="*/ 0 w 166"/>
                <a:gd name="T5" fmla="*/ 0 h 88"/>
                <a:gd name="T6" fmla="*/ 0 w 166"/>
                <a:gd name="T7" fmla="*/ 2147482391 h 88"/>
                <a:gd name="T8" fmla="*/ 2147482346 w 166"/>
                <a:gd name="T9" fmla="*/ 2147482391 h 88"/>
                <a:gd name="T10" fmla="*/ 2147482346 w 166"/>
                <a:gd name="T11" fmla="*/ 2147482391 h 88"/>
                <a:gd name="T12" fmla="*/ 2147482346 w 166"/>
                <a:gd name="T13" fmla="*/ 2147482391 h 88"/>
                <a:gd name="T14" fmla="*/ 2147482346 w 166"/>
                <a:gd name="T15" fmla="*/ 2147482391 h 88"/>
                <a:gd name="T16" fmla="*/ 2147482346 w 166"/>
                <a:gd name="T17" fmla="*/ 2147482391 h 88"/>
                <a:gd name="T18" fmla="*/ 2147482346 w 166"/>
                <a:gd name="T19" fmla="*/ 2147482391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6"/>
                <a:gd name="T31" fmla="*/ 0 h 88"/>
                <a:gd name="T32" fmla="*/ 166 w 166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6" h="88">
                  <a:moveTo>
                    <a:pt x="166" y="88"/>
                  </a:moveTo>
                  <a:lnTo>
                    <a:pt x="166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66" y="88"/>
                  </a:lnTo>
                  <a:close/>
                  <a:moveTo>
                    <a:pt x="3" y="88"/>
                  </a:moveTo>
                  <a:lnTo>
                    <a:pt x="3" y="4"/>
                  </a:lnTo>
                  <a:lnTo>
                    <a:pt x="162" y="4"/>
                  </a:lnTo>
                  <a:lnTo>
                    <a:pt x="162" y="88"/>
                  </a:lnTo>
                  <a:lnTo>
                    <a:pt x="3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4" name="Freeform 71"/>
            <p:cNvSpPr>
              <a:spLocks/>
            </p:cNvSpPr>
            <p:nvPr/>
          </p:nvSpPr>
          <p:spPr bwMode="auto">
            <a:xfrm>
              <a:off x="1888" y="1630"/>
              <a:ext cx="756" cy="268"/>
            </a:xfrm>
            <a:custGeom>
              <a:avLst/>
              <a:gdLst>
                <a:gd name="T0" fmla="*/ 2147482442 w 756"/>
                <a:gd name="T1" fmla="*/ 2147482158 h 268"/>
                <a:gd name="T2" fmla="*/ 0 w 756"/>
                <a:gd name="T3" fmla="*/ 0 h 268"/>
                <a:gd name="T4" fmla="*/ 2147482442 w 756"/>
                <a:gd name="T5" fmla="*/ 2147482158 h 268"/>
                <a:gd name="T6" fmla="*/ 2147482442 w 756"/>
                <a:gd name="T7" fmla="*/ 2147482158 h 268"/>
                <a:gd name="T8" fmla="*/ 2147482442 w 756"/>
                <a:gd name="T9" fmla="*/ 2147482158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68"/>
                <a:gd name="T17" fmla="*/ 756 w 756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68">
                  <a:moveTo>
                    <a:pt x="18" y="11"/>
                  </a:moveTo>
                  <a:lnTo>
                    <a:pt x="0" y="0"/>
                  </a:lnTo>
                  <a:lnTo>
                    <a:pt x="739" y="258"/>
                  </a:lnTo>
                  <a:lnTo>
                    <a:pt x="756" y="268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5" name="Freeform 72"/>
            <p:cNvSpPr>
              <a:spLocks/>
            </p:cNvSpPr>
            <p:nvPr/>
          </p:nvSpPr>
          <p:spPr bwMode="auto">
            <a:xfrm>
              <a:off x="5293" y="2026"/>
              <a:ext cx="82" cy="85"/>
            </a:xfrm>
            <a:custGeom>
              <a:avLst/>
              <a:gdLst>
                <a:gd name="T0" fmla="*/ 2147482337 w 82"/>
                <a:gd name="T1" fmla="*/ 2147482365 h 85"/>
                <a:gd name="T2" fmla="*/ 2147482337 w 82"/>
                <a:gd name="T3" fmla="*/ 2147482365 h 85"/>
                <a:gd name="T4" fmla="*/ 0 w 82"/>
                <a:gd name="T5" fmla="*/ 2147482365 h 85"/>
                <a:gd name="T6" fmla="*/ 0 w 82"/>
                <a:gd name="T7" fmla="*/ 2147482365 h 85"/>
                <a:gd name="T8" fmla="*/ 2147482337 w 82"/>
                <a:gd name="T9" fmla="*/ 2147482365 h 85"/>
                <a:gd name="T10" fmla="*/ 2147482337 w 82"/>
                <a:gd name="T11" fmla="*/ 2147482365 h 85"/>
                <a:gd name="T12" fmla="*/ 2147482337 w 82"/>
                <a:gd name="T13" fmla="*/ 0 h 85"/>
                <a:gd name="T14" fmla="*/ 2147482337 w 82"/>
                <a:gd name="T15" fmla="*/ 2147482365 h 85"/>
                <a:gd name="T16" fmla="*/ 2147482337 w 82"/>
                <a:gd name="T17" fmla="*/ 2147482365 h 85"/>
                <a:gd name="T18" fmla="*/ 2147482337 w 82"/>
                <a:gd name="T19" fmla="*/ 2147482365 h 85"/>
                <a:gd name="T20" fmla="*/ 2147482337 w 82"/>
                <a:gd name="T21" fmla="*/ 2147482365 h 85"/>
                <a:gd name="T22" fmla="*/ 2147482337 w 82"/>
                <a:gd name="T23" fmla="*/ 2147482365 h 85"/>
                <a:gd name="T24" fmla="*/ 2147482337 w 82"/>
                <a:gd name="T25" fmla="*/ 2147482365 h 85"/>
                <a:gd name="T26" fmla="*/ 2147482337 w 82"/>
                <a:gd name="T27" fmla="*/ 2147482365 h 85"/>
                <a:gd name="T28" fmla="*/ 2147482337 w 82"/>
                <a:gd name="T29" fmla="*/ 2147482365 h 85"/>
                <a:gd name="T30" fmla="*/ 2147482337 w 82"/>
                <a:gd name="T31" fmla="*/ 2147482365 h 85"/>
                <a:gd name="T32" fmla="*/ 2147482337 w 82"/>
                <a:gd name="T33" fmla="*/ 2147482365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5"/>
                <a:gd name="T53" fmla="*/ 82 w 82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5">
                  <a:moveTo>
                    <a:pt x="14" y="78"/>
                  </a:moveTo>
                  <a:lnTo>
                    <a:pt x="4" y="64"/>
                  </a:lnTo>
                  <a:lnTo>
                    <a:pt x="0" y="49"/>
                  </a:lnTo>
                  <a:lnTo>
                    <a:pt x="0" y="35"/>
                  </a:lnTo>
                  <a:lnTo>
                    <a:pt x="11" y="18"/>
                  </a:lnTo>
                  <a:lnTo>
                    <a:pt x="25" y="7"/>
                  </a:lnTo>
                  <a:lnTo>
                    <a:pt x="39" y="0"/>
                  </a:lnTo>
                  <a:lnTo>
                    <a:pt x="53" y="4"/>
                  </a:lnTo>
                  <a:lnTo>
                    <a:pt x="67" y="7"/>
                  </a:lnTo>
                  <a:lnTo>
                    <a:pt x="78" y="21"/>
                  </a:lnTo>
                  <a:lnTo>
                    <a:pt x="82" y="35"/>
                  </a:lnTo>
                  <a:lnTo>
                    <a:pt x="82" y="53"/>
                  </a:lnTo>
                  <a:lnTo>
                    <a:pt x="75" y="67"/>
                  </a:lnTo>
                  <a:lnTo>
                    <a:pt x="60" y="78"/>
                  </a:lnTo>
                  <a:lnTo>
                    <a:pt x="46" y="85"/>
                  </a:lnTo>
                  <a:lnTo>
                    <a:pt x="29" y="85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06" name="Freeform 73"/>
            <p:cNvSpPr>
              <a:spLocks/>
            </p:cNvSpPr>
            <p:nvPr/>
          </p:nvSpPr>
          <p:spPr bwMode="auto">
            <a:xfrm>
              <a:off x="5578" y="1523"/>
              <a:ext cx="77" cy="78"/>
            </a:xfrm>
            <a:custGeom>
              <a:avLst/>
              <a:gdLst>
                <a:gd name="T0" fmla="*/ 2147482285 w 77"/>
                <a:gd name="T1" fmla="*/ 2147482296 h 78"/>
                <a:gd name="T2" fmla="*/ 0 w 77"/>
                <a:gd name="T3" fmla="*/ 2147482296 h 78"/>
                <a:gd name="T4" fmla="*/ 0 w 77"/>
                <a:gd name="T5" fmla="*/ 2147482296 h 78"/>
                <a:gd name="T6" fmla="*/ 0 w 77"/>
                <a:gd name="T7" fmla="*/ 2147482296 h 78"/>
                <a:gd name="T8" fmla="*/ 2147482285 w 77"/>
                <a:gd name="T9" fmla="*/ 2147482296 h 78"/>
                <a:gd name="T10" fmla="*/ 2147482285 w 77"/>
                <a:gd name="T11" fmla="*/ 2147482296 h 78"/>
                <a:gd name="T12" fmla="*/ 2147482285 w 77"/>
                <a:gd name="T13" fmla="*/ 0 h 78"/>
                <a:gd name="T14" fmla="*/ 2147482285 w 77"/>
                <a:gd name="T15" fmla="*/ 0 h 78"/>
                <a:gd name="T16" fmla="*/ 2147482285 w 77"/>
                <a:gd name="T17" fmla="*/ 2147482296 h 78"/>
                <a:gd name="T18" fmla="*/ 2147482285 w 77"/>
                <a:gd name="T19" fmla="*/ 2147482296 h 78"/>
                <a:gd name="T20" fmla="*/ 2147482285 w 77"/>
                <a:gd name="T21" fmla="*/ 2147482296 h 78"/>
                <a:gd name="T22" fmla="*/ 2147482285 w 77"/>
                <a:gd name="T23" fmla="*/ 2147482296 h 78"/>
                <a:gd name="T24" fmla="*/ 2147482285 w 77"/>
                <a:gd name="T25" fmla="*/ 2147482296 h 78"/>
                <a:gd name="T26" fmla="*/ 2147482285 w 77"/>
                <a:gd name="T27" fmla="*/ 2147482296 h 78"/>
                <a:gd name="T28" fmla="*/ 2147482285 w 77"/>
                <a:gd name="T29" fmla="*/ 2147482296 h 78"/>
                <a:gd name="T30" fmla="*/ 2147482285 w 77"/>
                <a:gd name="T31" fmla="*/ 2147482296 h 78"/>
                <a:gd name="T32" fmla="*/ 2147482285 w 77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8"/>
                <a:gd name="T53" fmla="*/ 77 w 7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4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74" y="18"/>
                  </a:lnTo>
                  <a:lnTo>
                    <a:pt x="77" y="32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4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07" name="Freeform 74"/>
            <p:cNvSpPr>
              <a:spLocks/>
            </p:cNvSpPr>
            <p:nvPr/>
          </p:nvSpPr>
          <p:spPr bwMode="auto">
            <a:xfrm>
              <a:off x="2830" y="111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08" name="Freeform 75"/>
            <p:cNvSpPr>
              <a:spLocks/>
            </p:cNvSpPr>
            <p:nvPr/>
          </p:nvSpPr>
          <p:spPr bwMode="auto">
            <a:xfrm>
              <a:off x="4287" y="86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09" name="Freeform 81"/>
            <p:cNvSpPr>
              <a:spLocks/>
            </p:cNvSpPr>
            <p:nvPr/>
          </p:nvSpPr>
          <p:spPr bwMode="auto">
            <a:xfrm>
              <a:off x="5518" y="1691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10" name="Freeform 82"/>
            <p:cNvSpPr>
              <a:spLocks/>
            </p:cNvSpPr>
            <p:nvPr/>
          </p:nvSpPr>
          <p:spPr bwMode="auto">
            <a:xfrm>
              <a:off x="3994" y="64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1" name="Freeform 83"/>
            <p:cNvSpPr>
              <a:spLocks/>
            </p:cNvSpPr>
            <p:nvPr/>
          </p:nvSpPr>
          <p:spPr bwMode="auto">
            <a:xfrm>
              <a:off x="5242" y="109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2" name="Freeform 84"/>
            <p:cNvSpPr>
              <a:spLocks/>
            </p:cNvSpPr>
            <p:nvPr/>
          </p:nvSpPr>
          <p:spPr bwMode="auto">
            <a:xfrm>
              <a:off x="3526" y="2759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3" name="Freeform 85"/>
            <p:cNvSpPr>
              <a:spLocks/>
            </p:cNvSpPr>
            <p:nvPr/>
          </p:nvSpPr>
          <p:spPr bwMode="auto">
            <a:xfrm>
              <a:off x="3406" y="2423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4" name="Freeform 86"/>
            <p:cNvSpPr>
              <a:spLocks/>
            </p:cNvSpPr>
            <p:nvPr/>
          </p:nvSpPr>
          <p:spPr bwMode="auto">
            <a:xfrm>
              <a:off x="5602" y="1379"/>
              <a:ext cx="74" cy="78"/>
            </a:xfrm>
            <a:custGeom>
              <a:avLst/>
              <a:gdLst>
                <a:gd name="T0" fmla="*/ 2147482250 w 74"/>
                <a:gd name="T1" fmla="*/ 2147482296 h 78"/>
                <a:gd name="T2" fmla="*/ 2147482250 w 74"/>
                <a:gd name="T3" fmla="*/ 2147482296 h 78"/>
                <a:gd name="T4" fmla="*/ 0 w 74"/>
                <a:gd name="T5" fmla="*/ 2147482296 h 78"/>
                <a:gd name="T6" fmla="*/ 0 w 74"/>
                <a:gd name="T7" fmla="*/ 2147482296 h 78"/>
                <a:gd name="T8" fmla="*/ 2147482250 w 74"/>
                <a:gd name="T9" fmla="*/ 2147482296 h 78"/>
                <a:gd name="T10" fmla="*/ 2147482250 w 74"/>
                <a:gd name="T11" fmla="*/ 2147482296 h 78"/>
                <a:gd name="T12" fmla="*/ 2147482250 w 74"/>
                <a:gd name="T13" fmla="*/ 0 h 78"/>
                <a:gd name="T14" fmla="*/ 2147482250 w 74"/>
                <a:gd name="T15" fmla="*/ 0 h 78"/>
                <a:gd name="T16" fmla="*/ 2147482250 w 74"/>
                <a:gd name="T17" fmla="*/ 2147482296 h 78"/>
                <a:gd name="T18" fmla="*/ 2147482250 w 74"/>
                <a:gd name="T19" fmla="*/ 2147482296 h 78"/>
                <a:gd name="T20" fmla="*/ 2147482250 w 74"/>
                <a:gd name="T21" fmla="*/ 2147482296 h 78"/>
                <a:gd name="T22" fmla="*/ 2147482250 w 74"/>
                <a:gd name="T23" fmla="*/ 2147482296 h 78"/>
                <a:gd name="T24" fmla="*/ 2147482250 w 74"/>
                <a:gd name="T25" fmla="*/ 2147482296 h 78"/>
                <a:gd name="T26" fmla="*/ 2147482250 w 74"/>
                <a:gd name="T27" fmla="*/ 2147482296 h 78"/>
                <a:gd name="T28" fmla="*/ 2147482250 w 74"/>
                <a:gd name="T29" fmla="*/ 2147482296 h 78"/>
                <a:gd name="T30" fmla="*/ 2147482250 w 74"/>
                <a:gd name="T31" fmla="*/ 2147482296 h 78"/>
                <a:gd name="T32" fmla="*/ 2147482250 w 74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8"/>
                <a:gd name="T53" fmla="*/ 74 w 74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8">
                  <a:moveTo>
                    <a:pt x="10" y="74"/>
                  </a:moveTo>
                  <a:lnTo>
                    <a:pt x="3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4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1"/>
                  </a:lnTo>
                  <a:lnTo>
                    <a:pt x="39" y="78"/>
                  </a:lnTo>
                  <a:lnTo>
                    <a:pt x="24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15" name="Freeform 87"/>
            <p:cNvSpPr>
              <a:spLocks/>
            </p:cNvSpPr>
            <p:nvPr/>
          </p:nvSpPr>
          <p:spPr bwMode="auto">
            <a:xfrm>
              <a:off x="4006" y="4055"/>
              <a:ext cx="77" cy="78"/>
            </a:xfrm>
            <a:custGeom>
              <a:avLst/>
              <a:gdLst>
                <a:gd name="T0" fmla="*/ 2147482285 w 77"/>
                <a:gd name="T1" fmla="*/ 2147482296 h 78"/>
                <a:gd name="T2" fmla="*/ 0 w 77"/>
                <a:gd name="T3" fmla="*/ 2147482296 h 78"/>
                <a:gd name="T4" fmla="*/ 0 w 77"/>
                <a:gd name="T5" fmla="*/ 2147482296 h 78"/>
                <a:gd name="T6" fmla="*/ 0 w 77"/>
                <a:gd name="T7" fmla="*/ 2147482296 h 78"/>
                <a:gd name="T8" fmla="*/ 2147482285 w 77"/>
                <a:gd name="T9" fmla="*/ 2147482296 h 78"/>
                <a:gd name="T10" fmla="*/ 2147482285 w 77"/>
                <a:gd name="T11" fmla="*/ 2147482296 h 78"/>
                <a:gd name="T12" fmla="*/ 2147482285 w 77"/>
                <a:gd name="T13" fmla="*/ 0 h 78"/>
                <a:gd name="T14" fmla="*/ 2147482285 w 77"/>
                <a:gd name="T15" fmla="*/ 0 h 78"/>
                <a:gd name="T16" fmla="*/ 2147482285 w 77"/>
                <a:gd name="T17" fmla="*/ 2147482296 h 78"/>
                <a:gd name="T18" fmla="*/ 2147482285 w 77"/>
                <a:gd name="T19" fmla="*/ 2147482296 h 78"/>
                <a:gd name="T20" fmla="*/ 2147482285 w 77"/>
                <a:gd name="T21" fmla="*/ 2147482296 h 78"/>
                <a:gd name="T22" fmla="*/ 2147482285 w 77"/>
                <a:gd name="T23" fmla="*/ 2147482296 h 78"/>
                <a:gd name="T24" fmla="*/ 2147482285 w 77"/>
                <a:gd name="T25" fmla="*/ 2147482296 h 78"/>
                <a:gd name="T26" fmla="*/ 2147482285 w 77"/>
                <a:gd name="T27" fmla="*/ 2147482296 h 78"/>
                <a:gd name="T28" fmla="*/ 2147482285 w 77"/>
                <a:gd name="T29" fmla="*/ 2147482296 h 78"/>
                <a:gd name="T30" fmla="*/ 2147482285 w 77"/>
                <a:gd name="T31" fmla="*/ 2147482296 h 78"/>
                <a:gd name="T32" fmla="*/ 2147482285 w 77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8"/>
                <a:gd name="T53" fmla="*/ 77 w 7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8">
                  <a:moveTo>
                    <a:pt x="10" y="75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4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74" y="18"/>
                  </a:lnTo>
                  <a:lnTo>
                    <a:pt x="77" y="32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2" y="75"/>
                  </a:lnTo>
                  <a:lnTo>
                    <a:pt x="38" y="78"/>
                  </a:lnTo>
                  <a:lnTo>
                    <a:pt x="24" y="78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6" name="Freeform 88"/>
            <p:cNvSpPr>
              <a:spLocks/>
            </p:cNvSpPr>
            <p:nvPr/>
          </p:nvSpPr>
          <p:spPr bwMode="auto">
            <a:xfrm>
              <a:off x="2794" y="1163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17" name="Freeform 89"/>
            <p:cNvSpPr>
              <a:spLocks/>
            </p:cNvSpPr>
            <p:nvPr/>
          </p:nvSpPr>
          <p:spPr bwMode="auto">
            <a:xfrm>
              <a:off x="4390" y="231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8" name="Freeform 90"/>
            <p:cNvSpPr>
              <a:spLocks/>
            </p:cNvSpPr>
            <p:nvPr/>
          </p:nvSpPr>
          <p:spPr bwMode="auto">
            <a:xfrm>
              <a:off x="3550" y="298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19" name="Freeform 91"/>
            <p:cNvSpPr>
              <a:spLocks/>
            </p:cNvSpPr>
            <p:nvPr/>
          </p:nvSpPr>
          <p:spPr bwMode="auto">
            <a:xfrm>
              <a:off x="4234" y="887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20" name="Freeform 92"/>
            <p:cNvSpPr>
              <a:spLocks/>
            </p:cNvSpPr>
            <p:nvPr/>
          </p:nvSpPr>
          <p:spPr bwMode="auto">
            <a:xfrm>
              <a:off x="4054" y="319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1" name="Freeform 93"/>
            <p:cNvSpPr>
              <a:spLocks/>
            </p:cNvSpPr>
            <p:nvPr/>
          </p:nvSpPr>
          <p:spPr bwMode="auto">
            <a:xfrm>
              <a:off x="2974" y="539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2" name="Freeform 94"/>
            <p:cNvSpPr>
              <a:spLocks/>
            </p:cNvSpPr>
            <p:nvPr/>
          </p:nvSpPr>
          <p:spPr bwMode="auto">
            <a:xfrm>
              <a:off x="2422" y="195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3" name="Freeform 95"/>
            <p:cNvSpPr>
              <a:spLocks/>
            </p:cNvSpPr>
            <p:nvPr/>
          </p:nvSpPr>
          <p:spPr bwMode="auto">
            <a:xfrm>
              <a:off x="2278" y="2003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4" name="Freeform 96"/>
            <p:cNvSpPr>
              <a:spLocks/>
            </p:cNvSpPr>
            <p:nvPr/>
          </p:nvSpPr>
          <p:spPr bwMode="auto">
            <a:xfrm>
              <a:off x="2110" y="133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5" name="Freeform 97"/>
            <p:cNvSpPr>
              <a:spLocks/>
            </p:cNvSpPr>
            <p:nvPr/>
          </p:nvSpPr>
          <p:spPr bwMode="auto">
            <a:xfrm>
              <a:off x="3850" y="419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6" name="Freeform 98"/>
            <p:cNvSpPr>
              <a:spLocks/>
            </p:cNvSpPr>
            <p:nvPr/>
          </p:nvSpPr>
          <p:spPr bwMode="auto">
            <a:xfrm>
              <a:off x="5158" y="2663"/>
              <a:ext cx="74" cy="77"/>
            </a:xfrm>
            <a:custGeom>
              <a:avLst/>
              <a:gdLst>
                <a:gd name="T0" fmla="*/ 2147482250 w 74"/>
                <a:gd name="T1" fmla="*/ 2147482285 h 77"/>
                <a:gd name="T2" fmla="*/ 2147482250 w 74"/>
                <a:gd name="T3" fmla="*/ 2147482285 h 77"/>
                <a:gd name="T4" fmla="*/ 0 w 74"/>
                <a:gd name="T5" fmla="*/ 2147482285 h 77"/>
                <a:gd name="T6" fmla="*/ 0 w 74"/>
                <a:gd name="T7" fmla="*/ 2147482285 h 77"/>
                <a:gd name="T8" fmla="*/ 2147482250 w 74"/>
                <a:gd name="T9" fmla="*/ 2147482285 h 77"/>
                <a:gd name="T10" fmla="*/ 2147482250 w 74"/>
                <a:gd name="T11" fmla="*/ 2147482285 h 77"/>
                <a:gd name="T12" fmla="*/ 2147482250 w 74"/>
                <a:gd name="T13" fmla="*/ 0 h 77"/>
                <a:gd name="T14" fmla="*/ 2147482250 w 74"/>
                <a:gd name="T15" fmla="*/ 0 h 77"/>
                <a:gd name="T16" fmla="*/ 2147482250 w 74"/>
                <a:gd name="T17" fmla="*/ 2147482285 h 77"/>
                <a:gd name="T18" fmla="*/ 2147482250 w 74"/>
                <a:gd name="T19" fmla="*/ 2147482285 h 77"/>
                <a:gd name="T20" fmla="*/ 2147482250 w 74"/>
                <a:gd name="T21" fmla="*/ 2147482285 h 77"/>
                <a:gd name="T22" fmla="*/ 2147482250 w 74"/>
                <a:gd name="T23" fmla="*/ 2147482285 h 77"/>
                <a:gd name="T24" fmla="*/ 2147482250 w 74"/>
                <a:gd name="T25" fmla="*/ 2147482285 h 77"/>
                <a:gd name="T26" fmla="*/ 2147482250 w 74"/>
                <a:gd name="T27" fmla="*/ 2147482285 h 77"/>
                <a:gd name="T28" fmla="*/ 2147482250 w 74"/>
                <a:gd name="T29" fmla="*/ 2147482285 h 77"/>
                <a:gd name="T30" fmla="*/ 2147482250 w 74"/>
                <a:gd name="T31" fmla="*/ 2147482285 h 77"/>
                <a:gd name="T32" fmla="*/ 2147482250 w 74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7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4" y="17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27" name="Freeform 100"/>
            <p:cNvSpPr>
              <a:spLocks/>
            </p:cNvSpPr>
            <p:nvPr/>
          </p:nvSpPr>
          <p:spPr bwMode="auto">
            <a:xfrm>
              <a:off x="4678" y="983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28" name="Freeform 101"/>
            <p:cNvSpPr>
              <a:spLocks/>
            </p:cNvSpPr>
            <p:nvPr/>
          </p:nvSpPr>
          <p:spPr bwMode="auto">
            <a:xfrm>
              <a:off x="4786" y="274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29" name="Freeform 102"/>
            <p:cNvSpPr>
              <a:spLocks/>
            </p:cNvSpPr>
            <p:nvPr/>
          </p:nvSpPr>
          <p:spPr bwMode="auto">
            <a:xfrm>
              <a:off x="4690" y="277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30" name="Freeform 103"/>
            <p:cNvSpPr>
              <a:spLocks/>
            </p:cNvSpPr>
            <p:nvPr/>
          </p:nvSpPr>
          <p:spPr bwMode="auto">
            <a:xfrm>
              <a:off x="4834" y="295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31" name="Freeform 105"/>
            <p:cNvSpPr>
              <a:spLocks/>
            </p:cNvSpPr>
            <p:nvPr/>
          </p:nvSpPr>
          <p:spPr bwMode="auto">
            <a:xfrm>
              <a:off x="4426" y="2759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32" name="Freeform 106"/>
            <p:cNvSpPr>
              <a:spLocks/>
            </p:cNvSpPr>
            <p:nvPr/>
          </p:nvSpPr>
          <p:spPr bwMode="auto">
            <a:xfrm>
              <a:off x="4534" y="285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33" name="Freeform 107"/>
            <p:cNvSpPr>
              <a:spLocks/>
            </p:cNvSpPr>
            <p:nvPr/>
          </p:nvSpPr>
          <p:spPr bwMode="auto">
            <a:xfrm>
              <a:off x="3754" y="3059"/>
              <a:ext cx="78" cy="77"/>
            </a:xfrm>
            <a:custGeom>
              <a:avLst/>
              <a:gdLst>
                <a:gd name="T0" fmla="*/ 2147482296 w 78"/>
                <a:gd name="T1" fmla="*/ 2147482285 h 77"/>
                <a:gd name="T2" fmla="*/ 0 w 78"/>
                <a:gd name="T3" fmla="*/ 2147482285 h 77"/>
                <a:gd name="T4" fmla="*/ 0 w 78"/>
                <a:gd name="T5" fmla="*/ 2147482285 h 77"/>
                <a:gd name="T6" fmla="*/ 0 w 78"/>
                <a:gd name="T7" fmla="*/ 2147482285 h 77"/>
                <a:gd name="T8" fmla="*/ 2147482296 w 78"/>
                <a:gd name="T9" fmla="*/ 2147482285 h 77"/>
                <a:gd name="T10" fmla="*/ 2147482296 w 78"/>
                <a:gd name="T11" fmla="*/ 2147482285 h 77"/>
                <a:gd name="T12" fmla="*/ 2147482296 w 78"/>
                <a:gd name="T13" fmla="*/ 0 h 77"/>
                <a:gd name="T14" fmla="*/ 2147482296 w 78"/>
                <a:gd name="T15" fmla="*/ 0 h 77"/>
                <a:gd name="T16" fmla="*/ 2147482296 w 78"/>
                <a:gd name="T17" fmla="*/ 2147482285 h 77"/>
                <a:gd name="T18" fmla="*/ 2147482296 w 78"/>
                <a:gd name="T19" fmla="*/ 2147482285 h 77"/>
                <a:gd name="T20" fmla="*/ 2147482296 w 78"/>
                <a:gd name="T21" fmla="*/ 2147482285 h 77"/>
                <a:gd name="T22" fmla="*/ 2147482296 w 78"/>
                <a:gd name="T23" fmla="*/ 2147482285 h 77"/>
                <a:gd name="T24" fmla="*/ 2147482296 w 78"/>
                <a:gd name="T25" fmla="*/ 2147482285 h 77"/>
                <a:gd name="T26" fmla="*/ 2147482296 w 78"/>
                <a:gd name="T27" fmla="*/ 2147482285 h 77"/>
                <a:gd name="T28" fmla="*/ 2147482296 w 78"/>
                <a:gd name="T29" fmla="*/ 2147482285 h 77"/>
                <a:gd name="T30" fmla="*/ 2147482296 w 78"/>
                <a:gd name="T31" fmla="*/ 2147482285 h 77"/>
                <a:gd name="T32" fmla="*/ 2147482296 w 78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7"/>
                <a:gd name="T53" fmla="*/ 78 w 78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7">
                  <a:moveTo>
                    <a:pt x="11" y="74"/>
                  </a:moveTo>
                  <a:lnTo>
                    <a:pt x="0" y="60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75" y="17"/>
                  </a:lnTo>
                  <a:lnTo>
                    <a:pt x="78" y="31"/>
                  </a:lnTo>
                  <a:lnTo>
                    <a:pt x="78" y="45"/>
                  </a:lnTo>
                  <a:lnTo>
                    <a:pt x="68" y="60"/>
                  </a:lnTo>
                  <a:lnTo>
                    <a:pt x="53" y="74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34" name="Freeform 108"/>
            <p:cNvSpPr>
              <a:spLocks/>
            </p:cNvSpPr>
            <p:nvPr/>
          </p:nvSpPr>
          <p:spPr bwMode="auto">
            <a:xfrm>
              <a:off x="3670" y="3047"/>
              <a:ext cx="78" cy="77"/>
            </a:xfrm>
            <a:custGeom>
              <a:avLst/>
              <a:gdLst>
                <a:gd name="T0" fmla="*/ 2147482296 w 78"/>
                <a:gd name="T1" fmla="*/ 2147482285 h 77"/>
                <a:gd name="T2" fmla="*/ 0 w 78"/>
                <a:gd name="T3" fmla="*/ 2147482285 h 77"/>
                <a:gd name="T4" fmla="*/ 0 w 78"/>
                <a:gd name="T5" fmla="*/ 2147482285 h 77"/>
                <a:gd name="T6" fmla="*/ 0 w 78"/>
                <a:gd name="T7" fmla="*/ 2147482285 h 77"/>
                <a:gd name="T8" fmla="*/ 2147482296 w 78"/>
                <a:gd name="T9" fmla="*/ 2147482285 h 77"/>
                <a:gd name="T10" fmla="*/ 2147482296 w 78"/>
                <a:gd name="T11" fmla="*/ 2147482285 h 77"/>
                <a:gd name="T12" fmla="*/ 2147482296 w 78"/>
                <a:gd name="T13" fmla="*/ 0 h 77"/>
                <a:gd name="T14" fmla="*/ 2147482296 w 78"/>
                <a:gd name="T15" fmla="*/ 0 h 77"/>
                <a:gd name="T16" fmla="*/ 2147482296 w 78"/>
                <a:gd name="T17" fmla="*/ 2147482285 h 77"/>
                <a:gd name="T18" fmla="*/ 2147482296 w 78"/>
                <a:gd name="T19" fmla="*/ 2147482285 h 77"/>
                <a:gd name="T20" fmla="*/ 2147482296 w 78"/>
                <a:gd name="T21" fmla="*/ 2147482285 h 77"/>
                <a:gd name="T22" fmla="*/ 2147482296 w 78"/>
                <a:gd name="T23" fmla="*/ 2147482285 h 77"/>
                <a:gd name="T24" fmla="*/ 2147482296 w 78"/>
                <a:gd name="T25" fmla="*/ 2147482285 h 77"/>
                <a:gd name="T26" fmla="*/ 2147482296 w 78"/>
                <a:gd name="T27" fmla="*/ 2147482285 h 77"/>
                <a:gd name="T28" fmla="*/ 2147482296 w 78"/>
                <a:gd name="T29" fmla="*/ 2147482285 h 77"/>
                <a:gd name="T30" fmla="*/ 2147482296 w 78"/>
                <a:gd name="T31" fmla="*/ 2147482285 h 77"/>
                <a:gd name="T32" fmla="*/ 2147482296 w 78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7"/>
                <a:gd name="T53" fmla="*/ 78 w 78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7">
                  <a:moveTo>
                    <a:pt x="11" y="74"/>
                  </a:moveTo>
                  <a:lnTo>
                    <a:pt x="0" y="60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75" y="17"/>
                  </a:lnTo>
                  <a:lnTo>
                    <a:pt x="78" y="31"/>
                  </a:lnTo>
                  <a:lnTo>
                    <a:pt x="78" y="45"/>
                  </a:lnTo>
                  <a:lnTo>
                    <a:pt x="68" y="60"/>
                  </a:lnTo>
                  <a:lnTo>
                    <a:pt x="53" y="74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35" name="Freeform 109"/>
            <p:cNvSpPr>
              <a:spLocks/>
            </p:cNvSpPr>
            <p:nvPr/>
          </p:nvSpPr>
          <p:spPr bwMode="auto">
            <a:xfrm>
              <a:off x="3574" y="223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36" name="Freeform 110"/>
            <p:cNvSpPr>
              <a:spLocks/>
            </p:cNvSpPr>
            <p:nvPr/>
          </p:nvSpPr>
          <p:spPr bwMode="auto">
            <a:xfrm>
              <a:off x="4127" y="878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37" name="Freeform 111"/>
            <p:cNvSpPr>
              <a:spLocks/>
            </p:cNvSpPr>
            <p:nvPr/>
          </p:nvSpPr>
          <p:spPr bwMode="auto">
            <a:xfrm>
              <a:off x="3874" y="3299"/>
              <a:ext cx="77" cy="78"/>
            </a:xfrm>
            <a:custGeom>
              <a:avLst/>
              <a:gdLst>
                <a:gd name="T0" fmla="*/ 2147482285 w 77"/>
                <a:gd name="T1" fmla="*/ 2147482296 h 78"/>
                <a:gd name="T2" fmla="*/ 0 w 77"/>
                <a:gd name="T3" fmla="*/ 2147482296 h 78"/>
                <a:gd name="T4" fmla="*/ 0 w 77"/>
                <a:gd name="T5" fmla="*/ 2147482296 h 78"/>
                <a:gd name="T6" fmla="*/ 0 w 77"/>
                <a:gd name="T7" fmla="*/ 2147482296 h 78"/>
                <a:gd name="T8" fmla="*/ 2147482285 w 77"/>
                <a:gd name="T9" fmla="*/ 2147482296 h 78"/>
                <a:gd name="T10" fmla="*/ 2147482285 w 77"/>
                <a:gd name="T11" fmla="*/ 2147482296 h 78"/>
                <a:gd name="T12" fmla="*/ 2147482285 w 77"/>
                <a:gd name="T13" fmla="*/ 0 h 78"/>
                <a:gd name="T14" fmla="*/ 2147482285 w 77"/>
                <a:gd name="T15" fmla="*/ 0 h 78"/>
                <a:gd name="T16" fmla="*/ 2147482285 w 77"/>
                <a:gd name="T17" fmla="*/ 2147482296 h 78"/>
                <a:gd name="T18" fmla="*/ 2147482285 w 77"/>
                <a:gd name="T19" fmla="*/ 2147482296 h 78"/>
                <a:gd name="T20" fmla="*/ 2147482285 w 77"/>
                <a:gd name="T21" fmla="*/ 2147482296 h 78"/>
                <a:gd name="T22" fmla="*/ 2147482285 w 77"/>
                <a:gd name="T23" fmla="*/ 2147482296 h 78"/>
                <a:gd name="T24" fmla="*/ 2147482285 w 77"/>
                <a:gd name="T25" fmla="*/ 2147482296 h 78"/>
                <a:gd name="T26" fmla="*/ 2147482285 w 77"/>
                <a:gd name="T27" fmla="*/ 2147482296 h 78"/>
                <a:gd name="T28" fmla="*/ 2147482285 w 77"/>
                <a:gd name="T29" fmla="*/ 2147482296 h 78"/>
                <a:gd name="T30" fmla="*/ 2147482285 w 77"/>
                <a:gd name="T31" fmla="*/ 2147482296 h 78"/>
                <a:gd name="T32" fmla="*/ 2147482285 w 77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8"/>
                <a:gd name="T53" fmla="*/ 77 w 7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7" y="32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4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38" name="Freeform 112"/>
            <p:cNvSpPr>
              <a:spLocks/>
            </p:cNvSpPr>
            <p:nvPr/>
          </p:nvSpPr>
          <p:spPr bwMode="auto">
            <a:xfrm>
              <a:off x="4498" y="310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39" name="Freeform 113"/>
            <p:cNvSpPr>
              <a:spLocks/>
            </p:cNvSpPr>
            <p:nvPr/>
          </p:nvSpPr>
          <p:spPr bwMode="auto">
            <a:xfrm>
              <a:off x="5014" y="3035"/>
              <a:ext cx="74" cy="78"/>
            </a:xfrm>
            <a:custGeom>
              <a:avLst/>
              <a:gdLst>
                <a:gd name="T0" fmla="*/ 2147482250 w 74"/>
                <a:gd name="T1" fmla="*/ 2147482296 h 78"/>
                <a:gd name="T2" fmla="*/ 2147482250 w 74"/>
                <a:gd name="T3" fmla="*/ 2147482296 h 78"/>
                <a:gd name="T4" fmla="*/ 0 w 74"/>
                <a:gd name="T5" fmla="*/ 2147482296 h 78"/>
                <a:gd name="T6" fmla="*/ 0 w 74"/>
                <a:gd name="T7" fmla="*/ 2147482296 h 78"/>
                <a:gd name="T8" fmla="*/ 2147482250 w 74"/>
                <a:gd name="T9" fmla="*/ 2147482296 h 78"/>
                <a:gd name="T10" fmla="*/ 2147482250 w 74"/>
                <a:gd name="T11" fmla="*/ 2147482296 h 78"/>
                <a:gd name="T12" fmla="*/ 2147482250 w 74"/>
                <a:gd name="T13" fmla="*/ 0 h 78"/>
                <a:gd name="T14" fmla="*/ 2147482250 w 74"/>
                <a:gd name="T15" fmla="*/ 0 h 78"/>
                <a:gd name="T16" fmla="*/ 2147482250 w 74"/>
                <a:gd name="T17" fmla="*/ 2147482296 h 78"/>
                <a:gd name="T18" fmla="*/ 2147482250 w 74"/>
                <a:gd name="T19" fmla="*/ 2147482296 h 78"/>
                <a:gd name="T20" fmla="*/ 2147482250 w 74"/>
                <a:gd name="T21" fmla="*/ 2147482296 h 78"/>
                <a:gd name="T22" fmla="*/ 2147482250 w 74"/>
                <a:gd name="T23" fmla="*/ 2147482296 h 78"/>
                <a:gd name="T24" fmla="*/ 2147482250 w 74"/>
                <a:gd name="T25" fmla="*/ 2147482296 h 78"/>
                <a:gd name="T26" fmla="*/ 2147482250 w 74"/>
                <a:gd name="T27" fmla="*/ 2147482296 h 78"/>
                <a:gd name="T28" fmla="*/ 2147482250 w 74"/>
                <a:gd name="T29" fmla="*/ 2147482296 h 78"/>
                <a:gd name="T30" fmla="*/ 2147482250 w 74"/>
                <a:gd name="T31" fmla="*/ 2147482296 h 78"/>
                <a:gd name="T32" fmla="*/ 2147482250 w 74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8"/>
                <a:gd name="T53" fmla="*/ 74 w 74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8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4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1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40" name="Freeform 114"/>
            <p:cNvSpPr>
              <a:spLocks/>
            </p:cNvSpPr>
            <p:nvPr/>
          </p:nvSpPr>
          <p:spPr bwMode="auto">
            <a:xfrm>
              <a:off x="5542" y="1223"/>
              <a:ext cx="74" cy="78"/>
            </a:xfrm>
            <a:custGeom>
              <a:avLst/>
              <a:gdLst>
                <a:gd name="T0" fmla="*/ 2147482250 w 74"/>
                <a:gd name="T1" fmla="*/ 2147482296 h 78"/>
                <a:gd name="T2" fmla="*/ 2147482250 w 74"/>
                <a:gd name="T3" fmla="*/ 2147482296 h 78"/>
                <a:gd name="T4" fmla="*/ 0 w 74"/>
                <a:gd name="T5" fmla="*/ 2147482296 h 78"/>
                <a:gd name="T6" fmla="*/ 0 w 74"/>
                <a:gd name="T7" fmla="*/ 2147482296 h 78"/>
                <a:gd name="T8" fmla="*/ 2147482250 w 74"/>
                <a:gd name="T9" fmla="*/ 2147482296 h 78"/>
                <a:gd name="T10" fmla="*/ 2147482250 w 74"/>
                <a:gd name="T11" fmla="*/ 2147482296 h 78"/>
                <a:gd name="T12" fmla="*/ 2147482250 w 74"/>
                <a:gd name="T13" fmla="*/ 0 h 78"/>
                <a:gd name="T14" fmla="*/ 2147482250 w 74"/>
                <a:gd name="T15" fmla="*/ 0 h 78"/>
                <a:gd name="T16" fmla="*/ 2147482250 w 74"/>
                <a:gd name="T17" fmla="*/ 2147482296 h 78"/>
                <a:gd name="T18" fmla="*/ 2147482250 w 74"/>
                <a:gd name="T19" fmla="*/ 2147482296 h 78"/>
                <a:gd name="T20" fmla="*/ 2147482250 w 74"/>
                <a:gd name="T21" fmla="*/ 2147482296 h 78"/>
                <a:gd name="T22" fmla="*/ 2147482250 w 74"/>
                <a:gd name="T23" fmla="*/ 2147482296 h 78"/>
                <a:gd name="T24" fmla="*/ 2147482250 w 74"/>
                <a:gd name="T25" fmla="*/ 2147482296 h 78"/>
                <a:gd name="T26" fmla="*/ 2147482250 w 74"/>
                <a:gd name="T27" fmla="*/ 2147482296 h 78"/>
                <a:gd name="T28" fmla="*/ 2147482250 w 74"/>
                <a:gd name="T29" fmla="*/ 2147482296 h 78"/>
                <a:gd name="T30" fmla="*/ 2147482250 w 74"/>
                <a:gd name="T31" fmla="*/ 2147482296 h 78"/>
                <a:gd name="T32" fmla="*/ 2147482250 w 74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8"/>
                <a:gd name="T53" fmla="*/ 74 w 74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8">
                  <a:moveTo>
                    <a:pt x="10" y="74"/>
                  </a:moveTo>
                  <a:lnTo>
                    <a:pt x="3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4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1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41" name="Freeform 115"/>
            <p:cNvSpPr>
              <a:spLocks/>
            </p:cNvSpPr>
            <p:nvPr/>
          </p:nvSpPr>
          <p:spPr bwMode="auto">
            <a:xfrm>
              <a:off x="5566" y="1271"/>
              <a:ext cx="74" cy="78"/>
            </a:xfrm>
            <a:custGeom>
              <a:avLst/>
              <a:gdLst>
                <a:gd name="T0" fmla="*/ 2147482250 w 74"/>
                <a:gd name="T1" fmla="*/ 2147482296 h 78"/>
                <a:gd name="T2" fmla="*/ 2147482250 w 74"/>
                <a:gd name="T3" fmla="*/ 2147482296 h 78"/>
                <a:gd name="T4" fmla="*/ 0 w 74"/>
                <a:gd name="T5" fmla="*/ 2147482296 h 78"/>
                <a:gd name="T6" fmla="*/ 0 w 74"/>
                <a:gd name="T7" fmla="*/ 2147482296 h 78"/>
                <a:gd name="T8" fmla="*/ 2147482250 w 74"/>
                <a:gd name="T9" fmla="*/ 2147482296 h 78"/>
                <a:gd name="T10" fmla="*/ 2147482250 w 74"/>
                <a:gd name="T11" fmla="*/ 2147482296 h 78"/>
                <a:gd name="T12" fmla="*/ 2147482250 w 74"/>
                <a:gd name="T13" fmla="*/ 0 h 78"/>
                <a:gd name="T14" fmla="*/ 2147482250 w 74"/>
                <a:gd name="T15" fmla="*/ 0 h 78"/>
                <a:gd name="T16" fmla="*/ 2147482250 w 74"/>
                <a:gd name="T17" fmla="*/ 2147482296 h 78"/>
                <a:gd name="T18" fmla="*/ 2147482250 w 74"/>
                <a:gd name="T19" fmla="*/ 2147482296 h 78"/>
                <a:gd name="T20" fmla="*/ 2147482250 w 74"/>
                <a:gd name="T21" fmla="*/ 2147482296 h 78"/>
                <a:gd name="T22" fmla="*/ 2147482250 w 74"/>
                <a:gd name="T23" fmla="*/ 2147482296 h 78"/>
                <a:gd name="T24" fmla="*/ 2147482250 w 74"/>
                <a:gd name="T25" fmla="*/ 2147482296 h 78"/>
                <a:gd name="T26" fmla="*/ 2147482250 w 74"/>
                <a:gd name="T27" fmla="*/ 2147482296 h 78"/>
                <a:gd name="T28" fmla="*/ 2147482250 w 74"/>
                <a:gd name="T29" fmla="*/ 2147482296 h 78"/>
                <a:gd name="T30" fmla="*/ 2147482250 w 74"/>
                <a:gd name="T31" fmla="*/ 2147482296 h 78"/>
                <a:gd name="T32" fmla="*/ 2147482250 w 74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8"/>
                <a:gd name="T53" fmla="*/ 74 w 74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8">
                  <a:moveTo>
                    <a:pt x="10" y="74"/>
                  </a:moveTo>
                  <a:lnTo>
                    <a:pt x="3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4" y="18"/>
                  </a:lnTo>
                  <a:lnTo>
                    <a:pt x="74" y="32"/>
                  </a:lnTo>
                  <a:lnTo>
                    <a:pt x="74" y="46"/>
                  </a:lnTo>
                  <a:lnTo>
                    <a:pt x="67" y="60"/>
                  </a:lnTo>
                  <a:lnTo>
                    <a:pt x="53" y="71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42" name="Freeform 116"/>
            <p:cNvSpPr>
              <a:spLocks/>
            </p:cNvSpPr>
            <p:nvPr/>
          </p:nvSpPr>
          <p:spPr bwMode="auto">
            <a:xfrm>
              <a:off x="2806" y="184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43" name="Freeform 117"/>
            <p:cNvSpPr>
              <a:spLocks/>
            </p:cNvSpPr>
            <p:nvPr/>
          </p:nvSpPr>
          <p:spPr bwMode="auto">
            <a:xfrm>
              <a:off x="4246" y="3959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44" name="Freeform 118"/>
            <p:cNvSpPr>
              <a:spLocks/>
            </p:cNvSpPr>
            <p:nvPr/>
          </p:nvSpPr>
          <p:spPr bwMode="auto">
            <a:xfrm>
              <a:off x="3814" y="3719"/>
              <a:ext cx="77" cy="77"/>
            </a:xfrm>
            <a:custGeom>
              <a:avLst/>
              <a:gdLst>
                <a:gd name="T0" fmla="*/ 2147482285 w 77"/>
                <a:gd name="T1" fmla="*/ 2147482285 h 77"/>
                <a:gd name="T2" fmla="*/ 0 w 77"/>
                <a:gd name="T3" fmla="*/ 2147482285 h 77"/>
                <a:gd name="T4" fmla="*/ 0 w 77"/>
                <a:gd name="T5" fmla="*/ 2147482285 h 77"/>
                <a:gd name="T6" fmla="*/ 0 w 77"/>
                <a:gd name="T7" fmla="*/ 2147482285 h 77"/>
                <a:gd name="T8" fmla="*/ 2147482285 w 77"/>
                <a:gd name="T9" fmla="*/ 2147482285 h 77"/>
                <a:gd name="T10" fmla="*/ 2147482285 w 77"/>
                <a:gd name="T11" fmla="*/ 2147482285 h 77"/>
                <a:gd name="T12" fmla="*/ 2147482285 w 77"/>
                <a:gd name="T13" fmla="*/ 0 h 77"/>
                <a:gd name="T14" fmla="*/ 2147482285 w 77"/>
                <a:gd name="T15" fmla="*/ 0 h 77"/>
                <a:gd name="T16" fmla="*/ 2147482285 w 77"/>
                <a:gd name="T17" fmla="*/ 2147482285 h 77"/>
                <a:gd name="T18" fmla="*/ 2147482285 w 77"/>
                <a:gd name="T19" fmla="*/ 2147482285 h 77"/>
                <a:gd name="T20" fmla="*/ 2147482285 w 77"/>
                <a:gd name="T21" fmla="*/ 2147482285 h 77"/>
                <a:gd name="T22" fmla="*/ 2147482285 w 77"/>
                <a:gd name="T23" fmla="*/ 2147482285 h 77"/>
                <a:gd name="T24" fmla="*/ 2147482285 w 77"/>
                <a:gd name="T25" fmla="*/ 2147482285 h 77"/>
                <a:gd name="T26" fmla="*/ 2147482285 w 77"/>
                <a:gd name="T27" fmla="*/ 2147482285 h 77"/>
                <a:gd name="T28" fmla="*/ 2147482285 w 77"/>
                <a:gd name="T29" fmla="*/ 2147482285 h 77"/>
                <a:gd name="T30" fmla="*/ 2147482285 w 77"/>
                <a:gd name="T31" fmla="*/ 2147482285 h 77"/>
                <a:gd name="T32" fmla="*/ 2147482285 w 77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0" y="17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7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7"/>
                  </a:lnTo>
                  <a:lnTo>
                    <a:pt x="24" y="77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45" name="Freeform 119"/>
            <p:cNvSpPr>
              <a:spLocks/>
            </p:cNvSpPr>
            <p:nvPr/>
          </p:nvSpPr>
          <p:spPr bwMode="auto">
            <a:xfrm>
              <a:off x="4210" y="388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46" name="Freeform 120"/>
            <p:cNvSpPr>
              <a:spLocks/>
            </p:cNvSpPr>
            <p:nvPr/>
          </p:nvSpPr>
          <p:spPr bwMode="auto">
            <a:xfrm>
              <a:off x="4198" y="379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47" name="Freeform 121"/>
            <p:cNvSpPr>
              <a:spLocks/>
            </p:cNvSpPr>
            <p:nvPr/>
          </p:nvSpPr>
          <p:spPr bwMode="auto">
            <a:xfrm>
              <a:off x="3862" y="3623"/>
              <a:ext cx="77" cy="77"/>
            </a:xfrm>
            <a:custGeom>
              <a:avLst/>
              <a:gdLst>
                <a:gd name="T0" fmla="*/ 2147482285 w 77"/>
                <a:gd name="T1" fmla="*/ 2147482285 h 77"/>
                <a:gd name="T2" fmla="*/ 0 w 77"/>
                <a:gd name="T3" fmla="*/ 2147482285 h 77"/>
                <a:gd name="T4" fmla="*/ 0 w 77"/>
                <a:gd name="T5" fmla="*/ 2147482285 h 77"/>
                <a:gd name="T6" fmla="*/ 0 w 77"/>
                <a:gd name="T7" fmla="*/ 2147482285 h 77"/>
                <a:gd name="T8" fmla="*/ 2147482285 w 77"/>
                <a:gd name="T9" fmla="*/ 2147482285 h 77"/>
                <a:gd name="T10" fmla="*/ 2147482285 w 77"/>
                <a:gd name="T11" fmla="*/ 2147482285 h 77"/>
                <a:gd name="T12" fmla="*/ 2147482285 w 77"/>
                <a:gd name="T13" fmla="*/ 0 h 77"/>
                <a:gd name="T14" fmla="*/ 2147482285 w 77"/>
                <a:gd name="T15" fmla="*/ 0 h 77"/>
                <a:gd name="T16" fmla="*/ 2147482285 w 77"/>
                <a:gd name="T17" fmla="*/ 2147482285 h 77"/>
                <a:gd name="T18" fmla="*/ 2147482285 w 77"/>
                <a:gd name="T19" fmla="*/ 2147482285 h 77"/>
                <a:gd name="T20" fmla="*/ 2147482285 w 77"/>
                <a:gd name="T21" fmla="*/ 2147482285 h 77"/>
                <a:gd name="T22" fmla="*/ 2147482285 w 77"/>
                <a:gd name="T23" fmla="*/ 2147482285 h 77"/>
                <a:gd name="T24" fmla="*/ 2147482285 w 77"/>
                <a:gd name="T25" fmla="*/ 2147482285 h 77"/>
                <a:gd name="T26" fmla="*/ 2147482285 w 77"/>
                <a:gd name="T27" fmla="*/ 2147482285 h 77"/>
                <a:gd name="T28" fmla="*/ 2147482285 w 77"/>
                <a:gd name="T29" fmla="*/ 2147482285 h 77"/>
                <a:gd name="T30" fmla="*/ 2147482285 w 77"/>
                <a:gd name="T31" fmla="*/ 2147482285 h 77"/>
                <a:gd name="T32" fmla="*/ 2147482285 w 77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0" y="17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7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7"/>
                  </a:lnTo>
                  <a:lnTo>
                    <a:pt x="24" y="77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48" name="Freeform 122"/>
            <p:cNvSpPr>
              <a:spLocks/>
            </p:cNvSpPr>
            <p:nvPr/>
          </p:nvSpPr>
          <p:spPr bwMode="auto">
            <a:xfrm>
              <a:off x="3766" y="3791"/>
              <a:ext cx="77" cy="77"/>
            </a:xfrm>
            <a:custGeom>
              <a:avLst/>
              <a:gdLst>
                <a:gd name="T0" fmla="*/ 2147482285 w 77"/>
                <a:gd name="T1" fmla="*/ 2147482285 h 77"/>
                <a:gd name="T2" fmla="*/ 0 w 77"/>
                <a:gd name="T3" fmla="*/ 2147482285 h 77"/>
                <a:gd name="T4" fmla="*/ 0 w 77"/>
                <a:gd name="T5" fmla="*/ 2147482285 h 77"/>
                <a:gd name="T6" fmla="*/ 0 w 77"/>
                <a:gd name="T7" fmla="*/ 2147482285 h 77"/>
                <a:gd name="T8" fmla="*/ 2147482285 w 77"/>
                <a:gd name="T9" fmla="*/ 2147482285 h 77"/>
                <a:gd name="T10" fmla="*/ 2147482285 w 77"/>
                <a:gd name="T11" fmla="*/ 2147482285 h 77"/>
                <a:gd name="T12" fmla="*/ 2147482285 w 77"/>
                <a:gd name="T13" fmla="*/ 0 h 77"/>
                <a:gd name="T14" fmla="*/ 2147482285 w 77"/>
                <a:gd name="T15" fmla="*/ 0 h 77"/>
                <a:gd name="T16" fmla="*/ 2147482285 w 77"/>
                <a:gd name="T17" fmla="*/ 2147482285 h 77"/>
                <a:gd name="T18" fmla="*/ 2147482285 w 77"/>
                <a:gd name="T19" fmla="*/ 2147482285 h 77"/>
                <a:gd name="T20" fmla="*/ 2147482285 w 77"/>
                <a:gd name="T21" fmla="*/ 2147482285 h 77"/>
                <a:gd name="T22" fmla="*/ 2147482285 w 77"/>
                <a:gd name="T23" fmla="*/ 2147482285 h 77"/>
                <a:gd name="T24" fmla="*/ 2147482285 w 77"/>
                <a:gd name="T25" fmla="*/ 2147482285 h 77"/>
                <a:gd name="T26" fmla="*/ 2147482285 w 77"/>
                <a:gd name="T27" fmla="*/ 2147482285 h 77"/>
                <a:gd name="T28" fmla="*/ 2147482285 w 77"/>
                <a:gd name="T29" fmla="*/ 2147482285 h 77"/>
                <a:gd name="T30" fmla="*/ 2147482285 w 77"/>
                <a:gd name="T31" fmla="*/ 2147482285 h 77"/>
                <a:gd name="T32" fmla="*/ 2147482285 w 77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0" y="17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7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7"/>
                  </a:lnTo>
                  <a:lnTo>
                    <a:pt x="24" y="77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49" name="Freeform 123"/>
            <p:cNvSpPr>
              <a:spLocks/>
            </p:cNvSpPr>
            <p:nvPr/>
          </p:nvSpPr>
          <p:spPr bwMode="auto">
            <a:xfrm>
              <a:off x="4342" y="352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50" name="Freeform 124"/>
            <p:cNvSpPr>
              <a:spLocks/>
            </p:cNvSpPr>
            <p:nvPr/>
          </p:nvSpPr>
          <p:spPr bwMode="auto">
            <a:xfrm>
              <a:off x="4390" y="3671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51" name="Freeform 125"/>
            <p:cNvSpPr>
              <a:spLocks/>
            </p:cNvSpPr>
            <p:nvPr/>
          </p:nvSpPr>
          <p:spPr bwMode="auto">
            <a:xfrm>
              <a:off x="4306" y="304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52" name="Freeform 126"/>
            <p:cNvSpPr>
              <a:spLocks/>
            </p:cNvSpPr>
            <p:nvPr/>
          </p:nvSpPr>
          <p:spPr bwMode="auto">
            <a:xfrm>
              <a:off x="4414" y="304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53" name="Freeform 127"/>
            <p:cNvSpPr>
              <a:spLocks/>
            </p:cNvSpPr>
            <p:nvPr/>
          </p:nvSpPr>
          <p:spPr bwMode="auto">
            <a:xfrm>
              <a:off x="4426" y="286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54" name="Freeform 128"/>
            <p:cNvSpPr>
              <a:spLocks/>
            </p:cNvSpPr>
            <p:nvPr/>
          </p:nvSpPr>
          <p:spPr bwMode="auto">
            <a:xfrm>
              <a:off x="4414" y="3119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55" name="Freeform 129"/>
            <p:cNvSpPr>
              <a:spLocks/>
            </p:cNvSpPr>
            <p:nvPr/>
          </p:nvSpPr>
          <p:spPr bwMode="auto">
            <a:xfrm>
              <a:off x="5158" y="169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56" name="Freeform 130"/>
            <p:cNvSpPr>
              <a:spLocks/>
            </p:cNvSpPr>
            <p:nvPr/>
          </p:nvSpPr>
          <p:spPr bwMode="auto">
            <a:xfrm>
              <a:off x="5110" y="160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57" name="Freeform 131"/>
            <p:cNvSpPr>
              <a:spLocks/>
            </p:cNvSpPr>
            <p:nvPr/>
          </p:nvSpPr>
          <p:spPr bwMode="auto">
            <a:xfrm>
              <a:off x="5446" y="1811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58" name="Freeform 132"/>
            <p:cNvSpPr>
              <a:spLocks/>
            </p:cNvSpPr>
            <p:nvPr/>
          </p:nvSpPr>
          <p:spPr bwMode="auto">
            <a:xfrm>
              <a:off x="4390" y="3575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59" name="Freeform 133"/>
            <p:cNvSpPr>
              <a:spLocks/>
            </p:cNvSpPr>
            <p:nvPr/>
          </p:nvSpPr>
          <p:spPr bwMode="auto">
            <a:xfrm>
              <a:off x="2766" y="1241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60" name="Freeform 134"/>
            <p:cNvSpPr>
              <a:spLocks/>
            </p:cNvSpPr>
            <p:nvPr/>
          </p:nvSpPr>
          <p:spPr bwMode="auto">
            <a:xfrm>
              <a:off x="3802" y="3911"/>
              <a:ext cx="77" cy="77"/>
            </a:xfrm>
            <a:custGeom>
              <a:avLst/>
              <a:gdLst>
                <a:gd name="T0" fmla="*/ 2147482285 w 77"/>
                <a:gd name="T1" fmla="*/ 2147482285 h 77"/>
                <a:gd name="T2" fmla="*/ 0 w 77"/>
                <a:gd name="T3" fmla="*/ 2147482285 h 77"/>
                <a:gd name="T4" fmla="*/ 0 w 77"/>
                <a:gd name="T5" fmla="*/ 2147482285 h 77"/>
                <a:gd name="T6" fmla="*/ 0 w 77"/>
                <a:gd name="T7" fmla="*/ 2147482285 h 77"/>
                <a:gd name="T8" fmla="*/ 2147482285 w 77"/>
                <a:gd name="T9" fmla="*/ 2147482285 h 77"/>
                <a:gd name="T10" fmla="*/ 2147482285 w 77"/>
                <a:gd name="T11" fmla="*/ 2147482285 h 77"/>
                <a:gd name="T12" fmla="*/ 2147482285 w 77"/>
                <a:gd name="T13" fmla="*/ 0 h 77"/>
                <a:gd name="T14" fmla="*/ 2147482285 w 77"/>
                <a:gd name="T15" fmla="*/ 0 h 77"/>
                <a:gd name="T16" fmla="*/ 2147482285 w 77"/>
                <a:gd name="T17" fmla="*/ 2147482285 h 77"/>
                <a:gd name="T18" fmla="*/ 2147482285 w 77"/>
                <a:gd name="T19" fmla="*/ 2147482285 h 77"/>
                <a:gd name="T20" fmla="*/ 2147482285 w 77"/>
                <a:gd name="T21" fmla="*/ 2147482285 h 77"/>
                <a:gd name="T22" fmla="*/ 2147482285 w 77"/>
                <a:gd name="T23" fmla="*/ 2147482285 h 77"/>
                <a:gd name="T24" fmla="*/ 2147482285 w 77"/>
                <a:gd name="T25" fmla="*/ 2147482285 h 77"/>
                <a:gd name="T26" fmla="*/ 2147482285 w 77"/>
                <a:gd name="T27" fmla="*/ 2147482285 h 77"/>
                <a:gd name="T28" fmla="*/ 2147482285 w 77"/>
                <a:gd name="T29" fmla="*/ 2147482285 h 77"/>
                <a:gd name="T30" fmla="*/ 2147482285 w 77"/>
                <a:gd name="T31" fmla="*/ 2147482285 h 77"/>
                <a:gd name="T32" fmla="*/ 2147482285 w 77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0" y="17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7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7"/>
                  </a:lnTo>
                  <a:lnTo>
                    <a:pt x="24" y="77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61" name="Freeform 135"/>
            <p:cNvSpPr>
              <a:spLocks/>
            </p:cNvSpPr>
            <p:nvPr/>
          </p:nvSpPr>
          <p:spPr bwMode="auto">
            <a:xfrm>
              <a:off x="5560" y="165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62" name="Freeform 138"/>
            <p:cNvSpPr>
              <a:spLocks/>
            </p:cNvSpPr>
            <p:nvPr/>
          </p:nvSpPr>
          <p:spPr bwMode="auto">
            <a:xfrm>
              <a:off x="2854" y="117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63" name="Freeform 139"/>
            <p:cNvSpPr>
              <a:spLocks/>
            </p:cNvSpPr>
            <p:nvPr/>
          </p:nvSpPr>
          <p:spPr bwMode="auto">
            <a:xfrm>
              <a:off x="5257" y="2398"/>
              <a:ext cx="82" cy="85"/>
            </a:xfrm>
            <a:custGeom>
              <a:avLst/>
              <a:gdLst>
                <a:gd name="T0" fmla="*/ 2147482337 w 82"/>
                <a:gd name="T1" fmla="*/ 2147482365 h 85"/>
                <a:gd name="T2" fmla="*/ 2147482337 w 82"/>
                <a:gd name="T3" fmla="*/ 2147482365 h 85"/>
                <a:gd name="T4" fmla="*/ 0 w 82"/>
                <a:gd name="T5" fmla="*/ 2147482365 h 85"/>
                <a:gd name="T6" fmla="*/ 0 w 82"/>
                <a:gd name="T7" fmla="*/ 2147482365 h 85"/>
                <a:gd name="T8" fmla="*/ 2147482337 w 82"/>
                <a:gd name="T9" fmla="*/ 2147482365 h 85"/>
                <a:gd name="T10" fmla="*/ 2147482337 w 82"/>
                <a:gd name="T11" fmla="*/ 2147482365 h 85"/>
                <a:gd name="T12" fmla="*/ 2147482337 w 82"/>
                <a:gd name="T13" fmla="*/ 0 h 85"/>
                <a:gd name="T14" fmla="*/ 2147482337 w 82"/>
                <a:gd name="T15" fmla="*/ 2147482365 h 85"/>
                <a:gd name="T16" fmla="*/ 2147482337 w 82"/>
                <a:gd name="T17" fmla="*/ 2147482365 h 85"/>
                <a:gd name="T18" fmla="*/ 2147482337 w 82"/>
                <a:gd name="T19" fmla="*/ 2147482365 h 85"/>
                <a:gd name="T20" fmla="*/ 2147482337 w 82"/>
                <a:gd name="T21" fmla="*/ 2147482365 h 85"/>
                <a:gd name="T22" fmla="*/ 2147482337 w 82"/>
                <a:gd name="T23" fmla="*/ 2147482365 h 85"/>
                <a:gd name="T24" fmla="*/ 2147482337 w 82"/>
                <a:gd name="T25" fmla="*/ 2147482365 h 85"/>
                <a:gd name="T26" fmla="*/ 2147482337 w 82"/>
                <a:gd name="T27" fmla="*/ 2147482365 h 85"/>
                <a:gd name="T28" fmla="*/ 2147482337 w 82"/>
                <a:gd name="T29" fmla="*/ 2147482365 h 85"/>
                <a:gd name="T30" fmla="*/ 2147482337 w 82"/>
                <a:gd name="T31" fmla="*/ 2147482365 h 85"/>
                <a:gd name="T32" fmla="*/ 2147482337 w 82"/>
                <a:gd name="T33" fmla="*/ 2147482365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5"/>
                <a:gd name="T53" fmla="*/ 82 w 82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5">
                  <a:moveTo>
                    <a:pt x="14" y="78"/>
                  </a:moveTo>
                  <a:lnTo>
                    <a:pt x="4" y="64"/>
                  </a:lnTo>
                  <a:lnTo>
                    <a:pt x="0" y="49"/>
                  </a:lnTo>
                  <a:lnTo>
                    <a:pt x="0" y="35"/>
                  </a:lnTo>
                  <a:lnTo>
                    <a:pt x="11" y="18"/>
                  </a:lnTo>
                  <a:lnTo>
                    <a:pt x="25" y="7"/>
                  </a:lnTo>
                  <a:lnTo>
                    <a:pt x="39" y="0"/>
                  </a:lnTo>
                  <a:lnTo>
                    <a:pt x="53" y="4"/>
                  </a:lnTo>
                  <a:lnTo>
                    <a:pt x="67" y="7"/>
                  </a:lnTo>
                  <a:lnTo>
                    <a:pt x="78" y="21"/>
                  </a:lnTo>
                  <a:lnTo>
                    <a:pt x="82" y="35"/>
                  </a:lnTo>
                  <a:lnTo>
                    <a:pt x="82" y="53"/>
                  </a:lnTo>
                  <a:lnTo>
                    <a:pt x="75" y="67"/>
                  </a:lnTo>
                  <a:lnTo>
                    <a:pt x="60" y="78"/>
                  </a:lnTo>
                  <a:lnTo>
                    <a:pt x="46" y="85"/>
                  </a:lnTo>
                  <a:lnTo>
                    <a:pt x="29" y="85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64" name="Freeform 140"/>
            <p:cNvSpPr>
              <a:spLocks/>
            </p:cNvSpPr>
            <p:nvPr/>
          </p:nvSpPr>
          <p:spPr bwMode="auto">
            <a:xfrm>
              <a:off x="5158" y="1019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65" name="Freeform 141"/>
            <p:cNvSpPr>
              <a:spLocks/>
            </p:cNvSpPr>
            <p:nvPr/>
          </p:nvSpPr>
          <p:spPr bwMode="auto">
            <a:xfrm>
              <a:off x="4438" y="2303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66" name="Freeform 142"/>
            <p:cNvSpPr>
              <a:spLocks/>
            </p:cNvSpPr>
            <p:nvPr/>
          </p:nvSpPr>
          <p:spPr bwMode="auto">
            <a:xfrm>
              <a:off x="4642" y="97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67" name="Freeform 143"/>
            <p:cNvSpPr>
              <a:spLocks/>
            </p:cNvSpPr>
            <p:nvPr/>
          </p:nvSpPr>
          <p:spPr bwMode="auto">
            <a:xfrm>
              <a:off x="4666" y="2963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68" name="Freeform 144"/>
            <p:cNvSpPr>
              <a:spLocks/>
            </p:cNvSpPr>
            <p:nvPr/>
          </p:nvSpPr>
          <p:spPr bwMode="auto">
            <a:xfrm>
              <a:off x="3826" y="2843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69" name="Freeform 145"/>
            <p:cNvSpPr>
              <a:spLocks/>
            </p:cNvSpPr>
            <p:nvPr/>
          </p:nvSpPr>
          <p:spPr bwMode="auto">
            <a:xfrm>
              <a:off x="3634" y="983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70" name="Freeform 146"/>
            <p:cNvSpPr>
              <a:spLocks/>
            </p:cNvSpPr>
            <p:nvPr/>
          </p:nvSpPr>
          <p:spPr bwMode="auto">
            <a:xfrm>
              <a:off x="5626" y="1475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71" name="Freeform 147"/>
            <p:cNvSpPr>
              <a:spLocks/>
            </p:cNvSpPr>
            <p:nvPr/>
          </p:nvSpPr>
          <p:spPr bwMode="auto">
            <a:xfrm>
              <a:off x="4408" y="3417"/>
              <a:ext cx="74" cy="77"/>
            </a:xfrm>
            <a:custGeom>
              <a:avLst/>
              <a:gdLst>
                <a:gd name="T0" fmla="*/ 2147482250 w 74"/>
                <a:gd name="T1" fmla="*/ 2147482285 h 77"/>
                <a:gd name="T2" fmla="*/ 2147482250 w 74"/>
                <a:gd name="T3" fmla="*/ 2147482285 h 77"/>
                <a:gd name="T4" fmla="*/ 0 w 74"/>
                <a:gd name="T5" fmla="*/ 2147482285 h 77"/>
                <a:gd name="T6" fmla="*/ 0 w 74"/>
                <a:gd name="T7" fmla="*/ 2147482285 h 77"/>
                <a:gd name="T8" fmla="*/ 2147482250 w 74"/>
                <a:gd name="T9" fmla="*/ 2147482285 h 77"/>
                <a:gd name="T10" fmla="*/ 2147482250 w 74"/>
                <a:gd name="T11" fmla="*/ 2147482285 h 77"/>
                <a:gd name="T12" fmla="*/ 2147482250 w 74"/>
                <a:gd name="T13" fmla="*/ 0 h 77"/>
                <a:gd name="T14" fmla="*/ 2147482250 w 74"/>
                <a:gd name="T15" fmla="*/ 0 h 77"/>
                <a:gd name="T16" fmla="*/ 2147482250 w 74"/>
                <a:gd name="T17" fmla="*/ 2147482285 h 77"/>
                <a:gd name="T18" fmla="*/ 2147482250 w 74"/>
                <a:gd name="T19" fmla="*/ 2147482285 h 77"/>
                <a:gd name="T20" fmla="*/ 2147482250 w 74"/>
                <a:gd name="T21" fmla="*/ 2147482285 h 77"/>
                <a:gd name="T22" fmla="*/ 2147482250 w 74"/>
                <a:gd name="T23" fmla="*/ 2147482285 h 77"/>
                <a:gd name="T24" fmla="*/ 2147482250 w 74"/>
                <a:gd name="T25" fmla="*/ 2147482285 h 77"/>
                <a:gd name="T26" fmla="*/ 2147482250 w 74"/>
                <a:gd name="T27" fmla="*/ 2147482285 h 77"/>
                <a:gd name="T28" fmla="*/ 2147482250 w 74"/>
                <a:gd name="T29" fmla="*/ 2147482285 h 77"/>
                <a:gd name="T30" fmla="*/ 2147482250 w 74"/>
                <a:gd name="T31" fmla="*/ 2147482285 h 77"/>
                <a:gd name="T32" fmla="*/ 2147482250 w 74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7"/>
                <a:gd name="T53" fmla="*/ 74 w 74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7">
                  <a:moveTo>
                    <a:pt x="11" y="74"/>
                  </a:moveTo>
                  <a:lnTo>
                    <a:pt x="4" y="60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1" y="7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4" y="7"/>
                  </a:lnTo>
                  <a:lnTo>
                    <a:pt x="74" y="17"/>
                  </a:lnTo>
                  <a:lnTo>
                    <a:pt x="74" y="31"/>
                  </a:lnTo>
                  <a:lnTo>
                    <a:pt x="74" y="45"/>
                  </a:lnTo>
                  <a:lnTo>
                    <a:pt x="67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72" name="Freeform 148"/>
            <p:cNvSpPr>
              <a:spLocks/>
            </p:cNvSpPr>
            <p:nvPr/>
          </p:nvSpPr>
          <p:spPr bwMode="auto">
            <a:xfrm>
              <a:off x="4306" y="334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73" name="Freeform 149"/>
            <p:cNvSpPr>
              <a:spLocks/>
            </p:cNvSpPr>
            <p:nvPr/>
          </p:nvSpPr>
          <p:spPr bwMode="auto">
            <a:xfrm>
              <a:off x="4816" y="3047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74" name="Freeform 150"/>
            <p:cNvSpPr>
              <a:spLocks/>
            </p:cNvSpPr>
            <p:nvPr/>
          </p:nvSpPr>
          <p:spPr bwMode="auto">
            <a:xfrm>
              <a:off x="3046" y="45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75" name="Freeform 151"/>
            <p:cNvSpPr>
              <a:spLocks/>
            </p:cNvSpPr>
            <p:nvPr/>
          </p:nvSpPr>
          <p:spPr bwMode="auto">
            <a:xfrm>
              <a:off x="2866" y="39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76" name="Freeform 152"/>
            <p:cNvSpPr>
              <a:spLocks/>
            </p:cNvSpPr>
            <p:nvPr/>
          </p:nvSpPr>
          <p:spPr bwMode="auto">
            <a:xfrm>
              <a:off x="3874" y="3959"/>
              <a:ext cx="77" cy="77"/>
            </a:xfrm>
            <a:custGeom>
              <a:avLst/>
              <a:gdLst>
                <a:gd name="T0" fmla="*/ 2147482285 w 77"/>
                <a:gd name="T1" fmla="*/ 2147482285 h 77"/>
                <a:gd name="T2" fmla="*/ 0 w 77"/>
                <a:gd name="T3" fmla="*/ 2147482285 h 77"/>
                <a:gd name="T4" fmla="*/ 0 w 77"/>
                <a:gd name="T5" fmla="*/ 2147482285 h 77"/>
                <a:gd name="T6" fmla="*/ 0 w 77"/>
                <a:gd name="T7" fmla="*/ 2147482285 h 77"/>
                <a:gd name="T8" fmla="*/ 2147482285 w 77"/>
                <a:gd name="T9" fmla="*/ 2147482285 h 77"/>
                <a:gd name="T10" fmla="*/ 2147482285 w 77"/>
                <a:gd name="T11" fmla="*/ 2147482285 h 77"/>
                <a:gd name="T12" fmla="*/ 2147482285 w 77"/>
                <a:gd name="T13" fmla="*/ 0 h 77"/>
                <a:gd name="T14" fmla="*/ 2147482285 w 77"/>
                <a:gd name="T15" fmla="*/ 0 h 77"/>
                <a:gd name="T16" fmla="*/ 2147482285 w 77"/>
                <a:gd name="T17" fmla="*/ 2147482285 h 77"/>
                <a:gd name="T18" fmla="*/ 2147482285 w 77"/>
                <a:gd name="T19" fmla="*/ 2147482285 h 77"/>
                <a:gd name="T20" fmla="*/ 2147482285 w 77"/>
                <a:gd name="T21" fmla="*/ 2147482285 h 77"/>
                <a:gd name="T22" fmla="*/ 2147482285 w 77"/>
                <a:gd name="T23" fmla="*/ 2147482285 h 77"/>
                <a:gd name="T24" fmla="*/ 2147482285 w 77"/>
                <a:gd name="T25" fmla="*/ 2147482285 h 77"/>
                <a:gd name="T26" fmla="*/ 2147482285 w 77"/>
                <a:gd name="T27" fmla="*/ 2147482285 h 77"/>
                <a:gd name="T28" fmla="*/ 2147482285 w 77"/>
                <a:gd name="T29" fmla="*/ 2147482285 h 77"/>
                <a:gd name="T30" fmla="*/ 2147482285 w 77"/>
                <a:gd name="T31" fmla="*/ 2147482285 h 77"/>
                <a:gd name="T32" fmla="*/ 2147482285 w 77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0" y="17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7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7"/>
                  </a:lnTo>
                  <a:lnTo>
                    <a:pt x="24" y="77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77" name="Freeform 153"/>
            <p:cNvSpPr>
              <a:spLocks/>
            </p:cNvSpPr>
            <p:nvPr/>
          </p:nvSpPr>
          <p:spPr bwMode="auto">
            <a:xfrm>
              <a:off x="4318" y="3623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78" name="Freeform 154"/>
            <p:cNvSpPr>
              <a:spLocks/>
            </p:cNvSpPr>
            <p:nvPr/>
          </p:nvSpPr>
          <p:spPr bwMode="auto">
            <a:xfrm>
              <a:off x="4366" y="2999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79" name="Freeform 155"/>
            <p:cNvSpPr>
              <a:spLocks/>
            </p:cNvSpPr>
            <p:nvPr/>
          </p:nvSpPr>
          <p:spPr bwMode="auto">
            <a:xfrm>
              <a:off x="4450" y="297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80" name="Freeform 156"/>
            <p:cNvSpPr>
              <a:spLocks/>
            </p:cNvSpPr>
            <p:nvPr/>
          </p:nvSpPr>
          <p:spPr bwMode="auto">
            <a:xfrm>
              <a:off x="4570" y="309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81" name="Freeform 157"/>
            <p:cNvSpPr>
              <a:spLocks/>
            </p:cNvSpPr>
            <p:nvPr/>
          </p:nvSpPr>
          <p:spPr bwMode="auto">
            <a:xfrm>
              <a:off x="4414" y="319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82" name="Freeform 158"/>
            <p:cNvSpPr>
              <a:spLocks/>
            </p:cNvSpPr>
            <p:nvPr/>
          </p:nvSpPr>
          <p:spPr bwMode="auto">
            <a:xfrm>
              <a:off x="4522" y="3203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83" name="Freeform 159"/>
            <p:cNvSpPr>
              <a:spLocks/>
            </p:cNvSpPr>
            <p:nvPr/>
          </p:nvSpPr>
          <p:spPr bwMode="auto">
            <a:xfrm>
              <a:off x="4306" y="2951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84" name="Freeform 160"/>
            <p:cNvSpPr>
              <a:spLocks/>
            </p:cNvSpPr>
            <p:nvPr/>
          </p:nvSpPr>
          <p:spPr bwMode="auto">
            <a:xfrm>
              <a:off x="4678" y="3119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85" name="Freeform 161"/>
            <p:cNvSpPr>
              <a:spLocks/>
            </p:cNvSpPr>
            <p:nvPr/>
          </p:nvSpPr>
          <p:spPr bwMode="auto">
            <a:xfrm>
              <a:off x="4461" y="3042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86" name="Freeform 162"/>
            <p:cNvSpPr>
              <a:spLocks/>
            </p:cNvSpPr>
            <p:nvPr/>
          </p:nvSpPr>
          <p:spPr bwMode="auto">
            <a:xfrm>
              <a:off x="4481" y="3145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0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0" y="18"/>
                  </a:lnTo>
                  <a:lnTo>
                    <a:pt x="21" y="4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87" name="Freeform 133"/>
            <p:cNvSpPr>
              <a:spLocks/>
            </p:cNvSpPr>
            <p:nvPr/>
          </p:nvSpPr>
          <p:spPr bwMode="auto">
            <a:xfrm>
              <a:off x="2721" y="1150"/>
              <a:ext cx="75" cy="77"/>
            </a:xfrm>
            <a:custGeom>
              <a:avLst/>
              <a:gdLst>
                <a:gd name="T0" fmla="*/ 2147482262 w 75"/>
                <a:gd name="T1" fmla="*/ 2147482285 h 77"/>
                <a:gd name="T2" fmla="*/ 2147482262 w 75"/>
                <a:gd name="T3" fmla="*/ 2147482285 h 77"/>
                <a:gd name="T4" fmla="*/ 0 w 75"/>
                <a:gd name="T5" fmla="*/ 2147482285 h 77"/>
                <a:gd name="T6" fmla="*/ 0 w 75"/>
                <a:gd name="T7" fmla="*/ 2147482285 h 77"/>
                <a:gd name="T8" fmla="*/ 2147482262 w 75"/>
                <a:gd name="T9" fmla="*/ 2147482285 h 77"/>
                <a:gd name="T10" fmla="*/ 2147482262 w 75"/>
                <a:gd name="T11" fmla="*/ 2147482285 h 77"/>
                <a:gd name="T12" fmla="*/ 2147482262 w 75"/>
                <a:gd name="T13" fmla="*/ 0 h 77"/>
                <a:gd name="T14" fmla="*/ 2147482262 w 75"/>
                <a:gd name="T15" fmla="*/ 0 h 77"/>
                <a:gd name="T16" fmla="*/ 2147482262 w 75"/>
                <a:gd name="T17" fmla="*/ 2147482285 h 77"/>
                <a:gd name="T18" fmla="*/ 2147482262 w 75"/>
                <a:gd name="T19" fmla="*/ 2147482285 h 77"/>
                <a:gd name="T20" fmla="*/ 2147482262 w 75"/>
                <a:gd name="T21" fmla="*/ 2147482285 h 77"/>
                <a:gd name="T22" fmla="*/ 2147482262 w 75"/>
                <a:gd name="T23" fmla="*/ 2147482285 h 77"/>
                <a:gd name="T24" fmla="*/ 2147482262 w 75"/>
                <a:gd name="T25" fmla="*/ 2147482285 h 77"/>
                <a:gd name="T26" fmla="*/ 2147482262 w 75"/>
                <a:gd name="T27" fmla="*/ 2147482285 h 77"/>
                <a:gd name="T28" fmla="*/ 2147482262 w 75"/>
                <a:gd name="T29" fmla="*/ 2147482285 h 77"/>
                <a:gd name="T30" fmla="*/ 2147482262 w 75"/>
                <a:gd name="T31" fmla="*/ 2147482285 h 77"/>
                <a:gd name="T32" fmla="*/ 2147482262 w 75"/>
                <a:gd name="T33" fmla="*/ 214748228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7"/>
                <a:gd name="T53" fmla="*/ 75 w 7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7">
                  <a:moveTo>
                    <a:pt x="11" y="74"/>
                  </a:moveTo>
                  <a:lnTo>
                    <a:pt x="4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1" y="17"/>
                  </a:lnTo>
                  <a:lnTo>
                    <a:pt x="22" y="7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75" y="17"/>
                  </a:lnTo>
                  <a:lnTo>
                    <a:pt x="75" y="31"/>
                  </a:lnTo>
                  <a:lnTo>
                    <a:pt x="75" y="46"/>
                  </a:lnTo>
                  <a:lnTo>
                    <a:pt x="68" y="60"/>
                  </a:lnTo>
                  <a:lnTo>
                    <a:pt x="53" y="70"/>
                  </a:lnTo>
                  <a:lnTo>
                    <a:pt x="39" y="77"/>
                  </a:lnTo>
                  <a:lnTo>
                    <a:pt x="25" y="77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88" name="Freeform 141"/>
            <p:cNvSpPr>
              <a:spLocks/>
            </p:cNvSpPr>
            <p:nvPr/>
          </p:nvSpPr>
          <p:spPr bwMode="auto">
            <a:xfrm>
              <a:off x="4952" y="1020"/>
              <a:ext cx="93" cy="1"/>
            </a:xfrm>
            <a:custGeom>
              <a:avLst/>
              <a:gdLst>
                <a:gd name="T0" fmla="*/ 0 w 93"/>
                <a:gd name="T1" fmla="*/ 0 h 1"/>
                <a:gd name="T2" fmla="*/ 2147482431 w 93"/>
                <a:gd name="T3" fmla="*/ 0 h 1"/>
                <a:gd name="T4" fmla="*/ 0 60000 65536"/>
                <a:gd name="T5" fmla="*/ 0 60000 65536"/>
                <a:gd name="T6" fmla="*/ 0 w 93"/>
                <a:gd name="T7" fmla="*/ 0 h 1"/>
                <a:gd name="T8" fmla="*/ 93 w 9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" h="1">
                  <a:moveTo>
                    <a:pt x="0" y="0"/>
                  </a:moveTo>
                  <a:cubicBezTo>
                    <a:pt x="31" y="0"/>
                    <a:pt x="62" y="0"/>
                    <a:pt x="9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89" name="Freeform 82"/>
            <p:cNvSpPr>
              <a:spLocks/>
            </p:cNvSpPr>
            <p:nvPr/>
          </p:nvSpPr>
          <p:spPr bwMode="auto">
            <a:xfrm>
              <a:off x="4943" y="1060"/>
              <a:ext cx="78" cy="78"/>
            </a:xfrm>
            <a:custGeom>
              <a:avLst/>
              <a:gdLst>
                <a:gd name="T0" fmla="*/ 2147482296 w 78"/>
                <a:gd name="T1" fmla="*/ 2147482296 h 78"/>
                <a:gd name="T2" fmla="*/ 0 w 78"/>
                <a:gd name="T3" fmla="*/ 2147482296 h 78"/>
                <a:gd name="T4" fmla="*/ 0 w 78"/>
                <a:gd name="T5" fmla="*/ 2147482296 h 78"/>
                <a:gd name="T6" fmla="*/ 0 w 78"/>
                <a:gd name="T7" fmla="*/ 2147482296 h 78"/>
                <a:gd name="T8" fmla="*/ 2147482296 w 78"/>
                <a:gd name="T9" fmla="*/ 2147482296 h 78"/>
                <a:gd name="T10" fmla="*/ 2147482296 w 78"/>
                <a:gd name="T11" fmla="*/ 2147482296 h 78"/>
                <a:gd name="T12" fmla="*/ 2147482296 w 78"/>
                <a:gd name="T13" fmla="*/ 0 h 78"/>
                <a:gd name="T14" fmla="*/ 2147482296 w 78"/>
                <a:gd name="T15" fmla="*/ 0 h 78"/>
                <a:gd name="T16" fmla="*/ 2147482296 w 78"/>
                <a:gd name="T17" fmla="*/ 2147482296 h 78"/>
                <a:gd name="T18" fmla="*/ 2147482296 w 78"/>
                <a:gd name="T19" fmla="*/ 2147482296 h 78"/>
                <a:gd name="T20" fmla="*/ 2147482296 w 78"/>
                <a:gd name="T21" fmla="*/ 2147482296 h 78"/>
                <a:gd name="T22" fmla="*/ 2147482296 w 78"/>
                <a:gd name="T23" fmla="*/ 2147482296 h 78"/>
                <a:gd name="T24" fmla="*/ 2147482296 w 78"/>
                <a:gd name="T25" fmla="*/ 2147482296 h 78"/>
                <a:gd name="T26" fmla="*/ 2147482296 w 78"/>
                <a:gd name="T27" fmla="*/ 2147482296 h 78"/>
                <a:gd name="T28" fmla="*/ 2147482296 w 78"/>
                <a:gd name="T29" fmla="*/ 2147482296 h 78"/>
                <a:gd name="T30" fmla="*/ 2147482296 w 78"/>
                <a:gd name="T31" fmla="*/ 2147482296 h 78"/>
                <a:gd name="T32" fmla="*/ 2147482296 w 78"/>
                <a:gd name="T33" fmla="*/ 2147482296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8"/>
                <a:gd name="T53" fmla="*/ 78 w 7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8">
                  <a:moveTo>
                    <a:pt x="11" y="74"/>
                  </a:moveTo>
                  <a:lnTo>
                    <a:pt x="0" y="60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1" y="18"/>
                  </a:lnTo>
                  <a:lnTo>
                    <a:pt x="21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4" y="18"/>
                  </a:lnTo>
                  <a:lnTo>
                    <a:pt x="78" y="32"/>
                  </a:lnTo>
                  <a:lnTo>
                    <a:pt x="78" y="46"/>
                  </a:lnTo>
                  <a:lnTo>
                    <a:pt x="67" y="60"/>
                  </a:lnTo>
                  <a:lnTo>
                    <a:pt x="53" y="74"/>
                  </a:lnTo>
                  <a:lnTo>
                    <a:pt x="39" y="78"/>
                  </a:lnTo>
                  <a:lnTo>
                    <a:pt x="25" y="78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90" name="Freeform 143"/>
            <p:cNvSpPr>
              <a:spLocks/>
            </p:cNvSpPr>
            <p:nvPr/>
          </p:nvSpPr>
          <p:spPr bwMode="auto">
            <a:xfrm>
              <a:off x="5045" y="1486"/>
              <a:ext cx="76" cy="118"/>
            </a:xfrm>
            <a:custGeom>
              <a:avLst/>
              <a:gdLst>
                <a:gd name="T0" fmla="*/ 0 w 76"/>
                <a:gd name="T1" fmla="*/ 2147482581 h 118"/>
                <a:gd name="T2" fmla="*/ 2147482274 w 76"/>
                <a:gd name="T3" fmla="*/ 2147482581 h 118"/>
                <a:gd name="T4" fmla="*/ 2147482274 w 76"/>
                <a:gd name="T5" fmla="*/ 0 h 118"/>
                <a:gd name="T6" fmla="*/ 0 60000 65536"/>
                <a:gd name="T7" fmla="*/ 0 60000 65536"/>
                <a:gd name="T8" fmla="*/ 0 60000 65536"/>
                <a:gd name="T9" fmla="*/ 0 w 76"/>
                <a:gd name="T10" fmla="*/ 0 h 118"/>
                <a:gd name="T11" fmla="*/ 76 w 76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118">
                  <a:moveTo>
                    <a:pt x="0" y="118"/>
                  </a:moveTo>
                  <a:cubicBezTo>
                    <a:pt x="45" y="104"/>
                    <a:pt x="18" y="95"/>
                    <a:pt x="59" y="67"/>
                  </a:cubicBezTo>
                  <a:cubicBezTo>
                    <a:pt x="69" y="4"/>
                    <a:pt x="54" y="22"/>
                    <a:pt x="7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1975</Words>
  <Application>Microsoft Office PowerPoint</Application>
  <PresentationFormat>Apresentação na tela (4:3)</PresentationFormat>
  <Paragraphs>239</Paragraphs>
  <Slides>32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Microsoft YaHei</vt:lpstr>
      <vt:lpstr>ＭＳ Ｐゴシック</vt:lpstr>
      <vt:lpstr>Arial</vt:lpstr>
      <vt:lpstr>Arial Black</vt:lpstr>
      <vt:lpstr>Arial Narrow</vt:lpstr>
      <vt:lpstr>Calibri</vt:lpstr>
      <vt:lpstr>Courier New</vt:lpstr>
      <vt:lpstr>DejaVu Sans</vt:lpstr>
      <vt:lpstr>Estrangelo Edessa</vt:lpstr>
      <vt:lpstr>Marlett</vt:lpstr>
      <vt:lpstr>Wingdings</vt:lpstr>
      <vt:lpstr>Office Theme</vt:lpstr>
      <vt:lpstr>Planilha</vt:lpstr>
      <vt:lpstr>Política de Defesa Agropecuária no Brasil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Resumo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Eixos do Plano</vt:lpstr>
      <vt:lpstr>Eixos do Plano </vt:lpstr>
      <vt:lpstr>Eixos do Plano</vt:lpstr>
      <vt:lpstr>Apresentação do PowerPoint</vt:lpstr>
      <vt:lpstr>Eixos do Plano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Eixos do Plano</vt:lpstr>
      <vt:lpstr>Evolução e execução orçamentária</vt:lpstr>
      <vt:lpstr>Apresentação do PowerPoint</vt:lpstr>
      <vt:lpstr>Conclusão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Defesa Agropecuária</dc:title>
  <dc:creator>Letícia Altafin</dc:creator>
  <cp:lastModifiedBy>Francisco Basilio Freitas de Souza</cp:lastModifiedBy>
  <cp:revision>276</cp:revision>
  <cp:lastPrinted>2015-08-19T21:51:36Z</cp:lastPrinted>
  <dcterms:modified xsi:type="dcterms:W3CDTF">2015-08-19T21:51:50Z</dcterms:modified>
</cp:coreProperties>
</file>