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397" r:id="rId3"/>
    <p:sldId id="399" r:id="rId4"/>
    <p:sldId id="398" r:id="rId5"/>
    <p:sldId id="401" r:id="rId6"/>
    <p:sldId id="403" r:id="rId7"/>
    <p:sldId id="404" r:id="rId8"/>
    <p:sldId id="405" r:id="rId9"/>
    <p:sldId id="458" r:id="rId10"/>
    <p:sldId id="402" r:id="rId11"/>
    <p:sldId id="461" r:id="rId12"/>
    <p:sldId id="406" r:id="rId13"/>
    <p:sldId id="409" r:id="rId14"/>
    <p:sldId id="410" r:id="rId15"/>
    <p:sldId id="415" r:id="rId16"/>
    <p:sldId id="435" r:id="rId17"/>
    <p:sldId id="434" r:id="rId18"/>
    <p:sldId id="394" r:id="rId19"/>
    <p:sldId id="454" r:id="rId20"/>
    <p:sldId id="411" r:id="rId21"/>
    <p:sldId id="412" r:id="rId22"/>
    <p:sldId id="414" r:id="rId23"/>
    <p:sldId id="416" r:id="rId24"/>
    <p:sldId id="417" r:id="rId25"/>
    <p:sldId id="418" r:id="rId26"/>
    <p:sldId id="419" r:id="rId27"/>
    <p:sldId id="420" r:id="rId28"/>
    <p:sldId id="421" r:id="rId29"/>
    <p:sldId id="422" r:id="rId30"/>
    <p:sldId id="424" r:id="rId31"/>
    <p:sldId id="425" r:id="rId32"/>
    <p:sldId id="426" r:id="rId33"/>
    <p:sldId id="427" r:id="rId34"/>
    <p:sldId id="429" r:id="rId35"/>
    <p:sldId id="430" r:id="rId36"/>
    <p:sldId id="443" r:id="rId37"/>
    <p:sldId id="444" r:id="rId38"/>
    <p:sldId id="445" r:id="rId39"/>
    <p:sldId id="456" r:id="rId40"/>
    <p:sldId id="432" r:id="rId41"/>
    <p:sldId id="433" r:id="rId42"/>
    <p:sldId id="436" r:id="rId43"/>
    <p:sldId id="437" r:id="rId44"/>
    <p:sldId id="438" r:id="rId45"/>
    <p:sldId id="439" r:id="rId46"/>
    <p:sldId id="440" r:id="rId47"/>
    <p:sldId id="441" r:id="rId48"/>
    <p:sldId id="457" r:id="rId49"/>
    <p:sldId id="442" r:id="rId50"/>
    <p:sldId id="322" r:id="rId51"/>
    <p:sldId id="447" r:id="rId52"/>
    <p:sldId id="448" r:id="rId53"/>
    <p:sldId id="449" r:id="rId54"/>
    <p:sldId id="450" r:id="rId55"/>
    <p:sldId id="451" r:id="rId56"/>
    <p:sldId id="453" r:id="rId5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ra Assunção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9CB018-0390-4EF4-9848-03A33CE50353}" v="250" dt="2023-09-06T20:43:39.222"/>
    <p1510:client id="{941AB8F1-DFE3-4A95-AC1E-83B983210C51}" v="1158" dt="2023-09-06T17:14:23.016"/>
    <p1510:client id="{CB6630C1-E41B-461A-9EAD-CF915BBEE0A8}" v="42" dt="2023-09-11T13:26:33.0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453B7-2E0C-4919-A819-228EEEF061F3}" type="datetimeFigureOut">
              <a:rPr lang="pt-BR" smtClean="0"/>
              <a:t>18/09/2023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1C5A3-21A5-4AC9-A70A-9681390D47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1885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7C58-ED86-4261-A6D7-3C10F916F565}" type="datetimeFigureOut">
              <a:rPr lang="pt-BR" smtClean="0"/>
              <a:t>18/09/2023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FF3CF-AA5A-4F00-8B81-3671097F0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4003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7C58-ED86-4261-A6D7-3C10F916F565}" type="datetimeFigureOut">
              <a:rPr lang="pt-BR" smtClean="0"/>
              <a:t>18/09/2023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FF3CF-AA5A-4F00-8B81-3671097F0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6573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7C58-ED86-4261-A6D7-3C10F916F565}" type="datetimeFigureOut">
              <a:rPr lang="pt-BR" smtClean="0"/>
              <a:t>18/09/2023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FF3CF-AA5A-4F00-8B81-3671097F0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9670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7C58-ED86-4261-A6D7-3C10F916F565}" type="datetimeFigureOut">
              <a:rPr lang="pt-BR" smtClean="0"/>
              <a:t>18/09/2023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FF3CF-AA5A-4F00-8B81-3671097F0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5924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7C58-ED86-4261-A6D7-3C10F916F565}" type="datetimeFigureOut">
              <a:rPr lang="pt-BR" smtClean="0"/>
              <a:t>18/09/2023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FF3CF-AA5A-4F00-8B81-3671097F0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262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7C58-ED86-4261-A6D7-3C10F916F565}" type="datetimeFigureOut">
              <a:rPr lang="pt-BR" smtClean="0"/>
              <a:t>18/09/2023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FF3CF-AA5A-4F00-8B81-3671097F0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6213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7C58-ED86-4261-A6D7-3C10F916F565}" type="datetimeFigureOut">
              <a:rPr lang="pt-BR" smtClean="0"/>
              <a:t>18/09/2023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FF3CF-AA5A-4F00-8B81-3671097F0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7608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7C58-ED86-4261-A6D7-3C10F916F565}" type="datetimeFigureOut">
              <a:rPr lang="pt-BR" smtClean="0"/>
              <a:t>18/09/2023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FF3CF-AA5A-4F00-8B81-3671097F0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069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7C58-ED86-4261-A6D7-3C10F916F565}" type="datetimeFigureOut">
              <a:rPr lang="pt-BR" smtClean="0"/>
              <a:t>18/09/2023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FF3CF-AA5A-4F00-8B81-3671097F0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4673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7C58-ED86-4261-A6D7-3C10F916F565}" type="datetimeFigureOut">
              <a:rPr lang="pt-BR" smtClean="0"/>
              <a:t>18/09/2023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FF3CF-AA5A-4F00-8B81-3671097F0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8504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7C58-ED86-4261-A6D7-3C10F916F565}" type="datetimeFigureOut">
              <a:rPr lang="pt-BR" smtClean="0"/>
              <a:t>18/09/2023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FF3CF-AA5A-4F00-8B81-3671097F0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6325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77C58-ED86-4261-A6D7-3C10F916F565}" type="datetimeFigureOut">
              <a:rPr lang="pt-BR" smtClean="0"/>
              <a:t>18/09/2023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FF3CF-AA5A-4F00-8B81-3671097F0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34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pt1.miamiplus1.com/how-many-deaths-are-caused-by-medical-error-4c2ba4cb4c2ba6d6d-0ad4c2ba8e" TargetMode="Externa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1">
            <a:extLst>
              <a:ext uri="{FF2B5EF4-FFF2-40B4-BE49-F238E27FC236}">
                <a16:creationId xmlns:a16="http://schemas.microsoft.com/office/drawing/2014/main" xmlns="" id="{CA4BD6EE-7B51-447C-AAB3-028B7A3E51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57229" y="904441"/>
            <a:ext cx="6399789" cy="2381974"/>
          </a:xfrm>
        </p:spPr>
        <p:txBody>
          <a:bodyPr>
            <a:normAutofit fontScale="90000"/>
          </a:bodyPr>
          <a:lstStyle/>
          <a:p>
            <a:pPr algn="l"/>
            <a:r>
              <a:rPr lang="pt-BR" sz="3100" dirty="0">
                <a:latin typeface="Times New Roman"/>
                <a:cs typeface="Times New Roman"/>
              </a:rPr>
              <a:t>Conselho Nacional de Autorregulamentação da Acupuntura</a:t>
            </a:r>
            <a:br>
              <a:rPr lang="pt-BR" sz="3100" dirty="0">
                <a:latin typeface="Times New Roman"/>
                <a:cs typeface="Times New Roman"/>
              </a:rPr>
            </a:br>
            <a:r>
              <a:rPr lang="pt-BR" sz="3100" dirty="0">
                <a:latin typeface="Times New Roman"/>
                <a:cs typeface="Times New Roman"/>
              </a:rPr>
              <a:t/>
            </a:r>
            <a:br>
              <a:rPr lang="pt-BR" sz="3100" dirty="0">
                <a:latin typeface="Times New Roman"/>
                <a:cs typeface="Times New Roman"/>
              </a:rPr>
            </a:br>
            <a:r>
              <a:rPr lang="pt-BR" sz="3100" dirty="0">
                <a:latin typeface="Times New Roman"/>
                <a:cs typeface="Times New Roman"/>
              </a:rPr>
              <a:t>Federação dos Acupunturistas do Brasil</a:t>
            </a:r>
            <a:r>
              <a:rPr lang="pt-BR" sz="3100" dirty="0">
                <a:latin typeface="Times New Roman"/>
              </a:rPr>
              <a:t/>
            </a:r>
            <a:br>
              <a:rPr lang="pt-BR" sz="3100" dirty="0">
                <a:latin typeface="Times New Roman"/>
              </a:rPr>
            </a:br>
            <a:r>
              <a:rPr lang="pt-BR" sz="3100" dirty="0">
                <a:latin typeface="Times New Roman"/>
              </a:rPr>
              <a:t/>
            </a:r>
            <a:br>
              <a:rPr lang="pt-BR" sz="3100" dirty="0">
                <a:latin typeface="Times New Roman"/>
              </a:rPr>
            </a:br>
            <a:r>
              <a:rPr lang="pt-BR" sz="3100" dirty="0">
                <a:latin typeface="Times New Roman"/>
                <a:cs typeface="Times New Roman"/>
              </a:rPr>
              <a:t>Sociedade Brasileira de Acupuntura</a:t>
            </a:r>
            <a:endParaRPr lang="pt-BR" dirty="0">
              <a:latin typeface="Times New Roman"/>
              <a:cs typeface="Times New Roman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57230" y="4707924"/>
            <a:ext cx="5032744" cy="1401937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algn="l"/>
            <a:r>
              <a:rPr lang="pt-BR" dirty="0"/>
              <a:t>Dr. Alexander da Silveira Assunção (CNAA)</a:t>
            </a:r>
          </a:p>
          <a:p>
            <a:pPr algn="l"/>
            <a:r>
              <a:rPr lang="pt-BR" dirty="0"/>
              <a:t>Dr. Afonso Henriques Soares (FENAB)</a:t>
            </a:r>
            <a:endParaRPr lang="pt-BR" dirty="0">
              <a:ea typeface="Calibri"/>
              <a:cs typeface="Calibri"/>
            </a:endParaRPr>
          </a:p>
          <a:p>
            <a:pPr algn="l"/>
            <a:r>
              <a:rPr lang="pt-BR" dirty="0"/>
              <a:t>Dr. Jean Luís de Souza (SBA)</a:t>
            </a:r>
            <a:endParaRPr lang="pt-BR" dirty="0">
              <a:ea typeface="Calibri"/>
              <a:cs typeface="Calibri"/>
            </a:endParaRPr>
          </a:p>
        </p:txBody>
      </p:sp>
      <p:pic>
        <p:nvPicPr>
          <p:cNvPr id="6" name="Imagem 5" descr="C:\Users\Alex\Documents\ALEXANDER\CRAEMG\LOGO FENAB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678192" y="3984899"/>
            <a:ext cx="1898154" cy="1882693"/>
          </a:xfrm>
          <a:prstGeom prst="rect">
            <a:avLst/>
          </a:prstGeom>
          <a:noFill/>
        </p:spPr>
      </p:pic>
      <p:sp>
        <p:nvSpPr>
          <p:cNvPr id="22" name="sketch line">
            <a:extLst>
              <a:ext uri="{FF2B5EF4-FFF2-40B4-BE49-F238E27FC236}">
                <a16:creationId xmlns:a16="http://schemas.microsoft.com/office/drawing/2014/main" xmlns="" id="{6B5FF7CD-712E-4187-BFF5-B192FFB33A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200" y="4005089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Imagem 6" descr="C:\Users\Alexander\Downloads\IMG-20180329-WA004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32142" y="3581026"/>
            <a:ext cx="2043999" cy="2520000"/>
          </a:xfrm>
          <a:prstGeom prst="rect">
            <a:avLst/>
          </a:prstGeom>
          <a:noFill/>
        </p:spPr>
      </p:pic>
      <p:pic>
        <p:nvPicPr>
          <p:cNvPr id="5" name="Imagem 4" descr="Logotipo&#10;&#10;Descrição gerada automaticamente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8933" y="909000"/>
            <a:ext cx="2080615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93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0E30439A-8A5B-46EC-8283-9B6B031D40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CEAD642-85CF-4750-8432-7C80C901F0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A33EEAE-15D5-4119-8C1E-89D943F911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30D8B3B-9B80-4025-B934-26DC7D7CD2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B5A1B09C-1565-46F8-B70F-621C5EB48A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D1B3269-3064-E518-D8E3-7DF9D5792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226" y="387928"/>
            <a:ext cx="5188302" cy="594340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DIANTE DA FALTA DE ENTENDIMENTO E DE CONHECIMENTO CLÁSSICO SOBRE O “</a:t>
            </a:r>
            <a:r>
              <a:rPr lang="en-US" sz="3600" dirty="0" err="1" smtClean="0">
                <a:solidFill>
                  <a:srgbClr val="FFFFFF"/>
                </a:solidFill>
              </a:rPr>
              <a:t>qì</a:t>
            </a:r>
            <a:r>
              <a:rPr lang="en-US" sz="3600" dirty="0" smtClean="0">
                <a:solidFill>
                  <a:srgbClr val="FFFFFF"/>
                </a:solidFill>
              </a:rPr>
              <a:t>” </a:t>
            </a:r>
            <a:r>
              <a:rPr lang="pt-BR" sz="3600" dirty="0" smtClean="0">
                <a:solidFill>
                  <a:schemeClr val="bg1"/>
                </a:solidFill>
              </a:rPr>
              <a:t>气</a:t>
            </a:r>
            <a:r>
              <a:rPr lang="en-US" sz="3600" dirty="0" smtClean="0">
                <a:solidFill>
                  <a:srgbClr val="FFFFFF"/>
                </a:solidFill>
              </a:rPr>
              <a:t>, COMO FOI DEFENDIDO AQUI, SOMENTE RESTA UMA EXPLICAÇÃO:</a:t>
            </a:r>
            <a:endParaRPr lang="en-US" sz="3600" kern="1200" dirty="0">
              <a:solidFill>
                <a:srgbClr val="FFFFFF"/>
              </a:solidFill>
              <a:latin typeface="+mj-lt"/>
              <a:ea typeface="Calibri Light"/>
              <a:cs typeface="Calibri Ligh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C516CC8-80AC-446C-A56E-9F54B72104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3947E58-F088-49F1-A3D1-DEA690192E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951" y="-2149"/>
            <a:ext cx="5044734" cy="4969997"/>
          </a:xfrm>
          <a:prstGeom prst="rect">
            <a:avLst/>
          </a:prstGeom>
        </p:spPr>
      </p:pic>
      <p:pic>
        <p:nvPicPr>
          <p:cNvPr id="12" name="Imagem 11" descr="Logotipo, nome da empresa&#10;&#10;Descrição gerada automaticamente">
            <a:extLst>
              <a:ext uri="{FF2B5EF4-FFF2-40B4-BE49-F238E27FC236}">
                <a16:creationId xmlns:a16="http://schemas.microsoft.com/office/drawing/2014/main" xmlns="" id="{857430DF-CAB2-EBAB-9836-353711BD16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52713" y="5057234"/>
            <a:ext cx="1727200" cy="148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60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0E30439A-8A5B-46EC-8283-9B6B031D40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CEAD642-85CF-4750-8432-7C80C901F0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A33EEAE-15D5-4119-8C1E-89D943F911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30D8B3B-9B80-4025-B934-26DC7D7CD2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B5A1B09C-1565-46F8-B70F-621C5EB48A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D1B3269-3064-E518-D8E3-7DF9D5792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226" y="1215808"/>
            <a:ext cx="8286499" cy="511552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/>
            <a:r>
              <a:rPr lang="en-US" sz="3600" dirty="0">
                <a:solidFill>
                  <a:srgbClr val="FFFFFF"/>
                </a:solidFill>
              </a:rPr>
              <a:t>A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RETÓRICA CORPORATIVA </a:t>
            </a:r>
            <a:r>
              <a:rPr lang="en-US" sz="36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SOBRE O CID-11, PASSOU 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SER DITA, </a:t>
            </a:r>
            <a:r>
              <a:rPr lang="en-US" sz="3600" dirty="0" smtClean="0">
                <a:solidFill>
                  <a:srgbClr val="FFFFFF"/>
                </a:solidFill>
              </a:rPr>
              <a:t>MESMO SEM </a:t>
            </a:r>
            <a:r>
              <a:rPr lang="en-US" sz="36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RETRATAR 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</a:t>
            </a:r>
            <a:r>
              <a:rPr lang="en-US" sz="36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VERDADE.</a:t>
            </a:r>
            <a:r>
              <a:rPr lang="en-US" sz="3600" dirty="0">
                <a:solidFill>
                  <a:srgbClr val="FFFFFF"/>
                </a:solidFill>
              </a:rPr>
              <a:t> </a:t>
            </a:r>
            <a:r>
              <a:rPr lang="en-US" sz="36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ISSO 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É LEVADO PARA PARLAMENTARES E JURISTAS, ACREDITANDO-SE QUE NÃO TERÃO A MERA CURIOSIDADE DE ABRIR O SITE. </a:t>
            </a:r>
            <a:r>
              <a:rPr lang="en-US" sz="36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ESCLARECEMOS 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PARA TODO O </a:t>
            </a:r>
            <a:r>
              <a:rPr lang="en-US" sz="36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BRASIL: </a:t>
            </a:r>
            <a:r>
              <a:rPr lang="en-US" sz="3600" u="sng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PREJUDICAM CONVÊNIOS, SEGURADORAS, PLANOS DE SAÚDE, CONCURSOS, ESCOLAS E TODOS OS PROFISSIONAIS NAS VISAS MUNICIPAIS E ESTADUAIS, USANDO A MÍDA</a:t>
            </a:r>
            <a:r>
              <a:rPr lang="en-US" sz="36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!!!</a:t>
            </a:r>
            <a:endParaRPr lang="en-US" sz="3600" kern="1200" dirty="0">
              <a:solidFill>
                <a:srgbClr val="FFFFFF"/>
              </a:solidFill>
              <a:latin typeface="+mj-lt"/>
              <a:ea typeface="Calibri Light"/>
              <a:cs typeface="Calibri Ligh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C516CC8-80AC-446C-A56E-9F54B72104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3947E58-F088-49F1-A3D1-DEA690192E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xmlns="" id="{857430DF-CAB2-EBAB-9836-353711BD16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9279" y="5057234"/>
            <a:ext cx="1727200" cy="148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2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1B15ED52-F352-441B-82BF-E0EA34836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B2E3793-BFE6-45A2-9B7B-E18844431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C4C4868-CB8F-4AF9-9CDB-8108F2C19B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75E0459-6403-40CD-989D-56A4407CA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53E5B1A8-3AC9-4BD1-9BBC-78CA94F2D1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1E532AD-3C01-80CF-D504-7E41D5B79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3400">
                <a:solidFill>
                  <a:srgbClr val="FFFFFF"/>
                </a:solidFill>
              </a:rPr>
              <a:t>CONSIDERAÇÕES INICIAIS:</a:t>
            </a:r>
            <a:br>
              <a:rPr lang="pt-BR" sz="3400">
                <a:solidFill>
                  <a:srgbClr val="FFFFFF"/>
                </a:solidFill>
              </a:rPr>
            </a:br>
            <a:r>
              <a:rPr lang="pt-BR" sz="3400">
                <a:solidFill>
                  <a:srgbClr val="FFFFFF"/>
                </a:solidFill>
              </a:rPr>
              <a:t>BASEANDO-NOS NA AUDIÊNCIA PASSADA</a:t>
            </a:r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597895" y="1746733"/>
            <a:ext cx="11340763" cy="4678183"/>
          </a:xfrm>
        </p:spPr>
        <p:txBody>
          <a:bodyPr anchor="ctr">
            <a:noAutofit/>
          </a:bodyPr>
          <a:lstStyle/>
          <a:p>
            <a:endParaRPr lang="pt-BR" sz="2200" dirty="0">
              <a:latin typeface="+mj-lt"/>
              <a:ea typeface="Calibri Light"/>
              <a:cs typeface="Calibri Light"/>
            </a:endParaRPr>
          </a:p>
          <a:p>
            <a:pPr marL="514350" indent="-514350">
              <a:buFont typeface="+mj-lt"/>
              <a:buAutoNum type="arabicPeriod" startAt="4"/>
            </a:pPr>
            <a:r>
              <a:rPr lang="pt-BR" sz="2200" dirty="0">
                <a:latin typeface="+mj-lt"/>
              </a:rPr>
              <a:t>Formação em Medicina Tradicional Chinesa (China):</a:t>
            </a:r>
            <a:endParaRPr lang="pt-BR" sz="2200" dirty="0">
              <a:latin typeface="+mj-lt"/>
              <a:ea typeface="Calibri Light"/>
              <a:cs typeface="Calibri Light"/>
            </a:endParaRPr>
          </a:p>
          <a:p>
            <a:pPr marL="514350" indent="-514350">
              <a:buAutoNum type="arabicPeriod" startAt="4"/>
            </a:pPr>
            <a:endParaRPr lang="pt-BR" sz="2200" dirty="0">
              <a:latin typeface="+mj-lt"/>
              <a:ea typeface="Calibri Light"/>
              <a:cs typeface="Calibri Light"/>
            </a:endParaRPr>
          </a:p>
          <a:p>
            <a:pPr marL="971550" lvl="1" indent="-514350">
              <a:buFont typeface="+mj-lt"/>
              <a:buAutoNum type="alphaLcPeriod"/>
            </a:pPr>
            <a:r>
              <a:rPr lang="pt-BR" sz="2200" b="1" dirty="0">
                <a:latin typeface="+mj-lt"/>
              </a:rPr>
              <a:t>Bacharelado:</a:t>
            </a:r>
            <a:r>
              <a:rPr lang="pt-BR" sz="2200" dirty="0">
                <a:latin typeface="+mj-lt"/>
              </a:rPr>
              <a:t> 5 anos + 1 ano de residência. Faz-se a prova de titulação do governo e, se aprovado, pode trabalhar em hospitais e clínicas;</a:t>
            </a:r>
            <a:endParaRPr lang="pt-BR" sz="2200" dirty="0">
              <a:latin typeface="+mj-lt"/>
              <a:ea typeface="Calibri Light"/>
              <a:cs typeface="Calibri Light"/>
            </a:endParaRPr>
          </a:p>
          <a:p>
            <a:pPr marL="971550" lvl="1" indent="-514350">
              <a:buAutoNum type="alphaLcPeriod"/>
            </a:pPr>
            <a:endParaRPr lang="pt-BR" sz="2200" dirty="0">
              <a:latin typeface="+mj-lt"/>
              <a:ea typeface="Calibri Light"/>
              <a:cs typeface="Calibri Light"/>
            </a:endParaRPr>
          </a:p>
          <a:p>
            <a:pPr marL="971550" lvl="1" indent="-514350">
              <a:buFont typeface="+mj-lt"/>
              <a:buAutoNum type="alphaLcPeriod"/>
            </a:pPr>
            <a:r>
              <a:rPr lang="pt-BR" sz="2200" b="1" dirty="0">
                <a:latin typeface="+mj-lt"/>
              </a:rPr>
              <a:t>Mestrado e Doutorado:</a:t>
            </a:r>
            <a:r>
              <a:rPr lang="pt-BR" sz="2200" dirty="0">
                <a:latin typeface="+mj-lt"/>
              </a:rPr>
              <a:t>  3 anos cada, escolhendo a linha de atuação;</a:t>
            </a:r>
            <a:endParaRPr lang="pt-BR" sz="2200" dirty="0">
              <a:latin typeface="+mj-lt"/>
              <a:ea typeface="Calibri Light"/>
              <a:cs typeface="Calibri Light"/>
            </a:endParaRPr>
          </a:p>
          <a:p>
            <a:pPr marL="971550" lvl="1" indent="-514350">
              <a:buAutoNum type="alphaLcPeriod"/>
            </a:pPr>
            <a:endParaRPr lang="pt-BR" sz="2200" dirty="0">
              <a:latin typeface="+mj-lt"/>
              <a:ea typeface="Calibri Light"/>
              <a:cs typeface="Calibri Light"/>
            </a:endParaRPr>
          </a:p>
          <a:p>
            <a:pPr marL="971550" lvl="1" indent="-514350">
              <a:buFont typeface="+mj-lt"/>
              <a:buAutoNum type="alphaLcPeriod"/>
            </a:pPr>
            <a:r>
              <a:rPr lang="pt-BR" sz="2200" b="1" dirty="0">
                <a:latin typeface="+mj-lt"/>
              </a:rPr>
              <a:t>Bacharelado em medicina ocidental:</a:t>
            </a:r>
            <a:r>
              <a:rPr lang="pt-BR" sz="2200" dirty="0">
                <a:latin typeface="+mj-lt"/>
              </a:rPr>
              <a:t> para fazer acupuntura, tem que fazer complementação de 2 anos de curso. Faz-se a prova de titulação do governo e, se aprovado, pode trabalhar em hospitais e clínicas.</a:t>
            </a:r>
            <a:endParaRPr lang="pt-BR" sz="2200" dirty="0">
              <a:latin typeface="+mj-lt"/>
              <a:ea typeface="Calibri Light"/>
              <a:cs typeface="Calibri Light"/>
            </a:endParaRPr>
          </a:p>
          <a:p>
            <a:pPr marL="971550" lvl="1" indent="-514350">
              <a:buAutoNum type="alphaLcPeriod"/>
            </a:pPr>
            <a:endParaRPr lang="pt-BR" sz="2200" dirty="0">
              <a:latin typeface="+mj-lt"/>
              <a:ea typeface="Calibri Light"/>
              <a:cs typeface="Calibri Light"/>
            </a:endParaRPr>
          </a:p>
          <a:p>
            <a:pPr marL="971550" lvl="1" indent="-514350">
              <a:buFont typeface="+mj-lt"/>
              <a:buAutoNum type="alphaLcPeriod"/>
            </a:pPr>
            <a:r>
              <a:rPr lang="pt-BR" sz="2200" b="1" dirty="0">
                <a:latin typeface="+mj-lt"/>
              </a:rPr>
              <a:t>Discipulado:</a:t>
            </a:r>
            <a:r>
              <a:rPr lang="pt-BR" sz="2200" dirty="0">
                <a:latin typeface="+mj-lt"/>
              </a:rPr>
              <a:t> escola familiar, escola religiosa e escola das artes marciais e militares (tem que ter comprovação documental da genealogia). Faz-se a mesma prova de titulação do governo e, se aprovado, pode trabalhar nos hospitais e em clínicas.</a:t>
            </a:r>
            <a:endParaRPr lang="pt-BR" sz="2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xmlns="" id="{44366735-17AC-1506-1F42-F06152CDD9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606" y="5974784"/>
            <a:ext cx="877701" cy="75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26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4">
            <a:extLst>
              <a:ext uri="{FF2B5EF4-FFF2-40B4-BE49-F238E27FC236}">
                <a16:creationId xmlns:a16="http://schemas.microsoft.com/office/drawing/2014/main" xmlns="" id="{1B15ED52-F352-441B-82BF-E0EA34836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xmlns="" id="{3B2E3793-BFE6-45A2-9B7B-E18844431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8">
            <a:extLst>
              <a:ext uri="{FF2B5EF4-FFF2-40B4-BE49-F238E27FC236}">
                <a16:creationId xmlns:a16="http://schemas.microsoft.com/office/drawing/2014/main" xmlns="" id="{BC4C4868-CB8F-4AF9-9CDB-8108F2C19B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xmlns="" id="{375E0459-6403-40CD-989D-56A4407CA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2">
            <a:extLst>
              <a:ext uri="{FF2B5EF4-FFF2-40B4-BE49-F238E27FC236}">
                <a16:creationId xmlns:a16="http://schemas.microsoft.com/office/drawing/2014/main" xmlns="" id="{53E5B1A8-3AC9-4BD1-9BBC-78CA94F2D1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5169DAB-C06A-DDFB-BF8B-242507230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3400">
                <a:solidFill>
                  <a:srgbClr val="FFFFFF"/>
                </a:solidFill>
                <a:latin typeface="+mj-lt"/>
              </a:rPr>
              <a:t>CONSIDERAÇÕES INICIAIS:</a:t>
            </a:r>
            <a:br>
              <a:rPr lang="pt-BR" sz="3400">
                <a:solidFill>
                  <a:srgbClr val="FFFFFF"/>
                </a:solidFill>
                <a:latin typeface="+mj-lt"/>
              </a:rPr>
            </a:br>
            <a:r>
              <a:rPr lang="pt-BR" sz="3400">
                <a:solidFill>
                  <a:srgbClr val="FFFFFF"/>
                </a:solidFill>
                <a:latin typeface="+mj-lt"/>
              </a:rPr>
              <a:t>BASEANDO-NOS NA AUDIÊNCIA PASSADA</a:t>
            </a:r>
            <a:endParaRPr lang="pt-BR" sz="3400">
              <a:solidFill>
                <a:srgbClr val="FFFFFF"/>
              </a:solidFill>
            </a:endParaRPr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459350" y="1885278"/>
            <a:ext cx="11326249" cy="4678183"/>
          </a:xfrm>
        </p:spPr>
        <p:txBody>
          <a:bodyPr anchor="ctr">
            <a:no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pt-BR" sz="2400" dirty="0">
                <a:latin typeface="+mj-lt"/>
              </a:rPr>
              <a:t>Perfil dos pacientes que procuram a Acupuntura/MTC:</a:t>
            </a:r>
          </a:p>
          <a:p>
            <a:pPr marL="971550" lvl="1" indent="-514350">
              <a:buFont typeface="+mj-lt"/>
              <a:buAutoNum type="alphaLcPeriod"/>
            </a:pPr>
            <a:endParaRPr lang="pt-BR">
              <a:latin typeface="+mj-lt"/>
            </a:endParaRPr>
          </a:p>
          <a:p>
            <a:pPr marL="971550" lvl="1" indent="-514350">
              <a:buFont typeface="+mj-lt"/>
              <a:buAutoNum type="alphaLcPeriod"/>
            </a:pPr>
            <a:r>
              <a:rPr lang="pt-BR" dirty="0">
                <a:latin typeface="+mj-lt"/>
              </a:rPr>
              <a:t>A maioria esmagadora dos pacientes que nos procuram são casos de </a:t>
            </a:r>
            <a:r>
              <a:rPr lang="pt-BR" b="1" dirty="0">
                <a:latin typeface="+mj-lt"/>
              </a:rPr>
              <a:t>SUB-SAÚDE</a:t>
            </a:r>
            <a:r>
              <a:rPr lang="pt-BR" dirty="0">
                <a:latin typeface="+mj-lt"/>
              </a:rPr>
              <a:t> ou em estado </a:t>
            </a:r>
            <a:r>
              <a:rPr lang="pt-BR" b="1" dirty="0">
                <a:latin typeface="+mj-lt"/>
              </a:rPr>
              <a:t>CRÔNICO</a:t>
            </a:r>
            <a:r>
              <a:rPr lang="pt-BR" dirty="0">
                <a:latin typeface="+mj-lt"/>
              </a:rPr>
              <a:t>, neste último caso nos apresentam uma sacola de exames, ou seja, já passaram pelo tratamento médico ocidental. Não somos procurados em casos agudos;</a:t>
            </a:r>
            <a:endParaRPr lang="pt-BR" dirty="0">
              <a:latin typeface="+mj-lt"/>
              <a:ea typeface="Calibri Light"/>
              <a:cs typeface="Calibri Light"/>
            </a:endParaRPr>
          </a:p>
          <a:p>
            <a:pPr marL="971550" lvl="1" indent="-514350">
              <a:buFont typeface="+mj-lt"/>
              <a:buAutoNum type="alphaLcPeriod"/>
            </a:pPr>
            <a:endParaRPr lang="pt-BR">
              <a:latin typeface="+mj-lt"/>
            </a:endParaRPr>
          </a:p>
          <a:p>
            <a:pPr marL="971550" lvl="1" indent="-514350">
              <a:buFont typeface="+mj-lt"/>
              <a:buAutoNum type="alphaLcPeriod"/>
            </a:pPr>
            <a:r>
              <a:rPr lang="pt-BR" dirty="0">
                <a:latin typeface="+mj-lt"/>
              </a:rPr>
              <a:t>Frase comum: </a:t>
            </a:r>
            <a:r>
              <a:rPr lang="pt-BR" i="1" dirty="0">
                <a:latin typeface="+mj-lt"/>
              </a:rPr>
              <a:t>“já fiz de tudo, já passei por todos os médicos e você é minha última esperança”</a:t>
            </a:r>
            <a:r>
              <a:rPr lang="pt-BR" dirty="0">
                <a:latin typeface="+mj-lt"/>
              </a:rPr>
              <a:t>. Nem por isso ignoramos a importância da alopatia;</a:t>
            </a:r>
            <a:endParaRPr lang="pt-BR" dirty="0">
              <a:latin typeface="+mj-lt"/>
              <a:ea typeface="Calibri Light"/>
              <a:cs typeface="Calibri Light"/>
            </a:endParaRPr>
          </a:p>
          <a:p>
            <a:pPr marL="971550" lvl="1" indent="-514350">
              <a:buFont typeface="+mj-lt"/>
              <a:buAutoNum type="alphaLcPeriod"/>
            </a:pPr>
            <a:endParaRPr lang="pt-BR">
              <a:latin typeface="+mj-lt"/>
            </a:endParaRPr>
          </a:p>
          <a:p>
            <a:pPr marL="971550" lvl="1" indent="-514350">
              <a:buFont typeface="+mj-lt"/>
              <a:buAutoNum type="alphaLcPeriod"/>
            </a:pPr>
            <a:r>
              <a:rPr lang="pt-BR" dirty="0">
                <a:latin typeface="+mj-lt"/>
              </a:rPr>
              <a:t>Se há uma procura em estados agudos, sempre orientamos a busca de um centro de saúde, ou seja, não tratamos urgências e emergências.</a:t>
            </a:r>
            <a:endParaRPr lang="pt-BR" dirty="0">
              <a:latin typeface="+mj-lt"/>
              <a:ea typeface="Calibri Light"/>
              <a:cs typeface="Calibri Light"/>
            </a:endParaRPr>
          </a:p>
          <a:p>
            <a:pPr marL="0" indent="0">
              <a:buNone/>
            </a:pPr>
            <a:endParaRPr lang="pt-BR" sz="2400">
              <a:latin typeface="+mj-lt"/>
            </a:endParaRPr>
          </a:p>
        </p:txBody>
      </p:sp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xmlns="" id="{954B6C10-CCE9-7805-85CF-3AC27E4A19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606" y="5974784"/>
            <a:ext cx="877701" cy="75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3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577D6B2E-37A3-429E-A37C-F30ED64872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CEAD642-85CF-4750-8432-7C80C901F0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A33EEAE-15D5-4119-8C1E-89D943F911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30D8B3B-9B80-4025-B934-26DC7D7CD2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064D5D5-227B-4F66-9AEA-46F570E793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46B67A4-D328-4747-A82B-65E84FA463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B5A1B09C-1565-46F8-B70F-621C5EB48A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09FFF57-FD2C-56BA-3198-065BB782A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8175" y="280092"/>
            <a:ext cx="8148185" cy="512318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A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RETÓRICA CORPORATIVA </a:t>
            </a:r>
            <a:r>
              <a:rPr lang="en-US" sz="3600" dirty="0">
                <a:solidFill>
                  <a:srgbClr val="FFFFFF"/>
                </a:solidFill>
              </a:rPr>
              <a:t>É 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 TENTAM PROTEGER O PACIENTE</a:t>
            </a:r>
            <a:r>
              <a:rPr lang="en-US" sz="3600" dirty="0">
                <a:solidFill>
                  <a:srgbClr val="FFFFFF"/>
                </a:solidFill>
              </a:rPr>
              <a:t>.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NA VERDADE</a:t>
            </a:r>
            <a:r>
              <a:rPr lang="en-US" sz="3600" dirty="0">
                <a:solidFill>
                  <a:srgbClr val="FFFFFF"/>
                </a:solidFill>
              </a:rPr>
              <a:t> O 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 QUEREM </a:t>
            </a:r>
            <a:r>
              <a:rPr lang="en-US" sz="3600" dirty="0">
                <a:solidFill>
                  <a:srgbClr val="FFFFFF"/>
                </a:solidFill>
              </a:rPr>
              <a:t>É IMPEDIR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O ACESSO DIRETO DO PACIENTE AO PROFISSIONAL DA </a:t>
            </a:r>
            <a:r>
              <a:rPr lang="en-US" sz="36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ACUPUNTURA.</a:t>
            </a:r>
            <a:br>
              <a:rPr lang="en-US" sz="36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dirty="0">
                <a:solidFill>
                  <a:srgbClr val="FFFFFF"/>
                </a:solidFill>
              </a:rPr>
              <a:t/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IGNORAM 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DESDE O CDC ATÉ TRATADOS INTERNACIONAIS</a:t>
            </a:r>
            <a:r>
              <a:rPr lang="en-US" sz="3600" dirty="0">
                <a:solidFill>
                  <a:srgbClr val="FFFFFF"/>
                </a:solidFill>
              </a:rPr>
              <a:t>. </a:t>
            </a:r>
            <a:r>
              <a:rPr lang="en-US" sz="3600" dirty="0">
                <a:solidFill>
                  <a:srgbClr val="FFFFFF"/>
                </a:solidFill>
                <a:cs typeface="Calibri Light"/>
              </a:rPr>
              <a:t/>
            </a:r>
            <a:br>
              <a:rPr lang="en-US" sz="3600" dirty="0">
                <a:solidFill>
                  <a:srgbClr val="FFFFFF"/>
                </a:solidFill>
                <a:cs typeface="Calibri Light"/>
              </a:rPr>
            </a:br>
            <a:r>
              <a:rPr lang="en-US" sz="3600" dirty="0">
                <a:solidFill>
                  <a:srgbClr val="FFFFFF"/>
                </a:solidFill>
              </a:rPr>
              <a:t/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 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ISSO NÃO MUDOU DESDE 2003.</a:t>
            </a:r>
            <a:endParaRPr lang="en-US" sz="3600" kern="1200" dirty="0">
              <a:solidFill>
                <a:srgbClr val="FFFFFF"/>
              </a:solidFill>
              <a:latin typeface="+mj-lt"/>
              <a:ea typeface="Calibri Light"/>
              <a:cs typeface="Calibri Ligh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C516CC8-80AC-446C-A56E-9F54B72104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xmlns="" id="{D45CCE02-2D0B-F4AD-116B-C4DF489B81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9279" y="5057234"/>
            <a:ext cx="1727200" cy="148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36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1B15ED52-F352-441B-82BF-E0EA34836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B2E3793-BFE6-45A2-9B7B-E18844431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C4C4868-CB8F-4AF9-9CDB-8108F2C19B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75E0459-6403-40CD-989D-56A4407CA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53E5B1A8-3AC9-4BD1-9BBC-78CA94F2D1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500FC91-723E-8CD2-2E5B-04E0F711C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3400">
                <a:solidFill>
                  <a:srgbClr val="FFFFFF"/>
                </a:solidFill>
                <a:latin typeface="+mj-lt"/>
              </a:rPr>
              <a:t>CONSIDERAÇÕES INICIAIS:</a:t>
            </a:r>
            <a:br>
              <a:rPr lang="pt-BR" sz="3400">
                <a:solidFill>
                  <a:srgbClr val="FFFFFF"/>
                </a:solidFill>
                <a:latin typeface="+mj-lt"/>
              </a:rPr>
            </a:br>
            <a:r>
              <a:rPr lang="pt-BR" sz="3400">
                <a:solidFill>
                  <a:srgbClr val="FFFFFF"/>
                </a:solidFill>
                <a:latin typeface="+mj-lt"/>
              </a:rPr>
              <a:t>BASEANDO-NOS NA AUDIÊNCIA PASSADA</a:t>
            </a:r>
            <a:endParaRPr lang="pt-BR" sz="3400">
              <a:solidFill>
                <a:srgbClr val="FFFFFF"/>
              </a:solidFill>
            </a:endParaRPr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459351" y="1538914"/>
            <a:ext cx="11152078" cy="4678183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pt-BR" sz="2400">
                <a:latin typeface="+mj-lt"/>
              </a:rPr>
              <a:t>“Acupuntura é ato cirúrgico”:</a:t>
            </a:r>
          </a:p>
          <a:p>
            <a:pPr marL="971550" lvl="1" indent="-514350">
              <a:buFont typeface="+mj-lt"/>
              <a:buAutoNum type="alphaLcPeriod"/>
            </a:pPr>
            <a:endParaRPr lang="pt-BR">
              <a:latin typeface="+mj-lt"/>
            </a:endParaRPr>
          </a:p>
          <a:p>
            <a:pPr marL="971550" lvl="1" indent="-514350">
              <a:buFont typeface="Arial" panose="020F0302020204030204"/>
              <a:buChar char="•"/>
            </a:pPr>
            <a:r>
              <a:rPr lang="pt-BR">
                <a:latin typeface="+mj-lt"/>
              </a:rPr>
              <a:t>O ponto fonte do Meridiano do Intestino Grosso é o IG4;</a:t>
            </a:r>
            <a:endParaRPr lang="pt-BR" dirty="0">
              <a:latin typeface="+mj-lt"/>
              <a:ea typeface="Calibri Light" panose="020F0302020204030204"/>
              <a:cs typeface="Calibri Light" panose="020F0302020204030204"/>
            </a:endParaRPr>
          </a:p>
          <a:p>
            <a:pPr marL="971550" lvl="1" indent="-514350">
              <a:buFont typeface="Arial" panose="020F0302020204030204"/>
              <a:buChar char="•"/>
            </a:pPr>
            <a:endParaRPr lang="pt-BR">
              <a:latin typeface="+mj-lt"/>
              <a:ea typeface="Calibri Light" panose="020F0302020204030204"/>
              <a:cs typeface="Calibri Light" panose="020F0302020204030204"/>
            </a:endParaRPr>
          </a:p>
          <a:p>
            <a:pPr marL="971550" lvl="1" indent="-514350">
              <a:buFont typeface="Arial" panose="020F0302020204030204"/>
              <a:buChar char="•"/>
            </a:pPr>
            <a:r>
              <a:rPr lang="pt-BR">
                <a:latin typeface="+mj-lt"/>
              </a:rPr>
              <a:t>A localização do ponto é na mão;</a:t>
            </a:r>
            <a:endParaRPr lang="pt-BR" dirty="0">
              <a:latin typeface="+mj-lt"/>
              <a:ea typeface="Calibri Light" panose="020F0302020204030204"/>
              <a:cs typeface="Calibri Light" panose="020F0302020204030204"/>
            </a:endParaRPr>
          </a:p>
          <a:p>
            <a:pPr marL="971550" lvl="1" indent="-514350">
              <a:buFont typeface="Arial" panose="020F0302020204030204"/>
              <a:buChar char="•"/>
            </a:pPr>
            <a:endParaRPr lang="pt-BR">
              <a:latin typeface="+mj-lt"/>
              <a:ea typeface="Calibri Light" panose="020F0302020204030204"/>
              <a:cs typeface="Calibri Light" panose="020F0302020204030204"/>
            </a:endParaRPr>
          </a:p>
          <a:p>
            <a:pPr marL="971550" lvl="1" indent="-514350">
              <a:buFont typeface="Arial" panose="020F0302020204030204"/>
              <a:buChar char="•"/>
            </a:pPr>
            <a:r>
              <a:rPr lang="pt-BR">
                <a:latin typeface="+mj-lt"/>
              </a:rPr>
              <a:t>Se é cirurgia, anatomicamente, o intestino grosso está na cavidade abdominal, entende-se que a cirurgia está ocorrendo no local errado, ou seja NEGLIGÊNCIA, IMPRUDÊNCIA E IMPERÍCIA.</a:t>
            </a:r>
            <a:endParaRPr lang="pt-BR" dirty="0">
              <a:latin typeface="+mj-lt"/>
              <a:ea typeface="Calibri Light" panose="020F0302020204030204"/>
              <a:cs typeface="Calibri Light" panose="020F0302020204030204"/>
            </a:endParaRPr>
          </a:p>
        </p:txBody>
      </p:sp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xmlns="" id="{CFA2B5BB-F077-47E9-BE6D-D8942D2064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606" y="5974784"/>
            <a:ext cx="877701" cy="75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6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66B332A4-D438-4773-A77F-5ED49A448D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DF9AD32D-FF05-44F4-BD4D-9CEE89B71E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8DEDC60-F41A-7E11-3BAA-E32FBCCB7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>
            <a:normAutofit/>
          </a:bodyPr>
          <a:lstStyle/>
          <a:p>
            <a:pPr algn="ctr"/>
            <a:r>
              <a:rPr lang="pt-BR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A</a:t>
            </a:r>
            <a:r>
              <a:rPr lang="pt-BR" sz="54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 RETÓRICA CORPORATIVA NÃO MUDOU DESDE 2003</a:t>
            </a:r>
            <a:endParaRPr lang="pt-BR" sz="54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xmlns="" id="{817D38BD-C141-AE29-51CE-855C0B6454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2400" y="5171329"/>
            <a:ext cx="1727200" cy="148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901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1B15ED52-F352-441B-82BF-E0EA34836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B2E3793-BFE6-45A2-9B7B-E18844431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C4C4868-CB8F-4AF9-9CDB-8108F2C19B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75E0459-6403-40CD-989D-56A4407CA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53E5B1A8-3AC9-4BD1-9BBC-78CA94F2D1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4302E24-F990-F6BC-0ED9-3249AEE55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3400" dirty="0">
                <a:solidFill>
                  <a:srgbClr val="FFFFFF"/>
                </a:solidFill>
                <a:latin typeface="+mj-lt"/>
              </a:rPr>
              <a:t>CONSIDERAÇÕES INICIAIS:</a:t>
            </a:r>
            <a:br>
              <a:rPr lang="pt-BR" sz="3400" dirty="0">
                <a:solidFill>
                  <a:srgbClr val="FFFFFF"/>
                </a:solidFill>
                <a:latin typeface="+mj-lt"/>
              </a:rPr>
            </a:br>
            <a:r>
              <a:rPr lang="pt-BR" sz="3400" dirty="0">
                <a:solidFill>
                  <a:srgbClr val="FFFFFF"/>
                </a:solidFill>
                <a:latin typeface="+mj-lt"/>
              </a:rPr>
              <a:t>BASEANDO-NOS NA AUDIÊNCIA PASSADA</a:t>
            </a:r>
            <a:endParaRPr lang="pt-BR" sz="3400" dirty="0">
              <a:solidFill>
                <a:srgbClr val="FFFFFF"/>
              </a:solidFill>
            </a:endParaRPr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459350" y="1891970"/>
            <a:ext cx="11210135" cy="4671492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pt-BR" sz="2400" dirty="0">
                <a:latin typeface="+mj-lt"/>
              </a:rPr>
              <a:t>Nasce uma </a:t>
            </a:r>
            <a:r>
              <a:rPr lang="pt-BR" sz="2400" b="1" dirty="0">
                <a:latin typeface="+mj-lt"/>
              </a:rPr>
              <a:t>NOVA PROFISSÃO</a:t>
            </a:r>
            <a:r>
              <a:rPr lang="pt-BR" sz="2400" dirty="0">
                <a:latin typeface="+mj-lt"/>
              </a:rPr>
              <a:t> (porém, antiga):</a:t>
            </a:r>
          </a:p>
          <a:p>
            <a:pPr marL="971550" lvl="1" indent="-514350">
              <a:buFont typeface="+mj-lt"/>
              <a:buAutoNum type="alphaLcPeriod"/>
            </a:pPr>
            <a:endParaRPr lang="pt-BR">
              <a:latin typeface="+mj-lt"/>
            </a:endParaRPr>
          </a:p>
          <a:p>
            <a:pPr marL="971550" lvl="1" indent="-514350">
              <a:buFont typeface="+mj-lt"/>
              <a:buAutoNum type="alphaLcPeriod"/>
            </a:pPr>
            <a:r>
              <a:rPr lang="pt-BR" dirty="0">
                <a:latin typeface="+mj-lt"/>
              </a:rPr>
              <a:t>Gostaria de deixar bem claro que estamos regulamentando a </a:t>
            </a:r>
            <a:r>
              <a:rPr lang="pt-BR" b="1" dirty="0">
                <a:latin typeface="+mj-lt"/>
              </a:rPr>
              <a:t>ACUPUNTURA/MTC</a:t>
            </a:r>
            <a:r>
              <a:rPr lang="pt-BR" dirty="0">
                <a:latin typeface="+mj-lt"/>
              </a:rPr>
              <a:t>;</a:t>
            </a:r>
            <a:endParaRPr lang="pt-BR" dirty="0">
              <a:latin typeface="+mj-lt"/>
              <a:ea typeface="Calibri Light"/>
              <a:cs typeface="Calibri Light"/>
            </a:endParaRPr>
          </a:p>
          <a:p>
            <a:pPr marL="971550" lvl="1" indent="-514350">
              <a:buFont typeface="+mj-lt"/>
              <a:buAutoNum type="alphaLcPeriod"/>
            </a:pPr>
            <a:endParaRPr lang="pt-BR">
              <a:latin typeface="+mj-lt"/>
            </a:endParaRPr>
          </a:p>
          <a:p>
            <a:pPr marL="971550" lvl="1" indent="-514350">
              <a:buFont typeface="+mj-lt"/>
              <a:buAutoNum type="alphaLcPeriod"/>
            </a:pPr>
            <a:r>
              <a:rPr lang="pt-BR" dirty="0">
                <a:latin typeface="+mj-lt"/>
              </a:rPr>
              <a:t>Que todas as autarquias entendam: suas profissões já foram regulamentadas! Nós receberemos de braços abertos todos que querem estudar a nossa terapêutica, afinal,  </a:t>
            </a:r>
            <a:r>
              <a:rPr lang="pt-BR" b="1" dirty="0">
                <a:latin typeface="+mj-lt"/>
              </a:rPr>
              <a:t>A ACUPUNTURA PERTENCE À MEDICINA TRADICIONAL CHINESA,</a:t>
            </a:r>
            <a:r>
              <a:rPr lang="pt-BR" dirty="0">
                <a:latin typeface="+mj-lt"/>
              </a:rPr>
              <a:t> </a:t>
            </a:r>
            <a:r>
              <a:rPr lang="pt-BR" b="1" u="sng" dirty="0">
                <a:latin typeface="+mj-lt"/>
              </a:rPr>
              <a:t>SOMENTE</a:t>
            </a:r>
            <a:r>
              <a:rPr lang="pt-BR" dirty="0">
                <a:latin typeface="+mj-lt"/>
              </a:rPr>
              <a:t>.</a:t>
            </a:r>
            <a:endParaRPr lang="pt-BR" dirty="0">
              <a:latin typeface="+mj-lt"/>
              <a:ea typeface="Calibri Light"/>
              <a:cs typeface="Calibri Light"/>
            </a:endParaRPr>
          </a:p>
          <a:p>
            <a:pPr marL="0" indent="0">
              <a:buNone/>
            </a:pPr>
            <a:endParaRPr lang="pt-BR" sz="2400">
              <a:latin typeface="+mj-lt"/>
            </a:endParaRPr>
          </a:p>
        </p:txBody>
      </p:sp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xmlns="" id="{CAE02DDC-DB16-6AFD-C503-3BB9154EA2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606" y="5974784"/>
            <a:ext cx="877701" cy="75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01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D2C4BFA1-2075-4901-9E24-E41D1FDD51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16" name="Oval 5">
              <a:extLst>
                <a:ext uri="{FF2B5EF4-FFF2-40B4-BE49-F238E27FC236}">
                  <a16:creationId xmlns:a16="http://schemas.microsoft.com/office/drawing/2014/main" xmlns="" id="{985A7375-E3AF-4F5C-85AE-17E8832952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F0307F65-8304-4FA8-A841-D4D7625411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Oval 5">
              <a:extLst>
                <a:ext uri="{FF2B5EF4-FFF2-40B4-BE49-F238E27FC236}">
                  <a16:creationId xmlns:a16="http://schemas.microsoft.com/office/drawing/2014/main" xmlns="" id="{C8B8394C-136F-4E05-A002-D93A5E79CD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53FB2EE-284F-4C87-AB3D-BBF87A9FAB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15E287FC-C551-DEF3-03BC-4498F6241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76538"/>
            <a:ext cx="9144000" cy="13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SUBSÍDO 4 - ESTATÍSTICAS</a:t>
            </a:r>
          </a:p>
        </p:txBody>
      </p:sp>
      <p:sp>
        <p:nvSpPr>
          <p:cNvPr id="10" name="Espaço Reservado para Conteúdo 9"/>
          <p:cNvSpPr>
            <a:spLocks noGrp="1"/>
          </p:cNvSpPr>
          <p:nvPr>
            <p:ph type="body" idx="1"/>
          </p:nvPr>
        </p:nvSpPr>
        <p:spPr>
          <a:xfrm>
            <a:off x="1524000" y="4495800"/>
            <a:ext cx="9144000" cy="762000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Imagem 3" descr="Logotipo, nome da empresa&#10;&#10;Descrição gerada automaticamente">
            <a:extLst>
              <a:ext uri="{FF2B5EF4-FFF2-40B4-BE49-F238E27FC236}">
                <a16:creationId xmlns:a16="http://schemas.microsoft.com/office/drawing/2014/main" xmlns="" id="{126FF676-EBF2-01D0-7626-4878CB9F79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256" y="5131896"/>
            <a:ext cx="1727200" cy="148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141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4">
            <a:extLst>
              <a:ext uri="{FF2B5EF4-FFF2-40B4-BE49-F238E27FC236}">
                <a16:creationId xmlns:a16="http://schemas.microsoft.com/office/drawing/2014/main" xmlns="" id="{979E27D9-03C7-44E2-9FF8-15D0C8506A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266518" y="336177"/>
            <a:ext cx="7481411" cy="579568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28600" lvl="8">
              <a:lnSpc>
                <a:spcPct val="100000"/>
              </a:lnSpc>
            </a:pPr>
            <a:r>
              <a:rPr lang="pt-BR" sz="2400"/>
              <a:t>Relatório da Organização Mundial da Saúde (OMS) mostra que aumentou a ocorrência de </a:t>
            </a:r>
            <a:r>
              <a:rPr lang="pt-BR" sz="2400" b="1" u="sng"/>
              <a:t>erros médicos em todo o mundo</a:t>
            </a:r>
            <a:r>
              <a:rPr lang="pt-BR" sz="2400"/>
              <a:t>. Segundo o relatório, as vítimas são sobretudo pessoas de camadas sociais mais pobres.</a:t>
            </a:r>
          </a:p>
          <a:p>
            <a:pPr marL="228600" lvl="8">
              <a:lnSpc>
                <a:spcPct val="100000"/>
              </a:lnSpc>
            </a:pPr>
            <a:endParaRPr lang="pt-BR" sz="2400"/>
          </a:p>
          <a:p>
            <a:pPr marL="228600" lvl="8">
              <a:lnSpc>
                <a:spcPct val="100000"/>
              </a:lnSpc>
            </a:pPr>
            <a:r>
              <a:rPr lang="pt-BR" sz="2400"/>
              <a:t>Outro estudo, o Segundo Anuário de Segurança Assistencial Hospitalar no Brasil, do Instituto de Estudos de Saúde Suplementar (IESS OMS) mostra que </a:t>
            </a:r>
            <a:r>
              <a:rPr lang="pt-BR" sz="2400" b="1" u="sng"/>
              <a:t>5 pessoas morrem a cada minuto por erro médico</a:t>
            </a:r>
            <a:r>
              <a:rPr lang="pt-BR" sz="2400"/>
              <a:t>.</a:t>
            </a:r>
          </a:p>
          <a:p>
            <a:pPr marL="228600" lvl="8">
              <a:lnSpc>
                <a:spcPct val="100000"/>
              </a:lnSpc>
            </a:pPr>
            <a:endParaRPr lang="pt-BR" sz="2400"/>
          </a:p>
          <a:p>
            <a:pPr marL="228600" lvl="8">
              <a:lnSpc>
                <a:spcPct val="100000"/>
              </a:lnSpc>
            </a:pPr>
            <a:r>
              <a:rPr lang="pt-BR" sz="2400"/>
              <a:t>Os dados da OMS mostram que quase metade </a:t>
            </a:r>
            <a:r>
              <a:rPr lang="pt-BR" sz="2400" b="1" u="sng"/>
              <a:t>(40%) dos pacientes sujeitos a tratamento ambulatorial sofre os efeitos de erros médicos</a:t>
            </a:r>
            <a:r>
              <a:rPr lang="pt-BR" sz="2400"/>
              <a:t>, percentual que baixa significativamente nos hospitais, embora permaneça, ainda assim, em preocupantes 10%.</a:t>
            </a:r>
          </a:p>
          <a:p>
            <a:pPr lvl="8">
              <a:lnSpc>
                <a:spcPct val="100000"/>
              </a:lnSpc>
            </a:pPr>
            <a:endParaRPr lang="pt-BR" sz="1300"/>
          </a:p>
          <a:p>
            <a:pPr marL="0" indent="0">
              <a:lnSpc>
                <a:spcPct val="100000"/>
              </a:lnSpc>
              <a:buNone/>
            </a:pPr>
            <a:r>
              <a:rPr lang="pt-BR" sz="1400"/>
              <a:t>Fonte: https://jornalacoplan.com.br/2021/07/13/brasil-registra-quase-500-mil-judicializacoes-na-saude-segundo-cnj-erro-medico-aumenta-no-pais/ - inserção em 19 de julho e 2022.</a:t>
            </a:r>
          </a:p>
          <a:p>
            <a:pPr lvl="8">
              <a:lnSpc>
                <a:spcPct val="100000"/>
              </a:lnSpc>
            </a:pPr>
            <a:endParaRPr lang="en-US" sz="130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BFC431A7-0E84-5139-2551-43AE3741B1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8994" y="-21501"/>
            <a:ext cx="4285127" cy="6443801"/>
          </a:xfrm>
          <a:prstGeom prst="rect">
            <a:avLst/>
          </a:prstGeom>
        </p:spPr>
      </p:pic>
      <p:sp>
        <p:nvSpPr>
          <p:cNvPr id="13" name="Rectangle 16">
            <a:extLst>
              <a:ext uri="{FF2B5EF4-FFF2-40B4-BE49-F238E27FC236}">
                <a16:creationId xmlns:a16="http://schemas.microsoft.com/office/drawing/2014/main" xmlns="" id="{EEBF1590-3B36-48EE-A89D-3B6F3CB256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xmlns="" id="{AC8F6C8C-AB5A-4548-942D-E3FD40ACBC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D7D4AC9B-D56B-1A31-AD3C-9904B28A6215}"/>
              </a:ext>
            </a:extLst>
          </p:cNvPr>
          <p:cNvSpPr txBox="1">
            <a:spLocks/>
          </p:cNvSpPr>
          <p:nvPr/>
        </p:nvSpPr>
        <p:spPr>
          <a:xfrm>
            <a:off x="0" y="6296918"/>
            <a:ext cx="4959603" cy="6645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>
                <a:solidFill>
                  <a:schemeClr val="bg1"/>
                </a:solidFill>
              </a:rPr>
              <a:t>Estatísticas</a:t>
            </a:r>
          </a:p>
        </p:txBody>
      </p:sp>
    </p:spTree>
    <p:extLst>
      <p:ext uri="{BB962C8B-B14F-4D97-AF65-F5344CB8AC3E}">
        <p14:creationId xmlns:p14="http://schemas.microsoft.com/office/powerpoint/2010/main" val="165909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xmlns="" id="{1B15ED52-F352-441B-82BF-E0EA34836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3B2E3793-BFE6-45A2-9B7B-E18844431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BC4C4868-CB8F-4AF9-9CDB-8108F2C19B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375E0459-6403-40CD-989D-56A4407CA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53E5B1A8-3AC9-4BD1-9BBC-78CA94F2D1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B9ED93E-48E3-A6DF-C556-4C854B17C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3400" dirty="0">
                <a:solidFill>
                  <a:srgbClr val="FFFFFF"/>
                </a:solidFill>
              </a:rPr>
              <a:t>CONSIDERAÇÕES INICIAIS:</a:t>
            </a:r>
            <a:br>
              <a:rPr lang="pt-BR" sz="3400" dirty="0">
                <a:solidFill>
                  <a:srgbClr val="FFFFFF"/>
                </a:solidFill>
              </a:rPr>
            </a:br>
            <a:r>
              <a:rPr lang="pt-BR" sz="3400" dirty="0">
                <a:solidFill>
                  <a:srgbClr val="FFFFFF"/>
                </a:solidFill>
              </a:rPr>
              <a:t>BASEANDO-NOS NA AUDIÊNCIA PASSADA</a:t>
            </a:r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459350" y="1727200"/>
            <a:ext cx="11210135" cy="4836262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sz="2400" dirty="0">
                <a:latin typeface="+mj-lt"/>
              </a:rPr>
              <a:t>“A carga horária estudada na medicina é condição para se trabalhar com acupuntura”:</a:t>
            </a:r>
          </a:p>
          <a:p>
            <a:pPr marL="971550" lvl="1" indent="-514350">
              <a:buFont typeface="+mj-lt"/>
              <a:buAutoNum type="alphaLcPeriod"/>
            </a:pPr>
            <a:endParaRPr lang="pt-BR" dirty="0">
              <a:latin typeface="+mj-lt"/>
            </a:endParaRPr>
          </a:p>
          <a:p>
            <a:pPr marL="971550" lvl="1" indent="-514350">
              <a:buFont typeface="+mj-lt"/>
              <a:buAutoNum type="alphaLcPeriod"/>
            </a:pPr>
            <a:r>
              <a:rPr lang="pt-BR" b="1" dirty="0">
                <a:latin typeface="+mj-lt"/>
              </a:rPr>
              <a:t>O que queremos</a:t>
            </a:r>
            <a:r>
              <a:rPr lang="pt-BR" dirty="0">
                <a:latin typeface="+mj-lt"/>
              </a:rPr>
              <a:t>: a regulamentação oficializará a </a:t>
            </a:r>
            <a:r>
              <a:rPr lang="pt-BR" u="sng" dirty="0">
                <a:latin typeface="+mj-lt"/>
              </a:rPr>
              <a:t>graduação em Acupuntura</a:t>
            </a:r>
            <a:r>
              <a:rPr lang="pt-BR" dirty="0">
                <a:latin typeface="+mj-lt"/>
              </a:rPr>
              <a:t> com a garantia de um padrão acadêmico na formação profissional como ocorre em quase todos os países do mundo. Isso gerará uma linha de corte entre o antes e o depois. </a:t>
            </a:r>
            <a:endParaRPr lang="pt-BR" dirty="0">
              <a:latin typeface="+mj-lt"/>
              <a:cs typeface="Calibri Light"/>
            </a:endParaRPr>
          </a:p>
          <a:p>
            <a:pPr marL="971550" lvl="1" indent="-514350">
              <a:buFont typeface="+mj-lt"/>
              <a:buAutoNum type="alphaLcPeriod"/>
            </a:pPr>
            <a:endParaRPr lang="pt-BR" dirty="0">
              <a:latin typeface="+mj-lt"/>
            </a:endParaRPr>
          </a:p>
          <a:p>
            <a:pPr marL="971550" lvl="1" indent="-514350">
              <a:buFont typeface="+mj-lt"/>
              <a:buAutoNum type="alphaLcPeriod"/>
            </a:pPr>
            <a:r>
              <a:rPr lang="pt-BR" dirty="0">
                <a:latin typeface="+mj-lt"/>
              </a:rPr>
              <a:t>Desde 2003 O lobby de um pequeno grupo de médicos dentro do CMBA </a:t>
            </a:r>
            <a:r>
              <a:rPr lang="pt-BR" b="1" dirty="0">
                <a:latin typeface="+mj-lt"/>
              </a:rPr>
              <a:t>tem impedido a regulamentação</a:t>
            </a:r>
            <a:r>
              <a:rPr lang="pt-BR" dirty="0">
                <a:latin typeface="+mj-lt"/>
              </a:rPr>
              <a:t> e abre espaço à má formação técnica;</a:t>
            </a:r>
            <a:endParaRPr lang="pt-BR" dirty="0">
              <a:latin typeface="+mj-lt"/>
              <a:cs typeface="Calibri Light"/>
            </a:endParaRPr>
          </a:p>
          <a:p>
            <a:pPr marL="971550" lvl="1" indent="-514350">
              <a:buFont typeface="+mj-lt"/>
              <a:buAutoNum type="alphaLcPeriod"/>
            </a:pPr>
            <a:endParaRPr lang="pt-BR" dirty="0">
              <a:latin typeface="+mj-lt"/>
            </a:endParaRPr>
          </a:p>
          <a:p>
            <a:pPr marL="971550" lvl="1" indent="-514350">
              <a:buFont typeface="+mj-lt"/>
              <a:buAutoNum type="alphaLcPeriod"/>
            </a:pPr>
            <a:r>
              <a:rPr lang="pt-BR" dirty="0">
                <a:latin typeface="+mj-lt"/>
              </a:rPr>
              <a:t>Por outro lado, se a carga horária estudada no curso de medicina fosse condição para o exercício, como foi argumentado, não haveriam tantos erros médicos como serão apresentados aqui hoje, por estatística e com fonte.</a:t>
            </a:r>
            <a:endParaRPr lang="pt-BR" dirty="0">
              <a:latin typeface="+mj-lt"/>
              <a:cs typeface="Calibri Light"/>
            </a:endParaRPr>
          </a:p>
        </p:txBody>
      </p:sp>
      <p:pic>
        <p:nvPicPr>
          <p:cNvPr id="4" name="Imagem 3" descr="Logotipo, nome da empresa&#10;&#10;Descrição gerada automaticamente">
            <a:extLst>
              <a:ext uri="{FF2B5EF4-FFF2-40B4-BE49-F238E27FC236}">
                <a16:creationId xmlns:a16="http://schemas.microsoft.com/office/drawing/2014/main" xmlns="" id="{0DB4367C-E98C-99BF-85DB-F911931CA7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606" y="5974784"/>
            <a:ext cx="877701" cy="75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41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979E27D9-03C7-44E2-9FF8-15D0C8506A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336176" y="242047"/>
            <a:ext cx="7301753" cy="595141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228600" lvl="8">
              <a:lnSpc>
                <a:spcPct val="110000"/>
              </a:lnSpc>
            </a:pPr>
            <a:r>
              <a:rPr lang="pt-BR" sz="2400"/>
              <a:t>A pesquisa mostra que anualmente </a:t>
            </a:r>
            <a:r>
              <a:rPr lang="pt-BR" sz="2400" b="1" u="sng"/>
              <a:t>2,6 milhões de pessoas morrem nos 150 países de baixo ou médio rendimento devido a tratamentos médicos errados</a:t>
            </a:r>
            <a:r>
              <a:rPr lang="pt-BR" sz="2400"/>
              <a:t>.</a:t>
            </a:r>
          </a:p>
          <a:p>
            <a:pPr marL="228600" lvl="8">
              <a:lnSpc>
                <a:spcPct val="110000"/>
              </a:lnSpc>
            </a:pPr>
            <a:endParaRPr lang="pt-BR" sz="2400"/>
          </a:p>
          <a:p>
            <a:pPr marL="228600" lvl="8">
              <a:lnSpc>
                <a:spcPct val="110000"/>
              </a:lnSpc>
            </a:pPr>
            <a:r>
              <a:rPr lang="pt-BR" sz="2400"/>
              <a:t>No Brasil, em 2019 foram realizadas um total de </a:t>
            </a:r>
            <a:r>
              <a:rPr lang="pt-BR" sz="2400" b="1" u="sng"/>
              <a:t>459.076 demandas judicializadas relacionadas à saúde</a:t>
            </a:r>
            <a:r>
              <a:rPr lang="pt-BR" sz="2400"/>
              <a:t>. Os dados são do Relatório do Conselho Nacional de Justiça em 2020.</a:t>
            </a:r>
          </a:p>
          <a:p>
            <a:pPr marL="228600" lvl="8">
              <a:lnSpc>
                <a:spcPct val="110000"/>
              </a:lnSpc>
            </a:pPr>
            <a:endParaRPr lang="pt-BR" sz="2400"/>
          </a:p>
          <a:p>
            <a:pPr marL="228600" lvl="8">
              <a:lnSpc>
                <a:spcPct val="110000"/>
              </a:lnSpc>
            </a:pPr>
            <a:r>
              <a:rPr lang="pt-BR" sz="2400"/>
              <a:t>Fundação Oswaldo Cruz (Fiocruz): analisados </a:t>
            </a:r>
            <a:r>
              <a:rPr lang="pt-BR" sz="2400" b="1" u="sng"/>
              <a:t>34 processos judiciais sobre erro médico no estado de São Paulo, mostrou que 73% dos casos apresentaram condenação dos médicos em primeira instância</a:t>
            </a:r>
            <a:r>
              <a:rPr lang="pt-BR" sz="2400"/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pt-BR" sz="1400"/>
          </a:p>
          <a:p>
            <a:pPr marL="0" indent="0">
              <a:lnSpc>
                <a:spcPct val="110000"/>
              </a:lnSpc>
              <a:buNone/>
            </a:pPr>
            <a:r>
              <a:rPr lang="pt-BR" sz="1400"/>
              <a:t>Fonte: https://jornalacoplan.com.br/2021/07/13/brasil-registra-quase-500-mil-judicializacoes-na-saude-segundo-cnj-erro-medico-aumenta-no-pais/ - inserção em 19 de julho e 2022.</a:t>
            </a:r>
            <a:endParaRPr lang="en-US" sz="140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7D7BE6F8-2428-DD38-4AC0-5CB04ABAEB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5753" y="0"/>
            <a:ext cx="4256247" cy="640037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EBF1590-3B36-48EE-A89D-3B6F3CB256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C8F6C8C-AB5A-4548-942D-E3FD40ACBC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A5A8BD7F-E346-CCCF-E7D5-A4D6666C4145}"/>
              </a:ext>
            </a:extLst>
          </p:cNvPr>
          <p:cNvSpPr txBox="1">
            <a:spLocks/>
          </p:cNvSpPr>
          <p:nvPr/>
        </p:nvSpPr>
        <p:spPr>
          <a:xfrm>
            <a:off x="0" y="6296918"/>
            <a:ext cx="4959603" cy="6645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>
                <a:solidFill>
                  <a:schemeClr val="bg1"/>
                </a:solidFill>
              </a:rPr>
              <a:t>Estatísticas</a:t>
            </a:r>
          </a:p>
        </p:txBody>
      </p:sp>
    </p:spTree>
    <p:extLst>
      <p:ext uri="{BB962C8B-B14F-4D97-AF65-F5344CB8AC3E}">
        <p14:creationId xmlns:p14="http://schemas.microsoft.com/office/powerpoint/2010/main" val="2159122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979E27D9-03C7-44E2-9FF8-15D0C8506A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206333" y="349625"/>
            <a:ext cx="7566067" cy="58438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8">
              <a:lnSpc>
                <a:spcPct val="100000"/>
              </a:lnSpc>
            </a:pPr>
            <a:r>
              <a:rPr lang="pt-BR" sz="2200" dirty="0"/>
              <a:t>Estudos de Saúde Suplementar da Universidade Federal de Minas Gerais (IESS-UFMG), todo ano, dos </a:t>
            </a:r>
            <a:r>
              <a:rPr lang="pt-BR" sz="2200" b="1" u="sng" dirty="0"/>
              <a:t>19,4 milhões de pessoas tratadas em hospitais no Brasil, 1,3 milhão sofre pelo menos um efeito colateral causado por negligência ou imprudência</a:t>
            </a:r>
            <a:r>
              <a:rPr lang="pt-BR" sz="2200" dirty="0"/>
              <a:t> durante o tratamento médico.</a:t>
            </a:r>
            <a:endParaRPr lang="pt-BR" sz="2200" dirty="0">
              <a:ea typeface="Calibri"/>
              <a:cs typeface="Calibri"/>
            </a:endParaRPr>
          </a:p>
          <a:p>
            <a:pPr marL="0" lvl="8">
              <a:lnSpc>
                <a:spcPct val="100000"/>
              </a:lnSpc>
            </a:pPr>
            <a:endParaRPr lang="pt-BR" sz="2200" dirty="0">
              <a:ea typeface="Calibri"/>
              <a:cs typeface="Calibri"/>
            </a:endParaRPr>
          </a:p>
          <a:p>
            <a:pPr marL="0" lvl="8">
              <a:lnSpc>
                <a:spcPct val="100000"/>
              </a:lnSpc>
            </a:pPr>
            <a:r>
              <a:rPr lang="pt-BR" sz="2200" dirty="0"/>
              <a:t>O médico perito especialista em erro médico </a:t>
            </a:r>
            <a:r>
              <a:rPr lang="pt-BR" sz="2200" b="1" dirty="0"/>
              <a:t>XYZ</a:t>
            </a:r>
            <a:r>
              <a:rPr lang="pt-BR" sz="2200" dirty="0"/>
              <a:t>, que tem mais de 15 anos de experiência, pondera o agravamento da situação devido à pandemia. “O surgimento do dano nem sempre é ocasionado por má conduta profissional. Diversos fatores podem contribuir para esse desfecho, como por exemplo, </a:t>
            </a:r>
            <a:r>
              <a:rPr lang="pt-BR" sz="2200" b="1" u="sng" dirty="0"/>
              <a:t>má estrutura hospitalar, escassez de insumos médicos, e, até mesmo, colaboração inadequada por parte dos pacientes</a:t>
            </a:r>
            <a:r>
              <a:rPr lang="pt-BR" sz="2200" dirty="0"/>
              <a:t>”.</a:t>
            </a:r>
            <a:endParaRPr lang="pt-BR" sz="2200">
              <a:ea typeface="Calibri"/>
              <a:cs typeface="Calibri" panose="020F0502020204030204"/>
            </a:endParaRP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endParaRPr lang="pt-BR" sz="2200" dirty="0">
              <a:ea typeface="Calibri"/>
              <a:cs typeface="Calibri"/>
            </a:endParaRP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pt-BR" sz="1300"/>
              <a:t>Fonte: Revista Visão Hospitalar, https://revistavisaohospitalar.com.br/no-brasil-13-milhao-sofre-por-erro-medico-especialista-alerta-para-urgencia-do-tema/ - inserção em 19 de julho de 2022.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xmlns="" id="{2E583616-3704-A9B7-292E-9D0265A994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4106" y="-1"/>
            <a:ext cx="4217895" cy="641505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EBF1590-3B36-48EE-A89D-3B6F3CB256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C8F6C8C-AB5A-4548-942D-E3FD40ACBC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494FCECA-B14F-C7D4-5B24-61CD75701E2B}"/>
              </a:ext>
            </a:extLst>
          </p:cNvPr>
          <p:cNvSpPr txBox="1">
            <a:spLocks/>
          </p:cNvSpPr>
          <p:nvPr/>
        </p:nvSpPr>
        <p:spPr>
          <a:xfrm>
            <a:off x="0" y="6296918"/>
            <a:ext cx="4959603" cy="6645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>
                <a:solidFill>
                  <a:schemeClr val="bg1"/>
                </a:solidFill>
              </a:rPr>
              <a:t>Estatísticas</a:t>
            </a:r>
          </a:p>
        </p:txBody>
      </p:sp>
    </p:spTree>
    <p:extLst>
      <p:ext uri="{BB962C8B-B14F-4D97-AF65-F5344CB8AC3E}">
        <p14:creationId xmlns:p14="http://schemas.microsoft.com/office/powerpoint/2010/main" val="100997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979E27D9-03C7-44E2-9FF8-15D0C8506A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322729" y="304800"/>
            <a:ext cx="7315200" cy="58808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8600" lvl="8">
              <a:lnSpc>
                <a:spcPct val="110000"/>
              </a:lnSpc>
            </a:pPr>
            <a:r>
              <a:rPr lang="pt-BR" sz="2200" u="sng" dirty="0"/>
              <a:t>Todos os dias, a Justiça brasileira recebe 100 novos processos por erro médico. Apenas no estado de São Paulo, essas ações cresceram 40% no ano passado, em comparação com 2020.</a:t>
            </a:r>
            <a:endParaRPr lang="pt-BR" sz="2200" u="sng" dirty="0">
              <a:ea typeface="Calibri"/>
              <a:cs typeface="Calibri"/>
            </a:endParaRPr>
          </a:p>
          <a:p>
            <a:pPr marL="228600" lvl="8">
              <a:lnSpc>
                <a:spcPct val="110000"/>
              </a:lnSpc>
            </a:pPr>
            <a:endParaRPr lang="pt-BR" sz="2200" u="sng" dirty="0">
              <a:ea typeface="Calibri"/>
              <a:cs typeface="Calibri"/>
            </a:endParaRPr>
          </a:p>
          <a:p>
            <a:pPr marL="228600" lvl="8">
              <a:lnSpc>
                <a:spcPct val="110000"/>
              </a:lnSpc>
            </a:pPr>
            <a:r>
              <a:rPr lang="pt-BR" sz="2200" dirty="0"/>
              <a:t>É o caso da estudante L. F., que passou por uma cirurgia de emergência no útero e, após o procedimento, percebeu que havia uma queimadura no queixo. Ao questionar os profissionais, ela foi informada que tinha ocorrido um acidente.</a:t>
            </a:r>
            <a:endParaRPr lang="pt-BR" sz="2200" dirty="0">
              <a:ea typeface="Calibri"/>
              <a:cs typeface="Calibri"/>
            </a:endParaRPr>
          </a:p>
          <a:p>
            <a:pPr marL="228600" lvl="8">
              <a:lnSpc>
                <a:spcPct val="110000"/>
              </a:lnSpc>
            </a:pPr>
            <a:endParaRPr lang="pt-BR" sz="1400"/>
          </a:p>
          <a:p>
            <a:pPr marL="0" lvl="8" indent="0">
              <a:lnSpc>
                <a:spcPct val="110000"/>
              </a:lnSpc>
              <a:buNone/>
            </a:pPr>
            <a:r>
              <a:rPr lang="pt-BR" sz="1400"/>
              <a:t>Fonte: Jornal da Record R7, publicado 07 de fevereiro de 2022, site https://recordtv.r7.com/fala-brasil/denuncias/videos/processos-por-erro-medico-crescem-40-no-estado-de-sp-07022022 - inserção em 19 de julho de 2022.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A8C001BF-0DA6-5516-A952-93D377523F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5753" y="0"/>
            <a:ext cx="4256245" cy="640037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EBF1590-3B36-48EE-A89D-3B6F3CB256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C8F6C8C-AB5A-4548-942D-E3FD40ACBC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209EE591-425D-4B18-687F-B8769C2C1AA2}"/>
              </a:ext>
            </a:extLst>
          </p:cNvPr>
          <p:cNvSpPr txBox="1">
            <a:spLocks/>
          </p:cNvSpPr>
          <p:nvPr/>
        </p:nvSpPr>
        <p:spPr>
          <a:xfrm>
            <a:off x="0" y="6296918"/>
            <a:ext cx="4959603" cy="6645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>
                <a:solidFill>
                  <a:schemeClr val="bg1"/>
                </a:solidFill>
              </a:rPr>
              <a:t>Estatísticas</a:t>
            </a:r>
          </a:p>
        </p:txBody>
      </p:sp>
    </p:spTree>
    <p:extLst>
      <p:ext uri="{BB962C8B-B14F-4D97-AF65-F5344CB8AC3E}">
        <p14:creationId xmlns:p14="http://schemas.microsoft.com/office/powerpoint/2010/main" val="99331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979E27D9-03C7-44E2-9FF8-15D0C8506A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322729" y="349624"/>
            <a:ext cx="6804212" cy="57956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8600" lvl="8">
              <a:lnSpc>
                <a:spcPct val="100000"/>
              </a:lnSpc>
            </a:pPr>
            <a:r>
              <a:rPr lang="pt-BR" sz="2200" dirty="0"/>
              <a:t>OMS mostra que todos os anos milhões de pessoas sofrem as consequências, muitas vezes fatais, de erros médicos. As vítimas são, sobretudo, pessoas de camadas sociais mais pobres.</a:t>
            </a:r>
            <a:endParaRPr lang="pt-BR" sz="2200" dirty="0">
              <a:ea typeface="Calibri"/>
              <a:cs typeface="Calibri"/>
            </a:endParaRPr>
          </a:p>
          <a:p>
            <a:pPr marL="228600" lvl="8">
              <a:lnSpc>
                <a:spcPct val="100000"/>
              </a:lnSpc>
            </a:pPr>
            <a:endParaRPr lang="pt-BR" sz="2200" dirty="0">
              <a:ea typeface="Calibri"/>
              <a:cs typeface="Calibri"/>
            </a:endParaRPr>
          </a:p>
          <a:p>
            <a:pPr marL="228600" lvl="8">
              <a:lnSpc>
                <a:spcPct val="100000"/>
              </a:lnSpc>
            </a:pPr>
            <a:endParaRPr lang="pt-BR" sz="2200" dirty="0">
              <a:ea typeface="Calibri"/>
              <a:cs typeface="Calibri"/>
            </a:endParaRPr>
          </a:p>
          <a:p>
            <a:pPr marL="228600" lvl="8">
              <a:lnSpc>
                <a:spcPct val="100000"/>
              </a:lnSpc>
            </a:pPr>
            <a:r>
              <a:rPr lang="pt-BR" sz="2200" dirty="0"/>
              <a:t>Em entrevista em Genebra, o chefe da OMS, </a:t>
            </a:r>
            <a:r>
              <a:rPr lang="pt-BR" sz="2200" dirty="0" err="1"/>
              <a:t>Tedros</a:t>
            </a:r>
            <a:r>
              <a:rPr lang="pt-BR" sz="2200" dirty="0"/>
              <a:t> </a:t>
            </a:r>
            <a:r>
              <a:rPr lang="pt-BR" sz="2200" dirty="0" err="1"/>
              <a:t>Adhanom</a:t>
            </a:r>
            <a:r>
              <a:rPr lang="pt-BR" sz="2200" dirty="0"/>
              <a:t> </a:t>
            </a:r>
            <a:r>
              <a:rPr lang="pt-BR" sz="2200" dirty="0" err="1"/>
              <a:t>Ghebreyesus</a:t>
            </a:r>
            <a:r>
              <a:rPr lang="pt-BR" sz="2200" dirty="0"/>
              <a:t>, informou que "</a:t>
            </a:r>
            <a:r>
              <a:rPr lang="pt-BR" sz="2200" b="1" u="sng" dirty="0"/>
              <a:t>morrem por minuto cinco pessoas devido a tratamento inadequado</a:t>
            </a:r>
            <a:r>
              <a:rPr lang="pt-BR" sz="2200" dirty="0"/>
              <a:t>". Ainda segundo a OMS, quase metade (40%) dos pacientes sujeitos a tratamento ambulatório </a:t>
            </a:r>
            <a:r>
              <a:rPr lang="pt-BR" sz="2200" b="1" dirty="0"/>
              <a:t>sofre os efeitos de erros médicos</a:t>
            </a:r>
            <a:r>
              <a:rPr lang="pt-BR" sz="2200" dirty="0"/>
              <a:t>, percentual que baixa significativamente nos hospitais, embora permaneça, ainda assim, em preocupantes 10%.</a:t>
            </a:r>
            <a:endParaRPr lang="pt-BR" sz="2200" dirty="0">
              <a:ea typeface="Calibri"/>
              <a:cs typeface="Calibri"/>
            </a:endParaRP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xmlns="" id="{ED86B4C5-C761-7FCD-B921-4A68E6E451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5726" y="1"/>
            <a:ext cx="4736274" cy="640037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EBF1590-3B36-48EE-A89D-3B6F3CB256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C8F6C8C-AB5A-4548-942D-E3FD40ACBC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46D6F4E0-5FA9-56B0-BC5D-632444657EA9}"/>
              </a:ext>
            </a:extLst>
          </p:cNvPr>
          <p:cNvSpPr txBox="1">
            <a:spLocks/>
          </p:cNvSpPr>
          <p:nvPr/>
        </p:nvSpPr>
        <p:spPr>
          <a:xfrm>
            <a:off x="0" y="6296918"/>
            <a:ext cx="4959603" cy="6645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>
                <a:solidFill>
                  <a:schemeClr val="bg1"/>
                </a:solidFill>
              </a:rPr>
              <a:t>Estatísticas</a:t>
            </a:r>
          </a:p>
        </p:txBody>
      </p:sp>
    </p:spTree>
    <p:extLst>
      <p:ext uri="{BB962C8B-B14F-4D97-AF65-F5344CB8AC3E}">
        <p14:creationId xmlns:p14="http://schemas.microsoft.com/office/powerpoint/2010/main" val="107489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979E27D9-03C7-44E2-9FF8-15D0C8506A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362857" y="377371"/>
            <a:ext cx="6574972" cy="57476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8600" lvl="8">
              <a:lnSpc>
                <a:spcPct val="110000"/>
              </a:lnSpc>
            </a:pPr>
            <a:r>
              <a:rPr lang="pt-BR" sz="2200" dirty="0"/>
              <a:t>Outro representante da organização, </a:t>
            </a:r>
            <a:r>
              <a:rPr lang="pt-BR" sz="2200" dirty="0" err="1"/>
              <a:t>Neelam</a:t>
            </a:r>
            <a:r>
              <a:rPr lang="pt-BR" sz="2200" dirty="0"/>
              <a:t> </a:t>
            </a:r>
            <a:r>
              <a:rPr lang="pt-BR" sz="2200" dirty="0" err="1"/>
              <a:t>Dhingra-Kumar</a:t>
            </a:r>
            <a:r>
              <a:rPr lang="pt-BR" sz="2200" dirty="0"/>
              <a:t>, comentou que se trata de "</a:t>
            </a:r>
            <a:r>
              <a:rPr lang="pt-BR" sz="2200" b="1" u="sng" dirty="0"/>
              <a:t>um problema global</a:t>
            </a:r>
            <a:r>
              <a:rPr lang="pt-BR" sz="2200" dirty="0"/>
              <a:t>", muitas vezes explicável por uma hierarquia demasiadamente rígida nos sistemas de saúde, em que </a:t>
            </a:r>
            <a:r>
              <a:rPr lang="pt-BR" sz="2200" b="1" dirty="0"/>
              <a:t>médicos ou enfermeiros mais jovens </a:t>
            </a:r>
            <a:r>
              <a:rPr lang="pt-BR" sz="2200" b="1" u="sng" dirty="0"/>
              <a:t>não se atrevem a falar, ou funcionários encobrem erros cometidos por temer represálias</a:t>
            </a:r>
            <a:r>
              <a:rPr lang="pt-BR" sz="2200" dirty="0"/>
              <a:t>.</a:t>
            </a:r>
            <a:endParaRPr lang="pt-BR" sz="2200" dirty="0">
              <a:ea typeface="Calibri"/>
              <a:cs typeface="Calibri"/>
            </a:endParaRPr>
          </a:p>
          <a:p>
            <a:pPr marL="228600" lvl="8">
              <a:lnSpc>
                <a:spcPct val="110000"/>
              </a:lnSpc>
            </a:pPr>
            <a:endParaRPr lang="pt-BR" sz="2200" dirty="0">
              <a:ea typeface="Calibri"/>
              <a:cs typeface="Calibri"/>
            </a:endParaRPr>
          </a:p>
          <a:p>
            <a:pPr marL="228600" lvl="8">
              <a:lnSpc>
                <a:spcPct val="110000"/>
              </a:lnSpc>
            </a:pPr>
            <a:endParaRPr lang="pt-BR" sz="2200" dirty="0">
              <a:ea typeface="Calibri"/>
              <a:cs typeface="Calibri"/>
            </a:endParaRPr>
          </a:p>
          <a:p>
            <a:pPr marL="228600" lvl="8">
              <a:lnSpc>
                <a:spcPct val="110000"/>
              </a:lnSpc>
            </a:pPr>
            <a:r>
              <a:rPr lang="pt-BR" sz="2200" dirty="0"/>
              <a:t>A pesquisa mostra que anualmente </a:t>
            </a:r>
            <a:r>
              <a:rPr lang="pt-BR" sz="2200" b="1" u="sng" dirty="0"/>
              <a:t>2,6 milhões de pessoas morrem nos 150 países de baixo ou médio rendimento devido a tratamentos médicos errados</a:t>
            </a:r>
            <a:r>
              <a:rPr lang="pt-BR" sz="2200" dirty="0"/>
              <a:t>.</a:t>
            </a:r>
            <a:endParaRPr lang="pt-BR" sz="2200" dirty="0">
              <a:ea typeface="Calibri"/>
              <a:cs typeface="Calibri"/>
            </a:endParaRP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xmlns="" id="{483A9D68-2CA7-749C-9FEF-4D4DCDE8BA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314" y="-32989"/>
            <a:ext cx="4760686" cy="643336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EBF1590-3B36-48EE-A89D-3B6F3CB256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C8F6C8C-AB5A-4548-942D-E3FD40ACBC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7A2FEBAE-F108-3230-BA06-3E8B90262054}"/>
              </a:ext>
            </a:extLst>
          </p:cNvPr>
          <p:cNvSpPr txBox="1">
            <a:spLocks/>
          </p:cNvSpPr>
          <p:nvPr/>
        </p:nvSpPr>
        <p:spPr>
          <a:xfrm>
            <a:off x="0" y="6296918"/>
            <a:ext cx="4959603" cy="6645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>
                <a:solidFill>
                  <a:schemeClr val="bg1"/>
                </a:solidFill>
              </a:rPr>
              <a:t>Estatísticas</a:t>
            </a:r>
          </a:p>
        </p:txBody>
      </p:sp>
    </p:spTree>
    <p:extLst>
      <p:ext uri="{BB962C8B-B14F-4D97-AF65-F5344CB8AC3E}">
        <p14:creationId xmlns:p14="http://schemas.microsoft.com/office/powerpoint/2010/main" val="324936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979E27D9-03C7-44E2-9FF8-15D0C8506A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309283" y="322730"/>
            <a:ext cx="6938682" cy="5970494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228600" lvl="8">
              <a:lnSpc>
                <a:spcPct val="120000"/>
              </a:lnSpc>
            </a:pPr>
            <a:r>
              <a:rPr lang="pt-BR" sz="2800" b="1" u="sng" dirty="0"/>
              <a:t>Os erros médicos abrangem desde DIAGNÓSTICOS ERRADOS a MEDICAMENTOS ERRADOS</a:t>
            </a:r>
            <a:r>
              <a:rPr lang="pt-BR" sz="2800" dirty="0"/>
              <a:t>, desde radiações inapropriadas a infecções hospitalares. A esses e outros erros possíveis são acrescentadas, por exemplo, a </a:t>
            </a:r>
            <a:r>
              <a:rPr lang="pt-BR" sz="2800" b="1" dirty="0"/>
              <a:t>amputação de um membro</a:t>
            </a:r>
            <a:r>
              <a:rPr lang="pt-BR" sz="2800" dirty="0"/>
              <a:t> quando a indicação era de </a:t>
            </a:r>
            <a:r>
              <a:rPr lang="pt-BR" sz="2800" b="1" dirty="0"/>
              <a:t>amputar outro</a:t>
            </a:r>
            <a:r>
              <a:rPr lang="pt-BR" sz="2800" dirty="0"/>
              <a:t>, ou a operação de um hemisfério cerebral quando a indicação era de operar o outro.</a:t>
            </a:r>
          </a:p>
          <a:p>
            <a:pPr marL="228600" lvl="8">
              <a:lnSpc>
                <a:spcPct val="120000"/>
              </a:lnSpc>
            </a:pPr>
            <a:endParaRPr lang="pt-BR" sz="2800" dirty="0"/>
          </a:p>
          <a:p>
            <a:pPr marL="228600" lvl="8">
              <a:lnSpc>
                <a:spcPct val="120000"/>
              </a:lnSpc>
            </a:pPr>
            <a:endParaRPr lang="pt-BR" sz="2800" dirty="0"/>
          </a:p>
          <a:p>
            <a:pPr marL="228600" lvl="8">
              <a:lnSpc>
                <a:spcPct val="120000"/>
              </a:lnSpc>
            </a:pPr>
            <a:r>
              <a:rPr lang="pt-BR" sz="2800" dirty="0"/>
              <a:t>A ideia de que os erros médicos </a:t>
            </a:r>
            <a:r>
              <a:rPr lang="pt-BR" sz="2800" b="1" u="sng" dirty="0"/>
              <a:t>podem ser justificados por medidas de contenção financeira é contestada</a:t>
            </a:r>
            <a:r>
              <a:rPr lang="pt-BR" sz="2800" dirty="0"/>
              <a:t> pelos peritos da OMS, mostrando que, pelo contrário, os sistemas onde os pacientes são, com frequência, </a:t>
            </a:r>
            <a:r>
              <a:rPr lang="pt-BR" sz="2800" b="1" dirty="0"/>
              <a:t>vítimas desses erros acabam por gastar mais dinheiro</a:t>
            </a:r>
            <a:r>
              <a:rPr lang="pt-BR" sz="2800" dirty="0"/>
              <a:t> para remediar os danos.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xmlns="" id="{DCACC0C9-4038-667A-FDE2-157373DE37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3886" y="65081"/>
            <a:ext cx="4688114" cy="633529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EBF1590-3B36-48EE-A89D-3B6F3CB256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C8F6C8C-AB5A-4548-942D-E3FD40ACBC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087D6C89-1BC9-392D-7F97-DDE7468ACEAD}"/>
              </a:ext>
            </a:extLst>
          </p:cNvPr>
          <p:cNvSpPr txBox="1">
            <a:spLocks/>
          </p:cNvSpPr>
          <p:nvPr/>
        </p:nvSpPr>
        <p:spPr>
          <a:xfrm>
            <a:off x="0" y="6296918"/>
            <a:ext cx="4959603" cy="6645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>
                <a:solidFill>
                  <a:schemeClr val="bg1"/>
                </a:solidFill>
              </a:rPr>
              <a:t>Estatísticas</a:t>
            </a:r>
          </a:p>
        </p:txBody>
      </p:sp>
    </p:spTree>
    <p:extLst>
      <p:ext uri="{BB962C8B-B14F-4D97-AF65-F5344CB8AC3E}">
        <p14:creationId xmlns:p14="http://schemas.microsoft.com/office/powerpoint/2010/main" val="221832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979E27D9-03C7-44E2-9FF8-15D0C8506A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333829" y="246744"/>
            <a:ext cx="6647542" cy="59653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8600" lvl="8">
              <a:lnSpc>
                <a:spcPct val="100000"/>
              </a:lnSpc>
            </a:pPr>
            <a:r>
              <a:rPr lang="pt-BR" sz="2200" dirty="0"/>
              <a:t>Já o site da UOL deu números mais detalhados da matéria: mais de </a:t>
            </a:r>
            <a:r>
              <a:rPr lang="pt-BR" sz="2200" b="1" u="sng" dirty="0"/>
              <a:t>138 milhões de pessoas são afetadas anualmente por erros médicos, e que 2,6 milhões morrem por esta causa</a:t>
            </a:r>
            <a:r>
              <a:rPr lang="pt-BR" sz="2200" dirty="0"/>
              <a:t>. </a:t>
            </a:r>
            <a:endParaRPr lang="pt-BR" sz="2200" dirty="0">
              <a:ea typeface="Calibri"/>
              <a:cs typeface="Calibri"/>
            </a:endParaRPr>
          </a:p>
          <a:p>
            <a:pPr marL="228600" lvl="8">
              <a:lnSpc>
                <a:spcPct val="100000"/>
              </a:lnSpc>
            </a:pPr>
            <a:endParaRPr lang="pt-BR" sz="2200" dirty="0">
              <a:ea typeface="Calibri"/>
              <a:cs typeface="Calibri"/>
            </a:endParaRPr>
          </a:p>
          <a:p>
            <a:pPr marL="228600" lvl="8">
              <a:lnSpc>
                <a:spcPct val="100000"/>
              </a:lnSpc>
            </a:pPr>
            <a:endParaRPr lang="pt-BR" sz="2200" dirty="0">
              <a:ea typeface="Calibri"/>
              <a:cs typeface="Calibri"/>
            </a:endParaRPr>
          </a:p>
          <a:p>
            <a:pPr marL="228600" lvl="8">
              <a:lnSpc>
                <a:spcPct val="100000"/>
              </a:lnSpc>
            </a:pPr>
            <a:r>
              <a:rPr lang="pt-BR" sz="2200" dirty="0"/>
              <a:t>Erros no </a:t>
            </a:r>
            <a:r>
              <a:rPr lang="pt-BR" sz="2200" b="1" u="sng" dirty="0"/>
              <a:t>DIAGNÓSTICO, NA PRESCRIÇÃO DE REMÉDIOS E TRATAMENTO E USO INADEQUADO DE FÁRMACOS SÃO OS TRÊS PRINCIPAIS REGISTROS DE FALHAS</a:t>
            </a:r>
            <a:r>
              <a:rPr lang="pt-BR" sz="2200" dirty="0"/>
              <a:t>, segundo afirmou a médica </a:t>
            </a:r>
            <a:r>
              <a:rPr lang="pt-BR" sz="2200" err="1"/>
              <a:t>Neelam</a:t>
            </a:r>
            <a:r>
              <a:rPr lang="pt-BR" sz="2200" dirty="0"/>
              <a:t> </a:t>
            </a:r>
            <a:r>
              <a:rPr lang="pt-BR" sz="2200" err="1"/>
              <a:t>Dhingra</a:t>
            </a:r>
            <a:r>
              <a:rPr lang="pt-BR" sz="2200" dirty="0"/>
              <a:t>-Kumar, coordenadora de segurança para os pacientes da OMS, em entrevista coletiva.</a:t>
            </a:r>
            <a:endParaRPr lang="pt-BR" sz="2200" dirty="0">
              <a:ea typeface="Calibri"/>
              <a:cs typeface="Calibri"/>
            </a:endParaRP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xmlns="" id="{B7767C8B-1B06-8E21-9DFD-0D65C996F3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829" y="0"/>
            <a:ext cx="4746171" cy="641374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EBF1590-3B36-48EE-A89D-3B6F3CB256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C8F6C8C-AB5A-4548-942D-E3FD40ACBC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45855E09-9B8B-2FD2-4342-EC76214626DF}"/>
              </a:ext>
            </a:extLst>
          </p:cNvPr>
          <p:cNvSpPr txBox="1">
            <a:spLocks/>
          </p:cNvSpPr>
          <p:nvPr/>
        </p:nvSpPr>
        <p:spPr>
          <a:xfrm>
            <a:off x="0" y="6296918"/>
            <a:ext cx="4959603" cy="6645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>
                <a:solidFill>
                  <a:schemeClr val="bg1"/>
                </a:solidFill>
              </a:rPr>
              <a:t>Estatísticas</a:t>
            </a:r>
          </a:p>
        </p:txBody>
      </p:sp>
    </p:spTree>
    <p:extLst>
      <p:ext uri="{BB962C8B-B14F-4D97-AF65-F5344CB8AC3E}">
        <p14:creationId xmlns:p14="http://schemas.microsoft.com/office/powerpoint/2010/main" val="44525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979E27D9-03C7-44E2-9FF8-15D0C8506A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484094" y="403412"/>
            <a:ext cx="6494929" cy="5782235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lvl="8" indent="0">
              <a:lnSpc>
                <a:spcPct val="100000"/>
              </a:lnSpc>
              <a:buNone/>
            </a:pPr>
            <a:r>
              <a:rPr lang="en-US" sz="2400"/>
              <a:t>Fontes: </a:t>
            </a:r>
            <a:endParaRPr lang="pt-BR"/>
          </a:p>
          <a:p>
            <a:pPr marL="228600" lvl="8">
              <a:lnSpc>
                <a:spcPct val="100000"/>
              </a:lnSpc>
            </a:pPr>
            <a:endParaRPr lang="en-US" sz="2400"/>
          </a:p>
          <a:p>
            <a:pPr marL="228600" lvl="8">
              <a:lnSpc>
                <a:spcPct val="100000"/>
              </a:lnSpc>
            </a:pPr>
            <a:r>
              <a:rPr lang="en-US" sz="2400"/>
              <a:t>EBC </a:t>
            </a:r>
            <a:r>
              <a:rPr lang="en-US" sz="2400" dirty="0"/>
              <a:t>Agência</a:t>
            </a:r>
            <a:r>
              <a:rPr lang="en-US" sz="2400"/>
              <a:t> </a:t>
            </a:r>
            <a:r>
              <a:rPr lang="en-US" sz="2400" err="1"/>
              <a:t>Brasil</a:t>
            </a:r>
            <a:r>
              <a:rPr lang="en-US" sz="2400"/>
              <a:t>, </a:t>
            </a:r>
            <a:r>
              <a:rPr lang="en-US" sz="2400" err="1"/>
              <a:t>publicação</a:t>
            </a:r>
            <a:r>
              <a:rPr lang="en-US" sz="2400"/>
              <a:t> </a:t>
            </a:r>
            <a:r>
              <a:rPr lang="en-US" sz="2400" err="1"/>
              <a:t>em</a:t>
            </a:r>
            <a:r>
              <a:rPr lang="en-US" sz="2400"/>
              <a:t> 14/09/2019, site:</a:t>
            </a:r>
            <a:r>
              <a:rPr lang="en-US" sz="2400" dirty="0"/>
              <a:t> </a:t>
            </a:r>
          </a:p>
          <a:p>
            <a:pPr marL="0" lvl="8" indent="0">
              <a:lnSpc>
                <a:spcPct val="100000"/>
              </a:lnSpc>
              <a:buNone/>
            </a:pPr>
            <a:r>
              <a:rPr lang="en-US" sz="2400" u="sng" dirty="0">
                <a:solidFill>
                  <a:srgbClr val="0D05F7"/>
                </a:solidFill>
              </a:rPr>
              <a:t>https://agenciabrasil.ebc.com.br/internacional/noticia/2019-09/oms-mostra-que-5-pessoas-morrem-cada-minuto-por-erro-medico </a:t>
            </a:r>
            <a:endParaRPr lang="en-US">
              <a:solidFill>
                <a:srgbClr val="0D05F7"/>
              </a:solidFill>
              <a:ea typeface="Calibri" panose="020F0502020204030204"/>
              <a:cs typeface="Calibri" panose="020F0502020204030204"/>
            </a:endParaRPr>
          </a:p>
          <a:p>
            <a:pPr marL="0" lvl="8" indent="0">
              <a:lnSpc>
                <a:spcPct val="100000"/>
              </a:lnSpc>
              <a:buNone/>
            </a:pPr>
            <a:r>
              <a:rPr lang="en-US" sz="2400" err="1"/>
              <a:t>inserção</a:t>
            </a:r>
            <a:r>
              <a:rPr lang="en-US" sz="2400"/>
              <a:t> </a:t>
            </a:r>
            <a:r>
              <a:rPr lang="en-US" sz="2400" err="1"/>
              <a:t>em</a:t>
            </a:r>
            <a:r>
              <a:rPr lang="en-US" sz="2400"/>
              <a:t> 19 de </a:t>
            </a:r>
            <a:r>
              <a:rPr lang="en-US" sz="2400" err="1"/>
              <a:t>julho</a:t>
            </a:r>
            <a:r>
              <a:rPr lang="en-US" sz="2400"/>
              <a:t> de 2022.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228600" lvl="8">
              <a:lnSpc>
                <a:spcPct val="100000"/>
              </a:lnSpc>
            </a:pPr>
            <a:endParaRPr lang="en-US" sz="2400"/>
          </a:p>
          <a:p>
            <a:pPr marL="228600" lvl="8">
              <a:lnSpc>
                <a:spcPct val="100000"/>
              </a:lnSpc>
            </a:pPr>
            <a:r>
              <a:rPr lang="en-US" sz="2400"/>
              <a:t>Site UOL, </a:t>
            </a:r>
            <a:r>
              <a:rPr lang="en-US" sz="2400" err="1"/>
              <a:t>publicação</a:t>
            </a:r>
            <a:r>
              <a:rPr lang="en-US" sz="2400"/>
              <a:t> </a:t>
            </a:r>
            <a:r>
              <a:rPr lang="en-US" sz="2400" err="1"/>
              <a:t>em</a:t>
            </a:r>
            <a:r>
              <a:rPr lang="en-US" sz="2400"/>
              <a:t> 13 de </a:t>
            </a:r>
            <a:r>
              <a:rPr lang="en-US" sz="2400" err="1"/>
              <a:t>junho</a:t>
            </a:r>
            <a:r>
              <a:rPr lang="en-US" sz="2400"/>
              <a:t> de 2019, site</a:t>
            </a:r>
            <a:r>
              <a:rPr lang="en-US" sz="2400" dirty="0"/>
              <a:t>: </a:t>
            </a:r>
            <a:endParaRPr lang="en-US" dirty="0"/>
          </a:p>
          <a:p>
            <a:pPr marL="0" lvl="8" indent="0">
              <a:lnSpc>
                <a:spcPct val="100000"/>
              </a:lnSpc>
              <a:buNone/>
            </a:pPr>
            <a:r>
              <a:rPr lang="en-US" sz="2400" u="sng" dirty="0">
                <a:solidFill>
                  <a:srgbClr val="0D05F7"/>
                </a:solidFill>
              </a:rPr>
              <a:t>https://noticias.uol.com.br/ultimas-noticias/efe/2019/09/13/oms-revela-que-138-milhoes-de-pessoas-sao-afetados-por-erros-medicos-por-ano.htm?cmpid=copiaecola</a:t>
            </a:r>
            <a:r>
              <a:rPr lang="en-US" sz="2400" dirty="0">
                <a:solidFill>
                  <a:srgbClr val="0D05F7"/>
                </a:solidFill>
              </a:rPr>
              <a:t> </a:t>
            </a:r>
            <a:endParaRPr lang="en-US">
              <a:solidFill>
                <a:srgbClr val="0D05F7"/>
              </a:solidFill>
              <a:ea typeface="Calibri"/>
              <a:cs typeface="Calibri"/>
            </a:endParaRPr>
          </a:p>
          <a:p>
            <a:pPr marL="0" lvl="8" indent="0">
              <a:lnSpc>
                <a:spcPct val="100000"/>
              </a:lnSpc>
              <a:buNone/>
            </a:pPr>
            <a:r>
              <a:rPr lang="en-US" sz="2400" err="1"/>
              <a:t>inserção</a:t>
            </a:r>
            <a:r>
              <a:rPr lang="en-US" sz="2400"/>
              <a:t> </a:t>
            </a:r>
            <a:r>
              <a:rPr lang="en-US" sz="2400" err="1"/>
              <a:t>em</a:t>
            </a:r>
            <a:r>
              <a:rPr lang="en-US" sz="2400"/>
              <a:t> 19 de </a:t>
            </a:r>
            <a:r>
              <a:rPr lang="en-US" sz="2400" err="1"/>
              <a:t>julho</a:t>
            </a:r>
            <a:r>
              <a:rPr lang="en-US" sz="2400"/>
              <a:t> de 2022.</a:t>
            </a:r>
            <a:endParaRPr lang="en-US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xmlns="" id="{98FC9738-4A74-B8B9-9A94-4700BEB1D0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0343" y="0"/>
            <a:ext cx="4731657" cy="63941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EBF1590-3B36-48EE-A89D-3B6F3CB256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C8F6C8C-AB5A-4548-942D-E3FD40ACBC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2EC6FDB3-E923-661E-8B28-F579E96F0AE7}"/>
              </a:ext>
            </a:extLst>
          </p:cNvPr>
          <p:cNvSpPr txBox="1">
            <a:spLocks/>
          </p:cNvSpPr>
          <p:nvPr/>
        </p:nvSpPr>
        <p:spPr>
          <a:xfrm>
            <a:off x="0" y="6296918"/>
            <a:ext cx="4959603" cy="6645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>
                <a:solidFill>
                  <a:schemeClr val="bg1"/>
                </a:solidFill>
              </a:rPr>
              <a:t>Estatísticas</a:t>
            </a:r>
          </a:p>
        </p:txBody>
      </p:sp>
    </p:spTree>
    <p:extLst>
      <p:ext uri="{BB962C8B-B14F-4D97-AF65-F5344CB8AC3E}">
        <p14:creationId xmlns:p14="http://schemas.microsoft.com/office/powerpoint/2010/main" val="225519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979E27D9-03C7-44E2-9FF8-15D0C8506A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362857" y="333829"/>
            <a:ext cx="7315200" cy="57041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8600" lvl="8">
              <a:lnSpc>
                <a:spcPct val="100000"/>
              </a:lnSpc>
            </a:pPr>
            <a:r>
              <a:rPr lang="pt-BR" sz="2200" dirty="0"/>
              <a:t>Estudo rastreia mortes de pacientes internados:</a:t>
            </a:r>
            <a:endParaRPr lang="pt-BR" sz="2200" dirty="0">
              <a:ea typeface="Calibri"/>
              <a:cs typeface="Calibri"/>
            </a:endParaRPr>
          </a:p>
          <a:p>
            <a:pPr marL="228600" lvl="8">
              <a:lnSpc>
                <a:spcPct val="100000"/>
              </a:lnSpc>
            </a:pPr>
            <a:endParaRPr lang="pt-BR" sz="2200" dirty="0">
              <a:ea typeface="Calibri"/>
              <a:cs typeface="Calibri"/>
            </a:endParaRPr>
          </a:p>
          <a:p>
            <a:pPr marL="228600" lvl="8">
              <a:lnSpc>
                <a:spcPct val="100000"/>
              </a:lnSpc>
            </a:pPr>
            <a:r>
              <a:rPr lang="pt-BR" sz="2200" dirty="0"/>
              <a:t>Mortes causadas por erro médico </a:t>
            </a:r>
            <a:r>
              <a:rPr lang="pt-BR" sz="2200" u="sng" dirty="0"/>
              <a:t>não são um problema novo</a:t>
            </a:r>
            <a:r>
              <a:rPr lang="pt-BR" sz="2200" dirty="0"/>
              <a:t>, simplesmente difícil de quantificar. Em 1999, um relatório do </a:t>
            </a:r>
            <a:r>
              <a:rPr lang="pt-BR" sz="2200" i="1" dirty="0" err="1"/>
              <a:t>Institute</a:t>
            </a:r>
            <a:r>
              <a:rPr lang="pt-BR" sz="2200" i="1" dirty="0"/>
              <a:t> </a:t>
            </a:r>
            <a:r>
              <a:rPr lang="pt-BR" sz="2200" i="1" dirty="0" err="1"/>
              <a:t>of</a:t>
            </a:r>
            <a:r>
              <a:rPr lang="pt-BR" sz="2200" i="1" dirty="0"/>
              <a:t> Medicine </a:t>
            </a:r>
            <a:r>
              <a:rPr lang="pt-BR" sz="2200" dirty="0"/>
              <a:t>(IOM) estimulou o debate ao concluir que </a:t>
            </a:r>
            <a:r>
              <a:rPr lang="pt-BR" sz="2200" u="sng" dirty="0"/>
              <a:t>o erro médico era responsável por entre </a:t>
            </a:r>
            <a:r>
              <a:rPr lang="pt-BR" sz="2200" b="1" u="sng" dirty="0"/>
              <a:t>44.000 e 98.000 mortes nos EUA a cada ano</a:t>
            </a:r>
            <a:r>
              <a:rPr lang="pt-BR" sz="2200" dirty="0"/>
              <a:t>.</a:t>
            </a:r>
            <a:endParaRPr lang="pt-BR" sz="2200" dirty="0">
              <a:ea typeface="Calibri"/>
              <a:cs typeface="Calibri"/>
            </a:endParaRPr>
          </a:p>
          <a:p>
            <a:pPr marL="228600" lvl="8">
              <a:lnSpc>
                <a:spcPct val="100000"/>
              </a:lnSpc>
            </a:pPr>
            <a:endParaRPr lang="pt-BR" sz="2200" dirty="0">
              <a:ea typeface="Calibri"/>
              <a:cs typeface="Calibri"/>
            </a:endParaRPr>
          </a:p>
          <a:p>
            <a:pPr marL="228600" lvl="8">
              <a:lnSpc>
                <a:spcPct val="100000"/>
              </a:lnSpc>
            </a:pPr>
            <a:r>
              <a:rPr lang="pt-BR" sz="2200" dirty="0"/>
              <a:t>Desde então, várias análises sugeriram que os números do IOM eram baixos e que o número real oscilava entre </a:t>
            </a:r>
            <a:r>
              <a:rPr lang="pt-BR" sz="2200" u="sng" dirty="0"/>
              <a:t>130.000 e impressionantes 575.000 mortes</a:t>
            </a:r>
            <a:r>
              <a:rPr lang="pt-BR" sz="2200" dirty="0"/>
              <a:t>. Esses números foram amplamente contestados como sendo muito amplos em sua definição de "erro médico" ou muito restritos. [... Mas ...]</a:t>
            </a:r>
            <a:endParaRPr lang="pt-BR" sz="2200" dirty="0">
              <a:ea typeface="Calibri"/>
              <a:cs typeface="Calibri"/>
            </a:endParaRP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C36827E3-C921-8CC6-0388-14FCD1AE99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8971" y="0"/>
            <a:ext cx="4093029" cy="642043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EBF1590-3B36-48EE-A89D-3B6F3CB256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C8F6C8C-AB5A-4548-942D-E3FD40ACBC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F78CB085-24E1-166F-7F8A-9FC35D93D936}"/>
              </a:ext>
            </a:extLst>
          </p:cNvPr>
          <p:cNvSpPr txBox="1">
            <a:spLocks/>
          </p:cNvSpPr>
          <p:nvPr/>
        </p:nvSpPr>
        <p:spPr>
          <a:xfrm>
            <a:off x="0" y="6296918"/>
            <a:ext cx="4959603" cy="6645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chemeClr val="bg1"/>
                </a:solidFill>
              </a:rPr>
              <a:t>Estatísticas</a:t>
            </a:r>
          </a:p>
        </p:txBody>
      </p:sp>
    </p:spTree>
    <p:extLst>
      <p:ext uri="{BB962C8B-B14F-4D97-AF65-F5344CB8AC3E}">
        <p14:creationId xmlns:p14="http://schemas.microsoft.com/office/powerpoint/2010/main" val="4577220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979E27D9-03C7-44E2-9FF8-15D0C8506A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377371" y="348344"/>
            <a:ext cx="7315200" cy="57621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8" indent="0">
              <a:buNone/>
            </a:pPr>
            <a:r>
              <a:rPr lang="pt-BR" sz="2800" dirty="0"/>
              <a:t>...</a:t>
            </a:r>
            <a:r>
              <a:rPr lang="pt-BR" sz="2200" dirty="0"/>
              <a:t>Em resposta, os pesquisadores da Johns Hopkins decidiram adotar uma abordagem alternativa definindo primeiro "erro médico" como um ou mais dos seguintes:</a:t>
            </a:r>
            <a:endParaRPr lang="pt-BR" sz="2200" dirty="0">
              <a:ea typeface="Calibri"/>
              <a:cs typeface="Calibri"/>
            </a:endParaRPr>
          </a:p>
          <a:p>
            <a:pPr marL="457200" lvl="8" indent="-457200"/>
            <a:endParaRPr lang="pt-BR" sz="2200" dirty="0">
              <a:ea typeface="Calibri"/>
              <a:cs typeface="Calibri"/>
            </a:endParaRPr>
          </a:p>
          <a:p>
            <a:pPr marL="457200" lvl="8" indent="-457200"/>
            <a:r>
              <a:rPr lang="pt-BR" sz="2200" dirty="0"/>
              <a:t>Um ato não intencional (resultado de omissão ou ação);</a:t>
            </a:r>
            <a:endParaRPr lang="pt-BR" sz="2200" dirty="0">
              <a:ea typeface="Calibri"/>
              <a:cs typeface="Calibri"/>
            </a:endParaRPr>
          </a:p>
          <a:p>
            <a:pPr marL="457200" lvl="8" indent="-457200"/>
            <a:endParaRPr lang="pt-BR" sz="2200" dirty="0">
              <a:ea typeface="Calibri"/>
              <a:cs typeface="Calibri"/>
            </a:endParaRPr>
          </a:p>
          <a:p>
            <a:pPr marL="457200" lvl="8" indent="-457200"/>
            <a:r>
              <a:rPr lang="pt-BR" sz="2200" dirty="0"/>
              <a:t>Um ato que não atinge o resultado pretendido;</a:t>
            </a:r>
            <a:endParaRPr lang="pt-BR" sz="2200" dirty="0">
              <a:ea typeface="Calibri"/>
              <a:cs typeface="Calibri"/>
            </a:endParaRPr>
          </a:p>
          <a:p>
            <a:pPr marL="457200" lvl="8" indent="-457200"/>
            <a:endParaRPr lang="pt-BR" sz="2200" dirty="0">
              <a:ea typeface="Calibri"/>
              <a:cs typeface="Calibri"/>
            </a:endParaRPr>
          </a:p>
          <a:p>
            <a:pPr marL="457200" lvl="8" indent="-457200"/>
            <a:r>
              <a:rPr lang="pt-BR" sz="2200" dirty="0"/>
              <a:t>O fracasso de uma ação planejada (um erro de execução);</a:t>
            </a:r>
            <a:endParaRPr lang="pt-BR" sz="2200" dirty="0">
              <a:ea typeface="Calibri"/>
              <a:cs typeface="Calibri"/>
            </a:endParaRPr>
          </a:p>
          <a:p>
            <a:pPr marL="457200" lvl="8" indent="-457200"/>
            <a:endParaRPr lang="pt-BR" sz="2200" dirty="0">
              <a:ea typeface="Calibri"/>
              <a:cs typeface="Calibri"/>
            </a:endParaRPr>
          </a:p>
          <a:p>
            <a:pPr marL="457200" lvl="8" indent="-457200"/>
            <a:r>
              <a:rPr lang="pt-BR" sz="2200" dirty="0"/>
              <a:t>O uso de um plano errado para alcançar um resultado (um erro de planejamento);</a:t>
            </a:r>
            <a:endParaRPr lang="pt-BR" sz="2200" dirty="0">
              <a:ea typeface="Calibri"/>
              <a:cs typeface="Calibri"/>
            </a:endParaRP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407B806D-5BE4-0DA5-0238-3C1FAE6AF2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487" y="0"/>
            <a:ext cx="4078512" cy="639766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EBF1590-3B36-48EE-A89D-3B6F3CB256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C8F6C8C-AB5A-4548-942D-E3FD40ACBC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0C86C9EA-94A8-AD2B-C4EC-10EE1DAC2228}"/>
              </a:ext>
            </a:extLst>
          </p:cNvPr>
          <p:cNvSpPr txBox="1">
            <a:spLocks/>
          </p:cNvSpPr>
          <p:nvPr/>
        </p:nvSpPr>
        <p:spPr>
          <a:xfrm>
            <a:off x="0" y="6296918"/>
            <a:ext cx="4959603" cy="6645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chemeClr val="bg1"/>
                </a:solidFill>
              </a:rPr>
              <a:t>Estatísticas</a:t>
            </a:r>
          </a:p>
        </p:txBody>
      </p:sp>
    </p:spTree>
    <p:extLst>
      <p:ext uri="{BB962C8B-B14F-4D97-AF65-F5344CB8AC3E}">
        <p14:creationId xmlns:p14="http://schemas.microsoft.com/office/powerpoint/2010/main" val="224784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0E30439A-8A5B-46EC-8283-9B6B031D40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CEAD642-85CF-4750-8432-7C80C901F0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A33EEAE-15D5-4119-8C1E-89D943F911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30D8B3B-9B80-4025-B934-26DC7D7CD2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B5A1B09C-1565-46F8-B70F-621C5EB48A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50F739E-D974-4DC4-5598-5D0DB8AE2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865" y="818984"/>
            <a:ext cx="6596245" cy="32685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dirty="0">
                <a:solidFill>
                  <a:srgbClr val="FFFFFF"/>
                </a:solidFill>
              </a:rPr>
              <a:t>A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RETÓRICA CORPORATIVA NÃO MUDOU DESDE 2003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8C516CC8-80AC-446C-A56E-9F54B72104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53947E58-F088-49F1-A3D1-DEA690192E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xmlns="" id="{52C5ABC6-D642-30DF-8526-A31CB9E229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9279" y="5057234"/>
            <a:ext cx="1727200" cy="148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53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979E27D9-03C7-44E2-9FF8-15D0C8506A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349624" y="403412"/>
            <a:ext cx="7234517" cy="56612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8" indent="0">
              <a:buNone/>
            </a:pPr>
            <a:r>
              <a:rPr lang="pt-BR" sz="3600" b="1" dirty="0"/>
              <a:t>Conclusão:</a:t>
            </a:r>
            <a:endParaRPr lang="pt-BR" dirty="0"/>
          </a:p>
          <a:p>
            <a:pPr marL="228600" lvl="8"/>
            <a:endParaRPr lang="pt-BR" sz="2400" dirty="0"/>
          </a:p>
          <a:p>
            <a:pPr marL="228600" lvl="8"/>
            <a:r>
              <a:rPr lang="pt-BR" sz="2200" dirty="0"/>
              <a:t>... Com base nessa definição </a:t>
            </a:r>
            <a:r>
              <a:rPr lang="pt-BR" sz="2200" dirty="0" smtClean="0"/>
              <a:t>... das </a:t>
            </a:r>
            <a:r>
              <a:rPr lang="pt-BR" sz="2200" b="1" u="sng" dirty="0"/>
              <a:t>35.416.020 internações hospitalares registradas em 2013, 251.454 mortes ocorreram em decorrência direta de erro médico</a:t>
            </a:r>
            <a:r>
              <a:rPr lang="pt-BR" sz="2200" dirty="0"/>
              <a:t>.</a:t>
            </a:r>
            <a:endParaRPr lang="pt-BR" sz="2200" dirty="0">
              <a:ea typeface="Calibri"/>
              <a:cs typeface="Calibri"/>
            </a:endParaRPr>
          </a:p>
          <a:p>
            <a:pPr marL="228600" lvl="8"/>
            <a:endParaRPr lang="pt-BR" sz="2200" dirty="0">
              <a:ea typeface="Calibri"/>
              <a:cs typeface="Calibri"/>
            </a:endParaRPr>
          </a:p>
          <a:p>
            <a:pPr marL="228600" lvl="8"/>
            <a:r>
              <a:rPr lang="pt-BR" sz="2200" dirty="0"/>
              <a:t>Isso é quase 100.000 a mais do que as doenças respiratórias crônicas e acidentes e quase o dobro da taxa de doença de Alzheimer.</a:t>
            </a:r>
            <a:endParaRPr lang="pt-BR" sz="2200" dirty="0">
              <a:ea typeface="Calibri"/>
              <a:cs typeface="Calibri"/>
            </a:endParaRPr>
          </a:p>
          <a:p>
            <a:pPr marL="228600" lvl="8"/>
            <a:endParaRPr lang="pt-BR" sz="2400" dirty="0"/>
          </a:p>
          <a:p>
            <a:pPr marL="228600" lvl="8"/>
            <a:r>
              <a:rPr lang="pt-BR" sz="1400" dirty="0"/>
              <a:t>Fonte: site miamiplus1, publicado em 2022, link: </a:t>
            </a:r>
            <a:r>
              <a:rPr lang="pt-BR" sz="1400" dirty="0">
                <a:hlinkClick r:id="rId2"/>
              </a:rPr>
              <a:t>https://pt1.miamiplus1.com/how-many-deaths-are-caused-by-medical-error-4c2ba4cb4c2ba6d6d-0ad4c2ba8e</a:t>
            </a:r>
            <a:r>
              <a:rPr lang="pt-BR" sz="1400" dirty="0"/>
              <a:t> inserção em 19 de julho de 2022.</a:t>
            </a:r>
            <a:endParaRPr lang="pt-BR" sz="1400" dirty="0">
              <a:ea typeface="Calibri"/>
              <a:cs typeface="Calibri"/>
            </a:endParaRP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E8BA39F2-44D9-1132-05EA-8854152039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487" y="0"/>
            <a:ext cx="4078514" cy="639767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EBF1590-3B36-48EE-A89D-3B6F3CB256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C8F6C8C-AB5A-4548-942D-E3FD40ACBC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088BFAD9-C8F6-B63F-06FE-ECB3BFF8011C}"/>
              </a:ext>
            </a:extLst>
          </p:cNvPr>
          <p:cNvSpPr txBox="1">
            <a:spLocks/>
          </p:cNvSpPr>
          <p:nvPr/>
        </p:nvSpPr>
        <p:spPr>
          <a:xfrm>
            <a:off x="0" y="6296918"/>
            <a:ext cx="4959603" cy="6645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chemeClr val="bg1"/>
                </a:solidFill>
              </a:rPr>
              <a:t>Estatísticas</a:t>
            </a:r>
          </a:p>
        </p:txBody>
      </p:sp>
    </p:spTree>
    <p:extLst>
      <p:ext uri="{BB962C8B-B14F-4D97-AF65-F5344CB8AC3E}">
        <p14:creationId xmlns:p14="http://schemas.microsoft.com/office/powerpoint/2010/main" val="255949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8C790BE2-4E4F-4AAF-81A2-4A6F4885EB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28B54C3-B57B-472A-B96E-1FCB67093D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DB3C429-F8DA-49B9-AF84-21996FCF78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12088DD-B1AD-40E0-8B86-1D87A2CCD9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4C9F2B0-1044-46EB-8AEB-C3BFFDE6C2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C395952-4E26-45A2-8756-2ADFD6E53C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4734BADF-9461-4621-B112-2D7BABEA7D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F619605-E41A-8374-B949-6826B9C49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6693" y="1030406"/>
            <a:ext cx="8147713" cy="30812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ESTATÍSTICAS LEVANTADAS DESCONSIDERANDO OS CASOS NÃO NOTIFICADOS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xmlns="" id="{90245C98-9EC0-B996-BAEF-C310A8E299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4406" y="4822986"/>
            <a:ext cx="1727200" cy="148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5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EF12B17-53B7-ABD1-CBB5-CFEB8B8B8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endParaRPr lang="pt-BR" sz="4000" dirty="0">
              <a:solidFill>
                <a:srgbClr val="FFFFFF"/>
              </a:solidFill>
            </a:endParaRPr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 fontScale="92500" lnSpcReduction="10000"/>
          </a:bodyPr>
          <a:lstStyle/>
          <a:p>
            <a:pPr marL="0" lvl="1" indent="0">
              <a:lnSpc>
                <a:spcPct val="100000"/>
              </a:lnSpc>
              <a:buNone/>
            </a:pPr>
            <a:r>
              <a:rPr lang="pt-BR" b="1" dirty="0">
                <a:latin typeface="+mj-lt"/>
                <a:cs typeface="Arial" panose="020B0604020202020204" pitchFamily="34" charset="0"/>
              </a:rPr>
              <a:t>Em contrapartida, à partir da Portaria 971 de 03 de maio de 2006:</a:t>
            </a:r>
          </a:p>
          <a:p>
            <a:pPr marL="342900" lvl="1" indent="-342900">
              <a:lnSpc>
                <a:spcPct val="100000"/>
              </a:lnSpc>
            </a:pPr>
            <a:endParaRPr lang="pt-BR" dirty="0">
              <a:latin typeface="+mj-lt"/>
              <a:cs typeface="Arial" panose="020B0604020202020204" pitchFamily="34" charset="0"/>
            </a:endParaRPr>
          </a:p>
          <a:p>
            <a:pPr marL="342900" lvl="2" indent="-342900">
              <a:lnSpc>
                <a:spcPct val="100000"/>
              </a:lnSpc>
            </a:pPr>
            <a:r>
              <a:rPr lang="pt-BR" sz="2400" dirty="0">
                <a:latin typeface="+mj-lt"/>
                <a:cs typeface="Arial" panose="020B0604020202020204" pitchFamily="34" charset="0"/>
              </a:rPr>
              <a:t>Iniciaram os atendimentos MULTIDISCIPLINARES com acupuntura/MTC desde então;</a:t>
            </a:r>
          </a:p>
          <a:p>
            <a:pPr marL="342900" lvl="2" indent="-342900">
              <a:lnSpc>
                <a:spcPct val="100000"/>
              </a:lnSpc>
            </a:pPr>
            <a:endParaRPr lang="pt-BR" sz="2400" dirty="0">
              <a:latin typeface="+mj-lt"/>
              <a:cs typeface="Arial" panose="020B0604020202020204" pitchFamily="34" charset="0"/>
            </a:endParaRPr>
          </a:p>
          <a:p>
            <a:pPr marL="342900" lvl="2" indent="-342900">
              <a:lnSpc>
                <a:spcPct val="100000"/>
              </a:lnSpc>
            </a:pPr>
            <a:r>
              <a:rPr lang="pt-BR" sz="2400" dirty="0">
                <a:latin typeface="+mj-lt"/>
                <a:cs typeface="Arial" panose="020B0604020202020204" pitchFamily="34" charset="0"/>
              </a:rPr>
              <a:t>Ampliação do escopo de Práticas Integrativas e Complementares por meio da Portaria GM 849 em 2017;</a:t>
            </a:r>
          </a:p>
          <a:p>
            <a:pPr marL="342900" lvl="2" indent="-342900">
              <a:lnSpc>
                <a:spcPct val="100000"/>
              </a:lnSpc>
            </a:pPr>
            <a:endParaRPr lang="pt-BR" sz="2400" dirty="0">
              <a:latin typeface="+mj-lt"/>
              <a:cs typeface="Arial" panose="020B0604020202020204" pitchFamily="34" charset="0"/>
            </a:endParaRPr>
          </a:p>
          <a:p>
            <a:pPr marL="342900" lvl="2" indent="-342900">
              <a:lnSpc>
                <a:spcPct val="100000"/>
              </a:lnSpc>
            </a:pPr>
            <a:r>
              <a:rPr lang="pt-BR" sz="2400" dirty="0">
                <a:latin typeface="+mj-lt"/>
                <a:cs typeface="Arial" panose="020B0604020202020204" pitchFamily="34" charset="0"/>
              </a:rPr>
              <a:t>Nova ampliação do escopo de Práticas Integrativas e Complementares por meio da Portaria GM 702 em 2018;</a:t>
            </a:r>
          </a:p>
          <a:p>
            <a:pPr marL="342900" lvl="2" indent="-342900">
              <a:lnSpc>
                <a:spcPct val="100000"/>
              </a:lnSpc>
            </a:pPr>
            <a:endParaRPr lang="pt-BR" sz="2400" dirty="0">
              <a:latin typeface="+mj-lt"/>
              <a:cs typeface="Arial" panose="020B0604020202020204" pitchFamily="34" charset="0"/>
            </a:endParaRPr>
          </a:p>
          <a:p>
            <a:pPr marL="342900" lvl="2" indent="-342900">
              <a:lnSpc>
                <a:spcPct val="100000"/>
              </a:lnSpc>
            </a:pPr>
            <a:r>
              <a:rPr lang="pt-BR" sz="2400" dirty="0">
                <a:latin typeface="+mj-lt"/>
                <a:cs typeface="Arial" panose="020B0604020202020204" pitchFamily="34" charset="0"/>
              </a:rPr>
              <a:t>Atualização de procedimentos em </a:t>
            </a:r>
            <a:r>
              <a:rPr lang="pt-BR" sz="2400" dirty="0" err="1">
                <a:latin typeface="+mj-lt"/>
                <a:cs typeface="Arial" panose="020B0604020202020204" pitchFamily="34" charset="0"/>
              </a:rPr>
              <a:t>PICS’s</a:t>
            </a:r>
            <a:r>
              <a:rPr lang="pt-BR" sz="2400" dirty="0">
                <a:latin typeface="+mj-lt"/>
                <a:cs typeface="Arial" panose="020B0604020202020204" pitchFamily="34" charset="0"/>
              </a:rPr>
              <a:t> através da Portaria 1988 em dezembro de 2018.</a:t>
            </a:r>
            <a:endParaRPr lang="pt-BR" sz="2400" b="1" dirty="0">
              <a:latin typeface="+mj-lt"/>
            </a:endParaRPr>
          </a:p>
        </p:txBody>
      </p:sp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xmlns="" id="{9535F155-2845-B4B8-9FF0-FF830F0F76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708" y="5254025"/>
            <a:ext cx="1727200" cy="148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0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6AB9FD2-BB6D-51C0-3D75-DEEBF4124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endParaRPr lang="pt-BR" sz="4000">
              <a:solidFill>
                <a:srgbClr val="FFFFFF"/>
              </a:solidFill>
            </a:endParaRPr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BR" dirty="0">
                <a:latin typeface="+mj-lt"/>
                <a:cs typeface="Arial"/>
              </a:rPr>
              <a:t>Número de casos de acidentes/lesões provocados por Acupunturistas Multiprofissionais: </a:t>
            </a:r>
            <a:r>
              <a:rPr lang="pt-BR" b="1" dirty="0">
                <a:latin typeface="+mj-lt"/>
                <a:cs typeface="Arial"/>
              </a:rPr>
              <a:t>0,000012 por cento em estatísticas DE TODO O MUNDO</a:t>
            </a:r>
            <a:r>
              <a:rPr lang="pt-BR" dirty="0">
                <a:latin typeface="+mj-lt"/>
                <a:cs typeface="Arial"/>
              </a:rPr>
              <a:t>;</a:t>
            </a:r>
            <a:endParaRPr lang="pt-BR" dirty="0">
              <a:latin typeface="+mj-lt"/>
              <a:ea typeface="Calibri Light"/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endParaRPr lang="pt-BR" dirty="0">
              <a:latin typeface="+mj-lt"/>
              <a:ea typeface="Calibri Light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t-BR" b="1" dirty="0">
              <a:latin typeface="+mj-lt"/>
              <a:ea typeface="Calibri Light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t-BR" b="1" dirty="0">
                <a:latin typeface="+mj-lt"/>
                <a:cs typeface="Arial"/>
              </a:rPr>
              <a:t>Portanto: o discurso de segurança, citado pela classe de médicos leigos em Acupuntura Clássica, é falacioso, corporativo e mercadológico, APENAS.</a:t>
            </a:r>
            <a:endParaRPr lang="pt-BR" b="1" dirty="0">
              <a:latin typeface="+mj-lt"/>
              <a:ea typeface="Calibri Light"/>
              <a:cs typeface="Arial"/>
            </a:endParaRPr>
          </a:p>
        </p:txBody>
      </p:sp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xmlns="" id="{7EC4D0FA-9508-CD74-59D9-7BA54E568A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708" y="5254025"/>
            <a:ext cx="1727200" cy="148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8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2151139A-886F-4B97-8815-729AD3831B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B5E08C4-8CDD-4623-A5B8-E998C6DEE3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5F33878-D502-4FFA-8ACE-F2AECDB2A2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3539FEE-81D3-4406-802E-60B20B16F4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DC701763-729E-462F-A5A8-E0DEFEB1E2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ítulo 11">
            <a:extLst>
              <a:ext uri="{FF2B5EF4-FFF2-40B4-BE49-F238E27FC236}">
                <a16:creationId xmlns:a16="http://schemas.microsoft.com/office/drawing/2014/main" xmlns="" id="{4B15B7FC-B05F-632A-39A3-9D2D28D26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/>
            <a:r>
              <a:rPr lang="en-US" sz="2800">
                <a:solidFill>
                  <a:srgbClr val="FFFFFF"/>
                </a:solidFill>
              </a:rPr>
              <a:t>EXEMPLIFICANDO O CORPORATIVISMO:</a:t>
            </a:r>
            <a:br>
              <a:rPr lang="en-US" sz="2800">
                <a:solidFill>
                  <a:srgbClr val="FFFFFF"/>
                </a:solidFill>
              </a:rPr>
            </a:br>
            <a:r>
              <a:rPr lang="en-US" sz="2800">
                <a:solidFill>
                  <a:srgbClr val="FFFFFF"/>
                </a:solidFill>
              </a:rPr>
              <a:t>CURSO DE AURICULOACUPUNTURA NA UFRJ</a:t>
            </a:r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xmlns="" id="{3ACC6AD5-2B00-D2B4-DC33-04F95DEF7C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4525" y="1770744"/>
            <a:ext cx="5751475" cy="5018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Espaço Reservado para Conteúdo 10">
            <a:extLst>
              <a:ext uri="{FF2B5EF4-FFF2-40B4-BE49-F238E27FC236}">
                <a16:creationId xmlns:a16="http://schemas.microsoft.com/office/drawing/2014/main" xmlns="" id="{F98D02E2-6D32-1B8D-83DE-AC14439703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5937" y="1770744"/>
            <a:ext cx="5386041" cy="5018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605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A325DAF-361F-D850-1BFC-116196A3B3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2844"/>
          <a:stretch/>
        </p:blipFill>
        <p:spPr>
          <a:xfrm>
            <a:off x="1145333" y="643467"/>
            <a:ext cx="9901333" cy="1582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7DB7588F-8CF2-B277-7E0E-D2126BA8B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605" y="2411763"/>
            <a:ext cx="9885061" cy="1819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D9CF211B-EC9B-1955-2526-D223BED84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606" y="4417250"/>
            <a:ext cx="9885061" cy="1797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060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4">
            <a:extLst>
              <a:ext uri="{FF2B5EF4-FFF2-40B4-BE49-F238E27FC236}">
                <a16:creationId xmlns:a16="http://schemas.microsoft.com/office/drawing/2014/main" xmlns="" id="{1B15ED52-F352-441B-82BF-E0EA34836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xmlns="" id="{3B2E3793-BFE6-45A2-9B7B-E18844431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xmlns="" id="{BC4C4868-CB8F-4AF9-9CDB-8108F2C19B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75E0459-6403-40CD-989D-56A4407CA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53E5B1A8-3AC9-4BD1-9BBC-78CA94F2D1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79AE7E8-7F3A-6B9D-1DFC-6F2D56A64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3400">
                <a:solidFill>
                  <a:srgbClr val="FFFFFF"/>
                </a:solidFill>
              </a:rPr>
              <a:t>Veto presidencial à Lei 12.842/2013,</a:t>
            </a:r>
            <a:br>
              <a:rPr lang="pt-BR" sz="3400">
                <a:solidFill>
                  <a:srgbClr val="FFFFFF"/>
                </a:solidFill>
              </a:rPr>
            </a:br>
            <a:r>
              <a:rPr lang="pt-BR" sz="3400">
                <a:solidFill>
                  <a:srgbClr val="FFFFFF"/>
                </a:solidFill>
              </a:rPr>
              <a:t>SOBRE DIAGNÓSTICO NOSOLÓGICO:</a:t>
            </a:r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459350" y="1885278"/>
            <a:ext cx="11137564" cy="4559065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200" dirty="0">
                <a:latin typeface="+mj-lt"/>
              </a:rPr>
              <a:t>“O texto inviabiliza a manutenção de ações preconizadas em protocolos e diretrizes clínicas estabelecidas no Sistema Único de Saúde e em rotinas e protocolos consagrados nos estabelecimentos privados de saúde. Da forma como foi redigido, o inciso I impediria a continuidade de inúmeros programas do Sistema Único de Saúde que funcionam a partir da atuação integrada dos profissionais de saúde, contando, inclusive, com a realização do diagnóstico nosológico por profissionais de outras áreas que não a médica. É o caso dos programas de prevenção e controle à malária, tuberculose, hanseníase e doenças sexualmente transmissíveis, dentre outros. Assim, a sanção do texto poderia comprometer as políticas públicas da área de saúde, além de introduzir elevado risco de judicialização da matéria”.</a:t>
            </a:r>
            <a:endParaRPr lang="pt-BR" sz="2200">
              <a:latin typeface="+mj-lt"/>
              <a:ea typeface="Calibri Ligh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2728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DEE2AD96-B495-4E06-9291-B71706F728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3CF6D67-C5A8-4ADD-9E8E-1E38CA1D31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6909FA0-B515-4681-B7A8-FA281D133B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1C9FE86-FCC3-4A31-AA1C-C882262B7F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D96243B-ECED-4B71-8E06-AE9A285EAD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A09989E4-EFDC-4A90-A633-E0525FB413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215815B-7B7C-D646-6E6E-6CEC2DDE2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586855"/>
            <a:ext cx="4403353" cy="3387497"/>
          </a:xfrm>
        </p:spPr>
        <p:txBody>
          <a:bodyPr anchor="b">
            <a:normAutofit fontScale="90000"/>
          </a:bodyPr>
          <a:lstStyle/>
          <a:p>
            <a:pPr algn="r"/>
            <a:r>
              <a:rPr lang="pt-BR" sz="2400">
                <a:solidFill>
                  <a:srgbClr val="FFFFFF"/>
                </a:solidFill>
              </a:rPr>
              <a:t>Veto presidencial à Lei 12.842/2013</a:t>
            </a:r>
            <a:r>
              <a:rPr lang="pt-BR" sz="2400" dirty="0">
                <a:solidFill>
                  <a:srgbClr val="FFFFFF"/>
                </a:solidFill>
              </a:rPr>
              <a:t>.</a:t>
            </a:r>
            <a:br>
              <a:rPr lang="pt-BR" sz="2400" dirty="0">
                <a:solidFill>
                  <a:srgbClr val="FFFFFF"/>
                </a:solidFill>
              </a:rPr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>
                <a:solidFill>
                  <a:srgbClr val="FFFFFF"/>
                </a:solidFill>
              </a:rPr>
              <a:t> </a:t>
            </a:r>
            <a:r>
              <a:rPr lang="pt-BR" sz="2400">
                <a:solidFill>
                  <a:srgbClr val="FFFFFF"/>
                </a:solidFill>
              </a:rPr>
              <a:t>SOBRE INVASÃO DE EPIDERME E DERME COM USO DE PRODUTOS QUÍMICOS OU ABRASIVOS E INVASÃO DA PELE ATINGINDO TECIDO SUBCUTÂNEO PARA INJEÇÃO, SUCÇÃO, PUNÇÃO, INSUFLAÇÃO, DRENAGEM, INSTILAÇÃO OU ENXERTIA, COM OU SEM O USO DE AGENTES QUÍMICOS OU FÍSICOS:</a:t>
            </a:r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5896891" y="299310"/>
            <a:ext cx="5930607" cy="6373344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pt-BR" sz="1900" dirty="0">
                <a:latin typeface="+mj-lt"/>
              </a:rPr>
              <a:t>“Ao caracterizar de maneira ampla e imprecisa o que seriam procedimentos invasivos, os dois dispositivos atribuem privativamente aos profissionais médicos um rol extenso de procedimentos, incluindo alguns que já estão consagrados no Sistema Único de Saúde a partir de uma </a:t>
            </a:r>
            <a:r>
              <a:rPr lang="pt-BR" sz="1900" b="1" u="sng" dirty="0">
                <a:latin typeface="+mj-lt"/>
              </a:rPr>
              <a:t>perspectiva multiprofissional</a:t>
            </a:r>
            <a:r>
              <a:rPr lang="pt-BR" sz="1900" dirty="0">
                <a:latin typeface="+mj-lt"/>
              </a:rPr>
              <a:t>. Em particular, o projeto de lei restringe a execução de punções e drenagens e transforma a </a:t>
            </a:r>
            <a:r>
              <a:rPr lang="pt-BR" sz="1900" b="1" u="sng" dirty="0">
                <a:latin typeface="+mj-lt"/>
              </a:rPr>
              <a:t>prática da acupuntura em privativa dos médicos, restringindo as possibilidades de atenção à saúde e contrariando a Política Nacional de Práticas Integrativas e Complementares do Sistema Único de Saúde</a:t>
            </a:r>
            <a:r>
              <a:rPr lang="pt-BR" sz="1900" dirty="0">
                <a:latin typeface="+mj-lt"/>
              </a:rPr>
              <a:t>. O Poder Executivo apresentará nova proposta para caracterizar com precisão tais procedimentos”.</a:t>
            </a:r>
            <a:endParaRPr lang="pt-BR" sz="1900">
              <a:latin typeface="+mj-lt"/>
              <a:ea typeface="Calibri Light" panose="020F0302020204030204"/>
              <a:cs typeface="Arial" panose="020B0604020202020204" pitchFamily="34" charset="0"/>
            </a:endParaRPr>
          </a:p>
        </p:txBody>
      </p:sp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xmlns="" id="{B8CD65A0-2BB6-9EAB-A612-D4D92A24FD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0931" y="5084389"/>
            <a:ext cx="1727200" cy="148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17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66B332A4-D438-4773-A77F-5ED49A448D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DF9AD32D-FF05-44F4-BD4D-9CEE89B71E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A594714-81F6-388B-20D5-64059EA66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>
            <a:normAutofit/>
          </a:bodyPr>
          <a:lstStyle/>
          <a:p>
            <a:pPr marL="0" indent="0" algn="ctr"/>
            <a:r>
              <a:rPr lang="pt-BR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USAM A LEI DO ATO MÉDICO </a:t>
            </a:r>
            <a:r>
              <a:rPr lang="pt-BR" sz="3600" dirty="0">
                <a:solidFill>
                  <a:srgbClr val="FF0000"/>
                </a:solidFill>
                <a:latin typeface="+mj-lt"/>
                <a:cs typeface="Arial"/>
              </a:rPr>
              <a:t>SEM OS VETOS</a:t>
            </a:r>
            <a:r>
              <a:rPr lang="pt-BR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 EM PROCESSOS JURÍDICOS</a:t>
            </a:r>
            <a:r>
              <a:rPr lang="pt-BR" sz="3600" dirty="0">
                <a:cs typeface="Arial" panose="020B0604020202020204" pitchFamily="34" charset="0"/>
              </a:rPr>
              <a:t/>
            </a:r>
            <a:br>
              <a:rPr lang="pt-BR" sz="3600" dirty="0">
                <a:cs typeface="Arial" panose="020B0604020202020204" pitchFamily="34" charset="0"/>
              </a:rPr>
            </a:br>
            <a:r>
              <a:rPr lang="pt-BR" sz="3600" dirty="0">
                <a:cs typeface="Arial" panose="020B0604020202020204" pitchFamily="34" charset="0"/>
              </a:rPr>
              <a:t/>
            </a:r>
            <a:br>
              <a:rPr lang="pt-BR" sz="3600" dirty="0">
                <a:cs typeface="Arial" panose="020B0604020202020204" pitchFamily="34" charset="0"/>
              </a:rPr>
            </a:br>
            <a:r>
              <a:rPr lang="pt-BR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COM ISSO INDUZEM MAGISTRADOS A </a:t>
            </a:r>
            <a:r>
              <a:rPr lang="pt-BR" sz="3600" dirty="0">
                <a:solidFill>
                  <a:srgbClr val="FF0000"/>
                </a:solidFill>
                <a:latin typeface="+mj-lt"/>
                <a:cs typeface="Arial"/>
              </a:rPr>
              <a:t>ERROS</a:t>
            </a:r>
            <a:r>
              <a:rPr lang="pt-BR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 DE INTERPRETAÇÃO EM PROCESSOS</a:t>
            </a:r>
            <a:endParaRPr lang="pt-BR" sz="3600" dirty="0">
              <a:solidFill>
                <a:schemeClr val="bg1">
                  <a:lumMod val="95000"/>
                  <a:lumOff val="5000"/>
                </a:schemeClr>
              </a:solidFill>
              <a:cs typeface="Arial"/>
            </a:endParaRPr>
          </a:p>
        </p:txBody>
      </p:sp>
      <p:pic>
        <p:nvPicPr>
          <p:cNvPr id="4" name="Imagem 3" descr="Logotipo, nome da empresa&#10;&#10;Descrição gerada automaticamente">
            <a:extLst>
              <a:ext uri="{FF2B5EF4-FFF2-40B4-BE49-F238E27FC236}">
                <a16:creationId xmlns:a16="http://schemas.microsoft.com/office/drawing/2014/main" xmlns="" id="{5D9E298E-64D8-8444-68B7-77CFBEE56A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2400" y="5171329"/>
            <a:ext cx="1727200" cy="148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921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6">
            <a:extLst>
              <a:ext uri="{FF2B5EF4-FFF2-40B4-BE49-F238E27FC236}">
                <a16:creationId xmlns:a16="http://schemas.microsoft.com/office/drawing/2014/main" xmlns="" id="{66B332A4-D438-4773-A77F-5ED49A448D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: Shape 8">
            <a:extLst>
              <a:ext uri="{FF2B5EF4-FFF2-40B4-BE49-F238E27FC236}">
                <a16:creationId xmlns:a16="http://schemas.microsoft.com/office/drawing/2014/main" xmlns="" id="{DF9AD32D-FF05-44F4-BD4D-9CEE89B71E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A594714-81F6-388B-20D5-64059EA66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>
            <a:normAutofit/>
          </a:bodyPr>
          <a:lstStyle/>
          <a:p>
            <a:pPr algn="ctr"/>
            <a:r>
              <a:rPr lang="pt-BR" sz="3400" dirty="0">
                <a:solidFill>
                  <a:schemeClr val="bg1">
                    <a:lumMod val="95000"/>
                    <a:lumOff val="5000"/>
                  </a:schemeClr>
                </a:solidFill>
                <a:cs typeface="Arial"/>
              </a:rPr>
              <a:t>TENTAM </a:t>
            </a:r>
            <a:r>
              <a:rPr lang="pt-BR" sz="3400" dirty="0">
                <a:solidFill>
                  <a:srgbClr val="FF0000"/>
                </a:solidFill>
                <a:cs typeface="Arial"/>
              </a:rPr>
              <a:t>LUDIBRIAR </a:t>
            </a:r>
            <a:r>
              <a:rPr lang="pt-BR" sz="3400" dirty="0">
                <a:solidFill>
                  <a:schemeClr val="bg1">
                    <a:lumMod val="95000"/>
                    <a:lumOff val="5000"/>
                  </a:schemeClr>
                </a:solidFill>
                <a:cs typeface="Arial"/>
              </a:rPr>
              <a:t>POLÍTICOS E A SOCIEDADE EM GERAL, OU QUEM QUER QUE SEJA, </a:t>
            </a:r>
            <a:r>
              <a:rPr lang="pt-BR" sz="3400" dirty="0">
                <a:cs typeface="Arial" panose="020B0604020202020204" pitchFamily="34" charset="0"/>
              </a:rPr>
              <a:t/>
            </a:r>
            <a:br>
              <a:rPr lang="pt-BR" sz="3400" dirty="0">
                <a:cs typeface="Arial" panose="020B0604020202020204" pitchFamily="34" charset="0"/>
              </a:rPr>
            </a:br>
            <a:r>
              <a:rPr lang="pt-BR" sz="3400" dirty="0">
                <a:cs typeface="Arial" panose="020B0604020202020204" pitchFamily="34" charset="0"/>
              </a:rPr>
              <a:t/>
            </a:r>
            <a:br>
              <a:rPr lang="pt-BR" sz="3400" dirty="0">
                <a:cs typeface="Arial" panose="020B0604020202020204" pitchFamily="34" charset="0"/>
              </a:rPr>
            </a:br>
            <a:r>
              <a:rPr lang="pt-BR" sz="3400" dirty="0">
                <a:solidFill>
                  <a:schemeClr val="bg1">
                    <a:lumMod val="95000"/>
                    <a:lumOff val="5000"/>
                  </a:schemeClr>
                </a:solidFill>
                <a:cs typeface="Arial"/>
              </a:rPr>
              <a:t>UTILIZANDO A </a:t>
            </a:r>
            <a:r>
              <a:rPr lang="pt-BR" sz="3400" dirty="0">
                <a:solidFill>
                  <a:srgbClr val="FF0000"/>
                </a:solidFill>
                <a:cs typeface="Arial"/>
              </a:rPr>
              <a:t>MÁQUINA PÚBLICA</a:t>
            </a:r>
            <a:endParaRPr lang="pt-BR" sz="3400" dirty="0">
              <a:solidFill>
                <a:srgbClr val="FF0000"/>
              </a:solidFill>
            </a:endParaRPr>
          </a:p>
        </p:txBody>
      </p:sp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xmlns="" id="{8D09214E-BAE6-A437-0981-CDD2CD5CBD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2400" y="5171329"/>
            <a:ext cx="1727200" cy="148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7668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xmlns="" id="{1B15ED52-F352-441B-82BF-E0EA34836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3B2E3793-BFE6-45A2-9B7B-E18844431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BC4C4868-CB8F-4AF9-9CDB-8108F2C19B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375E0459-6403-40CD-989D-56A4407CA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53E5B1A8-3AC9-4BD1-9BBC-78CA94F2D1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F5736DC-E1A3-688C-7E62-114BFB528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3400" dirty="0">
                <a:solidFill>
                  <a:srgbClr val="FFFFFF"/>
                </a:solidFill>
                <a:latin typeface="+mj-lt"/>
              </a:rPr>
              <a:t>CONSIDERAÇÕES INICIAIS</a:t>
            </a:r>
            <a:r>
              <a:rPr lang="pt-BR" sz="3400" dirty="0">
                <a:solidFill>
                  <a:srgbClr val="FFFFFF"/>
                </a:solidFill>
              </a:rPr>
              <a:t>:</a:t>
            </a:r>
            <a:br>
              <a:rPr lang="pt-BR" sz="3400" dirty="0">
                <a:solidFill>
                  <a:srgbClr val="FFFFFF"/>
                </a:solidFill>
              </a:rPr>
            </a:br>
            <a:r>
              <a:rPr lang="pt-BR" sz="3400" dirty="0">
                <a:solidFill>
                  <a:srgbClr val="FFFFFF"/>
                </a:solidFill>
                <a:latin typeface="+mj-lt"/>
              </a:rPr>
              <a:t>BASEANDO-NOS NA AUDIÊNCIA PASSADA</a:t>
            </a:r>
            <a:endParaRPr lang="pt-BR" sz="3400" dirty="0">
              <a:solidFill>
                <a:srgbClr val="FFFFFF"/>
              </a:solidFill>
            </a:endParaRPr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597897" y="2065387"/>
            <a:ext cx="11195620" cy="4331820"/>
          </a:xfrm>
        </p:spPr>
        <p:txBody>
          <a:bodyPr anchor="ctr">
            <a:no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pt-BR" sz="2400" dirty="0">
                <a:latin typeface="+mj-lt"/>
              </a:rPr>
              <a:t>Fazendo a retrospectiva:</a:t>
            </a:r>
          </a:p>
          <a:p>
            <a:pPr marL="514350" indent="-514350">
              <a:buAutoNum type="arabicPeriod" startAt="2"/>
            </a:pPr>
            <a:endParaRPr lang="pt-BR" sz="1000" dirty="0">
              <a:latin typeface="+mj-lt"/>
            </a:endParaRPr>
          </a:p>
          <a:p>
            <a:pPr marL="971550" lvl="1" indent="-514350">
              <a:buFont typeface="+mj-lt"/>
              <a:buAutoNum type="alphaLcPeriod"/>
            </a:pPr>
            <a:r>
              <a:rPr lang="pt-BR" sz="2200" b="1" dirty="0">
                <a:latin typeface="+mj-lt"/>
              </a:rPr>
              <a:t>Vetos na lei do ato médico:</a:t>
            </a:r>
            <a:r>
              <a:rPr lang="pt-BR" sz="2200" dirty="0">
                <a:latin typeface="+mj-lt"/>
              </a:rPr>
              <a:t> já foi falado na audiência pública de 2022 e NOVAMENTE na última audiência com o Presidente do Fórum dos Conselhos de Saúde de São Paulo. Foi evidenciada a tentativa de ludibriar o Senado como tentam fazer (sem sucesso) com o Judiciário;</a:t>
            </a:r>
            <a:endParaRPr lang="pt-BR" sz="2200" dirty="0">
              <a:latin typeface="+mj-lt"/>
              <a:ea typeface="Calibri Light"/>
              <a:cs typeface="Calibri Light"/>
            </a:endParaRPr>
          </a:p>
          <a:p>
            <a:pPr marL="971550" lvl="1" indent="-514350">
              <a:buFont typeface="+mj-lt"/>
              <a:buAutoNum type="alphaLcPeriod"/>
            </a:pPr>
            <a:endParaRPr lang="pt-BR" sz="2200" dirty="0">
              <a:latin typeface="+mj-lt"/>
              <a:ea typeface="Calibri Light"/>
              <a:cs typeface="Calibri Light"/>
            </a:endParaRPr>
          </a:p>
          <a:p>
            <a:pPr marL="971550" lvl="1" indent="-514350">
              <a:buFont typeface="+mj-lt"/>
              <a:buAutoNum type="alphaLcPeriod"/>
            </a:pPr>
            <a:r>
              <a:rPr lang="pt-BR" sz="2200" b="1" dirty="0">
                <a:latin typeface="+mj-lt"/>
              </a:rPr>
              <a:t>Audiência Pública de 2022: </a:t>
            </a:r>
            <a:r>
              <a:rPr lang="pt-BR" sz="2200" dirty="0">
                <a:latin typeface="+mj-lt"/>
              </a:rPr>
              <a:t>O que é Medicina Chinesa, Medicina Tradicional Chinesa e as diferenças entre Medicina alopática, abordagens, grade curricular, diagnóstico energético e escopos já foi falado </a:t>
            </a:r>
            <a:r>
              <a:rPr lang="pt-BR" sz="2200" b="1" i="1" dirty="0">
                <a:latin typeface="+mj-lt"/>
              </a:rPr>
              <a:t>Dr. Fernando Davino</a:t>
            </a:r>
            <a:r>
              <a:rPr lang="pt-BR" sz="2200" dirty="0">
                <a:latin typeface="+mj-lt"/>
              </a:rPr>
              <a:t>, Vice-Presidente do CNAA e que tem bacharelado e mestrado na BUCM - China;</a:t>
            </a:r>
            <a:endParaRPr lang="pt-BR" sz="2200" dirty="0">
              <a:latin typeface="+mj-lt"/>
              <a:ea typeface="Calibri Light"/>
              <a:cs typeface="Calibri Light"/>
            </a:endParaRPr>
          </a:p>
          <a:p>
            <a:pPr marL="971550" lvl="1" indent="-514350">
              <a:buFont typeface="+mj-lt"/>
              <a:buAutoNum type="alphaLcPeriod"/>
            </a:pPr>
            <a:endParaRPr lang="pt-BR" sz="2200" b="1" u="sng" dirty="0">
              <a:latin typeface="+mj-lt"/>
              <a:ea typeface="Calibri Light"/>
              <a:cs typeface="Calibri Light"/>
            </a:endParaRPr>
          </a:p>
          <a:p>
            <a:pPr marL="971550" lvl="1" indent="-514350">
              <a:buFont typeface="+mj-lt"/>
              <a:buAutoNum type="alphaLcPeriod"/>
            </a:pPr>
            <a:r>
              <a:rPr lang="pt-BR" sz="2200" b="1" dirty="0">
                <a:latin typeface="+mj-lt"/>
              </a:rPr>
              <a:t>Cursos de graduação em acupuntura</a:t>
            </a:r>
            <a:r>
              <a:rPr lang="pt-BR" sz="2200" dirty="0">
                <a:latin typeface="+mj-lt"/>
              </a:rPr>
              <a:t>: já foi falado em 2022 que os primeiros cursos estão em andamento e que após formar a primeira turma é que o MEC oficializa o curso.</a:t>
            </a:r>
            <a:endParaRPr lang="pt-BR" sz="2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xmlns="" id="{70AADDFC-750B-7F72-4AB5-BDC555957B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606" y="5974784"/>
            <a:ext cx="877701" cy="75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55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DEE2AD96-B495-4E06-9291-B71706F728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3CF6D67-C5A8-4ADD-9E8E-1E38CA1D31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6909FA0-B515-4681-B7A8-FA281D133B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1C9FE86-FCC3-4A31-AA1C-C882262B7F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D96243B-ECED-4B71-8E06-AE9A285EAD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A09989E4-EFDC-4A90-A633-E0525FB413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02A0D3E-DC0D-0CE0-04AA-C645167DF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pt-BR" sz="2800">
                <a:solidFill>
                  <a:srgbClr val="FFFFFF"/>
                </a:solidFill>
                <a:cs typeface="Arial" panose="020B0604020202020204" pitchFamily="34" charset="0"/>
              </a:rPr>
              <a:t>White A. </a:t>
            </a:r>
            <a:r>
              <a:rPr lang="pt-BR" sz="2800" dirty="0" err="1">
                <a:solidFill>
                  <a:srgbClr val="FFFFFF"/>
                </a:solidFill>
                <a:cs typeface="Arial" panose="020B0604020202020204" pitchFamily="34" charset="0"/>
              </a:rPr>
              <a:t>Hayhoe</a:t>
            </a:r>
            <a:r>
              <a:rPr lang="pt-BR" sz="2800">
                <a:solidFill>
                  <a:srgbClr val="FFFFFF"/>
                </a:solidFill>
                <a:cs typeface="Arial" panose="020B0604020202020204" pitchFamily="34" charset="0"/>
              </a:rPr>
              <a:t> S, Hart A, Ernst E. Eventos Adversos Após Acupuntura, Levantamento prospectivo de 32.000 consultas com médicos e fisioterapeutas. BMJ 2001, 323: 485-6: </a:t>
            </a:r>
            <a:br>
              <a:rPr lang="pt-BR" sz="2800">
                <a:solidFill>
                  <a:srgbClr val="FFFFFF"/>
                </a:solidFill>
                <a:cs typeface="Arial" panose="020B0604020202020204" pitchFamily="34" charset="0"/>
              </a:rPr>
            </a:br>
            <a:endParaRPr lang="pt-BR" sz="2800">
              <a:solidFill>
                <a:srgbClr val="FFFFFF"/>
              </a:solidFill>
            </a:endParaRPr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pPr marL="0" lvl="1" indent="0">
              <a:buNone/>
            </a:pPr>
            <a:r>
              <a:rPr lang="pt-BR" sz="2800">
                <a:latin typeface="+mj-lt"/>
                <a:cs typeface="Arial" panose="020B0604020202020204" pitchFamily="34" charset="0"/>
              </a:rPr>
              <a:t>“Em um total, onde dois relatórios que abrangem mais de 66.000 tratamentos realizados por médicos, fisioterapeutas e Acupunturistas Tradicionais, com diferenças insignificantes quanto ao tipo ou taxa de lesão, ou complicações nos diferentes grupos, só existe um relato de morte por acupuntura entre 1966 e 1993, sendo essa por </a:t>
            </a:r>
            <a:r>
              <a:rPr lang="pt-BR" sz="2800" b="1" u="sng">
                <a:latin typeface="+mj-lt"/>
                <a:cs typeface="Arial" panose="020B0604020202020204" pitchFamily="34" charset="0"/>
              </a:rPr>
              <a:t>auto tratamento</a:t>
            </a:r>
            <a:r>
              <a:rPr lang="pt-BR" sz="2800">
                <a:latin typeface="+mj-lt"/>
                <a:cs typeface="Arial" panose="020B0604020202020204" pitchFamily="34" charset="0"/>
              </a:rPr>
              <a:t>”.</a:t>
            </a:r>
            <a:endParaRPr lang="pt-BR" sz="2800" b="1">
              <a:latin typeface="+mj-lt"/>
            </a:endParaRPr>
          </a:p>
        </p:txBody>
      </p:sp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xmlns="" id="{92F8588B-9C95-5FC1-DE05-9B5081640C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9513" y="5125953"/>
            <a:ext cx="1727200" cy="148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FC0C08C-9A18-0FEA-5311-BE5226A69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729" y="1153572"/>
            <a:ext cx="3564505" cy="44611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Somos ao todo mais de 350.000 acupunturistas no Brasil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lvl="1" indent="0">
              <a:lnSpc>
                <a:spcPct val="110000"/>
              </a:lnSpc>
              <a:buNone/>
            </a:pPr>
            <a:r>
              <a:rPr lang="pt-BR" sz="2800">
                <a:latin typeface="+mj-lt"/>
                <a:cs typeface="Arial" panose="020B0604020202020204" pitchFamily="34" charset="0"/>
              </a:rPr>
              <a:t>Se cada profissional atender 5 pacientes por dia, serão 8.750.000 atendimentos por semana, gerando, 35.000.000 de atendimentos por mês e 420.000.000 de atendimentos por ano.</a:t>
            </a:r>
          </a:p>
          <a:p>
            <a:pPr marL="0" lvl="1" indent="0">
              <a:lnSpc>
                <a:spcPct val="110000"/>
              </a:lnSpc>
              <a:buNone/>
            </a:pPr>
            <a:endParaRPr lang="pt-BR" sz="2800">
              <a:latin typeface="+mj-lt"/>
              <a:cs typeface="Arial" panose="020B0604020202020204" pitchFamily="34" charset="0"/>
            </a:endParaRPr>
          </a:p>
          <a:p>
            <a:pPr marL="0" lvl="1" indent="0">
              <a:lnSpc>
                <a:spcPct val="110000"/>
              </a:lnSpc>
              <a:buNone/>
            </a:pPr>
            <a:r>
              <a:rPr lang="pt-BR" sz="2800">
                <a:latin typeface="+mj-lt"/>
                <a:cs typeface="Arial" panose="020B0604020202020204" pitchFamily="34" charset="0"/>
              </a:rPr>
              <a:t>Considerando que em cada atendimento forem utilizadas 10 agulhas, teremos 4.200.000.000 procedimentos de inserção por ano, com risco ínfimo de acidentes.</a:t>
            </a:r>
            <a:endParaRPr lang="pt-BR" sz="2800" b="1">
              <a:latin typeface="+mj-lt"/>
            </a:endParaRPr>
          </a:p>
        </p:txBody>
      </p:sp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xmlns="" id="{85BD1DCF-259F-2303-AD11-A92377ACF0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16343" y="87916"/>
            <a:ext cx="1061165" cy="91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82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2C36BDE-FDCD-6DC7-A573-098AFE1EB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859" y="1153572"/>
            <a:ext cx="3470375" cy="44611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Esses atendimentos trarão os seguintes benefícios para o Brasil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342900" lvl="3" indent="-342900">
              <a:lnSpc>
                <a:spcPct val="100000"/>
              </a:lnSpc>
            </a:pPr>
            <a:r>
              <a:rPr lang="pt-BR" sz="2800">
                <a:latin typeface="+mj-lt"/>
              </a:rPr>
              <a:t>Eliminação da necessidade de incremento da infraestrutura hospitalar, seja na construção de novos hospitais, seja na necessidade de ampliações das unidades já existentes; </a:t>
            </a:r>
          </a:p>
          <a:p>
            <a:pPr marL="342900" lvl="3" indent="-342900">
              <a:lnSpc>
                <a:spcPct val="100000"/>
              </a:lnSpc>
            </a:pPr>
            <a:endParaRPr lang="pt-BR" sz="2800">
              <a:latin typeface="+mj-lt"/>
            </a:endParaRPr>
          </a:p>
          <a:p>
            <a:pPr marL="342900" lvl="3" indent="-342900">
              <a:lnSpc>
                <a:spcPct val="100000"/>
              </a:lnSpc>
            </a:pPr>
            <a:r>
              <a:rPr lang="pt-BR" sz="2800">
                <a:latin typeface="+mj-lt"/>
              </a:rPr>
              <a:t>Diminuição da necessidade de compra de insumos hospitalares (remédios, materiais descartáveis, etc.); </a:t>
            </a:r>
          </a:p>
          <a:p>
            <a:pPr marL="342900" lvl="3" indent="-342900">
              <a:lnSpc>
                <a:spcPct val="100000"/>
              </a:lnSpc>
            </a:pPr>
            <a:endParaRPr lang="pt-BR" sz="2800">
              <a:latin typeface="+mj-lt"/>
            </a:endParaRPr>
          </a:p>
          <a:p>
            <a:pPr marL="342900" lvl="3" indent="-342900">
              <a:lnSpc>
                <a:spcPct val="100000"/>
              </a:lnSpc>
            </a:pPr>
            <a:r>
              <a:rPr lang="pt-BR" sz="2800">
                <a:latin typeface="+mj-lt"/>
              </a:rPr>
              <a:t>Diminuição da necessidade de exames e aquisição de aparelhagens; </a:t>
            </a:r>
          </a:p>
        </p:txBody>
      </p:sp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xmlns="" id="{F6D04077-8E10-9095-1DA0-2C87A90631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16343" y="87916"/>
            <a:ext cx="1061165" cy="91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50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457200" lvl="3" indent="-457200"/>
            <a:r>
              <a:rPr lang="pt-BR" sz="2800" dirty="0">
                <a:latin typeface="+mj-lt"/>
              </a:rPr>
              <a:t>Diminuição no número de internações e com isso economia no patrimônio humano – profissionais propriamente ditos, salários e encargos; </a:t>
            </a:r>
            <a:endParaRPr lang="pt-BR" sz="2800" dirty="0">
              <a:latin typeface="+mj-lt"/>
              <a:ea typeface="Calibri Light"/>
              <a:cs typeface="Calibri Light"/>
            </a:endParaRPr>
          </a:p>
          <a:p>
            <a:pPr marL="457200" lvl="3" indent="-457200"/>
            <a:endParaRPr lang="pt-BR" sz="2800" dirty="0">
              <a:latin typeface="+mj-lt"/>
              <a:ea typeface="Calibri Light"/>
              <a:cs typeface="Calibri Light"/>
            </a:endParaRPr>
          </a:p>
          <a:p>
            <a:pPr marL="457200" lvl="3" indent="-457200"/>
            <a:r>
              <a:rPr lang="pt-BR" sz="2800" b="1" dirty="0">
                <a:latin typeface="+mj-lt"/>
              </a:rPr>
              <a:t>Diminuição do empenho do PIB na atenção básica em saúde e nas demais instâncias, cumprindo dispositivos constitucionais: </a:t>
            </a:r>
            <a:r>
              <a:rPr lang="pt-BR" sz="2800" b="1" u="sng" dirty="0">
                <a:latin typeface="+mj-lt"/>
              </a:rPr>
              <a:t>desafogando o sistema de saúde brasileiro.</a:t>
            </a:r>
            <a:endParaRPr lang="pt-BR" sz="2800" dirty="0">
              <a:latin typeface="+mj-lt"/>
              <a:ea typeface="Calibri Light"/>
              <a:cs typeface="Calibri Light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1E81D769-99F9-D687-00F4-057BE736A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859" y="1153572"/>
            <a:ext cx="3470375" cy="44611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Esses atendimentos trarão os seguintes benefícios para o Brasil</a:t>
            </a:r>
          </a:p>
        </p:txBody>
      </p:sp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xmlns="" id="{25254D95-17B5-AE89-8401-781C645BA6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16343" y="87916"/>
            <a:ext cx="1061165" cy="91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9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D2C4BFA1-2075-4901-9E24-E41D1FDD51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16" name="Oval 5">
              <a:extLst>
                <a:ext uri="{FF2B5EF4-FFF2-40B4-BE49-F238E27FC236}">
                  <a16:creationId xmlns:a16="http://schemas.microsoft.com/office/drawing/2014/main" xmlns="" id="{985A7375-E3AF-4F5C-85AE-17E8832952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F0307F65-8304-4FA8-A841-D4D7625411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Oval 5">
              <a:extLst>
                <a:ext uri="{FF2B5EF4-FFF2-40B4-BE49-F238E27FC236}">
                  <a16:creationId xmlns:a16="http://schemas.microsoft.com/office/drawing/2014/main" xmlns="" id="{C8B8394C-136F-4E05-A002-D93A5E79CD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53FB2EE-284F-4C87-AB3D-BBF87A9FAB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94BC0D4-561D-CBD2-AF3D-49FE51957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76538"/>
            <a:ext cx="9144000" cy="13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SUBSÍDO 5 - JURÍDICO</a:t>
            </a:r>
            <a:endParaRPr lang="en-US" kern="1200" dirty="0">
              <a:solidFill>
                <a:schemeClr val="bg2"/>
              </a:solidFill>
              <a:latin typeface="+mj-lt"/>
              <a:cs typeface="Calibri Light"/>
            </a:endParaRPr>
          </a:p>
        </p:txBody>
      </p:sp>
      <p:sp>
        <p:nvSpPr>
          <p:cNvPr id="10" name="Espaço Reservado para Conteúdo 9"/>
          <p:cNvSpPr>
            <a:spLocks noGrp="1"/>
          </p:cNvSpPr>
          <p:nvPr>
            <p:ph type="body" idx="1"/>
          </p:nvPr>
        </p:nvSpPr>
        <p:spPr>
          <a:xfrm>
            <a:off x="1524000" y="4495800"/>
            <a:ext cx="9144000" cy="762000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xmlns="" id="{A234865C-A9AA-224F-0597-C52FA5E644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256" y="5131896"/>
            <a:ext cx="1727200" cy="148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08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0DFC902-7D23-471A-B557-B6B6917D7A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C1FC6CD-ACF0-04FC-4AD0-C7AA01181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pt-BR" sz="4000">
                <a:solidFill>
                  <a:schemeClr val="bg1"/>
                </a:solidFill>
              </a:rPr>
              <a:t>Jurídico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55D5633-D557-4DCA-982C-FF36EB7A1C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50D3AD2-FA80-415F-A9CE-54D884561C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1280239" y="2729960"/>
            <a:ext cx="9867039" cy="412803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400" dirty="0">
                <a:latin typeface="+mj-lt"/>
              </a:rPr>
              <a:t>Inúmeros processos estão em andamento no Brasil em decorrência  de “</a:t>
            </a:r>
            <a:r>
              <a:rPr lang="pt-BR" sz="2400" b="1" dirty="0" err="1">
                <a:latin typeface="+mj-lt"/>
              </a:rPr>
              <a:t>Fake</a:t>
            </a:r>
            <a:r>
              <a:rPr lang="pt-BR" sz="2400" b="1" dirty="0">
                <a:latin typeface="+mj-lt"/>
              </a:rPr>
              <a:t> News</a:t>
            </a:r>
            <a:r>
              <a:rPr lang="pt-BR" sz="2400" dirty="0">
                <a:latin typeface="+mj-lt"/>
              </a:rPr>
              <a:t>”, promovidas pelo </a:t>
            </a:r>
            <a:r>
              <a:rPr lang="pt-BR" sz="2400" u="sng" dirty="0">
                <a:latin typeface="+mj-lt"/>
              </a:rPr>
              <a:t>Conselho Federal de Medicina</a:t>
            </a:r>
            <a:r>
              <a:rPr lang="pt-BR" sz="2400" dirty="0">
                <a:latin typeface="+mj-lt"/>
              </a:rPr>
              <a:t>  e suas entidades associadas como o </a:t>
            </a:r>
            <a:r>
              <a:rPr lang="pt-BR" sz="2400" u="sng" dirty="0">
                <a:latin typeface="+mj-lt"/>
              </a:rPr>
              <a:t>Colégio Médico Brasileiro de Acupuntura</a:t>
            </a:r>
            <a:r>
              <a:rPr lang="pt-BR" sz="2400" dirty="0">
                <a:latin typeface="+mj-lt"/>
              </a:rPr>
              <a:t> sobre uma suposta  restrição da prática da acupuntura somente para </a:t>
            </a:r>
            <a:r>
              <a:rPr lang="pt-BR" sz="2400" dirty="0" smtClean="0">
                <a:latin typeface="+mj-lt"/>
              </a:rPr>
              <a:t>médicos.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400" b="1" dirty="0">
                <a:latin typeface="+mj-lt"/>
                <a:cs typeface="Calibri Light"/>
              </a:rPr>
              <a:t>Mesmo tendo colecionado inúmeras derrotas jurídicas, o CMBA continua  alardeando falsas afirmações de monopólio médico sobre a acupuntura. Importante citar uma a uma as decisões jurídicas que tem preservado a acupuntura multiprofissional, como preconizada pelo Ministério da Saúde do Brasil, vejamos:</a:t>
            </a:r>
          </a:p>
        </p:txBody>
      </p:sp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xmlns="" id="{5BA34090-79A9-F513-3A8A-2839575A35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1549" y="118514"/>
            <a:ext cx="1727200" cy="148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4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3">
            <a:extLst>
              <a:ext uri="{FF2B5EF4-FFF2-40B4-BE49-F238E27FC236}">
                <a16:creationId xmlns:a16="http://schemas.microsoft.com/office/drawing/2014/main" xmlns="" id="{B34F5AD2-EDBD-4BBD-A55C-EAFFD0C709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40383" y="0"/>
            <a:ext cx="8451607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xmlns="" id="{C3896A03-3945-419A-B66B-4EE266EDD1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" y="0"/>
            <a:ext cx="374517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83597F8-4A5D-1D3C-E275-944AD4626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2" y="637762"/>
            <a:ext cx="2190782" cy="5576770"/>
          </a:xfrm>
        </p:spPr>
        <p:txBody>
          <a:bodyPr anchor="t">
            <a:normAutofit/>
          </a:bodyPr>
          <a:lstStyle/>
          <a:p>
            <a:r>
              <a:rPr lang="pt-BR" sz="3600">
                <a:solidFill>
                  <a:schemeClr val="bg1"/>
                </a:solidFill>
              </a:rPr>
              <a:t>Jurídico</a:t>
            </a:r>
          </a:p>
        </p:txBody>
      </p:sp>
      <p:sp>
        <p:nvSpPr>
          <p:cNvPr id="25" name="Rectangle 27">
            <a:extLst>
              <a:ext uri="{FF2B5EF4-FFF2-40B4-BE49-F238E27FC236}">
                <a16:creationId xmlns:a16="http://schemas.microsoft.com/office/drawing/2014/main" xmlns="" id="{B8EAE243-3A9F-4A46-B0D9-04C723A8A1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4733" y="64346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4654732" y="850052"/>
            <a:ext cx="6985725" cy="571040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pt-BR" sz="2200" dirty="0">
                <a:latin typeface="+mj-lt"/>
              </a:rPr>
              <a:t>Ação Civil Pública 5007169-29.2021.4.03.6100, que tramitando na 7ª. A Vara Federal Cível de São Paulo que anulou a Resolução CREMESP 344/2020, QUE DIZ QUE A ACUPUNTURA É ATO RESTRITO A MÉDICOS;</a:t>
            </a:r>
            <a:endParaRPr lang="pt-BR" sz="2200" dirty="0">
              <a:latin typeface="+mj-lt"/>
              <a:cs typeface="Calibri Light"/>
            </a:endParaRPr>
          </a:p>
          <a:p>
            <a:pPr>
              <a:lnSpc>
                <a:spcPct val="110000"/>
              </a:lnSpc>
            </a:pPr>
            <a:endParaRPr lang="pt-BR" sz="2200" dirty="0"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pt-BR" sz="2200" dirty="0">
                <a:latin typeface="+mj-lt"/>
              </a:rPr>
              <a:t>Ação Anulatória Civil Pública 5025465-54.2022.4.04.7000 tramitando na 1ª. a Vara Federal da Subseção de Curitiba/PR que anula a Resolução CRM-PR 223/2021;</a:t>
            </a:r>
            <a:endParaRPr lang="pt-BR" sz="2200" dirty="0">
              <a:latin typeface="+mj-lt"/>
              <a:cs typeface="Calibri Light"/>
            </a:endParaRPr>
          </a:p>
          <a:p>
            <a:pPr>
              <a:lnSpc>
                <a:spcPct val="110000"/>
              </a:lnSpc>
            </a:pPr>
            <a:endParaRPr lang="pt-BR" sz="2200" dirty="0"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pt-BR" sz="2200" dirty="0">
                <a:latin typeface="+mj-lt"/>
              </a:rPr>
              <a:t>Vitória da Enfermagem no Superior Tribunal de Justiça anulando as denúncias e petições do CMBA sobre essa autarquia</a:t>
            </a:r>
            <a:r>
              <a:rPr lang="pt-BR" sz="2200" dirty="0" smtClean="0">
                <a:latin typeface="+mj-lt"/>
              </a:rPr>
              <a:t>;</a:t>
            </a:r>
          </a:p>
          <a:p>
            <a:pPr marL="0" indent="0">
              <a:lnSpc>
                <a:spcPct val="110000"/>
              </a:lnSpc>
              <a:buNone/>
            </a:pPr>
            <a:endParaRPr lang="pt-BR" sz="2200" dirty="0">
              <a:latin typeface="+mj-lt"/>
              <a:cs typeface="Calibri Light"/>
            </a:endParaRPr>
          </a:p>
          <a:p>
            <a:pPr>
              <a:lnSpc>
                <a:spcPct val="110000"/>
              </a:lnSpc>
            </a:pPr>
            <a:r>
              <a:rPr lang="pt-BR" sz="2200" dirty="0">
                <a:latin typeface="+mj-lt"/>
              </a:rPr>
              <a:t>Vitória da Fisioterapia no Superior Tribunal de Justiça anulando as denúncias e petições do CMBA sobre, literalmente, tentar sepultar essa autarquia e profissão.</a:t>
            </a:r>
            <a:endParaRPr lang="pt-BR" sz="2200" dirty="0">
              <a:latin typeface="+mj-lt"/>
              <a:cs typeface="Calibri Light"/>
            </a:endParaRPr>
          </a:p>
        </p:txBody>
      </p:sp>
      <p:pic>
        <p:nvPicPr>
          <p:cNvPr id="4" name="Imagem 3" descr="Logotipo, nome da empresa&#10;&#10;Descrição gerada automaticamente">
            <a:extLst>
              <a:ext uri="{FF2B5EF4-FFF2-40B4-BE49-F238E27FC236}">
                <a16:creationId xmlns:a16="http://schemas.microsoft.com/office/drawing/2014/main" xmlns="" id="{07DE574D-0A9A-1DD1-DE8F-AB8BC289D3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998" y="5143554"/>
            <a:ext cx="1727200" cy="148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34F5AD2-EDBD-4BBD-A55C-EAFFD0C709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40383" y="0"/>
            <a:ext cx="8451607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3896A03-3945-419A-B66B-4EE266EDD1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" y="0"/>
            <a:ext cx="374517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3C872E8-238E-3B17-BEC7-88990FB24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2" y="637762"/>
            <a:ext cx="2190782" cy="5576770"/>
          </a:xfrm>
        </p:spPr>
        <p:txBody>
          <a:bodyPr anchor="t">
            <a:normAutofit/>
          </a:bodyPr>
          <a:lstStyle/>
          <a:p>
            <a:r>
              <a:rPr lang="pt-BR" sz="3600">
                <a:solidFill>
                  <a:schemeClr val="bg1"/>
                </a:solidFill>
              </a:rPr>
              <a:t>Jurídico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8EAE243-3A9F-4A46-B0D9-04C723A8A1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4733" y="64346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4654732" y="850052"/>
            <a:ext cx="6390623" cy="53269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/>
            <a:r>
              <a:rPr lang="pt-BR" sz="2000" dirty="0">
                <a:latin typeface="+mj-lt"/>
              </a:rPr>
              <a:t>Ação Cível Pública em julgamento na 2ª. Instância do Ministério Público Federal de Minas Gerais, ajuizada pelo Conselho Nacional de Autorregulamentação da Acupuntura, sob a defensoria do Ministério Público Federal, onde se evidenciam as provas de “</a:t>
            </a:r>
            <a:r>
              <a:rPr lang="pt-BR" sz="2000" dirty="0" err="1">
                <a:latin typeface="+mj-lt"/>
              </a:rPr>
              <a:t>Fake</a:t>
            </a:r>
            <a:r>
              <a:rPr lang="pt-BR" sz="2000" dirty="0">
                <a:latin typeface="+mj-lt"/>
              </a:rPr>
              <a:t> News” do Conselho Federal de Medicina e do Colégio Médico Brasileiro de Acupuntura.</a:t>
            </a:r>
            <a:endParaRPr lang="pt-BR" sz="2000" dirty="0">
              <a:cs typeface="Calibri"/>
            </a:endParaRPr>
          </a:p>
          <a:p>
            <a:pPr marL="514350" indent="-514350"/>
            <a:endParaRPr lang="pt-BR" sz="2400" dirty="0">
              <a:latin typeface="+mj-lt"/>
              <a:cs typeface="Calibri Light" panose="020F0302020204030204"/>
            </a:endParaRPr>
          </a:p>
          <a:p>
            <a:pPr marL="0" indent="0" algn="ctr">
              <a:buNone/>
            </a:pPr>
            <a:r>
              <a:rPr lang="pt-BR" sz="2400" dirty="0">
                <a:latin typeface="+mj-lt"/>
              </a:rPr>
              <a:t>Não coincidentemente, </a:t>
            </a:r>
            <a:r>
              <a:rPr lang="pt-BR" sz="2400" b="1" dirty="0">
                <a:latin typeface="+mj-lt"/>
              </a:rPr>
              <a:t>TODAS as vitórias</a:t>
            </a:r>
            <a:r>
              <a:rPr lang="pt-BR" sz="2400" dirty="0">
                <a:latin typeface="+mj-lt"/>
              </a:rPr>
              <a:t> tiveram o </a:t>
            </a:r>
            <a:r>
              <a:rPr lang="pt-BR" sz="2400" b="1" dirty="0">
                <a:latin typeface="+mj-lt"/>
              </a:rPr>
              <a:t>mesmo FUNDAMENTO</a:t>
            </a:r>
            <a:r>
              <a:rPr lang="pt-BR" sz="2400" dirty="0">
                <a:latin typeface="+mj-lt"/>
              </a:rPr>
              <a:t>: </a:t>
            </a:r>
            <a:endParaRPr lang="pt-BR" sz="2400" dirty="0">
              <a:latin typeface="+mj-lt"/>
              <a:cs typeface="Calibri Light" panose="020F0302020204030204"/>
            </a:endParaRPr>
          </a:p>
        </p:txBody>
      </p:sp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xmlns="" id="{0D681852-C647-DEE3-5F7D-3246169431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998" y="5143554"/>
            <a:ext cx="1727200" cy="148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44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34F5AD2-EDBD-4BBD-A55C-EAFFD0C709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40383" y="0"/>
            <a:ext cx="8451607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3896A03-3945-419A-B66B-4EE266EDD1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" y="0"/>
            <a:ext cx="374517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3C872E8-238E-3B17-BEC7-88990FB24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2" y="637762"/>
            <a:ext cx="2190782" cy="5576770"/>
          </a:xfrm>
        </p:spPr>
        <p:txBody>
          <a:bodyPr anchor="t">
            <a:normAutofit/>
          </a:bodyPr>
          <a:lstStyle/>
          <a:p>
            <a:r>
              <a:rPr lang="pt-BR" sz="3600">
                <a:solidFill>
                  <a:schemeClr val="bg1"/>
                </a:solidFill>
              </a:rPr>
              <a:t>Jurídico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8EAE243-3A9F-4A46-B0D9-04C723A8A1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4733" y="64346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4654732" y="850052"/>
            <a:ext cx="6390623" cy="5326911"/>
          </a:xfrm>
        </p:spPr>
        <p:txBody>
          <a:bodyPr>
            <a:normAutofit/>
          </a:bodyPr>
          <a:lstStyle/>
          <a:p>
            <a:pPr marL="457200" lvl="1" indent="-457200">
              <a:buFont typeface="+mj-lt"/>
              <a:buAutoNum type="arabicPeriod"/>
            </a:pPr>
            <a:r>
              <a:rPr lang="pt-BR" dirty="0">
                <a:latin typeface="+mj-lt"/>
              </a:rPr>
              <a:t>“Extrapolação de competência ao expedir uma resolução </a:t>
            </a:r>
            <a:r>
              <a:rPr lang="pt-BR" dirty="0" err="1">
                <a:latin typeface="+mj-lt"/>
              </a:rPr>
              <a:t>normatizadora</a:t>
            </a:r>
            <a:r>
              <a:rPr lang="pt-BR" dirty="0">
                <a:latin typeface="+mj-lt"/>
              </a:rPr>
              <a:t> ou fiscalizatória do exercício profissional dos médicos, motivando assim a nulidade do seu ato, uma vez que ao expedi-lo fez mais do lhe é dado fazer pela previsão legal” – Em síntese: somente cabe à União Legislar sobre profissões.</a:t>
            </a:r>
          </a:p>
          <a:p>
            <a:pPr marL="457200" lvl="1" indent="-457200">
              <a:buFont typeface="+mj-lt"/>
              <a:buAutoNum type="arabicPeriod"/>
            </a:pPr>
            <a:endParaRPr lang="pt-BR" dirty="0">
              <a:latin typeface="+mj-lt"/>
            </a:endParaRPr>
          </a:p>
          <a:p>
            <a:pPr marL="457200" lvl="1" indent="-457200">
              <a:buFont typeface="+mj-lt"/>
              <a:buAutoNum type="arabicPeriod"/>
            </a:pPr>
            <a:r>
              <a:rPr lang="pt-BR" dirty="0">
                <a:latin typeface="+mj-lt"/>
              </a:rPr>
              <a:t>O Conselho Profissional dos médicos, decidiu ser mais rápido que o Congresso Nacional e editou, inventando uma competência para chamar de sua, e com isso, editando uma Resolução normativa sem fundamento legal qualquer para estabelecer um falso monopólio médico da Acupuntura.</a:t>
            </a:r>
            <a:endParaRPr lang="pt-BR" sz="2400" dirty="0">
              <a:latin typeface="+mj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AE5D20D8-F4FB-B910-83DA-0E95444FF382}"/>
              </a:ext>
            </a:extLst>
          </p:cNvPr>
          <p:cNvSpPr txBox="1"/>
          <p:nvPr/>
        </p:nvSpPr>
        <p:spPr>
          <a:xfrm>
            <a:off x="279122" y="2265235"/>
            <a:ext cx="3186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>
                <a:solidFill>
                  <a:schemeClr val="bg1"/>
                </a:solidFill>
                <a:latin typeface="+mj-lt"/>
              </a:rPr>
              <a:t>Não coincidentemente, TODAS as vitórias tiveram o mesmo FUNDAMENTO: </a:t>
            </a:r>
          </a:p>
        </p:txBody>
      </p:sp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xmlns="" id="{A96D8D0E-20B8-4C0A-B6BA-2363580AFA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998" y="5143554"/>
            <a:ext cx="1727200" cy="148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1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34F5AD2-EDBD-4BBD-A55C-EAFFD0C709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40383" y="0"/>
            <a:ext cx="8451607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3896A03-3945-419A-B66B-4EE266EDD1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" y="0"/>
            <a:ext cx="374517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8537B1A-93D2-15CF-C3E1-9FB454709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2" y="637762"/>
            <a:ext cx="2190782" cy="5576770"/>
          </a:xfrm>
        </p:spPr>
        <p:txBody>
          <a:bodyPr anchor="t">
            <a:normAutofit/>
          </a:bodyPr>
          <a:lstStyle/>
          <a:p>
            <a:r>
              <a:rPr lang="pt-BR" sz="3600">
                <a:solidFill>
                  <a:schemeClr val="bg1"/>
                </a:solidFill>
              </a:rPr>
              <a:t>Jurídico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8EAE243-3A9F-4A46-B0D9-04C723A8A1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4733" y="64346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4654732" y="850052"/>
            <a:ext cx="6950080" cy="5545369"/>
          </a:xfrm>
        </p:spPr>
        <p:txBody>
          <a:bodyPr>
            <a:normAutofit/>
          </a:bodyPr>
          <a:lstStyle/>
          <a:p>
            <a:pPr marL="514350" lvl="1" indent="-514350">
              <a:lnSpc>
                <a:spcPct val="110000"/>
              </a:lnSpc>
              <a:buFont typeface="+mj-lt"/>
              <a:buAutoNum type="arabicPeriod" startAt="3"/>
            </a:pPr>
            <a:r>
              <a:rPr lang="pt-BR" dirty="0">
                <a:latin typeface="+mj-lt"/>
              </a:rPr>
              <a:t>Vale reiterar que a corporação médica </a:t>
            </a:r>
            <a:r>
              <a:rPr lang="pt-BR" b="1" dirty="0">
                <a:latin typeface="+mj-lt"/>
              </a:rPr>
              <a:t>conspira contra o interesse público</a:t>
            </a:r>
            <a:r>
              <a:rPr lang="pt-BR" dirty="0">
                <a:latin typeface="+mj-lt"/>
              </a:rPr>
              <a:t> que foi consubstanciado na </a:t>
            </a:r>
            <a:r>
              <a:rPr lang="pt-BR" b="1" dirty="0">
                <a:latin typeface="+mj-lt"/>
              </a:rPr>
              <a:t>PORTARIA GM/MS no 971/2006</a:t>
            </a:r>
            <a:r>
              <a:rPr lang="pt-BR" dirty="0">
                <a:latin typeface="+mj-lt"/>
              </a:rPr>
              <a:t> e na </a:t>
            </a:r>
            <a:r>
              <a:rPr lang="pt-BR" b="1" dirty="0">
                <a:latin typeface="+mj-lt"/>
              </a:rPr>
              <a:t>RECOMENDAÇÃO no 020 DE ABRIL DE 2019 </a:t>
            </a:r>
            <a:r>
              <a:rPr lang="pt-BR" dirty="0">
                <a:latin typeface="+mj-lt"/>
              </a:rPr>
              <a:t>do Conselho Nacional de Saúde que possibilitam e, ao mesmo tempo, recomendam que a prática da acupuntura amplamente utilizada de forma multiprofissional.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DC85E6D2-8C23-7DEE-1F48-979F13FD991E}"/>
              </a:ext>
            </a:extLst>
          </p:cNvPr>
          <p:cNvSpPr txBox="1"/>
          <p:nvPr/>
        </p:nvSpPr>
        <p:spPr>
          <a:xfrm>
            <a:off x="279122" y="2265235"/>
            <a:ext cx="3186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>
                <a:solidFill>
                  <a:schemeClr val="bg1"/>
                </a:solidFill>
                <a:latin typeface="+mj-lt"/>
              </a:rPr>
              <a:t>Não coincidentemente, TODAS as vitórias tiveram o mesmo fundamento (cont.): </a:t>
            </a:r>
          </a:p>
        </p:txBody>
      </p:sp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xmlns="" id="{059D9417-5A6B-B64C-349D-69EF968375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998" y="5143554"/>
            <a:ext cx="1727200" cy="148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7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xmlns="" id="{1B15ED52-F352-441B-82BF-E0EA34836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3B2E3793-BFE6-45A2-9B7B-E18844431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BC4C4868-CB8F-4AF9-9CDB-8108F2C19B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375E0459-6403-40CD-989D-56A4407CA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53E5B1A8-3AC9-4BD1-9BBC-78CA94F2D1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C9028BE-340A-9444-C7C4-C6F3ED34F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3400" dirty="0">
                <a:solidFill>
                  <a:srgbClr val="FFFFFF"/>
                </a:solidFill>
              </a:rPr>
              <a:t>CONSIDERAÇÕES INICIAIS</a:t>
            </a:r>
            <a:br>
              <a:rPr lang="pt-BR" sz="3400" dirty="0">
                <a:solidFill>
                  <a:srgbClr val="FFFFFF"/>
                </a:solidFill>
              </a:rPr>
            </a:br>
            <a:r>
              <a:rPr lang="pt-BR" sz="3400" dirty="0">
                <a:solidFill>
                  <a:srgbClr val="FFFFFF"/>
                </a:solidFill>
              </a:rPr>
              <a:t>BASEANDO-NOS NA AUDIÊNCIA PASSADA</a:t>
            </a:r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459351" y="1891970"/>
            <a:ext cx="11253678" cy="4671492"/>
          </a:xfrm>
        </p:spPr>
        <p:txBody>
          <a:bodyPr anchor="ctr">
            <a:normAutofit lnSpcReduction="1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pt-BR" sz="2400" dirty="0">
                <a:latin typeface="Calibri Light"/>
                <a:ea typeface="Calibri Light"/>
                <a:cs typeface="Calibri Light"/>
              </a:rPr>
              <a:t>Sobre diagnóstico energético:</a:t>
            </a:r>
          </a:p>
          <a:p>
            <a:pPr marL="971550" lvl="1" indent="-514350">
              <a:buFont typeface="+mj-lt"/>
              <a:buAutoNum type="alphaLcPeriod"/>
            </a:pPr>
            <a:endParaRPr lang="pt-BR" dirty="0">
              <a:latin typeface="Calibri Light"/>
              <a:ea typeface="Calibri Light"/>
              <a:cs typeface="Calibri Light"/>
            </a:endParaRPr>
          </a:p>
          <a:p>
            <a:pPr marL="971550" lvl="1" indent="-514350">
              <a:buFont typeface="+mj-lt"/>
              <a:buAutoNum type="alphaLcPeriod"/>
            </a:pPr>
            <a:r>
              <a:rPr lang="pt-BR" dirty="0">
                <a:latin typeface="Calibri Light"/>
                <a:ea typeface="Calibri Light"/>
                <a:cs typeface="Calibri Light"/>
              </a:rPr>
              <a:t>O </a:t>
            </a:r>
            <a:r>
              <a:rPr lang="pt-BR" b="1" dirty="0">
                <a:latin typeface="Calibri Light"/>
                <a:ea typeface="Calibri Light"/>
                <a:cs typeface="Calibri Light"/>
              </a:rPr>
              <a:t>CID 10</a:t>
            </a:r>
            <a:r>
              <a:rPr lang="pt-BR" dirty="0">
                <a:latin typeface="Calibri Light"/>
                <a:ea typeface="Calibri Light"/>
                <a:cs typeface="Calibri Light"/>
              </a:rPr>
              <a:t> codifica </a:t>
            </a:r>
            <a:r>
              <a:rPr lang="pt-BR" b="1" dirty="0">
                <a:latin typeface="Calibri Light"/>
                <a:ea typeface="Calibri Light"/>
                <a:cs typeface="Calibri Light"/>
              </a:rPr>
              <a:t>doenças </a:t>
            </a:r>
            <a:r>
              <a:rPr lang="pt-BR" dirty="0">
                <a:latin typeface="Calibri Light"/>
                <a:ea typeface="Calibri Light"/>
                <a:cs typeface="Calibri Light"/>
              </a:rPr>
              <a:t>dentro da racionalidade da </a:t>
            </a:r>
            <a:r>
              <a:rPr lang="pt-BR" b="1" dirty="0">
                <a:latin typeface="Calibri Light"/>
                <a:ea typeface="Calibri Light"/>
                <a:cs typeface="Calibri Light"/>
              </a:rPr>
              <a:t>medicina moderna ocidental (MMO)</a:t>
            </a:r>
            <a:r>
              <a:rPr lang="pt-BR" dirty="0">
                <a:latin typeface="Calibri Light"/>
                <a:ea typeface="Calibri Light"/>
                <a:cs typeface="Calibri Light"/>
              </a:rPr>
              <a:t>;</a:t>
            </a:r>
          </a:p>
          <a:p>
            <a:pPr marL="971550" lvl="1" indent="-514350">
              <a:buFont typeface="+mj-lt"/>
              <a:buAutoNum type="alphaLcPeriod"/>
            </a:pPr>
            <a:endParaRPr lang="pt-BR" dirty="0">
              <a:latin typeface="Calibri Light"/>
              <a:ea typeface="Calibri Light"/>
              <a:cs typeface="Calibri Light"/>
            </a:endParaRPr>
          </a:p>
          <a:p>
            <a:pPr marL="971550" lvl="1" indent="-514350">
              <a:buFont typeface="+mj-lt"/>
              <a:buAutoNum type="alphaLcPeriod"/>
            </a:pPr>
            <a:r>
              <a:rPr lang="pt-BR" dirty="0">
                <a:latin typeface="Calibri Light"/>
                <a:ea typeface="Calibri Light"/>
                <a:cs typeface="Calibri Light"/>
              </a:rPr>
              <a:t>O </a:t>
            </a:r>
            <a:r>
              <a:rPr lang="pt-BR" b="1" dirty="0">
                <a:latin typeface="Calibri Light"/>
                <a:ea typeface="Calibri Light"/>
                <a:cs typeface="Calibri Light"/>
              </a:rPr>
              <a:t>CID 11</a:t>
            </a:r>
            <a:r>
              <a:rPr lang="pt-BR" dirty="0">
                <a:latin typeface="Calibri Light"/>
                <a:ea typeface="Calibri Light"/>
                <a:cs typeface="Calibri Light"/>
              </a:rPr>
              <a:t> codifica também </a:t>
            </a:r>
            <a:r>
              <a:rPr lang="pt-BR" b="1" dirty="0">
                <a:latin typeface="Calibri Light"/>
                <a:ea typeface="Calibri Light"/>
                <a:cs typeface="Calibri Light"/>
              </a:rPr>
              <a:t>síndromes energéticas</a:t>
            </a:r>
            <a:r>
              <a:rPr lang="pt-BR" dirty="0">
                <a:latin typeface="Calibri Light"/>
                <a:ea typeface="Calibri Light"/>
                <a:cs typeface="Calibri Light"/>
              </a:rPr>
              <a:t> dentro da racionalidade da </a:t>
            </a:r>
            <a:r>
              <a:rPr lang="pt-BR" b="1" dirty="0">
                <a:latin typeface="Calibri Light"/>
                <a:ea typeface="Calibri Light"/>
                <a:cs typeface="Calibri Light"/>
              </a:rPr>
              <a:t>Medicina Tradicional Chinesa (MTC)</a:t>
            </a:r>
            <a:r>
              <a:rPr lang="pt-BR" dirty="0">
                <a:latin typeface="Calibri Light"/>
                <a:ea typeface="Calibri Light"/>
                <a:cs typeface="Calibri Light"/>
              </a:rPr>
              <a:t>;</a:t>
            </a:r>
          </a:p>
          <a:p>
            <a:pPr marL="971550" lvl="1" indent="-514350">
              <a:buFont typeface="+mj-lt"/>
              <a:buAutoNum type="alphaLcPeriod"/>
            </a:pPr>
            <a:endParaRPr lang="pt-BR" b="1" u="sng" dirty="0">
              <a:latin typeface="Calibri Light"/>
              <a:ea typeface="Calibri Light"/>
              <a:cs typeface="Calibri Light"/>
            </a:endParaRPr>
          </a:p>
          <a:p>
            <a:pPr marL="971550" lvl="1" indent="-514350">
              <a:buFont typeface="+mj-lt"/>
              <a:buAutoNum type="alphaLcPeriod"/>
            </a:pPr>
            <a:r>
              <a:rPr lang="pt-BR" dirty="0">
                <a:latin typeface="Calibri Light"/>
                <a:ea typeface="Calibri Light"/>
                <a:cs typeface="Calibri Light"/>
              </a:rPr>
              <a:t>Na última audiência foi falado que o </a:t>
            </a:r>
            <a:r>
              <a:rPr lang="pt-BR" b="1" dirty="0">
                <a:latin typeface="Calibri"/>
                <a:ea typeface="Calibri"/>
                <a:cs typeface="Calibri"/>
              </a:rPr>
              <a:t>“</a:t>
            </a:r>
            <a:r>
              <a:rPr lang="pt-BR" b="1" dirty="0" err="1">
                <a:latin typeface="Calibri"/>
                <a:ea typeface="Calibri"/>
                <a:cs typeface="Calibri"/>
              </a:rPr>
              <a:t>qì</a:t>
            </a:r>
            <a:r>
              <a:rPr lang="pt-BR" b="1" dirty="0">
                <a:latin typeface="Calibri"/>
                <a:ea typeface="Calibri"/>
                <a:cs typeface="Calibri"/>
              </a:rPr>
              <a:t>” </a:t>
            </a:r>
            <a:r>
              <a:rPr lang="en-US" b="1" dirty="0">
                <a:latin typeface="Calibri"/>
                <a:ea typeface="Calibri"/>
                <a:cs typeface="Calibri"/>
              </a:rPr>
              <a:t>气</a:t>
            </a:r>
            <a:r>
              <a:rPr lang="pt-BR" b="1" dirty="0">
                <a:latin typeface="Calibri Light"/>
                <a:ea typeface="Calibri Light"/>
                <a:cs typeface="Calibri Light"/>
              </a:rPr>
              <a:t> </a:t>
            </a:r>
            <a:r>
              <a:rPr lang="pt-BR" b="1" dirty="0" err="1">
                <a:latin typeface="Calibri Light"/>
                <a:ea typeface="Calibri Light"/>
                <a:cs typeface="Calibri Light"/>
              </a:rPr>
              <a:t>nao</a:t>
            </a:r>
            <a:r>
              <a:rPr lang="pt-BR" b="1" dirty="0">
                <a:latin typeface="Calibri Light"/>
                <a:ea typeface="Calibri Light"/>
                <a:cs typeface="Calibri Light"/>
              </a:rPr>
              <a:t> existe e que não existe síndromes energéticas</a:t>
            </a:r>
            <a:r>
              <a:rPr lang="pt-BR" dirty="0">
                <a:latin typeface="Calibri Light"/>
                <a:ea typeface="Calibri Light"/>
                <a:cs typeface="Calibri Light"/>
              </a:rPr>
              <a:t>. Na exposição feita pelo </a:t>
            </a:r>
            <a:r>
              <a:rPr lang="pt-BR" u="sng" dirty="0">
                <a:latin typeface="Calibri Light"/>
                <a:ea typeface="Calibri Light"/>
                <a:cs typeface="Calibri Light"/>
              </a:rPr>
              <a:t>CMBA, NO PRÓXIMO SLIDE</a:t>
            </a:r>
            <a:r>
              <a:rPr lang="pt-BR" dirty="0">
                <a:latin typeface="Calibri Light"/>
                <a:ea typeface="Calibri Light"/>
                <a:cs typeface="Calibri Light"/>
              </a:rPr>
              <a:t>, constam várias síndromes energéticas. Se as síndromes energéticas não existem, e sim doenças, porque houve a necessidade de se criar o </a:t>
            </a:r>
            <a:r>
              <a:rPr lang="pt-BR" b="1" dirty="0">
                <a:latin typeface="Calibri Light"/>
                <a:ea typeface="Calibri Light"/>
                <a:cs typeface="Calibri Light"/>
              </a:rPr>
              <a:t>CID 11</a:t>
            </a:r>
            <a:r>
              <a:rPr lang="pt-BR" dirty="0">
                <a:latin typeface="Calibri Light"/>
                <a:ea typeface="Calibri Light"/>
                <a:cs typeface="Calibri Light"/>
              </a:rPr>
              <a:t>? Não bastaria, portanto enquadrar as síndromes energéticas em algum código do CID 10?</a:t>
            </a:r>
            <a:endParaRPr lang="pt-BR" sz="2400" dirty="0">
              <a:latin typeface="Calibri Light"/>
              <a:ea typeface="Calibri Light"/>
              <a:cs typeface="Calibri Light"/>
            </a:endParaRPr>
          </a:p>
        </p:txBody>
      </p:sp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xmlns="" id="{CEE431DE-C7A4-1B0B-4F79-843417A39E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606" y="5974784"/>
            <a:ext cx="877701" cy="75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55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278ADA9-6383-4BDD-80D2-8899A40268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84B7147-B0F6-40ED-B5A2-FF72BC8198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36D2DE0-0628-4A9A-A59D-7BA8B5EB30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48E405C9-94BE-41DA-928C-DEC9A8550E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57455B-03A4-EADB-A06A-A0F5E360C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CONCLUSÕES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xmlns="" id="{D2091A72-D5BB-42AC-8FD3-F7747D9086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6ED12BFC-A737-46AF-8411-481112D54B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Logotipo, nome da empresa&#10;&#10;Descrição gerada automaticamente">
            <a:extLst>
              <a:ext uri="{FF2B5EF4-FFF2-40B4-BE49-F238E27FC236}">
                <a16:creationId xmlns:a16="http://schemas.microsoft.com/office/drawing/2014/main" xmlns="" id="{BDEBB2BF-5D6D-609F-C4F3-40C035858E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2400" y="4780398"/>
            <a:ext cx="1727200" cy="148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53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0A8A952-93F1-537E-31BC-5E7D11360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Conclusões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4447308" y="258835"/>
            <a:ext cx="6906491" cy="5585619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2000" b="1">
                <a:latin typeface="+mj-lt"/>
                <a:cs typeface="Arial" panose="020B0604020202020204" pitchFamily="34" charset="0"/>
              </a:rPr>
              <a:t>Discursos com falas mansas e frases requintadas e técnicas de efeito,  tentando exprimir segurança e convencimento;</a:t>
            </a:r>
          </a:p>
          <a:p>
            <a:pPr>
              <a:lnSpc>
                <a:spcPct val="100000"/>
              </a:lnSpc>
            </a:pPr>
            <a:endParaRPr lang="pt-BR" sz="2000" b="1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2000" b="1">
                <a:latin typeface="+mj-lt"/>
                <a:cs typeface="Arial" panose="020B0604020202020204" pitchFamily="34" charset="0"/>
              </a:rPr>
              <a:t>Uso de artistas alegando restrição da acupuntura à médicos;</a:t>
            </a:r>
          </a:p>
          <a:p>
            <a:pPr>
              <a:lnSpc>
                <a:spcPct val="100000"/>
              </a:lnSpc>
            </a:pPr>
            <a:endParaRPr lang="pt-BR" sz="2000" b="1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2000" b="1">
                <a:latin typeface="+mj-lt"/>
                <a:cs typeface="Arial" panose="020B0604020202020204" pitchFamily="34" charset="0"/>
              </a:rPr>
              <a:t>Discursos alegando proteção social, assertividade diagnóstica e exclusividade diagnóstica baseada em artigos vetados da lei;</a:t>
            </a:r>
          </a:p>
          <a:p>
            <a:pPr>
              <a:lnSpc>
                <a:spcPct val="100000"/>
              </a:lnSpc>
            </a:pPr>
            <a:endParaRPr lang="pt-BR" sz="2000" b="1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2000" b="1">
                <a:latin typeface="+mj-lt"/>
                <a:cs typeface="Arial" panose="020B0604020202020204" pitchFamily="34" charset="0"/>
              </a:rPr>
              <a:t>Tentativas e buscas (devidamente frustradas) de convencimento do judiciário para dar guarida à retórica sem sustentação legal (por isso as derrotas na justiça), traduzem-se na seguinte frase da filosofia oriental:</a:t>
            </a:r>
          </a:p>
        </p:txBody>
      </p:sp>
      <p:sp>
        <p:nvSpPr>
          <p:cNvPr id="3" name="Rolagem: Horizontal 2">
            <a:extLst>
              <a:ext uri="{FF2B5EF4-FFF2-40B4-BE49-F238E27FC236}">
                <a16:creationId xmlns:a16="http://schemas.microsoft.com/office/drawing/2014/main" xmlns="" id="{C8B9C0D1-1580-4070-47A2-FBD3877A98A4}"/>
              </a:ext>
            </a:extLst>
          </p:cNvPr>
          <p:cNvSpPr/>
          <p:nvPr/>
        </p:nvSpPr>
        <p:spPr>
          <a:xfrm>
            <a:off x="3458558" y="5932073"/>
            <a:ext cx="6673546" cy="834484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800" b="1" dirty="0">
                <a:latin typeface="+mj-lt"/>
                <a:cs typeface="Arial"/>
              </a:rPr>
              <a:t>“A FALSA BONDADE É O LADO MAIS PERVERSO DA MALDADE”</a:t>
            </a:r>
          </a:p>
        </p:txBody>
      </p:sp>
    </p:spTree>
    <p:extLst>
      <p:ext uri="{BB962C8B-B14F-4D97-AF65-F5344CB8AC3E}">
        <p14:creationId xmlns:p14="http://schemas.microsoft.com/office/powerpoint/2010/main" val="324480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EF6E3A7-BD08-7DFE-500D-C612C0AFE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164" y="1153572"/>
            <a:ext cx="3329069" cy="4461163"/>
          </a:xfrm>
        </p:spPr>
        <p:txBody>
          <a:bodyPr>
            <a:normAutofit/>
          </a:bodyPr>
          <a:lstStyle/>
          <a:p>
            <a:r>
              <a:rPr lang="pt-BR" sz="4000">
                <a:solidFill>
                  <a:srgbClr val="FFFFFF"/>
                </a:solidFill>
              </a:rPr>
              <a:t>OU SEJA, ENTENDEMOS QUE À FRENTE DE FATOS, NÃO HÁ O QUE SE QUESTIONAR: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4281714" y="319088"/>
            <a:ext cx="7072085" cy="5951083"/>
          </a:xfrm>
        </p:spPr>
        <p:txBody>
          <a:bodyPr anchor="ctr">
            <a:normAutofit lnSpcReduction="10000"/>
          </a:bodyPr>
          <a:lstStyle/>
          <a:p>
            <a:pPr marL="228600" lvl="1">
              <a:lnSpc>
                <a:spcPct val="100000"/>
              </a:lnSpc>
            </a:pPr>
            <a:r>
              <a:rPr lang="pt-BR">
                <a:latin typeface="+mj-lt"/>
                <a:cs typeface="Arial" panose="020B0604020202020204" pitchFamily="34" charset="0"/>
              </a:rPr>
              <a:t>O melhor para o Brasil e para o povo brasileiro é que a Acupuntura/MTC seja regulamentada de forma multidisciplinar, de modo que, a partir do uso da técnica, possamos: </a:t>
            </a:r>
          </a:p>
          <a:p>
            <a:pPr marL="228600" lvl="2">
              <a:lnSpc>
                <a:spcPct val="100000"/>
              </a:lnSpc>
            </a:pPr>
            <a:endParaRPr lang="pt-BR" sz="2400">
              <a:latin typeface="+mj-lt"/>
              <a:cs typeface="Arial" panose="020B0604020202020204" pitchFamily="34" charset="0"/>
            </a:endParaRPr>
          </a:p>
          <a:p>
            <a:pPr marL="685800" lvl="3">
              <a:lnSpc>
                <a:spcPct val="100000"/>
              </a:lnSpc>
            </a:pPr>
            <a:r>
              <a:rPr lang="pt-BR" sz="2400">
                <a:latin typeface="+mj-lt"/>
                <a:cs typeface="Arial" panose="020B0604020202020204" pitchFamily="34" charset="0"/>
              </a:rPr>
              <a:t>Reduzir riscos aos pacientes;</a:t>
            </a:r>
          </a:p>
          <a:p>
            <a:pPr marL="685800" lvl="3">
              <a:lnSpc>
                <a:spcPct val="100000"/>
              </a:lnSpc>
            </a:pPr>
            <a:endParaRPr lang="pt-BR" sz="2400">
              <a:latin typeface="+mj-lt"/>
              <a:cs typeface="Arial" panose="020B0604020202020204" pitchFamily="34" charset="0"/>
            </a:endParaRPr>
          </a:p>
          <a:p>
            <a:pPr marL="685800" lvl="3">
              <a:lnSpc>
                <a:spcPct val="100000"/>
              </a:lnSpc>
            </a:pPr>
            <a:r>
              <a:rPr lang="pt-BR" sz="2400">
                <a:latin typeface="+mj-lt"/>
                <a:cs typeface="Arial" panose="020B0604020202020204" pitchFamily="34" charset="0"/>
              </a:rPr>
              <a:t>Reduzir da necessidade de construção de novas unidades de saúde e hospitais;</a:t>
            </a:r>
          </a:p>
          <a:p>
            <a:pPr marL="685800" lvl="3">
              <a:lnSpc>
                <a:spcPct val="100000"/>
              </a:lnSpc>
            </a:pPr>
            <a:endParaRPr lang="pt-BR" sz="2400">
              <a:latin typeface="+mj-lt"/>
              <a:cs typeface="Arial" panose="020B0604020202020204" pitchFamily="34" charset="0"/>
            </a:endParaRPr>
          </a:p>
          <a:p>
            <a:pPr marL="685800" lvl="3">
              <a:lnSpc>
                <a:spcPct val="100000"/>
              </a:lnSpc>
            </a:pPr>
            <a:r>
              <a:rPr lang="pt-BR" sz="2400">
                <a:latin typeface="+mj-lt"/>
                <a:cs typeface="Arial" panose="020B0604020202020204" pitchFamily="34" charset="0"/>
              </a:rPr>
              <a:t>Reduzir da necessidade de ampliação da infraestrutura hospitalar já existente;</a:t>
            </a:r>
          </a:p>
          <a:p>
            <a:pPr marL="685800" lvl="3">
              <a:lnSpc>
                <a:spcPct val="100000"/>
              </a:lnSpc>
            </a:pPr>
            <a:endParaRPr lang="pt-BR" sz="2400">
              <a:latin typeface="+mj-lt"/>
              <a:cs typeface="Arial" panose="020B0604020202020204" pitchFamily="34" charset="0"/>
            </a:endParaRPr>
          </a:p>
          <a:p>
            <a:pPr marL="685800" lvl="3">
              <a:lnSpc>
                <a:spcPct val="100000"/>
              </a:lnSpc>
            </a:pPr>
            <a:r>
              <a:rPr lang="pt-BR" sz="2400">
                <a:latin typeface="+mj-lt"/>
                <a:cs typeface="Arial" panose="020B0604020202020204" pitchFamily="34" charset="0"/>
              </a:rPr>
              <a:t>Reduzir da quantidade de pedidos de exames e, com isso, de aquisição de aparelhagens;</a:t>
            </a:r>
          </a:p>
        </p:txBody>
      </p:sp>
    </p:spTree>
    <p:extLst>
      <p:ext uri="{BB962C8B-B14F-4D97-AF65-F5344CB8AC3E}">
        <p14:creationId xmlns:p14="http://schemas.microsoft.com/office/powerpoint/2010/main" val="158093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C844ED1-BEBF-7E65-EA60-F8E8052F9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165" y="1153572"/>
            <a:ext cx="3329069" cy="4461163"/>
          </a:xfrm>
        </p:spPr>
        <p:txBody>
          <a:bodyPr>
            <a:normAutofit/>
          </a:bodyPr>
          <a:lstStyle/>
          <a:p>
            <a:r>
              <a:rPr lang="pt-BR" sz="40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OU SEJA, ENTENDEMOS QUE À FRENTE DE FATOS, NÃO HÁ O QUE SE QUESTIONAR:</a:t>
            </a:r>
            <a:endParaRPr lang="pt-BR" sz="4000">
              <a:solidFill>
                <a:srgbClr val="FFFFFF"/>
              </a:solidFill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lnSpcReduction="10000"/>
          </a:bodyPr>
          <a:lstStyle/>
          <a:p>
            <a:pPr marL="228600" lvl="1">
              <a:lnSpc>
                <a:spcPct val="100000"/>
              </a:lnSpc>
            </a:pPr>
            <a:r>
              <a:rPr lang="pt-BR" sz="2800">
                <a:latin typeface="+mj-lt"/>
                <a:cs typeface="Arial"/>
              </a:rPr>
              <a:t>O melhor para o Brasil e para o povo brasileiro é que a Acupuntura/MTC seja regulamentada de forma multidisciplinar, de modo que, a partir do uso da técnica, possamos: </a:t>
            </a:r>
            <a:endParaRPr lang="pt-BR"/>
          </a:p>
          <a:p>
            <a:pPr marL="0" lvl="1" indent="0">
              <a:lnSpc>
                <a:spcPct val="100000"/>
              </a:lnSpc>
              <a:buNone/>
            </a:pPr>
            <a:endParaRPr lang="pt-BR" sz="2800" dirty="0">
              <a:latin typeface="+mj-lt"/>
              <a:cs typeface="Arial"/>
            </a:endParaRPr>
          </a:p>
          <a:p>
            <a:pPr marL="685800" lvl="3">
              <a:lnSpc>
                <a:spcPct val="100000"/>
              </a:lnSpc>
            </a:pPr>
            <a:r>
              <a:rPr lang="pt-BR" sz="2000" dirty="0">
                <a:latin typeface="+mj-lt"/>
                <a:cs typeface="Arial"/>
              </a:rPr>
              <a:t>Reduzir de números de casos de atendimentos na atenção básica e de internações, bem como do uso profissional nas unidades de saúde;</a:t>
            </a:r>
            <a:endParaRPr lang="pt-BR" sz="2000" dirty="0">
              <a:latin typeface="+mj-lt"/>
              <a:ea typeface="Calibri Light"/>
              <a:cs typeface="Arial"/>
            </a:endParaRPr>
          </a:p>
          <a:p>
            <a:pPr marL="685800" lvl="3">
              <a:lnSpc>
                <a:spcPct val="100000"/>
              </a:lnSpc>
            </a:pPr>
            <a:endParaRPr lang="pt-BR" sz="2000">
              <a:latin typeface="+mj-lt"/>
              <a:cs typeface="Arial" panose="020B0604020202020204" pitchFamily="34" charset="0"/>
            </a:endParaRPr>
          </a:p>
          <a:p>
            <a:pPr marL="685800" lvl="3">
              <a:lnSpc>
                <a:spcPct val="100000"/>
              </a:lnSpc>
            </a:pPr>
            <a:r>
              <a:rPr lang="pt-BR" sz="2000" dirty="0">
                <a:latin typeface="+mj-lt"/>
                <a:cs typeface="Arial"/>
              </a:rPr>
              <a:t>Reduzir e posteriormente relocar os recursos do PIB destinados à saúde à outras áreas com demandas;</a:t>
            </a:r>
            <a:endParaRPr lang="pt-BR" sz="2000" dirty="0">
              <a:latin typeface="+mj-lt"/>
              <a:ea typeface="Calibri Light"/>
              <a:cs typeface="Arial"/>
            </a:endParaRPr>
          </a:p>
          <a:p>
            <a:pPr marL="685800" lvl="3">
              <a:lnSpc>
                <a:spcPct val="100000"/>
              </a:lnSpc>
            </a:pPr>
            <a:endParaRPr lang="pt-BR" sz="2000">
              <a:latin typeface="+mj-lt"/>
              <a:cs typeface="Arial" panose="020B0604020202020204" pitchFamily="34" charset="0"/>
            </a:endParaRPr>
          </a:p>
          <a:p>
            <a:pPr marL="685800" lvl="3">
              <a:lnSpc>
                <a:spcPct val="100000"/>
              </a:lnSpc>
            </a:pPr>
            <a:r>
              <a:rPr lang="pt-BR" sz="2000" dirty="0">
                <a:latin typeface="+mj-lt"/>
                <a:cs typeface="Arial"/>
              </a:rPr>
              <a:t>Oferecer uma prestação de serviços com excelência e primor técnico-científico.</a:t>
            </a:r>
          </a:p>
        </p:txBody>
      </p:sp>
    </p:spTree>
    <p:extLst>
      <p:ext uri="{BB962C8B-B14F-4D97-AF65-F5344CB8AC3E}">
        <p14:creationId xmlns:p14="http://schemas.microsoft.com/office/powerpoint/2010/main" val="28464342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57F69E0-C4B0-4BEC-A689-4F8D877F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 descr="Mão segurando pote de vidro&#10;&#10;Descrição gerada automaticamente">
            <a:extLst>
              <a:ext uri="{FF2B5EF4-FFF2-40B4-BE49-F238E27FC236}">
                <a16:creationId xmlns:a16="http://schemas.microsoft.com/office/drawing/2014/main" xmlns="" id="{C657C43E-0080-B7ED-6B08-2757BD4AC3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970BEC8-A96F-4180-4CCF-D4260E9FA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47" y="484094"/>
            <a:ext cx="10488705" cy="368322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u="sng" dirty="0">
                <a:solidFill>
                  <a:schemeClr val="bg1"/>
                </a:solidFill>
              </a:rPr>
              <a:t>AFINAL</a:t>
            </a:r>
            <a:r>
              <a:rPr lang="en-US" b="1">
                <a:solidFill>
                  <a:schemeClr val="bg1"/>
                </a:solidFill>
              </a:rPr>
              <a:t>: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>
                <a:solidFill>
                  <a:schemeClr val="bg1"/>
                </a:solidFill>
              </a:rPr>
              <a:t>ESTAMOS REGULAMENTANDO A</a:t>
            </a:r>
            <a:r>
              <a:rPr lang="en-US" b="1" dirty="0">
                <a:solidFill>
                  <a:schemeClr val="bg1"/>
                </a:solidFill>
              </a:rPr>
              <a:t> 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rgbClr val="FFC000"/>
                </a:solidFill>
              </a:rPr>
              <a:t>ACUPUNTURA MULTIDISCIPLINAR</a:t>
            </a:r>
            <a:r>
              <a:rPr lang="en-US" b="1">
                <a:solidFill>
                  <a:schemeClr val="bg1"/>
                </a:solidFill>
              </a:rPr>
              <a:t>,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>
                <a:solidFill>
                  <a:schemeClr val="bg1"/>
                </a:solidFill>
              </a:rPr>
              <a:t>COMO É NO</a:t>
            </a:r>
            <a:r>
              <a:rPr lang="en-US" b="1" dirty="0">
                <a:solidFill>
                  <a:schemeClr val="bg1"/>
                </a:solidFill>
              </a:rPr>
              <a:t> </a:t>
            </a:r>
            <a:r>
              <a:rPr lang="en-US" b="1">
                <a:solidFill>
                  <a:schemeClr val="bg1"/>
                </a:solidFill>
              </a:rPr>
              <a:t>MUNDO TODO...</a:t>
            </a:r>
            <a:endParaRPr lang="en-US" b="1" dirty="0">
              <a:solidFill>
                <a:schemeClr val="bg1"/>
              </a:solidFill>
              <a:ea typeface="Calibri Light"/>
              <a:cs typeface="Calibri Light"/>
            </a:endParaRPr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xmlns="" id="{9F6380B4-6A1C-481E-8408-B4E6C75B9B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0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xmlns="" id="{9B7AD9F6-8CE7-4299-8FC6-328F4DCD3F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C1552B-6227-EE34-5A9C-3CC56B966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932" y="1632117"/>
            <a:ext cx="6969977" cy="257412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NÃO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err="1"/>
              <a:t>estamos</a:t>
            </a:r>
            <a:r>
              <a:rPr lang="en-US" sz="5400" dirty="0"/>
              <a:t> </a:t>
            </a:r>
            <a:r>
              <a:rPr lang="en-US" sz="5400" err="1"/>
              <a:t>regulamentando</a:t>
            </a:r>
            <a:r>
              <a:rPr lang="en-US" sz="5400" dirty="0"/>
              <a:t> a </a:t>
            </a:r>
            <a:r>
              <a:rPr lang="en-US" sz="5400" b="1" dirty="0">
                <a:solidFill>
                  <a:srgbClr val="FF0000"/>
                </a:solidFill>
              </a:rPr>
              <a:t>MEDICINA OCIDENTAL</a:t>
            </a:r>
            <a:r>
              <a:rPr lang="en-US" sz="5400"/>
              <a:t>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1ED18F89-4F20-8D27-D346-F18B7BCA8D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7030" y="847489"/>
            <a:ext cx="3506271" cy="5163022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sketchy line">
            <a:extLst>
              <a:ext uri="{FF2B5EF4-FFF2-40B4-BE49-F238E27FC236}">
                <a16:creationId xmlns:a16="http://schemas.microsoft.com/office/drawing/2014/main" xmlns="" id="{F49775AF-8896-43EE-92C6-83497D6DC5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0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14">
            <a:extLst>
              <a:ext uri="{FF2B5EF4-FFF2-40B4-BE49-F238E27FC236}">
                <a16:creationId xmlns:a16="http://schemas.microsoft.com/office/drawing/2014/main" xmlns="" id="{ADA216DF-C268-4A25-A2DC-51E15F5500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181F15-B80C-522C-1326-DA1F4C659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736" y="4301813"/>
            <a:ext cx="10909640" cy="1065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600" b="1"/>
              <a:t>QUEM DEFENDE A </a:t>
            </a:r>
            <a:r>
              <a:rPr lang="en-US" sz="3600" dirty="0"/>
              <a:t> </a:t>
            </a:r>
            <a:r>
              <a:rPr lang="en-US" sz="3600" b="1"/>
              <a:t>ACUPUNTURA/MTC 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/>
              <a:t>É </a:t>
            </a:r>
            <a:r>
              <a:rPr lang="en-US" sz="3600" b="1" dirty="0"/>
              <a:t>O </a:t>
            </a:r>
            <a:r>
              <a:rPr lang="en-US" sz="3600" b="1"/>
              <a:t>ACUPUNTURISTA.</a:t>
            </a:r>
            <a:endParaRPr lang="en-US" sz="3600"/>
          </a:p>
        </p:txBody>
      </p:sp>
      <p:sp>
        <p:nvSpPr>
          <p:cNvPr id="10" name="Espaço Reservado para Conteúdo 9"/>
          <p:cNvSpPr>
            <a:spLocks noGrp="1"/>
          </p:cNvSpPr>
          <p:nvPr>
            <p:ph type="body" idx="1"/>
          </p:nvPr>
        </p:nvSpPr>
        <p:spPr>
          <a:xfrm>
            <a:off x="595487" y="6053789"/>
            <a:ext cx="10909643" cy="552659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JUNTOS SOMOS MAIS FORTES!</a:t>
            </a:r>
          </a:p>
        </p:txBody>
      </p:sp>
      <p:pic>
        <p:nvPicPr>
          <p:cNvPr id="5" name="Imagem 4" descr="C:\Users\Alexander\Downloads\IMG-20180329-WA004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40892" y="220010"/>
            <a:ext cx="2730376" cy="3519332"/>
          </a:xfrm>
          <a:prstGeom prst="rect">
            <a:avLst/>
          </a:prstGeom>
          <a:noFill/>
        </p:spPr>
      </p:pic>
      <p:pic>
        <p:nvPicPr>
          <p:cNvPr id="3" name="Imagem 2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0161" y="164592"/>
            <a:ext cx="2920771" cy="3325368"/>
          </a:xfrm>
          <a:prstGeom prst="rect">
            <a:avLst/>
          </a:prstGeom>
        </p:spPr>
      </p:pic>
      <p:pic>
        <p:nvPicPr>
          <p:cNvPr id="4" name="Imagem 3" descr="C:\Users\Alex\Documents\ALEXANDER\CRAEMG\LOGO FENAB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60943" y="946565"/>
            <a:ext cx="2442004" cy="2566030"/>
          </a:xfrm>
          <a:prstGeom prst="rect">
            <a:avLst/>
          </a:prstGeom>
          <a:noFill/>
        </p:spPr>
      </p:pic>
      <p:sp>
        <p:nvSpPr>
          <p:cNvPr id="86" name="sketch line">
            <a:extLst>
              <a:ext uri="{FF2B5EF4-FFF2-40B4-BE49-F238E27FC236}">
                <a16:creationId xmlns:a16="http://schemas.microsoft.com/office/drawing/2014/main" xmlns="" id="{DE127D07-37F2-4FE3-9F47-F0CD6740D5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89376" y="563476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3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313509" y="300446"/>
            <a:ext cx="11704320" cy="6387737"/>
          </a:xfrm>
        </p:spPr>
        <p:txBody>
          <a:bodyPr/>
          <a:lstStyle/>
          <a:p>
            <a:r>
              <a:rPr lang="pt-BR">
                <a:latin typeface="+mj-lt"/>
              </a:rPr>
              <a:t>C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9817"/>
            <a:ext cx="12192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09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237839"/>
            <a:ext cx="5413829" cy="6388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904" y="237839"/>
            <a:ext cx="4088674" cy="63823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21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487" y="227153"/>
            <a:ext cx="3526970" cy="64036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4759" y="352514"/>
            <a:ext cx="5665754" cy="61529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451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xmlns="" id="{9D65F360-D32C-51B3-27EA-B27DFBD8F7B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437989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Fig. 6">
            <a:extLst>
              <a:ext uri="{FF2B5EF4-FFF2-40B4-BE49-F238E27FC236}">
                <a16:creationId xmlns:a16="http://schemas.microsoft.com/office/drawing/2014/main" xmlns="" id="{FA92A9A8-3BA7-B7FB-CF77-F1DF448DE1E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583" y="3086016"/>
            <a:ext cx="7768772" cy="3553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342300AB-992A-87CF-FC09-8EE2FF9B2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5506" y="842917"/>
            <a:ext cx="3751730" cy="1072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sz="2400" b="1" i="0" u="none" strike="noStrike" cap="none" normalizeH="0" baseline="0">
                <a:ln>
                  <a:noFill/>
                </a:ln>
                <a:effectLst/>
                <a:latin typeface="+mj-lt"/>
              </a:rPr>
              <a:t>“Imagem interferométrica de amplitude e fase de estados </a:t>
            </a:r>
            <a:r>
              <a:rPr kumimoji="0" lang="pt-PT" altLang="pt-BR" sz="2400" b="1" i="0" u="none" strike="noStrike" cap="none" normalizeH="0" baseline="0" dirty="0" err="1">
                <a:ln>
                  <a:noFill/>
                </a:ln>
                <a:effectLst/>
                <a:latin typeface="+mj-lt"/>
              </a:rPr>
              <a:t>bifótons</a:t>
            </a:r>
            <a:r>
              <a:rPr kumimoji="0" lang="pt-PT" altLang="pt-BR" sz="2400" b="1" i="0" u="none" strike="noStrike" cap="none" normalizeH="0" baseline="0">
                <a:ln>
                  <a:noFill/>
                </a:ln>
                <a:effectLst/>
                <a:latin typeface="+mj-lt"/>
              </a:rPr>
              <a:t> espaciais”</a:t>
            </a:r>
            <a:endParaRPr kumimoji="0" lang="pt-PT" altLang="pt-BR" sz="2000" b="1" i="0" u="none" strike="noStrike" cap="none" normalizeH="0" baseline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xmlns="" id="{410BA70D-15A0-3AE3-004D-7C0344F4D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645" y="3892780"/>
            <a:ext cx="3884066" cy="267317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PT" altLang="pt-BR" sz="1600" b="1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Reconstrução de imagem.</a:t>
            </a:r>
            <a:r>
              <a:rPr lang="pt-PT" altLang="pt-BR" sz="1600" b="1" dirty="0">
                <a:latin typeface="+mj-lt"/>
              </a:rPr>
              <a:t> </a:t>
            </a:r>
            <a:endParaRPr lang="pt-BR">
              <a:cs typeface="Calibri" panose="020F0502020204030204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pt-PT" altLang="pt-BR" sz="1600" dirty="0">
              <a:latin typeface="+mj-lt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kumimoji="0" lang="pt-PT" altLang="pt-BR" sz="1600" b="1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a</a:t>
            </a:r>
            <a:r>
              <a:rPr lang="pt-PT" altLang="pt-BR" sz="1600" b="1" dirty="0">
                <a:latin typeface="+mj-lt"/>
              </a:rPr>
              <a:t>.</a:t>
            </a:r>
            <a:r>
              <a:rPr kumimoji="0" lang="pt-PT" altLang="pt-BR" sz="1600" b="1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pt-PT" altLang="pt-BR" sz="1600" b="0" i="0" u="none" strike="noStrike" cap="none" normalizeH="0" baseline="0">
                <a:ln>
                  <a:noFill/>
                </a:ln>
                <a:effectLst/>
                <a:latin typeface="+mj-lt"/>
              </a:rPr>
              <a:t>Imagem de coincidência de interferência entre um estado SPDC de referência e um estado obtido por um feixe de bomba com a forma de um símbolo </a:t>
            </a:r>
            <a:r>
              <a:rPr kumimoji="0" lang="pt-PT" altLang="pt-BR" sz="1600" b="0" i="0" u="none" strike="noStrike" cap="none" normalizeH="0" baseline="0" err="1">
                <a:ln>
                  <a:noFill/>
                </a:ln>
                <a:effectLst/>
                <a:latin typeface="+mj-lt"/>
              </a:rPr>
              <a:t>Ying</a:t>
            </a:r>
            <a:r>
              <a:rPr kumimoji="0" lang="pt-PT" altLang="pt-BR" sz="1600" b="0" i="0" u="none" strike="noStrike" cap="none" normalizeH="0" baseline="0">
                <a:ln>
                  <a:noFill/>
                </a:ln>
                <a:effectLst/>
                <a:latin typeface="+mj-lt"/>
              </a:rPr>
              <a:t> e Yang (mostrado na inserção). A escala inserida é a mesma da trama principal.</a:t>
            </a:r>
            <a:r>
              <a:rPr lang="pt-PT" altLang="pt-BR" sz="1600" dirty="0">
                <a:latin typeface="+mj-lt"/>
              </a:rPr>
              <a:t> </a:t>
            </a:r>
            <a:endParaRPr lang="pt-PT">
              <a:latin typeface="Calibri" panose="020F0502020204030204"/>
              <a:cs typeface="Calibri" panose="020F0502020204030204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pt-PT" altLang="pt-BR" sz="1600" dirty="0">
              <a:latin typeface="Calibri Light"/>
              <a:cs typeface="Calibri Light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kumimoji="0" lang="pt-PT" altLang="pt-BR" sz="1600" b="1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b</a:t>
            </a:r>
            <a:r>
              <a:rPr lang="pt-PT" altLang="pt-BR" sz="1600" b="1" dirty="0">
                <a:latin typeface="+mj-lt"/>
              </a:rPr>
              <a:t>.</a:t>
            </a:r>
            <a:r>
              <a:rPr kumimoji="0" lang="pt-PT" altLang="pt-BR" sz="160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pt-PT" altLang="pt-BR" sz="1600" b="0" i="0" u="none" strike="noStrike" cap="none" normalizeH="0" baseline="0">
                <a:ln>
                  <a:noFill/>
                </a:ln>
                <a:effectLst/>
                <a:latin typeface="+mj-lt"/>
              </a:rPr>
              <a:t>Amplitude reconstruída e estrutura de fase da imagem impresso na bomba.</a:t>
            </a:r>
            <a:r>
              <a:rPr lang="pt-PT" altLang="pt-BR" sz="1600" dirty="0">
                <a:latin typeface="+mj-lt"/>
              </a:rPr>
              <a:t> </a:t>
            </a:r>
            <a:endParaRPr lang="pt-PT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063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Amarelo Verde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3009</Words>
  <Application>Microsoft Office PowerPoint</Application>
  <PresentationFormat>Widescreen</PresentationFormat>
  <Paragraphs>255</Paragraphs>
  <Slides>56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56</vt:i4>
      </vt:variant>
    </vt:vector>
  </HeadingPairs>
  <TitlesOfParts>
    <vt:vector size="61" baseType="lpstr">
      <vt:lpstr>Arial</vt:lpstr>
      <vt:lpstr>Calibri</vt:lpstr>
      <vt:lpstr>Calibri Light</vt:lpstr>
      <vt:lpstr>Times New Roman</vt:lpstr>
      <vt:lpstr>Tema do Office</vt:lpstr>
      <vt:lpstr>Conselho Nacional de Autorregulamentação da Acupuntura  Federação dos Acupunturistas do Brasil  Sociedade Brasileira de Acupuntura</vt:lpstr>
      <vt:lpstr>CONSIDERAÇÕES INICIAIS: BASEANDO-NOS NA AUDIÊNCIA PASSADA</vt:lpstr>
      <vt:lpstr>A RETÓRICA CORPORATIVA NÃO MUDOU DESDE 2003</vt:lpstr>
      <vt:lpstr>CONSIDERAÇÕES INICIAIS: BASEANDO-NOS NA AUDIÊNCIA PASSADA</vt:lpstr>
      <vt:lpstr>CONSIDERAÇÕES INICIAIS BASEANDO-NOS NA AUDIÊNCIA PASSADA</vt:lpstr>
      <vt:lpstr>Apresentação do PowerPoint</vt:lpstr>
      <vt:lpstr>Apresentação do PowerPoint</vt:lpstr>
      <vt:lpstr>Apresentação do PowerPoint</vt:lpstr>
      <vt:lpstr>Apresentação do PowerPoint</vt:lpstr>
      <vt:lpstr>DIANTE DA FALTA DE ENTENDIMENTO E DE CONHECIMENTO CLÁSSICO SOBRE O “qì” 气, COMO FOI DEFENDIDO AQUI, SOMENTE RESTA UMA EXPLICAÇÃO:</vt:lpstr>
      <vt:lpstr>A RETÓRICA CORPORATIVA SOBRE O CID-11, PASSOU A SER DITA, MESMO SEM RETRATAR A VERDADE. ISSO É LEVADO PARA PARLAMENTARES E JURISTAS, ACREDITANDO-SE QUE NÃO TERÃO A MERA CURIOSIDADE DE ABRIR O SITE. ESCLARECEMOS PARA TODO O BRASIL: PREJUDICAM CONVÊNIOS, SEGURADORAS, PLANOS DE SAÚDE, CONCURSOS, ESCOLAS E TODOS OS PROFISSIONAIS NAS VISAS MUNICIPAIS E ESTADUAIS, USANDO A MÍDA!!!</vt:lpstr>
      <vt:lpstr>CONSIDERAÇÕES INICIAIS: BASEANDO-NOS NA AUDIÊNCIA PASSADA</vt:lpstr>
      <vt:lpstr>CONSIDERAÇÕES INICIAIS: BASEANDO-NOS NA AUDIÊNCIA PASSADA</vt:lpstr>
      <vt:lpstr>A RETÓRICA CORPORATIVA É QUE TENTAM PROTEGER O PACIENTE. NA VERDADE O QUE QUEREM É IMPEDIR O ACESSO DIRETO DO PACIENTE AO PROFISSIONAL DA ACUPUNTURA.  IGNORAM DESDE O CDC ATÉ TRATADOS INTERNACIONAIS.    ISSO NÃO MUDOU DESDE 2003.</vt:lpstr>
      <vt:lpstr>CONSIDERAÇÕES INICIAIS: BASEANDO-NOS NA AUDIÊNCIA PASSADA</vt:lpstr>
      <vt:lpstr>A RETÓRICA CORPORATIVA NÃO MUDOU DESDE 2003</vt:lpstr>
      <vt:lpstr>CONSIDERAÇÕES INICIAIS: BASEANDO-NOS NA AUDIÊNCIA PASSADA</vt:lpstr>
      <vt:lpstr>SUBSÍDO 4 - ESTATÍSTICAS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ESTATÍSTICAS LEVANTADAS DESCONSIDERANDO OS CASOS NÃO NOTIFICADOS</vt:lpstr>
      <vt:lpstr>Apresentação do PowerPoint</vt:lpstr>
      <vt:lpstr>Apresentação do PowerPoint</vt:lpstr>
      <vt:lpstr>EXEMPLIFICANDO O CORPORATIVISMO: CURSO DE AURICULOACUPUNTURA NA UFRJ</vt:lpstr>
      <vt:lpstr>Apresentação do PowerPoint</vt:lpstr>
      <vt:lpstr>Veto presidencial à Lei 12.842/2013, SOBRE DIAGNÓSTICO NOSOLÓGICO:</vt:lpstr>
      <vt:lpstr>Veto presidencial à Lei 12.842/2013.   SOBRE INVASÃO DE EPIDERME E DERME COM USO DE PRODUTOS QUÍMICOS OU ABRASIVOS E INVASÃO DA PELE ATINGINDO TECIDO SUBCUTÂNEO PARA INJEÇÃO, SUCÇÃO, PUNÇÃO, INSUFLAÇÃO, DRENAGEM, INSTILAÇÃO OU ENXERTIA, COM OU SEM O USO DE AGENTES QUÍMICOS OU FÍSICOS:</vt:lpstr>
      <vt:lpstr>USAM A LEI DO ATO MÉDICO SEM OS VETOS EM PROCESSOS JURÍDICOS  COM ISSO INDUZEM MAGISTRADOS A ERROS DE INTERPRETAÇÃO EM PROCESSOS</vt:lpstr>
      <vt:lpstr>TENTAM LUDIBRIAR POLÍTICOS E A SOCIEDADE EM GERAL, OU QUEM QUER QUE SEJA,   UTILIZANDO A MÁQUINA PÚBLICA</vt:lpstr>
      <vt:lpstr>White A. Hayhoe S, Hart A, Ernst E. Eventos Adversos Após Acupuntura, Levantamento prospectivo de 32.000 consultas com médicos e fisioterapeutas. BMJ 2001, 323: 485-6:  </vt:lpstr>
      <vt:lpstr>Somos ao todo mais de 350.000 acupunturistas no Brasil</vt:lpstr>
      <vt:lpstr>Esses atendimentos trarão os seguintes benefícios para o Brasil</vt:lpstr>
      <vt:lpstr>Esses atendimentos trarão os seguintes benefícios para o Brasil</vt:lpstr>
      <vt:lpstr>SUBSÍDO 5 - JURÍDICO</vt:lpstr>
      <vt:lpstr>Jurídico</vt:lpstr>
      <vt:lpstr>Jurídico</vt:lpstr>
      <vt:lpstr>Jurídico</vt:lpstr>
      <vt:lpstr>Jurídico</vt:lpstr>
      <vt:lpstr>Jurídico</vt:lpstr>
      <vt:lpstr>CONCLUSÕES</vt:lpstr>
      <vt:lpstr>Conclusões</vt:lpstr>
      <vt:lpstr>OU SEJA, ENTENDEMOS QUE À FRENTE DE FATOS, NÃO HÁ O QUE SE QUESTIONAR:</vt:lpstr>
      <vt:lpstr>OU SEJA, ENTENDEMOS QUE À FRENTE DE FATOS, NÃO HÁ O QUE SE QUESTIONAR:</vt:lpstr>
      <vt:lpstr>AFINAL: ESTAMOS REGULAMENTANDO A  ACUPUNTURA MULTIDISCIPLINAR,  COMO É NO MUNDO TODO...</vt:lpstr>
      <vt:lpstr>NÃO estamos regulamentando a MEDICINA OCIDENTAL.</vt:lpstr>
      <vt:lpstr>QUEM DEFENDE A  ACUPUNTURA/MTC  É O ACUPUNTURISTA.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Conselho Nacional de Autorregulamentação da Acupuntura Federação dos Acupunturistas do Brasil Sociedade Brasileira de Acupuntura</dc:title>
  <dc:creator>Alex</dc:creator>
  <cp:lastModifiedBy>Saulo Kleber Rodrigues Ribeiro</cp:lastModifiedBy>
  <cp:revision>50</cp:revision>
  <dcterms:created xsi:type="dcterms:W3CDTF">2023-07-17T18:46:37Z</dcterms:created>
  <dcterms:modified xsi:type="dcterms:W3CDTF">2023-09-18T19:28:31Z</dcterms:modified>
</cp:coreProperties>
</file>