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67" r:id="rId3"/>
  </p:sldMasterIdLst>
  <p:notesMasterIdLst>
    <p:notesMasterId r:id="rId31"/>
  </p:notesMasterIdLst>
  <p:handoutMasterIdLst>
    <p:handoutMasterId r:id="rId32"/>
  </p:handoutMasterIdLst>
  <p:sldIdLst>
    <p:sldId id="349" r:id="rId4"/>
    <p:sldId id="372" r:id="rId5"/>
    <p:sldId id="355" r:id="rId6"/>
    <p:sldId id="358" r:id="rId7"/>
    <p:sldId id="345" r:id="rId8"/>
    <p:sldId id="265" r:id="rId9"/>
    <p:sldId id="346" r:id="rId10"/>
    <p:sldId id="347" r:id="rId11"/>
    <p:sldId id="359" r:id="rId12"/>
    <p:sldId id="363" r:id="rId13"/>
    <p:sldId id="360" r:id="rId14"/>
    <p:sldId id="366" r:id="rId15"/>
    <p:sldId id="376" r:id="rId16"/>
    <p:sldId id="378" r:id="rId17"/>
    <p:sldId id="369" r:id="rId18"/>
    <p:sldId id="370" r:id="rId19"/>
    <p:sldId id="364" r:id="rId20"/>
    <p:sldId id="380" r:id="rId21"/>
    <p:sldId id="361" r:id="rId22"/>
    <p:sldId id="371" r:id="rId23"/>
    <p:sldId id="384" r:id="rId24"/>
    <p:sldId id="367" r:id="rId25"/>
    <p:sldId id="375" r:id="rId26"/>
    <p:sldId id="383" r:id="rId27"/>
    <p:sldId id="381" r:id="rId28"/>
    <p:sldId id="382" r:id="rId29"/>
    <p:sldId id="356" r:id="rId30"/>
  </p:sldIdLst>
  <p:sldSz cx="9144000" cy="6858000" type="screen4x3"/>
  <p:notesSz cx="6794500" cy="9931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58B58"/>
    <a:srgbClr val="008E00"/>
    <a:srgbClr val="414141"/>
    <a:srgbClr val="247661"/>
    <a:srgbClr val="2A8A71"/>
    <a:srgbClr val="7F7F7F"/>
    <a:srgbClr val="E4F2DE"/>
    <a:srgbClr val="76C670"/>
    <a:srgbClr val="AB9701"/>
  </p:clrMru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94714" autoAdjust="0"/>
  </p:normalViewPr>
  <p:slideViewPr>
    <p:cSldViewPr snapToGrid="0">
      <p:cViewPr>
        <p:scale>
          <a:sx n="54" d="100"/>
          <a:sy n="54" d="100"/>
        </p:scale>
        <p:origin x="-120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2328"/>
    </p:cViewPr>
  </p:sorterViewPr>
  <p:notesViewPr>
    <p:cSldViewPr snapToGrid="0">
      <p:cViewPr varScale="1">
        <p:scale>
          <a:sx n="62" d="100"/>
          <a:sy n="62" d="100"/>
        </p:scale>
        <p:origin x="-3330" y="-78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5449\Documents\COINP%20-%20Silvio%20C&#233;sar\Audi&#234;ncia%20-%20Senado%20Federal\Audi&#234;ncia-%20Senado%202014%20-%20Silvio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5449\Documents\COINP%20-%20Silvio%20C&#233;sar\Audi&#234;ncia%20-%20Senado%20Federal\Audi&#234;ncia-%20Senado%202014%20-%20Silvio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Silvio\Work\Relat&#243;rio%20Gerencial\2014\2&#186;%20Trim-2014\Rel%20Gerencial%20-%202&#186;%20Trim2014%20-%20Silvio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5449\Documents\COINP%20-%20Silvio%20C&#233;sar\Audi&#234;ncia%20-%20Senado%20Federal\Audi&#234;ncia-%20Senado%202014%20-%20Silvio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F:\Silvio-Work\Relat&#243;rio%20Gerencial\Rel%20Gerencial%20-%202&#186;%20Trim2014%20-%20Silvio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5449\Documents\COINP%20-%20Silvio%20C&#233;sar\Audi&#234;ncia%20-%20Senado%20Federal\Audi&#234;ncia-%20Senado%202014%20-%20Silv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400"/>
            </a:pPr>
            <a:r>
              <a:rPr lang="pt-BR" sz="2400" dirty="0"/>
              <a:t>Consecução do</a:t>
            </a:r>
            <a:r>
              <a:rPr lang="pt-BR" sz="2400" baseline="0" dirty="0"/>
              <a:t> Crédito de Fomento </a:t>
            </a:r>
            <a:endParaRPr lang="pt-BR" sz="2400" dirty="0"/>
          </a:p>
        </c:rich>
      </c:tx>
      <c:layout/>
      <c:overlay val="1"/>
    </c:title>
    <c:view3D>
      <c:rAngAx val="1"/>
    </c:view3D>
    <c:plotArea>
      <c:layout>
        <c:manualLayout>
          <c:layoutTarget val="inner"/>
          <c:xMode val="edge"/>
          <c:yMode val="edge"/>
          <c:x val="2.1543282412847725E-2"/>
          <c:y val="3.1718569780853592E-2"/>
          <c:w val="0.9604396248353797"/>
          <c:h val="0.90469534733763812"/>
        </c:manualLayout>
      </c:layout>
      <c:bar3DChart>
        <c:barDir val="col"/>
        <c:grouping val="clustered"/>
        <c:ser>
          <c:idx val="0"/>
          <c:order val="0"/>
          <c:tx>
            <c:strRef>
              <c:f>'History-TF'!$M$23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7.8339208773991423E-3"/>
                  <c:y val="2.883506343713968E-3"/>
                </c:manualLayout>
              </c:layout>
              <c:showVal val="1"/>
            </c:dLbl>
            <c:dLbl>
              <c:idx val="1"/>
              <c:layout>
                <c:manualLayout>
                  <c:x val="-3.9169604386995694E-3"/>
                  <c:y val="-8.6505190311419126E-3"/>
                </c:manualLayout>
              </c:layout>
              <c:showVal val="1"/>
            </c:dLbl>
            <c:dLbl>
              <c:idx val="6"/>
              <c:layout>
                <c:manualLayout>
                  <c:x val="1.175088131609878E-2"/>
                  <c:y val="0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1050" b="1"/>
                </a:pPr>
                <a:endParaRPr lang="pt-BR"/>
              </a:p>
            </c:txPr>
            <c:showVal val="1"/>
          </c:dLbls>
          <c:cat>
            <c:strRef>
              <c:f>'History-TF'!$L$24:$L$33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Jul/2014</c:v>
                </c:pt>
              </c:strCache>
            </c:strRef>
          </c:cat>
          <c:val>
            <c:numRef>
              <c:f>'History-TF'!$M$24:$M$33</c:f>
              <c:numCache>
                <c:formatCode>_(* #,##0_);_(* \(#,##0\);_(* "-"??_);_(@_)</c:formatCode>
                <c:ptCount val="10"/>
                <c:pt idx="0">
                  <c:v>938.4</c:v>
                </c:pt>
                <c:pt idx="1">
                  <c:v>1094</c:v>
                </c:pt>
                <c:pt idx="2">
                  <c:v>1250.8</c:v>
                </c:pt>
                <c:pt idx="3">
                  <c:v>3289.3</c:v>
                </c:pt>
                <c:pt idx="4">
                  <c:v>4250.4000000000005</c:v>
                </c:pt>
                <c:pt idx="5">
                  <c:v>4254.9000000000005</c:v>
                </c:pt>
                <c:pt idx="6">
                  <c:v>5468.55</c:v>
                </c:pt>
                <c:pt idx="7">
                  <c:v>4547.25</c:v>
                </c:pt>
                <c:pt idx="8">
                  <c:v>5724.7</c:v>
                </c:pt>
                <c:pt idx="9">
                  <c:v>7212.4</c:v>
                </c:pt>
              </c:numCache>
            </c:numRef>
          </c:val>
        </c:ser>
        <c:ser>
          <c:idx val="1"/>
          <c:order val="1"/>
          <c:tx>
            <c:strRef>
              <c:f>'History-TF'!$N$23</c:f>
              <c:strCache>
                <c:ptCount val="1"/>
                <c:pt idx="0">
                  <c:v>Realizado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1"/>
              <c:layout>
                <c:manualLayout>
                  <c:x val="2.1543282412847725E-2"/>
                  <c:y val="5.7670126874279125E-3"/>
                </c:manualLayout>
              </c:layout>
              <c:showVal val="1"/>
            </c:dLbl>
            <c:dLbl>
              <c:idx val="2"/>
              <c:layout>
                <c:manualLayout>
                  <c:x val="1.1750727105057866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3501762632197408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9584802193497883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7.8339208773991423E-3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2.1543282412847725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2.1543282412847725E-2"/>
                  <c:y val="2.8832792959703692E-3"/>
                </c:manualLayout>
              </c:layout>
              <c:showVal val="1"/>
            </c:dLbl>
            <c:dLbl>
              <c:idx val="8"/>
              <c:layout>
                <c:manualLayout>
                  <c:x val="2.1543282412847725E-2"/>
                  <c:y val="0"/>
                </c:manualLayout>
              </c:layout>
              <c:showVal val="1"/>
            </c:dLbl>
            <c:dLbl>
              <c:idx val="9"/>
              <c:layout>
                <c:manualLayout>
                  <c:x val="2.1543282412847725E-2"/>
                  <c:y val="2.883506343713968E-3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1050" b="1"/>
                </a:pPr>
                <a:endParaRPr lang="pt-BR"/>
              </a:p>
            </c:txPr>
            <c:showVal val="1"/>
          </c:dLbls>
          <c:cat>
            <c:strRef>
              <c:f>'History-TF'!$L$24:$L$33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Jul/2014</c:v>
                </c:pt>
              </c:strCache>
            </c:strRef>
          </c:cat>
          <c:val>
            <c:numRef>
              <c:f>'History-TF'!$N$24:$N$33</c:f>
              <c:numCache>
                <c:formatCode>_(* #,##0_);_(* \(#,##0\);_(* "-"??_);_(@_)</c:formatCode>
                <c:ptCount val="10"/>
                <c:pt idx="0">
                  <c:v>1115.1717639999999</c:v>
                </c:pt>
                <c:pt idx="1">
                  <c:v>1046.5512939999999</c:v>
                </c:pt>
                <c:pt idx="2">
                  <c:v>1711.8</c:v>
                </c:pt>
                <c:pt idx="3">
                  <c:v>2520.1</c:v>
                </c:pt>
                <c:pt idx="4">
                  <c:v>2996.3</c:v>
                </c:pt>
                <c:pt idx="5">
                  <c:v>5310.02</c:v>
                </c:pt>
                <c:pt idx="6">
                  <c:v>2548.6</c:v>
                </c:pt>
                <c:pt idx="7">
                  <c:v>4285.8</c:v>
                </c:pt>
                <c:pt idx="8">
                  <c:v>5201.5</c:v>
                </c:pt>
                <c:pt idx="9">
                  <c:v>2413.3938550000012</c:v>
                </c:pt>
              </c:numCache>
            </c:numRef>
          </c:val>
        </c:ser>
        <c:shape val="box"/>
        <c:axId val="57054336"/>
        <c:axId val="57055872"/>
        <c:axId val="0"/>
      </c:bar3DChart>
      <c:catAx>
        <c:axId val="5705433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57055872"/>
        <c:crosses val="autoZero"/>
        <c:auto val="1"/>
        <c:lblAlgn val="ctr"/>
        <c:lblOffset val="100"/>
      </c:catAx>
      <c:valAx>
        <c:axId val="57055872"/>
        <c:scaling>
          <c:orientation val="minMax"/>
        </c:scaling>
        <c:delete val="1"/>
        <c:axPos val="l"/>
        <c:numFmt formatCode="_(* #,##0_);_(* \(#,##0\);_(* &quot;-&quot;??_);_(@_)" sourceLinked="1"/>
        <c:tickLblPos val="none"/>
        <c:crossAx val="5705433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2.8203040424882413E-2"/>
          <c:y val="0.28087445773189057"/>
          <c:w val="0.17778234413611743"/>
          <c:h val="0.20342129021581801"/>
        </c:manualLayout>
      </c:layout>
      <c:txPr>
        <a:bodyPr/>
        <a:lstStyle/>
        <a:p>
          <a:pPr>
            <a:defRPr sz="1200" b="1"/>
          </a:pPr>
          <a:endParaRPr lang="pt-BR"/>
        </a:p>
      </c:txPr>
    </c:legend>
    <c:plotVisOnly val="1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>
        <c:manualLayout>
          <c:layoutTarget val="inner"/>
          <c:xMode val="edge"/>
          <c:yMode val="edge"/>
          <c:x val="1.9734481521349122E-2"/>
          <c:y val="3.2505910165484694E-2"/>
          <c:w val="0.97420249810000881"/>
          <c:h val="0.73222217891080443"/>
        </c:manualLayout>
      </c:layout>
      <c:bar3DChart>
        <c:barDir val="col"/>
        <c:grouping val="clustered"/>
        <c:ser>
          <c:idx val="1"/>
          <c:order val="0"/>
          <c:tx>
            <c:strRef>
              <c:f>'TF- Porte'!$K$6:$L$6</c:f>
              <c:strCache>
                <c:ptCount val="1"/>
                <c:pt idx="0">
                  <c:v>Agric. Familiar/Mini/Micro/Pequeno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Val val="1"/>
          </c:dLbls>
          <c:cat>
            <c:strRef>
              <c:f>'TF- Porte'!$B$7:$B$14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Jun/2014</c:v>
                </c:pt>
              </c:strCache>
            </c:strRef>
          </c:cat>
          <c:val>
            <c:numRef>
              <c:f>'TF- Porte'!$K$7:$K$14</c:f>
              <c:numCache>
                <c:formatCode>_(* #,##0_);_(* \(#,##0\);_(* "-"??_);_(@_)</c:formatCode>
                <c:ptCount val="8"/>
                <c:pt idx="0">
                  <c:v>45619</c:v>
                </c:pt>
                <c:pt idx="1">
                  <c:v>47509</c:v>
                </c:pt>
                <c:pt idx="2">
                  <c:v>50822</c:v>
                </c:pt>
                <c:pt idx="3">
                  <c:v>46394</c:v>
                </c:pt>
                <c:pt idx="4">
                  <c:v>34546</c:v>
                </c:pt>
                <c:pt idx="5">
                  <c:v>73542</c:v>
                </c:pt>
                <c:pt idx="6">
                  <c:v>48541</c:v>
                </c:pt>
                <c:pt idx="7">
                  <c:v>23493</c:v>
                </c:pt>
              </c:numCache>
            </c:numRef>
          </c:val>
        </c:ser>
        <c:ser>
          <c:idx val="3"/>
          <c:order val="1"/>
          <c:tx>
            <c:strRef>
              <c:f>'TF- Porte'!$M$3:$N$3</c:f>
              <c:strCache>
                <c:ptCount val="1"/>
                <c:pt idx="0">
                  <c:v>Médio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6244314489928531E-2"/>
                  <c:y val="-8.2508250825082639E-3"/>
                </c:manualLayout>
              </c:layout>
              <c:showVal val="1"/>
            </c:dLbl>
            <c:dLbl>
              <c:idx val="1"/>
              <c:layout>
                <c:manualLayout>
                  <c:x val="1.2995451591942821E-2"/>
                  <c:y val="-2.7502750275027539E-3"/>
                </c:manualLayout>
              </c:layout>
              <c:showVal val="1"/>
            </c:dLbl>
            <c:dLbl>
              <c:idx val="2"/>
              <c:layout>
                <c:manualLayout>
                  <c:x val="1.461988304093568E-2"/>
                  <c:y val="-2.7502750275027539E-3"/>
                </c:manualLayout>
              </c:layout>
              <c:showVal val="1"/>
            </c:dLbl>
            <c:dLbl>
              <c:idx val="3"/>
              <c:layout>
                <c:manualLayout>
                  <c:x val="9.7465886939571145E-3"/>
                  <c:y val="-2.7502750275027539E-3"/>
                </c:manualLayout>
              </c:layout>
              <c:showVal val="1"/>
            </c:dLbl>
            <c:dLbl>
              <c:idx val="4"/>
              <c:layout>
                <c:manualLayout>
                  <c:x val="1.2995451591942821E-2"/>
                  <c:y val="-2.7502750275027539E-3"/>
                </c:manualLayout>
              </c:layout>
              <c:showVal val="1"/>
            </c:dLbl>
            <c:dLbl>
              <c:idx val="5"/>
              <c:layout>
                <c:manualLayout>
                  <c:x val="1.6244314489928531E-2"/>
                  <c:y val="-1.1001100110011028E-2"/>
                </c:manualLayout>
              </c:layout>
              <c:showVal val="1"/>
            </c:dLbl>
            <c:dLbl>
              <c:idx val="6"/>
              <c:layout>
                <c:manualLayout>
                  <c:x val="6.4977257959714209E-3"/>
                  <c:y val="-8.2508250825082639E-3"/>
                </c:manualLayout>
              </c:layout>
              <c:showVal val="1"/>
            </c:dLbl>
            <c:dLbl>
              <c:idx val="7"/>
              <c:layout>
                <c:manualLayout>
                  <c:x val="1.2995451591942821E-2"/>
                  <c:y val="-5.5005500550055009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Val val="1"/>
          </c:dLbls>
          <c:cat>
            <c:strRef>
              <c:f>'TF- Porte'!$B$7:$B$14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Jun/2014</c:v>
                </c:pt>
              </c:strCache>
            </c:strRef>
          </c:cat>
          <c:val>
            <c:numRef>
              <c:f>'TF- Porte'!$M$7:$M$14</c:f>
              <c:numCache>
                <c:formatCode>_(* #,##0_);_(* \(#,##0\);_(* "-"??_);_(@_)</c:formatCode>
                <c:ptCount val="8"/>
                <c:pt idx="0">
                  <c:v>1157</c:v>
                </c:pt>
                <c:pt idx="1">
                  <c:v>1331</c:v>
                </c:pt>
                <c:pt idx="2">
                  <c:v>879</c:v>
                </c:pt>
                <c:pt idx="3">
                  <c:v>675</c:v>
                </c:pt>
                <c:pt idx="4">
                  <c:v>529</c:v>
                </c:pt>
                <c:pt idx="5">
                  <c:v>417</c:v>
                </c:pt>
                <c:pt idx="6">
                  <c:v>548</c:v>
                </c:pt>
                <c:pt idx="7">
                  <c:v>334</c:v>
                </c:pt>
              </c:numCache>
            </c:numRef>
          </c:val>
        </c:ser>
        <c:ser>
          <c:idx val="4"/>
          <c:order val="2"/>
          <c:tx>
            <c:strRef>
              <c:f>'TF- Porte'!$O$3:$P$3</c:f>
              <c:strCache>
                <c:ptCount val="1"/>
                <c:pt idx="0">
                  <c:v>Grande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865079603041548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1.7477900825983054E-2"/>
                  <c:y val="-5.7617093131452782E-3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1.7096563027880859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showVal val="1"/>
            </c:dLbl>
            <c:dLbl>
              <c:idx val="3"/>
              <c:layout>
                <c:manualLayout>
                  <c:x val="1.7096440647329479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showVal val="1"/>
            </c:dLbl>
            <c:dLbl>
              <c:idx val="4"/>
              <c:layout>
                <c:manualLayout>
                  <c:x val="1.8650796030415483E-2"/>
                  <c:y val="-8.642563969717916E-3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showVal val="1"/>
            </c:dLbl>
            <c:dLbl>
              <c:idx val="5"/>
              <c:layout>
                <c:manualLayout>
                  <c:x val="1.2433864020276988E-2"/>
                  <c:y val="-5.7617093131452782E-3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showVal val="1"/>
            </c:dLbl>
            <c:dLbl>
              <c:idx val="6"/>
              <c:layout>
                <c:manualLayout>
                  <c:x val="1.3988097022811613E-2"/>
                  <c:y val="-8.642563969717916E-3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showVal val="1"/>
            </c:dLbl>
            <c:dLbl>
              <c:idx val="7"/>
              <c:layout>
                <c:manualLayout>
                  <c:x val="1.7096563027880859E-2"/>
                  <c:y val="-5.7617093131452782E-3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showVal val="1"/>
            </c:dLbl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Val val="1"/>
          </c:dLbls>
          <c:cat>
            <c:strRef>
              <c:f>'TF- Porte'!$B$7:$B$14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Jun/2014</c:v>
                </c:pt>
              </c:strCache>
            </c:strRef>
          </c:cat>
          <c:val>
            <c:numRef>
              <c:f>'TF- Porte'!$O$7:$O$14</c:f>
              <c:numCache>
                <c:formatCode>_(* #,##0_);_(* \(#,##0\);_(* "-"??_);_(@_)</c:formatCode>
                <c:ptCount val="8"/>
                <c:pt idx="0">
                  <c:v>829</c:v>
                </c:pt>
                <c:pt idx="1">
                  <c:v>504</c:v>
                </c:pt>
                <c:pt idx="2">
                  <c:v>782</c:v>
                </c:pt>
                <c:pt idx="3">
                  <c:v>732</c:v>
                </c:pt>
                <c:pt idx="4">
                  <c:v>471</c:v>
                </c:pt>
                <c:pt idx="5">
                  <c:v>80</c:v>
                </c:pt>
                <c:pt idx="6">
                  <c:v>76</c:v>
                </c:pt>
                <c:pt idx="7">
                  <c:v>31</c:v>
                </c:pt>
              </c:numCache>
            </c:numRef>
          </c:val>
        </c:ser>
        <c:gapWidth val="51"/>
        <c:shape val="box"/>
        <c:axId val="56968704"/>
        <c:axId val="56970240"/>
        <c:axId val="0"/>
      </c:bar3DChart>
      <c:catAx>
        <c:axId val="569687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56970240"/>
        <c:crosses val="autoZero"/>
        <c:auto val="1"/>
        <c:lblAlgn val="ctr"/>
        <c:lblOffset val="100"/>
      </c:catAx>
      <c:valAx>
        <c:axId val="56970240"/>
        <c:scaling>
          <c:orientation val="minMax"/>
        </c:scaling>
        <c:delete val="1"/>
        <c:axPos val="l"/>
        <c:numFmt formatCode="_(* #,##0_);_(* \(#,##0\);_(* &quot;-&quot;??_);_(@_)" sourceLinked="1"/>
        <c:tickLblPos val="none"/>
        <c:crossAx val="56968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1892321939289751E-2"/>
          <c:y val="0.85039305111613561"/>
          <c:w val="0.93185433326682221"/>
          <c:h val="0.1276528243375516"/>
        </c:manualLayout>
      </c:layout>
      <c:txPr>
        <a:bodyPr/>
        <a:lstStyle/>
        <a:p>
          <a:pPr>
            <a:defRPr sz="1600" b="1"/>
          </a:pPr>
          <a:endParaRPr lang="pt-BR"/>
        </a:p>
      </c:txPr>
    </c:legend>
    <c:plotVisOnly val="1"/>
  </c:chart>
  <c:spPr>
    <a:noFill/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800"/>
            </a:pPr>
            <a:r>
              <a:rPr lang="pt-BR" sz="1800" dirty="0"/>
              <a:t>FNO - Valores Contratados </a:t>
            </a:r>
            <a:r>
              <a:rPr lang="pt-BR" sz="1800" dirty="0" smtClean="0"/>
              <a:t>– 1989 à Junho/2014</a:t>
            </a:r>
            <a:endParaRPr lang="pt-BR" sz="1800" dirty="0"/>
          </a:p>
        </c:rich>
      </c:tx>
      <c:layout/>
    </c:title>
    <c:view3D>
      <c:rotX val="10"/>
      <c:depthPercent val="100"/>
      <c:rAngAx val="1"/>
    </c:view3D>
    <c:plotArea>
      <c:layout>
        <c:manualLayout>
          <c:layoutTarget val="inner"/>
          <c:xMode val="edge"/>
          <c:yMode val="edge"/>
          <c:x val="1.5820698747528204E-2"/>
          <c:y val="0.17414096916299757"/>
          <c:w val="0.97626895187870799"/>
          <c:h val="0.65732769086683562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</c:spPr>
          <c:dPt>
            <c:idx val="3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3.8314869789781089E-2"/>
                  <c:y val="-1.2955759651275841E-2"/>
                </c:manualLayout>
              </c:layout>
              <c:showVal val="1"/>
            </c:dLbl>
            <c:dLbl>
              <c:idx val="1"/>
              <c:layout>
                <c:manualLayout>
                  <c:x val="3.331727807807066E-2"/>
                  <c:y val="-2.3320367372296504E-2"/>
                </c:manualLayout>
              </c:layout>
              <c:showVal val="1"/>
            </c:dLbl>
            <c:dLbl>
              <c:idx val="2"/>
              <c:layout>
                <c:manualLayout>
                  <c:x val="3.165141417416701E-2"/>
                  <c:y val="-1.2955759651275801E-2"/>
                </c:manualLayout>
              </c:layout>
              <c:showVal val="1"/>
            </c:dLbl>
            <c:dLbl>
              <c:idx val="3"/>
              <c:layout>
                <c:manualLayout>
                  <c:x val="2.8319686366359939E-2"/>
                  <c:y val="-2.3320367372296504E-2"/>
                </c:manualLayout>
              </c:layout>
              <c:showVal val="1"/>
            </c:dLbl>
            <c:numFmt formatCode="&quot;R$&quot;\ #,##0.00" sourceLinked="0"/>
            <c:txPr>
              <a:bodyPr/>
              <a:lstStyle/>
              <a:p>
                <a:pPr>
                  <a:defRPr sz="1200" b="1">
                    <a:latin typeface="Arial Black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'FNO-2007-hoje'!$A$3:$A$6</c:f>
              <c:strCache>
                <c:ptCount val="4"/>
                <c:pt idx="0">
                  <c:v>1989-2002</c:v>
                </c:pt>
                <c:pt idx="1">
                  <c:v>2003-2006</c:v>
                </c:pt>
                <c:pt idx="2">
                  <c:v>2007- Junho/2014</c:v>
                </c:pt>
                <c:pt idx="3">
                  <c:v>TOTAL</c:v>
                </c:pt>
              </c:strCache>
            </c:strRef>
          </c:cat>
          <c:val>
            <c:numRef>
              <c:f>'FNO-2007-hoje'!$D$3:$D$6</c:f>
              <c:numCache>
                <c:formatCode>_-* #,##0.00_-;\-* #,##0.00_-;_-* "-"??_-;_-@_-</c:formatCode>
                <c:ptCount val="4"/>
                <c:pt idx="0">
                  <c:v>4.9700000000000024</c:v>
                </c:pt>
                <c:pt idx="1">
                  <c:v>4.2749119999999845</c:v>
                </c:pt>
                <c:pt idx="2">
                  <c:v>20.431296556000003</c:v>
                </c:pt>
                <c:pt idx="3">
                  <c:v>29.676208556000031</c:v>
                </c:pt>
              </c:numCache>
            </c:numRef>
          </c:val>
        </c:ser>
        <c:shape val="box"/>
        <c:axId val="57008128"/>
        <c:axId val="57009664"/>
        <c:axId val="0"/>
      </c:bar3DChart>
      <c:catAx>
        <c:axId val="570081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Arial Black" pitchFamily="34" charset="0"/>
              </a:defRPr>
            </a:pPr>
            <a:endParaRPr lang="pt-BR"/>
          </a:p>
        </c:txPr>
        <c:crossAx val="57009664"/>
        <c:crosses val="autoZero"/>
        <c:auto val="1"/>
        <c:lblAlgn val="ctr"/>
        <c:lblOffset val="100"/>
      </c:catAx>
      <c:valAx>
        <c:axId val="57009664"/>
        <c:scaling>
          <c:orientation val="minMax"/>
        </c:scaling>
        <c:delete val="1"/>
        <c:axPos val="l"/>
        <c:numFmt formatCode="General" sourceLinked="0"/>
        <c:majorTickMark val="none"/>
        <c:tickLblPos val="none"/>
        <c:crossAx val="57008128"/>
        <c:crosses val="autoZero"/>
        <c:crossBetween val="between"/>
      </c:valAx>
    </c:plotArea>
    <c:plotVisOnly val="1"/>
  </c:chart>
  <c:spPr>
    <a:noFill/>
    <a:ln>
      <a:noFill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 dirty="0"/>
              <a:t>Valores</a:t>
            </a:r>
            <a:r>
              <a:rPr lang="pt-BR" baseline="0" dirty="0"/>
              <a:t> </a:t>
            </a:r>
            <a:r>
              <a:rPr lang="pt-BR" dirty="0"/>
              <a:t>Contratados do Crédito Rural</a:t>
            </a:r>
          </a:p>
          <a:p>
            <a:pPr>
              <a:defRPr/>
            </a:pPr>
            <a:r>
              <a:rPr lang="pt-BR" dirty="0"/>
              <a:t>FNO</a:t>
            </a:r>
            <a:r>
              <a:rPr lang="pt-BR" baseline="0" dirty="0"/>
              <a:t> 2005- Junho/2014</a:t>
            </a:r>
            <a:endParaRPr lang="pt-BR" dirty="0"/>
          </a:p>
        </c:rich>
      </c:tx>
      <c:layout/>
      <c:overlay val="1"/>
    </c:title>
    <c:view3D>
      <c:rAngAx val="1"/>
    </c:view3D>
    <c:plotArea>
      <c:layout>
        <c:manualLayout>
          <c:layoutTarget val="inner"/>
          <c:xMode val="edge"/>
          <c:yMode val="edge"/>
          <c:x val="1.6975308641975349E-2"/>
          <c:y val="0.15776084585779673"/>
          <c:w val="0.95679012345679182"/>
          <c:h val="0.75960144248791872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</c:dLbls>
          <c:cat>
            <c:numRef>
              <c:f>'History-FNO'!$C$39:$C$48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 formatCode="mmm/yy">
                  <c:v>41791</c:v>
                </c:pt>
              </c:numCache>
            </c:numRef>
          </c:cat>
          <c:val>
            <c:numRef>
              <c:f>'History-FNO'!$G$39:$G$48</c:f>
              <c:numCache>
                <c:formatCode>_(* #,##0_);_(* \(#,##0\);_(* "-"??_);_(@_)</c:formatCode>
                <c:ptCount val="10"/>
                <c:pt idx="0">
                  <c:v>658.74964299999999</c:v>
                </c:pt>
                <c:pt idx="1">
                  <c:v>545.43247729999996</c:v>
                </c:pt>
                <c:pt idx="2">
                  <c:v>352.77574680999999</c:v>
                </c:pt>
                <c:pt idx="3">
                  <c:v>998.88400000000001</c:v>
                </c:pt>
                <c:pt idx="4">
                  <c:v>854.18499999999995</c:v>
                </c:pt>
                <c:pt idx="5">
                  <c:v>958.63555399999996</c:v>
                </c:pt>
                <c:pt idx="6">
                  <c:v>746.23221951999949</c:v>
                </c:pt>
                <c:pt idx="7">
                  <c:v>1709.3721259999998</c:v>
                </c:pt>
                <c:pt idx="8">
                  <c:v>1795.9405740000011</c:v>
                </c:pt>
                <c:pt idx="9">
                  <c:v>1004.3653529999988</c:v>
                </c:pt>
              </c:numCache>
            </c:numRef>
          </c:val>
        </c:ser>
        <c:shape val="box"/>
        <c:axId val="63022592"/>
        <c:axId val="63024128"/>
        <c:axId val="0"/>
      </c:bar3DChart>
      <c:catAx>
        <c:axId val="63022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63024128"/>
        <c:crosses val="autoZero"/>
        <c:auto val="1"/>
        <c:lblAlgn val="ctr"/>
        <c:lblOffset val="100"/>
      </c:catAx>
      <c:valAx>
        <c:axId val="63024128"/>
        <c:scaling>
          <c:orientation val="minMax"/>
        </c:scaling>
        <c:delete val="1"/>
        <c:axPos val="l"/>
        <c:numFmt formatCode="_(* #,##0_);_(* \(#,##0\);_(* &quot;-&quot;??_);_(@_)" sourceLinked="1"/>
        <c:tickLblPos val="none"/>
        <c:crossAx val="63022592"/>
        <c:crosses val="autoZero"/>
        <c:crossBetween val="between"/>
      </c:valAx>
    </c:plotArea>
    <c:plotVisOnly val="1"/>
  </c:chart>
  <c:spPr>
    <a:noFill/>
    <a:ln>
      <a:noFill/>
    </a:ln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10"/>
      <c:depthPercent val="100"/>
      <c:rAngAx val="1"/>
    </c:view3D>
    <c:plotArea>
      <c:layout>
        <c:manualLayout>
          <c:layoutTarget val="inner"/>
          <c:xMode val="edge"/>
          <c:yMode val="edge"/>
          <c:x val="2.875824667241049E-2"/>
          <c:y val="0.19729462156321903"/>
          <c:w val="0.95360040567951876"/>
          <c:h val="0.6896236951021815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3.1045854562297411E-2"/>
                  <c:y val="-2.627272210168778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Arial Black" pitchFamily="34" charset="0"/>
                      </a:rPr>
                      <a:t> </a:t>
                    </a:r>
                    <a:r>
                      <a:rPr lang="en-US"/>
                      <a:t>192,6</a:t>
                    </a:r>
                  </a:p>
                  <a:p>
                    <a:r>
                      <a:rPr lang="en-US" sz="1100"/>
                      <a:t>(10,7%) 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3.0555504091400339E-2"/>
                  <c:y val="-2.627272210168778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Arial Black" pitchFamily="34" charset="0"/>
                      </a:rPr>
                      <a:t> </a:t>
                    </a:r>
                    <a:r>
                      <a:rPr lang="en-US"/>
                      <a:t>823,5</a:t>
                    </a:r>
                  </a:p>
                  <a:p>
                    <a:r>
                      <a:rPr lang="en-US" sz="1200" b="1" i="0" u="none" strike="noStrike" baseline="0"/>
                      <a:t>(45,8%)</a:t>
                    </a:r>
                    <a:r>
                      <a:rPr lang="en-US"/>
                      <a:t> 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3.0555504091400339E-2"/>
                  <c:y val="-2.415153214207359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Arial Black" pitchFamily="34" charset="0"/>
                      </a:rPr>
                      <a:t> </a:t>
                    </a:r>
                    <a:r>
                      <a:rPr lang="en-US"/>
                      <a:t>373,5</a:t>
                    </a:r>
                  </a:p>
                  <a:p>
                    <a:r>
                      <a:rPr lang="en-US" sz="1200" b="1" i="0" u="none" strike="noStrike" baseline="0"/>
                      <a:t>(20,8%)</a:t>
                    </a:r>
                    <a:r>
                      <a:rPr lang="en-US"/>
                      <a:t> 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3.3333333333333444E-2"/>
                  <c:y val="-2.7777777777778099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Arial Black" pitchFamily="34" charset="0"/>
                      </a:rPr>
                      <a:t> </a:t>
                    </a:r>
                    <a:r>
                      <a:rPr lang="en-US"/>
                      <a:t>409,4</a:t>
                    </a:r>
                  </a:p>
                  <a:p>
                    <a:r>
                      <a:rPr lang="en-US"/>
                      <a:t>(22,8%) 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atin typeface="Arial Black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Lit>
              <c:ptCount val="4"/>
              <c:pt idx="0">
                <c:v>BR</c:v>
              </c:pt>
              <c:pt idx="1">
                <c:v>EMR</c:v>
              </c:pt>
              <c:pt idx="2">
                <c:v>DMR</c:v>
              </c:pt>
              <c:pt idx="3">
                <c:v>AR</c:v>
              </c:pt>
            </c:strLit>
          </c:cat>
          <c:val>
            <c:numLit>
              <c:formatCode>General</c:formatCode>
              <c:ptCount val="4"/>
              <c:pt idx="0">
                <c:v>192.62990323999998</c:v>
              </c:pt>
              <c:pt idx="1">
                <c:v>823.47566894999977</c:v>
              </c:pt>
              <c:pt idx="2">
                <c:v>373.53472067999996</c:v>
              </c:pt>
              <c:pt idx="3">
                <c:v>409.43747345999833</c:v>
              </c:pt>
            </c:numLit>
          </c:val>
        </c:ser>
        <c:shape val="box"/>
        <c:axId val="63262720"/>
        <c:axId val="63264256"/>
        <c:axId val="0"/>
      </c:bar3DChart>
      <c:catAx>
        <c:axId val="6326272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Arial Black" pitchFamily="34" charset="0"/>
                <a:cs typeface="Arial" pitchFamily="34" charset="0"/>
              </a:defRPr>
            </a:pPr>
            <a:endParaRPr lang="pt-BR"/>
          </a:p>
        </c:txPr>
        <c:crossAx val="63264256"/>
        <c:crosses val="autoZero"/>
        <c:auto val="1"/>
        <c:lblAlgn val="ctr"/>
        <c:lblOffset val="100"/>
      </c:catAx>
      <c:valAx>
        <c:axId val="63264256"/>
        <c:scaling>
          <c:orientation val="minMax"/>
        </c:scaling>
        <c:delete val="1"/>
        <c:axPos val="l"/>
        <c:numFmt formatCode="General" sourceLinked="1"/>
        <c:tickLblPos val="none"/>
        <c:crossAx val="63262720"/>
        <c:crosses val="autoZero"/>
        <c:crossBetween val="between"/>
      </c:valAx>
    </c:plotArea>
    <c:plotVisOnly val="1"/>
  </c:chart>
  <c:spPr>
    <a:noFill/>
    <a:ln>
      <a:noFill/>
    </a:ln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10"/>
      <c:depthPercent val="100"/>
      <c:rAngAx val="1"/>
    </c:view3D>
    <c:plotArea>
      <c:layout>
        <c:manualLayout>
          <c:layoutTarget val="inner"/>
          <c:xMode val="edge"/>
          <c:yMode val="edge"/>
          <c:x val="1.5820698747528245E-2"/>
          <c:y val="0.17414096916299801"/>
          <c:w val="0.97626895187870799"/>
          <c:h val="0.65732769086683562"/>
        </c:manualLayout>
      </c:layout>
      <c:bar3DChart>
        <c:barDir val="col"/>
        <c:grouping val="clustered"/>
        <c:ser>
          <c:idx val="0"/>
          <c:order val="0"/>
          <c:tx>
            <c:strRef>
              <c:f>Pronaf!$D$2</c:f>
              <c:strCache>
                <c:ptCount val="1"/>
                <c:pt idx="0">
                  <c:v>Estimado                      </c:v>
                </c:pt>
              </c:strCache>
            </c:strRef>
          </c:tx>
          <c:spPr>
            <a:solidFill>
              <a:srgbClr val="FFB13F"/>
            </a:solidFill>
          </c:spPr>
          <c:dLbls>
            <c:dLbl>
              <c:idx val="0"/>
              <c:layout>
                <c:manualLayout>
                  <c:x val="1.2437292260881878E-2"/>
                  <c:y val="-3.8666523070702936E-3"/>
                </c:manualLayout>
              </c:layout>
              <c:showVal val="1"/>
            </c:dLbl>
            <c:dLbl>
              <c:idx val="1"/>
              <c:layout>
                <c:manualLayout>
                  <c:x val="-7.0187683979727336E-3"/>
                  <c:y val="-1.2027434976361405E-3"/>
                </c:manualLayout>
              </c:layout>
              <c:showVal val="1"/>
            </c:dLbl>
            <c:dLbl>
              <c:idx val="2"/>
              <c:layout>
                <c:manualLayout>
                  <c:x val="2.8710378046709812E-3"/>
                  <c:y val="-4.261795810104013E-3"/>
                </c:manualLayout>
              </c:layout>
              <c:showVal val="1"/>
            </c:dLbl>
            <c:dLbl>
              <c:idx val="3"/>
              <c:layout>
                <c:manualLayout>
                  <c:x val="-1.7883285759243209E-2"/>
                  <c:y val="-1.1388382017202532E-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</c:dLbls>
          <c:cat>
            <c:strRef>
              <c:f>Pronaf!$A$4:$A$7</c:f>
              <c:strCache>
                <c:ptCount val="4"/>
                <c:pt idx="0">
                  <c:v>Plano Safra 2011/2012</c:v>
                </c:pt>
                <c:pt idx="1">
                  <c:v>Plano Safra 2012/2013</c:v>
                </c:pt>
                <c:pt idx="2">
                  <c:v>Plano Safra 2013/2014</c:v>
                </c:pt>
                <c:pt idx="3">
                  <c:v>TOTAL</c:v>
                </c:pt>
              </c:strCache>
            </c:strRef>
          </c:cat>
          <c:val>
            <c:numRef>
              <c:f>Pronaf!$D$4:$D$7</c:f>
              <c:numCache>
                <c:formatCode>_(* #,##0.0_);_(* \(#,##0.0\);_(* "-"??_);_(@_)</c:formatCode>
                <c:ptCount val="4"/>
                <c:pt idx="0">
                  <c:v>500</c:v>
                </c:pt>
                <c:pt idx="1">
                  <c:v>530</c:v>
                </c:pt>
                <c:pt idx="2">
                  <c:v>600</c:v>
                </c:pt>
                <c:pt idx="3" formatCode="_(* #,##0_);_(* \(#,##0\);_(* &quot;-&quot;??_);_(@_)">
                  <c:v>1630</c:v>
                </c:pt>
              </c:numCache>
            </c:numRef>
          </c:val>
        </c:ser>
        <c:ser>
          <c:idx val="1"/>
          <c:order val="1"/>
          <c:tx>
            <c:strRef>
              <c:f>Pronaf!$E$2</c:f>
              <c:strCache>
                <c:ptCount val="1"/>
                <c:pt idx="0">
                  <c:v>Realizado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537575249250299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3423771531541172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3423771531541238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1471790570579595E-2"/>
                  <c:y val="0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Pronaf!$A$4:$A$7</c:f>
              <c:strCache>
                <c:ptCount val="4"/>
                <c:pt idx="0">
                  <c:v>Plano Safra 2011/2012</c:v>
                </c:pt>
                <c:pt idx="1">
                  <c:v>Plano Safra 2012/2013</c:v>
                </c:pt>
                <c:pt idx="2">
                  <c:v>Plano Safra 2013/2014</c:v>
                </c:pt>
                <c:pt idx="3">
                  <c:v>TOTAL</c:v>
                </c:pt>
              </c:strCache>
            </c:strRef>
          </c:cat>
          <c:val>
            <c:numRef>
              <c:f>Pronaf!$E$4:$E$7</c:f>
              <c:numCache>
                <c:formatCode>_(* #,##0.0_);_(* \(#,##0.0\);_(* "-"??_);_(@_)</c:formatCode>
                <c:ptCount val="4"/>
                <c:pt idx="0">
                  <c:v>552.29999999999995</c:v>
                </c:pt>
                <c:pt idx="1">
                  <c:v>800</c:v>
                </c:pt>
                <c:pt idx="2">
                  <c:v>697.3</c:v>
                </c:pt>
                <c:pt idx="3" formatCode="_(* #,##0_);_(* \(#,##0\);_(* &quot;-&quot;??_);_(@_)">
                  <c:v>2049.6</c:v>
                </c:pt>
              </c:numCache>
            </c:numRef>
          </c:val>
        </c:ser>
        <c:shape val="box"/>
        <c:axId val="63306368"/>
        <c:axId val="63205760"/>
        <c:axId val="0"/>
      </c:bar3DChart>
      <c:catAx>
        <c:axId val="633063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63205760"/>
        <c:crosses val="autoZero"/>
        <c:auto val="1"/>
        <c:lblAlgn val="ctr"/>
        <c:lblOffset val="100"/>
      </c:catAx>
      <c:valAx>
        <c:axId val="63205760"/>
        <c:scaling>
          <c:orientation val="minMax"/>
        </c:scaling>
        <c:delete val="1"/>
        <c:axPos val="l"/>
        <c:numFmt formatCode="General" sourceLinked="0"/>
        <c:majorTickMark val="none"/>
        <c:tickLblPos val="none"/>
        <c:crossAx val="6330636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1743105165203065E-2"/>
          <c:y val="0.26890518176246042"/>
          <c:w val="0.24406070531330964"/>
          <c:h val="0.18289186485583034"/>
        </c:manualLayout>
      </c:layout>
      <c:txPr>
        <a:bodyPr/>
        <a:lstStyle/>
        <a:p>
          <a:pPr>
            <a:defRPr sz="1400" b="1"/>
          </a:pPr>
          <a:endParaRPr lang="pt-BR"/>
        </a:p>
      </c:txPr>
    </c:legend>
    <c:plotVisOnly val="1"/>
  </c:chart>
  <c:spPr>
    <a:noFill/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0.03767</cdr:x>
      <cdr:y>0.1153</cdr:y>
    </cdr:from>
    <cdr:to>
      <cdr:x>0.30254</cdr:x>
      <cdr:y>0.20089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34444" y="543920"/>
          <a:ext cx="2351331" cy="403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200" dirty="0" smtClean="0"/>
            <a:t>Nº de Contratações</a:t>
          </a:r>
          <a:endParaRPr lang="pt-BR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0.36471</cdr:x>
      <cdr:y>0.0927</cdr:y>
    </cdr:from>
    <cdr:to>
      <cdr:x>0.69961</cdr:x>
      <cdr:y>0.18298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780399" y="466741"/>
          <a:ext cx="2553195" cy="454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200" b="1" i="0" baseline="0" dirty="0" smtClean="0">
              <a:latin typeface="+mn-lt"/>
              <a:ea typeface="+mn-ea"/>
              <a:cs typeface="+mn-cs"/>
            </a:rPr>
            <a:t>Valores em R</a:t>
          </a:r>
          <a:r>
            <a:rPr lang="pt-BR" sz="1200" b="1" i="0" baseline="0" dirty="0">
              <a:latin typeface="+mn-lt"/>
              <a:ea typeface="+mn-ea"/>
              <a:cs typeface="+mn-cs"/>
            </a:rPr>
            <a:t>$ Bilhões</a:t>
          </a:r>
          <a:endParaRPr lang="pt-BR" sz="1200" dirty="0"/>
        </a:p>
        <a:p xmlns:a="http://schemas.openxmlformats.org/drawingml/2006/main">
          <a:endParaRPr lang="pt-BR" sz="1400" dirty="0"/>
        </a:p>
      </cdr:txBody>
    </cdr:sp>
  </cdr:relSizeAnchor>
  <cdr:relSizeAnchor xmlns:cdr="http://schemas.openxmlformats.org/drawingml/2006/chartDrawing">
    <cdr:from>
      <cdr:x>0.04226</cdr:x>
      <cdr:y>0.93168</cdr:y>
    </cdr:from>
    <cdr:to>
      <cdr:x>0.37094</cdr:x>
      <cdr:y>0.98357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22207" y="4690753"/>
          <a:ext cx="2505694" cy="261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Fonte: Banco da Amazônia.</a:t>
          </a:r>
          <a:endParaRPr lang="pt-B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0.34735</cdr:x>
      <cdr:y>0.13254</cdr:y>
    </cdr:from>
    <cdr:to>
      <cdr:x>0.64858</cdr:x>
      <cdr:y>0.22415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858587" y="661540"/>
          <a:ext cx="2479001" cy="457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200" dirty="0" smtClean="0"/>
            <a:t>Valores em R$ Milhões</a:t>
          </a:r>
          <a:endParaRPr lang="pt-BR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0.68892</cdr:x>
      <cdr:y>0.07566</cdr:y>
    </cdr:from>
    <cdr:to>
      <cdr:x>0.92148</cdr:x>
      <cdr:y>0.19371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577648" y="341602"/>
          <a:ext cx="1882864" cy="532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200" dirty="0" smtClean="0">
              <a:latin typeface="Arial" pitchFamily="34" charset="0"/>
              <a:cs typeface="Arial" pitchFamily="34" charset="0"/>
            </a:rPr>
            <a:t>Valores em R</a:t>
          </a:r>
          <a:r>
            <a:rPr lang="pt-BR" sz="1200" dirty="0">
              <a:latin typeface="Arial" pitchFamily="34" charset="0"/>
              <a:cs typeface="Arial" pitchFamily="34" charset="0"/>
            </a:rPr>
            <a:t>$ Milhões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0.15686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0" y="0"/>
          <a:ext cx="8096250" cy="708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600" b="1" dirty="0">
              <a:latin typeface="Arial Black" pitchFamily="34" charset="0"/>
              <a:cs typeface="Arial" pitchFamily="34" charset="0"/>
            </a:rPr>
            <a:t>Contratação </a:t>
          </a:r>
          <a:r>
            <a:rPr lang="pt-BR" sz="1600" b="1" dirty="0" smtClean="0">
              <a:latin typeface="Arial Black" pitchFamily="34" charset="0"/>
              <a:cs typeface="Arial" pitchFamily="34" charset="0"/>
            </a:rPr>
            <a:t>FNO por </a:t>
          </a:r>
          <a:r>
            <a:rPr lang="pt-BR" sz="1600" b="1" dirty="0">
              <a:latin typeface="Arial Black" pitchFamily="34" charset="0"/>
              <a:cs typeface="Arial" pitchFamily="34" charset="0"/>
            </a:rPr>
            <a:t>Tipologia da </a:t>
          </a:r>
          <a:r>
            <a:rPr lang="pt-BR" sz="1600" b="1" dirty="0" smtClean="0">
              <a:latin typeface="Arial Black" pitchFamily="34" charset="0"/>
              <a:cs typeface="Arial" pitchFamily="34" charset="0"/>
            </a:rPr>
            <a:t>PNDR - 1º </a:t>
          </a:r>
          <a:r>
            <a:rPr lang="pt-BR" sz="1600" b="1" dirty="0">
              <a:latin typeface="Arial Black" pitchFamily="34" charset="0"/>
              <a:cs typeface="Arial" pitchFamily="34" charset="0"/>
            </a:rPr>
            <a:t>Semestre de 2014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0.39503</cdr:x>
      <cdr:y>0.11257</cdr:y>
    </cdr:from>
    <cdr:to>
      <cdr:x>0.61518</cdr:x>
      <cdr:y>0.20285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230387" y="546228"/>
          <a:ext cx="1800297" cy="438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200" b="0" i="0" baseline="0" dirty="0" smtClean="0">
              <a:latin typeface="+mn-lt"/>
              <a:ea typeface="+mn-ea"/>
              <a:cs typeface="+mn-cs"/>
            </a:rPr>
            <a:t>Valores em R</a:t>
          </a:r>
          <a:r>
            <a:rPr lang="pt-BR" sz="1200" b="0" i="0" baseline="0" dirty="0">
              <a:latin typeface="+mn-lt"/>
              <a:ea typeface="+mn-ea"/>
              <a:cs typeface="+mn-cs"/>
            </a:rPr>
            <a:t>$ Milhões</a:t>
          </a:r>
          <a:endParaRPr lang="pt-BR" sz="1200" b="0" dirty="0"/>
        </a:p>
        <a:p xmlns:a="http://schemas.openxmlformats.org/drawingml/2006/main">
          <a:endParaRPr lang="pt-BR" sz="1200" b="0" dirty="0"/>
        </a:p>
      </cdr:txBody>
    </cdr:sp>
  </cdr:relSizeAnchor>
  <cdr:relSizeAnchor xmlns:cdr="http://schemas.openxmlformats.org/drawingml/2006/chartDrawing">
    <cdr:from>
      <cdr:x>0.01107</cdr:x>
      <cdr:y>0.03089</cdr:y>
    </cdr:from>
    <cdr:to>
      <cdr:x>0.99564</cdr:x>
      <cdr:y>0.1141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90549" y="149888"/>
          <a:ext cx="8051470" cy="403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2000" b="1" dirty="0" smtClean="0"/>
            <a:t>       </a:t>
          </a:r>
          <a:r>
            <a:rPr lang="pt-BR" sz="2000" b="1" dirty="0" err="1" smtClean="0"/>
            <a:t>FNO-Pronaf</a:t>
          </a:r>
          <a:r>
            <a:rPr lang="pt-BR" sz="2000" b="1" dirty="0" smtClean="0"/>
            <a:t> – Consecução do Plano Safra (Período de 2011 a 2014)</a:t>
          </a:r>
          <a:endParaRPr lang="pt-BR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071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8845" y="0"/>
            <a:ext cx="2944071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D991F-1444-4E5E-81EE-EFEE602B852A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9433239"/>
            <a:ext cx="2944071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8845" y="9433239"/>
            <a:ext cx="2944071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5424D-5DF8-43CF-98E9-3568B4098A4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7C03899-96C5-43A0-A5CA-37147C311468}" type="datetimeFigureOut">
              <a:rPr lang="pt-BR"/>
              <a:pPr>
                <a:defRPr/>
              </a:pPr>
              <a:t>03/11/2014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7414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6A642C5-95E8-45DD-8588-EE66FA98F89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Obs</a:t>
            </a:r>
            <a:r>
              <a:rPr lang="pt-BR" dirty="0" smtClean="0"/>
              <a:t>: </a:t>
            </a:r>
            <a:r>
              <a:rPr lang="pt-BR" dirty="0" err="1" smtClean="0"/>
              <a:t>Nsisard</a:t>
            </a:r>
            <a:r>
              <a:rPr lang="pt-BR" dirty="0" smtClean="0"/>
              <a:t>:</a:t>
            </a:r>
            <a:r>
              <a:rPr lang="pt-BR" baseline="0" dirty="0" smtClean="0"/>
              <a:t> as unidades passam a enxergar o cliente de maneira mais precisa, além de acompanhar seu desempenho, permitindo des.............. Estratégicas para alcance das metas pactuadas.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642C5-95E8-45DD-8588-EE66FA98F896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83C40-B377-41BC-9D7D-1B05A88AECA3}" type="datetimeFigureOut">
              <a:rPr lang="pt-BR"/>
              <a:pPr>
                <a:defRPr/>
              </a:pPr>
              <a:t>03/11/2014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3EF3E-2BD8-46EB-9E1C-93ECFFD9D3E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2D5E7-B16B-42A5-BE64-7BDA8DD87DE1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5A9E6-F5F4-43E9-A3A1-2111B4C5109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2D5E7-B16B-42A5-BE64-7BDA8DD87DE1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5A9E6-F5F4-43E9-A3A1-2111B4C5109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2D5E7-B16B-42A5-BE64-7BDA8DD87DE1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5A9E6-F5F4-43E9-A3A1-2111B4C5109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2D5E7-B16B-42A5-BE64-7BDA8DD87DE1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5A9E6-F5F4-43E9-A3A1-2111B4C5109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2D5E7-B16B-42A5-BE64-7BDA8DD87DE1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5A9E6-F5F4-43E9-A3A1-2111B4C5109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04009-F890-49F8-9408-D6EA4727F3D5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7735E9-6467-458B-8111-FF6F643E0C3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04009-F890-49F8-9408-D6EA4727F3D5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7735E9-6467-458B-8111-FF6F643E0C3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04009-F890-49F8-9408-D6EA4727F3D5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7735E9-6467-458B-8111-FF6F643E0C3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04009-F890-49F8-9408-D6EA4727F3D5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7735E9-6467-458B-8111-FF6F643E0C3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04009-F890-49F8-9408-D6EA4727F3D5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7735E9-6467-458B-8111-FF6F643E0C3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059B4-BF12-4813-86E0-E8B68323C1BE}" type="datetimeFigureOut">
              <a:rPr lang="pt-BR"/>
              <a:pPr>
                <a:defRPr/>
              </a:pPr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9C05D-1367-4604-A680-2014F7A9F16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04009-F890-49F8-9408-D6EA4727F3D5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7735E9-6467-458B-8111-FF6F643E0C3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04009-F890-49F8-9408-D6EA4727F3D5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7735E9-6467-458B-8111-FF6F643E0C3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04009-F890-49F8-9408-D6EA4727F3D5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7735E9-6467-458B-8111-FF6F643E0C3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04009-F890-49F8-9408-D6EA4727F3D5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7735E9-6467-458B-8111-FF6F643E0C3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04009-F890-49F8-9408-D6EA4727F3D5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7735E9-6467-458B-8111-FF6F643E0C3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04009-F890-49F8-9408-D6EA4727F3D5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7735E9-6467-458B-8111-FF6F643E0C3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2D5E7-B16B-42A5-BE64-7BDA8DD87DE1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5A9E6-F5F4-43E9-A3A1-2111B4C5109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2D5E7-B16B-42A5-BE64-7BDA8DD87DE1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5A9E6-F5F4-43E9-A3A1-2111B4C5109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2D5E7-B16B-42A5-BE64-7BDA8DD87DE1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5A9E6-F5F4-43E9-A3A1-2111B4C5109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2D5E7-B16B-42A5-BE64-7BDA8DD87DE1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5A9E6-F5F4-43E9-A3A1-2111B4C5109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2D5E7-B16B-42A5-BE64-7BDA8DD87DE1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5A9E6-F5F4-43E9-A3A1-2111B4C5109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título mestre</a:t>
            </a:r>
          </a:p>
        </p:txBody>
      </p:sp>
      <p:sp>
        <p:nvSpPr>
          <p:cNvPr id="819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25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pic>
        <p:nvPicPr>
          <p:cNvPr id="5" name="Imagem 4" descr="Rodapé slide 2014 sem Logo Gov Federal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2" y="6203541"/>
            <a:ext cx="9144000" cy="6581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8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2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8" name="Imagem 7" descr="Rodapé slide 2014 sem Logo Gov Federal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2" y="6203541"/>
            <a:ext cx="9144000" cy="6581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42364"/>
            <a:ext cx="9144001" cy="91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57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presentação Gráficos6-01.jpg"/>
          <p:cNvPicPr>
            <a:picLocks noChangeAspect="1"/>
          </p:cNvPicPr>
          <p:nvPr/>
        </p:nvPicPr>
        <p:blipFill>
          <a:blip r:embed="rId2" cstate="print"/>
          <a:srcRect l="8416" t="6243" r="9996" b="7365"/>
          <a:stretch>
            <a:fillRect/>
          </a:stretch>
        </p:blipFill>
        <p:spPr>
          <a:xfrm>
            <a:off x="-36512" y="-44624"/>
            <a:ext cx="9324528" cy="69300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76513" y="5530575"/>
            <a:ext cx="1090451" cy="338554"/>
          </a:xfrm>
          <a:prstGeom prst="rect">
            <a:avLst/>
          </a:prstGeom>
          <a:solidFill>
            <a:srgbClr val="EDC313">
              <a:alpha val="92157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Novembro</a:t>
            </a:r>
            <a:endParaRPr lang="pt-BR" sz="16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57408" y="1005905"/>
            <a:ext cx="7916575" cy="499113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23900" lvl="1" indent="-457200">
              <a:lnSpc>
                <a:spcPct val="120000"/>
              </a:lnSpc>
              <a:buSzPct val="80000"/>
              <a:buFontTx/>
              <a:buBlip>
                <a:blip r:embed="rId2"/>
              </a:buBlip>
            </a:pPr>
            <a:r>
              <a:rPr lang="pt-BR" sz="1800" dirty="0">
                <a:latin typeface="+mj-lt"/>
              </a:rPr>
              <a:t>Plano Plurianual do Governo Federal (PPA)</a:t>
            </a:r>
          </a:p>
          <a:p>
            <a:pPr marL="723900" lvl="1" indent="-457200">
              <a:lnSpc>
                <a:spcPct val="120000"/>
              </a:lnSpc>
              <a:buSzPct val="80000"/>
              <a:buFontTx/>
              <a:buBlip>
                <a:blip r:embed="rId2"/>
              </a:buBlip>
            </a:pPr>
            <a:r>
              <a:rPr lang="pt-BR" sz="1800" dirty="0">
                <a:latin typeface="+mj-lt"/>
              </a:rPr>
              <a:t>Política Nacional de Desenvolvimento Regional (PNDR</a:t>
            </a:r>
            <a:r>
              <a:rPr lang="pt-BR" sz="1800" dirty="0" smtClean="0">
                <a:latin typeface="+mj-lt"/>
              </a:rPr>
              <a:t>)</a:t>
            </a:r>
          </a:p>
          <a:p>
            <a:pPr marL="723900" lvl="1" indent="-457200">
              <a:lnSpc>
                <a:spcPct val="120000"/>
              </a:lnSpc>
              <a:buSzPct val="80000"/>
              <a:buFontTx/>
              <a:buBlip>
                <a:blip r:embed="rId2"/>
              </a:buBlip>
            </a:pPr>
            <a:r>
              <a:rPr lang="pt-BR" sz="1800" dirty="0" smtClean="0">
                <a:latin typeface="+mj-lt"/>
              </a:rPr>
              <a:t>Plano Regional de Desenvolvimento da Amazônia - PRDA</a:t>
            </a:r>
            <a:endParaRPr lang="pt-BR" sz="1800" dirty="0">
              <a:latin typeface="+mj-lt"/>
            </a:endParaRPr>
          </a:p>
          <a:p>
            <a:pPr marL="723900" lvl="1" indent="-457200">
              <a:lnSpc>
                <a:spcPct val="120000"/>
              </a:lnSpc>
              <a:buSzPct val="80000"/>
              <a:buFontTx/>
              <a:buBlip>
                <a:blip r:embed="rId2"/>
              </a:buBlip>
            </a:pPr>
            <a:r>
              <a:rPr lang="pt-BR" sz="1800" dirty="0">
                <a:latin typeface="+mj-lt"/>
              </a:rPr>
              <a:t>Plano Amazônia Sustentável (PAS)</a:t>
            </a:r>
          </a:p>
          <a:p>
            <a:pPr marL="723900" lvl="1" indent="-457200">
              <a:lnSpc>
                <a:spcPct val="120000"/>
              </a:lnSpc>
              <a:buSzPct val="80000"/>
              <a:buFontTx/>
              <a:buBlip>
                <a:blip r:embed="rId2"/>
              </a:buBlip>
            </a:pPr>
            <a:r>
              <a:rPr lang="pt-BR" sz="1800" dirty="0">
                <a:latin typeface="+mj-lt"/>
              </a:rPr>
              <a:t>Política Nacional de Assistência Técnica e Extensão Rural (PNATER)</a:t>
            </a:r>
          </a:p>
          <a:p>
            <a:pPr marL="723900" lvl="1" indent="-457200">
              <a:lnSpc>
                <a:spcPct val="120000"/>
              </a:lnSpc>
              <a:buSzPct val="80000"/>
              <a:buFontTx/>
              <a:buBlip>
                <a:blip r:embed="rId2"/>
              </a:buBlip>
            </a:pPr>
            <a:r>
              <a:rPr lang="pt-BR" sz="1800" dirty="0">
                <a:latin typeface="+mj-lt"/>
              </a:rPr>
              <a:t>Plano Nacional de Turismo (PNT) </a:t>
            </a:r>
          </a:p>
          <a:p>
            <a:pPr marL="723900" lvl="1" indent="-457200">
              <a:lnSpc>
                <a:spcPct val="120000"/>
              </a:lnSpc>
              <a:buSzPct val="80000"/>
              <a:buFontTx/>
              <a:buBlip>
                <a:blip r:embed="rId2"/>
              </a:buBlip>
            </a:pPr>
            <a:r>
              <a:rPr lang="pt-BR" sz="1800" dirty="0">
                <a:latin typeface="+mj-lt"/>
              </a:rPr>
              <a:t>Programa “Amazônia + Cultura”</a:t>
            </a:r>
          </a:p>
          <a:p>
            <a:pPr marL="723900" lvl="1" indent="-457200">
              <a:lnSpc>
                <a:spcPct val="120000"/>
              </a:lnSpc>
              <a:buSzPct val="80000"/>
              <a:buFontTx/>
              <a:buBlip>
                <a:blip r:embed="rId2"/>
              </a:buBlip>
            </a:pPr>
            <a:r>
              <a:rPr lang="pt-BR" sz="1800" dirty="0">
                <a:latin typeface="+mj-lt"/>
              </a:rPr>
              <a:t>Política Nacional de Reforma Agrária</a:t>
            </a:r>
          </a:p>
          <a:p>
            <a:pPr marL="723900" lvl="1" indent="-457200">
              <a:lnSpc>
                <a:spcPct val="120000"/>
              </a:lnSpc>
              <a:buSzPct val="80000"/>
              <a:buFontTx/>
              <a:buBlip>
                <a:blip r:embed="rId2"/>
              </a:buBlip>
            </a:pPr>
            <a:r>
              <a:rPr lang="pt-BR" sz="1800" dirty="0">
                <a:latin typeface="+mj-lt"/>
              </a:rPr>
              <a:t>Lei Geral das Micro e Pequenas Empresas </a:t>
            </a:r>
          </a:p>
          <a:p>
            <a:pPr marL="723900" lvl="1" indent="-457200">
              <a:lnSpc>
                <a:spcPct val="120000"/>
              </a:lnSpc>
              <a:buSzPct val="80000"/>
              <a:buFontTx/>
              <a:buBlip>
                <a:blip r:embed="rId2"/>
              </a:buBlip>
            </a:pPr>
            <a:r>
              <a:rPr lang="pt-BR" sz="1800" dirty="0">
                <a:latin typeface="+mj-lt"/>
              </a:rPr>
              <a:t>Política Nacional de Arranjos Produtivos Locais</a:t>
            </a:r>
          </a:p>
          <a:p>
            <a:pPr marL="723900" lvl="1" indent="-457200">
              <a:lnSpc>
                <a:spcPct val="120000"/>
              </a:lnSpc>
              <a:buSzPct val="80000"/>
              <a:buFontTx/>
              <a:buBlip>
                <a:blip r:embed="rId2"/>
              </a:buBlip>
            </a:pPr>
            <a:r>
              <a:rPr lang="pt-BR" sz="1800" dirty="0">
                <a:latin typeface="+mj-lt"/>
              </a:rPr>
              <a:t>Programa de Aceleração do Crescimento (PAC)</a:t>
            </a:r>
          </a:p>
          <a:p>
            <a:pPr marL="723900" lvl="1" indent="-457200">
              <a:lnSpc>
                <a:spcPct val="120000"/>
              </a:lnSpc>
              <a:buSzPct val="80000"/>
              <a:buFontTx/>
              <a:buBlip>
                <a:blip r:embed="rId2"/>
              </a:buBlip>
            </a:pPr>
            <a:r>
              <a:rPr lang="pt-BR" sz="1800" dirty="0">
                <a:latin typeface="+mj-lt"/>
              </a:rPr>
              <a:t>Programa de Microfinanças Sustentáveis para a Amazônia</a:t>
            </a:r>
          </a:p>
          <a:p>
            <a:pPr marL="723900" lvl="1" indent="-457200">
              <a:lnSpc>
                <a:spcPct val="120000"/>
              </a:lnSpc>
              <a:buSzPct val="80000"/>
              <a:buFontTx/>
              <a:buBlip>
                <a:blip r:embed="rId2"/>
              </a:buBlip>
            </a:pPr>
            <a:r>
              <a:rPr lang="pt-BR" sz="1800" dirty="0" smtClean="0">
                <a:latin typeface="+mj-lt"/>
              </a:rPr>
              <a:t>Política de Responsabilidade Socioambiental - PRSA</a:t>
            </a:r>
            <a:endParaRPr lang="pt-BR" sz="1800" dirty="0">
              <a:latin typeface="+mj-lt"/>
            </a:endParaRPr>
          </a:p>
          <a:p>
            <a:pPr marL="723900" lvl="1" indent="-457200">
              <a:lnSpc>
                <a:spcPct val="120000"/>
              </a:lnSpc>
              <a:buSzPct val="80000"/>
              <a:buFontTx/>
              <a:buBlip>
                <a:blip r:embed="rId2"/>
              </a:buBlip>
            </a:pPr>
            <a:r>
              <a:rPr lang="pt-BR" sz="1800" dirty="0">
                <a:latin typeface="+mj-lt"/>
              </a:rPr>
              <a:t>Políticas e Planos Estaduais</a:t>
            </a:r>
          </a:p>
        </p:txBody>
      </p:sp>
      <p:sp>
        <p:nvSpPr>
          <p:cNvPr id="3" name="Título 2"/>
          <p:cNvSpPr txBox="1">
            <a:spLocks/>
          </p:cNvSpPr>
          <p:nvPr/>
        </p:nvSpPr>
        <p:spPr>
          <a:xfrm>
            <a:off x="0" y="0"/>
            <a:ext cx="914399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Integração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nas Políticas Públicas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presentação Gráficos6-15.jpg"/>
          <p:cNvPicPr>
            <a:picLocks noChangeAspect="1"/>
          </p:cNvPicPr>
          <p:nvPr/>
        </p:nvPicPr>
        <p:blipFill>
          <a:blip r:embed="rId2" cstate="print"/>
          <a:srcRect l="7578" t="6951" r="11697" b="6951"/>
          <a:stretch>
            <a:fillRect/>
          </a:stretch>
        </p:blipFill>
        <p:spPr>
          <a:xfrm>
            <a:off x="0" y="12750"/>
            <a:ext cx="9180512" cy="687263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91570" y="5827594"/>
            <a:ext cx="3807726" cy="400110"/>
          </a:xfrm>
          <a:prstGeom prst="rect">
            <a:avLst/>
          </a:prstGeom>
          <a:solidFill>
            <a:srgbClr val="358B58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984344" y="2719802"/>
            <a:ext cx="726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latin typeface="+mj-lt"/>
              </a:rPr>
              <a:t>O Banco da Amazônia e o Desenvolvimento Regional</a:t>
            </a:r>
            <a:endParaRPr lang="pt-BR" sz="4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98409" y="370936"/>
            <a:ext cx="824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Contratações - Todas as Fontes de Recursos</a:t>
            </a:r>
          </a:p>
        </p:txBody>
      </p:sp>
      <p:graphicFrame>
        <p:nvGraphicFramePr>
          <p:cNvPr id="3" name="Gráfico 2"/>
          <p:cNvGraphicFramePr/>
          <p:nvPr/>
        </p:nvGraphicFramePr>
        <p:xfrm>
          <a:off x="371476" y="952500"/>
          <a:ext cx="8543924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146961" y="1555668"/>
            <a:ext cx="3194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Valores em R$ milhões</a:t>
            </a:r>
            <a:endParaRPr lang="pt-BR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19396" y="5937663"/>
            <a:ext cx="331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Banco da Amazônia. 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32665" y="235938"/>
            <a:ext cx="824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Financiamento por Porte – 2007 a Junho/2014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71895" y="5818909"/>
            <a:ext cx="3253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Banco da Amazônia.</a:t>
            </a:r>
            <a:endParaRPr lang="pt-BR" sz="1200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525294" y="1272540"/>
          <a:ext cx="8171233" cy="440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274320" y="821014"/>
            <a:ext cx="8564880" cy="38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/>
              <a:t>Contratações por Porte – Todas as Fontes de Recursos</a:t>
            </a:r>
            <a:endParaRPr lang="pt-B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presentação Gráficos6-15.jpg"/>
          <p:cNvPicPr>
            <a:picLocks noChangeAspect="1"/>
          </p:cNvPicPr>
          <p:nvPr/>
        </p:nvPicPr>
        <p:blipFill>
          <a:blip r:embed="rId2" cstate="print"/>
          <a:srcRect l="7578" t="6951" r="11697" b="6951"/>
          <a:stretch>
            <a:fillRect/>
          </a:stretch>
        </p:blipFill>
        <p:spPr>
          <a:xfrm>
            <a:off x="0" y="0"/>
            <a:ext cx="9180512" cy="687263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91570" y="5827594"/>
            <a:ext cx="3807726" cy="400110"/>
          </a:xfrm>
          <a:prstGeom prst="rect">
            <a:avLst/>
          </a:prstGeom>
          <a:solidFill>
            <a:srgbClr val="358B58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65362" y="2705734"/>
            <a:ext cx="8220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latin typeface="+mj-lt"/>
              </a:rPr>
              <a:t>O Fundo Constitucional de Financiamento do Norte (FNO)</a:t>
            </a:r>
            <a:endParaRPr lang="pt-BR" sz="4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8936966" cy="114300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</a:rPr>
              <a:t>Evolução das Contratações com recursos do FNO</a:t>
            </a:r>
            <a:endParaRPr lang="pt-B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782198" y="914400"/>
          <a:ext cx="7623672" cy="5034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22563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Contratação do Crédito Rural com Recursos do FNO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540698" y="857621"/>
          <a:ext cx="8229600" cy="499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02525" y="5913912"/>
            <a:ext cx="2648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Banco da Amazônia.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9925" y="364842"/>
            <a:ext cx="859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Contratações por Porte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01880" y="1014600"/>
          <a:ext cx="8782050" cy="4806262"/>
        </p:xfrm>
        <a:graphic>
          <a:graphicData uri="http://schemas.openxmlformats.org/drawingml/2006/table">
            <a:tbl>
              <a:tblPr/>
              <a:tblGrid>
                <a:gridCol w="2836680"/>
                <a:gridCol w="1007955"/>
                <a:gridCol w="869869"/>
                <a:gridCol w="1018307"/>
                <a:gridCol w="941122"/>
                <a:gridCol w="1128156"/>
                <a:gridCol w="979961"/>
              </a:tblGrid>
              <a:tr h="60704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</a:rPr>
                        <a:t>Valores Contratados por Porte e Setor - FNO </a:t>
                      </a:r>
                      <a:r>
                        <a:rPr lang="pt-BR" sz="1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</a:rPr>
                        <a:t>– Jan-Jun/2014</a:t>
                      </a:r>
                    </a:p>
                    <a:p>
                      <a:pPr algn="ctr" fontAlgn="b"/>
                      <a:endParaRPr lang="pt-BR" sz="1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84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Setor  Rural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Setor Não Rural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84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R$ milhões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R$ milhões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R$ milhões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1840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Produtor Familiar/Mini/Micro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446,2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44,4%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14,0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1,8%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460,2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25,6%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0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Pequeno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294,3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29,3%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364,1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45,8%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658,4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36,6%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59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Pequeno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Médio</a:t>
                      </a:r>
                    </a:p>
                  </a:txBody>
                  <a:tcPr marL="36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200,6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6,2%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101,9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12,8%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302,4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16,8%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0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62,2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0,1%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170,9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21,5%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233,2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13,0%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0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Grande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1,1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0,1%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143,8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18,1%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144,9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8,1%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1.004,4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100,0%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794,7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100,0%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1.799,1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100,0%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184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8000"/>
                          </a:solidFill>
                          <a:latin typeface="Arial"/>
                        </a:rPr>
                        <a:t>55,8%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8000"/>
                          </a:solidFill>
                          <a:latin typeface="Arial"/>
                        </a:rPr>
                        <a:t>44,2%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144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8000"/>
                          </a:solidFill>
                          <a:latin typeface="Arial"/>
                        </a:rPr>
                        <a:t>100,0%</a:t>
                      </a:r>
                      <a:endParaRPr lang="pt-BR" sz="1600" b="1" i="0" u="none" strike="noStrike" dirty="0">
                        <a:solidFill>
                          <a:srgbClr val="008000"/>
                        </a:solidFill>
                        <a:latin typeface="Arial"/>
                      </a:endParaRP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144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02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Fonte: Banco da Amazônia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Base: junho/2014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</a:rPr>
              <a:t>Contratações por Tipologia da PNDR</a:t>
            </a:r>
            <a:endParaRPr lang="pt-B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552450" y="1219200"/>
          <a:ext cx="8096250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997836" y="5907376"/>
            <a:ext cx="536043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100" dirty="0">
                <a:latin typeface="Calibri" pitchFamily="34" charset="0"/>
              </a:rPr>
              <a:t>Fonte: </a:t>
            </a:r>
            <a:r>
              <a:rPr lang="pt-BR" sz="1100" dirty="0" smtClean="0">
                <a:latin typeface="Calibri" pitchFamily="34" charset="0"/>
              </a:rPr>
              <a:t>Banco da Amazônia – Base: junho/2014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6175" y="127336"/>
            <a:ext cx="84751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457200" indent="-457200" algn="ctr"/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Desempenho do FNO - </a:t>
            </a:r>
            <a:r>
              <a:rPr lang="pt-BR" sz="28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PRONAF</a:t>
            </a:r>
            <a:endParaRPr lang="pt-BR" sz="2800" b="1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598220" y="1144522"/>
          <a:ext cx="8177645" cy="4852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14401" y="5652655"/>
            <a:ext cx="2113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Banco da Amazônia.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7"/>
          <p:cNvSpPr>
            <a:spLocks noGrp="1"/>
          </p:cNvSpPr>
          <p:nvPr>
            <p:ph type="title"/>
          </p:nvPr>
        </p:nvSpPr>
        <p:spPr>
          <a:xfrm>
            <a:off x="335849" y="2439932"/>
            <a:ext cx="8608623" cy="1727187"/>
          </a:xfrm>
        </p:spPr>
        <p:txBody>
          <a:bodyPr>
            <a:noAutofit/>
          </a:bodyPr>
          <a:lstStyle/>
          <a:p>
            <a:pPr lvl="0"/>
            <a:r>
              <a:rPr lang="pt-BR" sz="2400" b="1" dirty="0" smtClean="0">
                <a:solidFill>
                  <a:srgbClr val="808080"/>
                </a:solidFill>
              </a:rPr>
              <a:t>Audiência pública do Senado Federal</a:t>
            </a:r>
            <a:r>
              <a:rPr lang="pt-BR" sz="2800" b="1" dirty="0" smtClean="0">
                <a:solidFill>
                  <a:srgbClr val="808080"/>
                </a:solidFill>
              </a:rPr>
              <a:t/>
            </a:r>
            <a:br>
              <a:rPr lang="pt-BR" sz="2800" b="1" dirty="0" smtClean="0">
                <a:solidFill>
                  <a:srgbClr val="808080"/>
                </a:solidFill>
              </a:rPr>
            </a:br>
            <a:r>
              <a:rPr lang="pt-BR" sz="2800" b="1" dirty="0" smtClean="0">
                <a:solidFill>
                  <a:srgbClr val="808080"/>
                </a:solidFill>
              </a:rPr>
              <a:t/>
            </a:r>
            <a:br>
              <a:rPr lang="pt-BR" sz="2800" b="1" dirty="0" smtClean="0">
                <a:solidFill>
                  <a:srgbClr val="808080"/>
                </a:solidFill>
              </a:rPr>
            </a:br>
            <a:r>
              <a:rPr lang="pt-BR" sz="2400" b="1" dirty="0" smtClean="0">
                <a:solidFill>
                  <a:srgbClr val="808080"/>
                </a:solidFill>
              </a:rPr>
              <a:t>A importância do Sistema Financeiro Nacional para o Crédito Agrícola no Brasil - Desafios e Perspectivas</a:t>
            </a:r>
            <a:endParaRPr lang="pt-BR" sz="2400" b="1" dirty="0">
              <a:solidFill>
                <a:srgbClr val="80808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60043" y="5305357"/>
            <a:ext cx="2766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Oduval Lobato Neto</a:t>
            </a:r>
          </a:p>
          <a:p>
            <a:pPr algn="ctr"/>
            <a:r>
              <a:rPr lang="pt-BR" sz="1200" dirty="0" smtClean="0"/>
              <a:t>Gerente Executivo de Gestão de Programas Governamentais</a:t>
            </a:r>
            <a:endParaRPr lang="pt-BR" sz="1200" dirty="0"/>
          </a:p>
        </p:txBody>
      </p:sp>
      <p:sp>
        <p:nvSpPr>
          <p:cNvPr id="5" name="Título 7"/>
          <p:cNvSpPr txBox="1">
            <a:spLocks/>
          </p:cNvSpPr>
          <p:nvPr/>
        </p:nvSpPr>
        <p:spPr>
          <a:xfrm>
            <a:off x="1" y="564564"/>
            <a:ext cx="9144000" cy="1727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rgbClr val="808080"/>
                </a:solidFill>
                <a:latin typeface="+mj-lt"/>
                <a:ea typeface="+mj-ea"/>
                <a:cs typeface="+mj-cs"/>
              </a:rPr>
              <a:t>COMISSÃO DE AGRICULTURA E REFORMA AGRÁRIA (CRA)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167934" y="172529"/>
            <a:ext cx="8976066" cy="828135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3100" b="1" dirty="0" smtClean="0">
                <a:solidFill>
                  <a:schemeClr val="bg1">
                    <a:lumMod val="50000"/>
                  </a:schemeClr>
                </a:solidFill>
              </a:rPr>
              <a:t>Impactos socioeconômicos e efeitos </a:t>
            </a:r>
            <a:br>
              <a:rPr lang="pt-BR" sz="31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3100" b="1" dirty="0" smtClean="0">
                <a:solidFill>
                  <a:schemeClr val="bg1">
                    <a:lumMod val="50000"/>
                  </a:schemeClr>
                </a:solidFill>
              </a:rPr>
              <a:t>gerados na economia da Região Norte</a:t>
            </a:r>
            <a:r>
              <a:rPr lang="pt-BR" sz="40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z="40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t-BR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018353" y="1340563"/>
          <a:ext cx="7065430" cy="4318789"/>
        </p:xfrm>
        <a:graphic>
          <a:graphicData uri="http://schemas.openxmlformats.org/drawingml/2006/table">
            <a:tbl>
              <a:tblPr/>
              <a:tblGrid>
                <a:gridCol w="2744684"/>
                <a:gridCol w="2113203"/>
                <a:gridCol w="2207543"/>
              </a:tblGrid>
              <a:tr h="653461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Efeitos sobre a Economia Regional - FNO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51359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 Investimento</a:t>
                      </a:r>
                      <a:r>
                        <a:rPr lang="pt-BR" sz="2000" b="1" i="0" u="none" strike="noStrike" baseline="0" dirty="0" smtClean="0">
                          <a:solidFill>
                            <a:srgbClr val="FFFFFF"/>
                          </a:solidFill>
                          <a:latin typeface="Arial"/>
                        </a:rPr>
                        <a:t> de R$ 1.799 milhões no </a:t>
                      </a:r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1º semestre/2014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177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PIB</a:t>
                      </a:r>
                    </a:p>
                  </a:txBody>
                  <a:tcPr marL="108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4.495</a:t>
                      </a:r>
                      <a:endParaRPr lang="pt-BR" sz="24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540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 Milhões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57177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VBP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8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7.724</a:t>
                      </a:r>
                      <a:endParaRPr lang="pt-BR" sz="24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540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 Milhões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711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Tributos</a:t>
                      </a:r>
                    </a:p>
                  </a:txBody>
                  <a:tcPr marL="108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1.034</a:t>
                      </a:r>
                      <a:endParaRPr lang="pt-BR" sz="24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540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 Milhões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7177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Salários</a:t>
                      </a:r>
                    </a:p>
                  </a:txBody>
                  <a:tcPr marL="108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4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1.051</a:t>
                      </a:r>
                      <a:endParaRPr lang="pt-BR" sz="24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540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R$ Milhões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22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Postos de Trabalho</a:t>
                      </a:r>
                    </a:p>
                  </a:txBody>
                  <a:tcPr marL="108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226.583</a:t>
                      </a:r>
                      <a:endParaRPr lang="pt-BR" sz="24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540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Ocupações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045029" y="5723906"/>
            <a:ext cx="2802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Banco da Amazônia.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presentação Gráficos6-15.jpg"/>
          <p:cNvPicPr>
            <a:picLocks noChangeAspect="1"/>
          </p:cNvPicPr>
          <p:nvPr/>
        </p:nvPicPr>
        <p:blipFill>
          <a:blip r:embed="rId2" cstate="print"/>
          <a:srcRect l="7578" t="6951" r="11697" b="6951"/>
          <a:stretch>
            <a:fillRect/>
          </a:stretch>
        </p:blipFill>
        <p:spPr>
          <a:xfrm>
            <a:off x="0" y="0"/>
            <a:ext cx="9180512" cy="687263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91570" y="5827594"/>
            <a:ext cx="3807726" cy="400110"/>
          </a:xfrm>
          <a:prstGeom prst="rect">
            <a:avLst/>
          </a:prstGeom>
          <a:solidFill>
            <a:srgbClr val="358B58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65362" y="2705734"/>
            <a:ext cx="8220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latin typeface="+mj-lt"/>
              </a:rPr>
              <a:t>Amazônia, SFN, Agricultura, Desafios e Perspectivas...</a:t>
            </a:r>
            <a:endParaRPr lang="pt-BR" sz="4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1285" y="448827"/>
            <a:ext cx="8156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SFN - Impactos diretos da oferta de crédito...</a:t>
            </a:r>
            <a:endParaRPr lang="pt-BR" sz="2800" b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48254" y="1110850"/>
            <a:ext cx="8086082" cy="44812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723900" lvl="1" indent="-45720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2"/>
              </a:buBlip>
            </a:pPr>
            <a:r>
              <a:rPr lang="pt-BR" sz="2800" dirty="0" smtClean="0">
                <a:latin typeface="+mj-lt"/>
              </a:rPr>
              <a:t>R$ para realização de investimentos;</a:t>
            </a:r>
          </a:p>
          <a:p>
            <a:pPr marL="723900" lvl="1" indent="-45720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2"/>
              </a:buBlip>
            </a:pPr>
            <a:r>
              <a:rPr lang="pt-BR" sz="2800" dirty="0" smtClean="0">
                <a:latin typeface="+mj-lt"/>
              </a:rPr>
              <a:t>Aquisição de matéria-prima e insumos;</a:t>
            </a:r>
          </a:p>
          <a:p>
            <a:pPr marL="723900" lvl="1" indent="-45720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2"/>
              </a:buBlip>
            </a:pPr>
            <a:r>
              <a:rPr lang="pt-BR" sz="2800" dirty="0" smtClean="0">
                <a:latin typeface="+mj-lt"/>
              </a:rPr>
              <a:t>Aumento da produção (consumo interno e exportação);</a:t>
            </a:r>
          </a:p>
          <a:p>
            <a:pPr marL="723900" lvl="1" indent="-45720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2"/>
              </a:buBlip>
            </a:pPr>
            <a:r>
              <a:rPr lang="pt-BR" sz="2800" dirty="0" smtClean="0">
                <a:latin typeface="+mj-lt"/>
              </a:rPr>
              <a:t>Geração de emprego e renda;</a:t>
            </a:r>
          </a:p>
          <a:p>
            <a:pPr marL="723900" lvl="1" indent="-45720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2"/>
              </a:buBlip>
            </a:pPr>
            <a:r>
              <a:rPr lang="pt-BR" sz="2800" dirty="0" smtClean="0">
                <a:latin typeface="+mj-lt"/>
              </a:rPr>
              <a:t>Crescimento e expansão dos empreendimentos;</a:t>
            </a:r>
          </a:p>
          <a:p>
            <a:pPr marL="723900" lvl="1" indent="-45720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2"/>
              </a:buBlip>
            </a:pPr>
            <a:r>
              <a:rPr lang="pt-BR" sz="2800" dirty="0" smtClean="0">
                <a:latin typeface="+mj-lt"/>
              </a:rPr>
              <a:t>Aumento da arrecadação de impostos...  </a:t>
            </a:r>
            <a:endParaRPr lang="pt-BR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457200" y="44161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</a:rPr>
              <a:t>Amazônia </a:t>
            </a: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</a:rPr>
              <a:t>– Potencialidades e Oportunidades...</a:t>
            </a:r>
            <a:endParaRPr lang="pt-B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44880" y="1463040"/>
            <a:ext cx="7239000" cy="381027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23900" marR="0" lvl="1" indent="-457200" defTabSz="914400" eaLnBrk="1" latinLnBrk="0" hangingPunct="1">
              <a:lnSpc>
                <a:spcPct val="120000"/>
              </a:lnSpc>
              <a:spcBef>
                <a:spcPts val="1200"/>
              </a:spcBef>
              <a:buClrTx/>
              <a:buSzPct val="80000"/>
              <a:buBlip>
                <a:blip r:embed="rId2"/>
              </a:buBlip>
              <a:tabLst/>
            </a:pPr>
            <a:r>
              <a:rPr lang="pt-BR" sz="2800" dirty="0" smtClean="0">
                <a:latin typeface="+mj-lt"/>
              </a:rPr>
              <a:t>Dimensão geográfica;</a:t>
            </a:r>
          </a:p>
          <a:p>
            <a:pPr marL="723900" marR="0" lvl="1" indent="-457200" defTabSz="914400" eaLnBrk="0" latinLnBrk="0" hangingPunct="0">
              <a:lnSpc>
                <a:spcPct val="120000"/>
              </a:lnSpc>
              <a:spcBef>
                <a:spcPts val="1200"/>
              </a:spcBef>
              <a:buClrTx/>
              <a:buSzPct val="80000"/>
              <a:buBlip>
                <a:blip r:embed="rId2"/>
              </a:buBlip>
              <a:tabLst/>
            </a:pPr>
            <a:r>
              <a:rPr lang="pt-BR" sz="2800" dirty="0" smtClean="0">
                <a:latin typeface="+mj-lt"/>
              </a:rPr>
              <a:t>Bacia hidrográfica;</a:t>
            </a:r>
          </a:p>
          <a:p>
            <a:pPr marL="723900" marR="0" lvl="1" indent="-457200" defTabSz="914400" eaLnBrk="0" latinLnBrk="0" hangingPunct="0">
              <a:lnSpc>
                <a:spcPct val="120000"/>
              </a:lnSpc>
              <a:spcBef>
                <a:spcPts val="1200"/>
              </a:spcBef>
              <a:buClrTx/>
              <a:buSzPct val="80000"/>
              <a:buBlip>
                <a:blip r:embed="rId2"/>
              </a:buBlip>
              <a:tabLst/>
            </a:pPr>
            <a:r>
              <a:rPr lang="pt-BR" sz="2800" dirty="0" smtClean="0">
                <a:latin typeface="+mj-lt"/>
              </a:rPr>
              <a:t>Floresta;</a:t>
            </a:r>
          </a:p>
          <a:p>
            <a:pPr marL="723900" marR="0" lvl="1" indent="-457200" defTabSz="914400" eaLnBrk="0" latinLnBrk="0" hangingPunct="0">
              <a:lnSpc>
                <a:spcPct val="120000"/>
              </a:lnSpc>
              <a:spcBef>
                <a:spcPts val="1200"/>
              </a:spcBef>
              <a:buClrTx/>
              <a:buSzPct val="80000"/>
              <a:buBlip>
                <a:blip r:embed="rId2"/>
              </a:buBlip>
              <a:tabLst/>
            </a:pPr>
            <a:r>
              <a:rPr lang="pt-BR" sz="2800" dirty="0" smtClean="0">
                <a:latin typeface="+mj-lt"/>
              </a:rPr>
              <a:t>Ecossistemas e biodiversidade;</a:t>
            </a:r>
          </a:p>
          <a:p>
            <a:pPr marL="723900" marR="0" lvl="1" indent="-457200" defTabSz="914400" eaLnBrk="0" latinLnBrk="0" hangingPunct="0">
              <a:lnSpc>
                <a:spcPct val="120000"/>
              </a:lnSpc>
              <a:spcBef>
                <a:spcPts val="1200"/>
              </a:spcBef>
              <a:buClrTx/>
              <a:buSzPct val="80000"/>
              <a:buBlip>
                <a:blip r:embed="rId2"/>
              </a:buBlip>
              <a:tabLst/>
            </a:pPr>
            <a:r>
              <a:rPr lang="pt-BR" sz="2800" dirty="0" smtClean="0">
                <a:latin typeface="+mj-lt"/>
              </a:rPr>
              <a:t>Potencialidades e oportunidades para investimentos...  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457200" y="2739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</a:rPr>
              <a:t>Desafios</a:t>
            </a: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</a:rPr>
              <a:t>...</a:t>
            </a:r>
            <a:endParaRPr lang="pt-B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6720" y="1280160"/>
            <a:ext cx="8305800" cy="444673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23900" marR="0" lvl="1" indent="-541338" defTabSz="914400" eaLnBrk="1" latinLnBrk="0" hangingPunct="1">
              <a:lnSpc>
                <a:spcPct val="120000"/>
              </a:lnSpc>
              <a:spcBef>
                <a:spcPts val="1200"/>
              </a:spcBef>
              <a:buClrTx/>
              <a:buSzPct val="80000"/>
              <a:buBlip>
                <a:blip r:embed="rId2"/>
              </a:buBlip>
              <a:tabLst/>
            </a:pPr>
            <a:r>
              <a:rPr lang="pt-BR" sz="2800" dirty="0" smtClean="0">
                <a:latin typeface="+mj-lt"/>
              </a:rPr>
              <a:t> Regularização fundiária;</a:t>
            </a:r>
          </a:p>
          <a:p>
            <a:pPr marL="723900" marR="0" lvl="1" indent="-541338" defTabSz="914400" eaLnBrk="0" latinLnBrk="0" hangingPunct="0">
              <a:lnSpc>
                <a:spcPct val="120000"/>
              </a:lnSpc>
              <a:spcBef>
                <a:spcPts val="1200"/>
              </a:spcBef>
              <a:buClrTx/>
              <a:buSzPct val="80000"/>
              <a:buBlip>
                <a:blip r:embed="rId2"/>
              </a:buBlip>
              <a:tabLst/>
            </a:pPr>
            <a:r>
              <a:rPr lang="pt-BR" sz="2800" dirty="0" smtClean="0">
                <a:latin typeface="+mj-lt"/>
              </a:rPr>
              <a:t> Serviços de assistência técnica e extensão rural;</a:t>
            </a:r>
          </a:p>
          <a:p>
            <a:pPr marL="723900" marR="0" lvl="1" indent="-541338" defTabSz="914400" eaLnBrk="0" latinLnBrk="0" hangingPunct="0">
              <a:lnSpc>
                <a:spcPct val="120000"/>
              </a:lnSpc>
              <a:spcBef>
                <a:spcPts val="1200"/>
              </a:spcBef>
              <a:buClrTx/>
              <a:buSzPct val="80000"/>
              <a:buBlip>
                <a:blip r:embed="rId2"/>
              </a:buBlip>
              <a:tabLst/>
            </a:pPr>
            <a:r>
              <a:rPr lang="pt-BR" sz="2800" dirty="0" smtClean="0">
                <a:latin typeface="+mj-lt"/>
              </a:rPr>
              <a:t> Realinhamento da cultura empreendedora (tradicional/sustentável);</a:t>
            </a:r>
          </a:p>
          <a:p>
            <a:pPr marL="723900" marR="0" lvl="1" indent="-541338" defTabSz="914400" eaLnBrk="0" latinLnBrk="0" hangingPunct="0">
              <a:lnSpc>
                <a:spcPct val="120000"/>
              </a:lnSpc>
              <a:spcBef>
                <a:spcPts val="1200"/>
              </a:spcBef>
              <a:buClrTx/>
              <a:buSzPct val="80000"/>
              <a:buBlip>
                <a:blip r:embed="rId2"/>
              </a:buBlip>
              <a:tabLst>
                <a:tab pos="808038" algn="l"/>
              </a:tabLst>
            </a:pPr>
            <a:r>
              <a:rPr lang="pt-BR" sz="2800" dirty="0" smtClean="0">
                <a:latin typeface="+mj-lt"/>
              </a:rPr>
              <a:t> Licenciamento da atividade/propriedade rural;</a:t>
            </a:r>
          </a:p>
          <a:p>
            <a:pPr marL="723900" lvl="1" indent="-541338" eaLnBrk="0" hangingPunct="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2"/>
              </a:buBlip>
            </a:pPr>
            <a:r>
              <a:rPr lang="pt-BR" sz="2800" dirty="0" smtClean="0">
                <a:latin typeface="+mj-lt"/>
              </a:rPr>
              <a:t> Reduzir as desigualdades </a:t>
            </a:r>
            <a:r>
              <a:rPr lang="pt-BR" sz="2800" dirty="0" err="1" smtClean="0">
                <a:latin typeface="+mj-lt"/>
              </a:rPr>
              <a:t>intrarregionais</a:t>
            </a:r>
            <a:r>
              <a:rPr lang="pt-BR" sz="2800" dirty="0" smtClean="0">
                <a:latin typeface="+mj-lt"/>
              </a:rPr>
              <a:t>;</a:t>
            </a:r>
          </a:p>
          <a:p>
            <a:pPr marL="723900" marR="0" lvl="1" indent="-541338" defTabSz="914400" eaLnBrk="0" latinLnBrk="0" hangingPunct="0">
              <a:lnSpc>
                <a:spcPct val="120000"/>
              </a:lnSpc>
              <a:spcBef>
                <a:spcPts val="1200"/>
              </a:spcBef>
              <a:buClrTx/>
              <a:buSzPct val="80000"/>
              <a:buBlip>
                <a:blip r:embed="rId2"/>
              </a:buBlip>
              <a:tabLst/>
            </a:pPr>
            <a:r>
              <a:rPr lang="pt-BR" sz="2800" dirty="0" smtClean="0">
                <a:latin typeface="+mj-lt"/>
              </a:rPr>
              <a:t> Aplicar os recursos ofertados em sua totalidade...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08760" y="1447799"/>
          <a:ext cx="6385560" cy="3779517"/>
        </p:xfrm>
        <a:graphic>
          <a:graphicData uri="http://schemas.openxmlformats.org/drawingml/2006/table">
            <a:tbl>
              <a:tblPr/>
              <a:tblGrid>
                <a:gridCol w="2800684"/>
                <a:gridCol w="3584876"/>
              </a:tblGrid>
              <a:tr h="539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Arial"/>
                          <a:ea typeface="Times New Roman"/>
                        </a:rPr>
                        <a:t>Ano  </a:t>
                      </a:r>
                      <a:endParaRPr lang="pt-BR" sz="2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latin typeface="Arial"/>
                          <a:ea typeface="Times New Roman"/>
                        </a:rPr>
                        <a:t>R$ Milhões </a:t>
                      </a:r>
                      <a:endParaRPr lang="pt-BR" sz="2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539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latin typeface="Arial"/>
                          <a:ea typeface="Times New Roman"/>
                        </a:rPr>
                        <a:t>2015</a:t>
                      </a:r>
                      <a:endParaRPr lang="pt-BR" sz="2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A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latin typeface="Arial"/>
                          <a:ea typeface="Times New Roman"/>
                        </a:rPr>
                        <a:t>  6.300,00</a:t>
                      </a:r>
                      <a:endParaRPr lang="pt-BR" sz="28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2A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8"/>
                    </a:solidFill>
                  </a:tcPr>
                </a:tc>
              </a:tr>
              <a:tr h="539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latin typeface="Arial"/>
                          <a:ea typeface="Times New Roman"/>
                        </a:rPr>
                        <a:t>2016</a:t>
                      </a:r>
                      <a:endParaRPr lang="pt-BR" sz="28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latin typeface="Arial"/>
                          <a:ea typeface="Times New Roman"/>
                        </a:rPr>
                        <a:t>  7.300,00</a:t>
                      </a:r>
                      <a:endParaRPr lang="pt-BR" sz="2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8EA"/>
                    </a:solidFill>
                  </a:tcPr>
                </a:tc>
              </a:tr>
              <a:tr h="539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latin typeface="Arial"/>
                          <a:ea typeface="Times New Roman"/>
                        </a:rPr>
                        <a:t>2017</a:t>
                      </a:r>
                      <a:endParaRPr lang="pt-BR" sz="28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latin typeface="Arial"/>
                          <a:ea typeface="Times New Roman"/>
                        </a:rPr>
                        <a:t>  8.400,00</a:t>
                      </a:r>
                      <a:endParaRPr lang="pt-BR" sz="28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8"/>
                    </a:solidFill>
                  </a:tcPr>
                </a:tc>
              </a:tr>
              <a:tr h="539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latin typeface="Arial"/>
                          <a:ea typeface="Times New Roman"/>
                        </a:rPr>
                        <a:t>2018</a:t>
                      </a:r>
                      <a:endParaRPr lang="pt-BR" sz="28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latin typeface="Arial"/>
                          <a:ea typeface="Times New Roman"/>
                        </a:rPr>
                        <a:t>  9.800,00</a:t>
                      </a:r>
                      <a:endParaRPr lang="pt-BR" sz="28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8EA"/>
                    </a:solidFill>
                  </a:tcPr>
                </a:tc>
              </a:tr>
              <a:tr h="539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latin typeface="Arial"/>
                          <a:ea typeface="Times New Roman"/>
                        </a:rPr>
                        <a:t>2019</a:t>
                      </a:r>
                      <a:endParaRPr lang="pt-BR" sz="28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A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latin typeface="Arial"/>
                          <a:ea typeface="Times New Roman"/>
                        </a:rPr>
                        <a:t>11.300,00</a:t>
                      </a:r>
                      <a:endParaRPr lang="pt-BR" sz="28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2A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D8"/>
                    </a:solidFill>
                  </a:tcPr>
                </a:tc>
              </a:tr>
              <a:tr h="539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latin typeface="Arial"/>
                          <a:ea typeface="Times New Roman"/>
                        </a:rPr>
                        <a:t>2020</a:t>
                      </a:r>
                      <a:endParaRPr lang="pt-BR" sz="2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A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latin typeface="Arial"/>
                          <a:ea typeface="Times New Roman"/>
                        </a:rPr>
                        <a:t>13.200,00</a:t>
                      </a:r>
                      <a:endParaRPr lang="pt-BR" sz="2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2A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8EA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2004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Projeção de R$ do FNO - 2015 a 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04109" y="5556266"/>
            <a:ext cx="2802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    Fonte: Banco da Amazônia.</a:t>
            </a:r>
            <a:endParaRPr lang="pt-BR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457200" y="2739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</a:rPr>
              <a:t>Perspectivas</a:t>
            </a: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</a:rPr>
              <a:t>...</a:t>
            </a:r>
            <a:endParaRPr lang="pt-B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64109" y="1546137"/>
            <a:ext cx="8206409" cy="36379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723900" lvl="1" indent="-457200">
              <a:lnSpc>
                <a:spcPct val="120000"/>
              </a:lnSpc>
              <a:buSzPct val="80000"/>
              <a:buBlip>
                <a:blip r:embed="rId2"/>
              </a:buBlip>
            </a:pPr>
            <a:r>
              <a:rPr lang="pt-BR" sz="2800" dirty="0" smtClean="0">
                <a:latin typeface="+mj-lt"/>
              </a:rPr>
              <a:t>   </a:t>
            </a:r>
            <a:r>
              <a:rPr lang="pt-BR" sz="3200" dirty="0" smtClean="0">
                <a:latin typeface="+mj-lt"/>
              </a:rPr>
              <a:t>Nova PNDR –  R$ (Fundos) </a:t>
            </a:r>
          </a:p>
          <a:p>
            <a:pPr marL="723900" lvl="1" indent="-457200">
              <a:lnSpc>
                <a:spcPct val="120000"/>
              </a:lnSpc>
              <a:buSzPct val="80000"/>
              <a:buBlip>
                <a:blip r:embed="rId2"/>
              </a:buBlip>
            </a:pPr>
            <a:r>
              <a:rPr lang="pt-BR" sz="3200" dirty="0" smtClean="0">
                <a:latin typeface="+mj-lt"/>
              </a:rPr>
              <a:t>  Projetos estruturantes;</a:t>
            </a:r>
          </a:p>
          <a:p>
            <a:pPr marL="898525" lvl="1" indent="-631825">
              <a:lnSpc>
                <a:spcPct val="120000"/>
              </a:lnSpc>
              <a:buSzPct val="80000"/>
              <a:buBlip>
                <a:blip r:embed="rId2"/>
              </a:buBlip>
            </a:pPr>
            <a:r>
              <a:rPr lang="pt-BR" sz="3200" dirty="0" smtClean="0">
                <a:latin typeface="+mj-lt"/>
              </a:rPr>
              <a:t> Investimento Norte Competitivo (infraestrutura e logística);</a:t>
            </a:r>
          </a:p>
          <a:p>
            <a:pPr marL="723900" lvl="1" indent="-457200">
              <a:lnSpc>
                <a:spcPct val="120000"/>
              </a:lnSpc>
              <a:buSzPct val="80000"/>
              <a:buBlip>
                <a:blip r:embed="rId2"/>
              </a:buBlip>
            </a:pPr>
            <a:r>
              <a:rPr lang="pt-BR" sz="3200" dirty="0" smtClean="0">
                <a:latin typeface="+mj-lt"/>
              </a:rPr>
              <a:t>  Expansão do agronegócio;</a:t>
            </a:r>
          </a:p>
          <a:p>
            <a:pPr marL="723900" lvl="1" indent="-457200">
              <a:lnSpc>
                <a:spcPct val="120000"/>
              </a:lnSpc>
              <a:buSzPct val="80000"/>
              <a:buBlip>
                <a:blip r:embed="rId2"/>
              </a:buBlip>
            </a:pPr>
            <a:r>
              <a:rPr lang="pt-BR" sz="3200" dirty="0" smtClean="0">
                <a:latin typeface="+mj-lt"/>
              </a:rPr>
              <a:t>  Crescimento das Exportações.</a:t>
            </a:r>
            <a:endParaRPr lang="pt-BR" sz="3200" dirty="0"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presentação Gráficos6-36.jpg"/>
          <p:cNvPicPr>
            <a:picLocks noChangeAspect="1"/>
          </p:cNvPicPr>
          <p:nvPr/>
        </p:nvPicPr>
        <p:blipFill>
          <a:blip r:embed="rId2" cstate="print"/>
          <a:srcRect l="5113" t="7365" r="5113" b="7365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presentação Gráficos6-15.jpg"/>
          <p:cNvPicPr>
            <a:picLocks noChangeAspect="1"/>
          </p:cNvPicPr>
          <p:nvPr/>
        </p:nvPicPr>
        <p:blipFill>
          <a:blip r:embed="rId2" cstate="print"/>
          <a:srcRect l="7578" t="6951" r="11697" b="6951"/>
          <a:stretch>
            <a:fillRect/>
          </a:stretch>
        </p:blipFill>
        <p:spPr>
          <a:xfrm>
            <a:off x="0" y="12750"/>
            <a:ext cx="9180512" cy="687263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74318" y="5767209"/>
            <a:ext cx="3807726" cy="400110"/>
          </a:xfrm>
          <a:prstGeom prst="rect">
            <a:avLst/>
          </a:prstGeom>
          <a:solidFill>
            <a:srgbClr val="358B58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56018" y="2986556"/>
            <a:ext cx="7260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latin typeface="+mj-lt"/>
              </a:rPr>
              <a:t>Apresentação Institucional</a:t>
            </a:r>
            <a:endParaRPr lang="pt-BR" sz="4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164787" y="5819573"/>
            <a:ext cx="350360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lvl="1" indent="-179388" algn="just" eaLnBrk="0" hangingPunct="0">
              <a:lnSpc>
                <a:spcPct val="110000"/>
              </a:lnSpc>
              <a:spcBef>
                <a:spcPct val="90000"/>
              </a:spcBef>
              <a:buSzPct val="80000"/>
            </a:pPr>
            <a:r>
              <a:rPr lang="pt-BR" sz="1000" dirty="0">
                <a:latin typeface="+mj-lt"/>
              </a:rPr>
              <a:t>Fonte: </a:t>
            </a:r>
            <a:r>
              <a:rPr lang="pt-BR" sz="1000" dirty="0" smtClean="0">
                <a:latin typeface="+mj-lt"/>
              </a:rPr>
              <a:t>Relatório de Administração – 1º Sem/2014</a:t>
            </a:r>
            <a:endParaRPr lang="pt-BR" sz="1000" dirty="0">
              <a:latin typeface="+mj-lt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95055" y="0"/>
            <a:ext cx="7148945" cy="1143000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rgbClr val="808080"/>
                </a:solidFill>
              </a:rPr>
              <a:t>Perfil do Banco da Amazônia</a:t>
            </a:r>
            <a:r>
              <a:rPr lang="pt-BR" b="1" dirty="0" smtClean="0">
                <a:solidFill>
                  <a:srgbClr val="FFFFFF"/>
                </a:solidFill>
              </a:rPr>
              <a:t> </a:t>
            </a:r>
            <a:endParaRPr lang="pt-BR" dirty="0"/>
          </a:p>
        </p:txBody>
      </p:sp>
      <p:pic>
        <p:nvPicPr>
          <p:cNvPr id="5" name="Imagem 4" descr="Apresentação Gráficos6-06.jpg"/>
          <p:cNvPicPr>
            <a:picLocks noChangeAspect="1"/>
          </p:cNvPicPr>
          <p:nvPr/>
        </p:nvPicPr>
        <p:blipFill>
          <a:blip r:embed="rId2" cstate="print"/>
          <a:srcRect l="26935" t="21789" r="13486" b="10829"/>
          <a:stretch>
            <a:fillRect/>
          </a:stretch>
        </p:blipFill>
        <p:spPr>
          <a:xfrm>
            <a:off x="1254302" y="937402"/>
            <a:ext cx="7160821" cy="487941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648974" y="3985404"/>
            <a:ext cx="1588043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1.676,2  milhões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160891" y="4514119"/>
            <a:ext cx="1624865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11.847,0 milhões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53930" y="5014826"/>
            <a:ext cx="658745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61%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78038" y="129396"/>
            <a:ext cx="2682815" cy="970472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</a:rPr>
              <a:t>Área de Atuação</a:t>
            </a:r>
            <a:endParaRPr lang="pt-B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agem 4" descr="Apresentação Gráficos6-07.jpg"/>
          <p:cNvPicPr>
            <a:picLocks noChangeAspect="1"/>
          </p:cNvPicPr>
          <p:nvPr/>
        </p:nvPicPr>
        <p:blipFill>
          <a:blip r:embed="rId2" cstate="print"/>
          <a:srcRect l="11398" t="19711" r="17030" b="9615"/>
          <a:stretch>
            <a:fillRect/>
          </a:stretch>
        </p:blipFill>
        <p:spPr>
          <a:xfrm>
            <a:off x="1178695" y="1126009"/>
            <a:ext cx="6786610" cy="4703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Apresentação Gráficos6-08.jpg"/>
          <p:cNvPicPr>
            <a:picLocks noChangeAspect="1"/>
          </p:cNvPicPr>
          <p:nvPr/>
        </p:nvPicPr>
        <p:blipFill>
          <a:blip r:embed="rId2" cstate="print"/>
          <a:srcRect l="11251" t="19791" r="11251" b="15625"/>
          <a:stretch>
            <a:fillRect/>
          </a:stretch>
        </p:blipFill>
        <p:spPr>
          <a:xfrm>
            <a:off x="656390" y="1028413"/>
            <a:ext cx="8007474" cy="4683617"/>
          </a:xfrm>
          <a:prstGeom prst="rect">
            <a:avLst/>
          </a:prstGeom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588035" y="34510"/>
            <a:ext cx="3993919" cy="875581"/>
          </a:xfrm>
        </p:spPr>
        <p:txBody>
          <a:bodyPr>
            <a:normAutofit/>
          </a:bodyPr>
          <a:lstStyle/>
          <a:p>
            <a:pPr algn="l"/>
            <a:r>
              <a:rPr kumimoji="1" lang="pt-BR" sz="2800" b="1" dirty="0" smtClean="0">
                <a:solidFill>
                  <a:srgbClr val="808080"/>
                </a:solidFill>
              </a:rPr>
              <a:t>Performance Institucional 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975916" y="2881713"/>
            <a:ext cx="1341756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124  Agências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050875" y="5811330"/>
            <a:ext cx="2306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Fonte: Sisbacen (outubro/2014)</a:t>
            </a:r>
            <a:endParaRPr lang="pt-BR" sz="9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60915" y="1104406"/>
            <a:ext cx="6963044" cy="661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900" b="1" dirty="0" smtClean="0"/>
          </a:p>
          <a:p>
            <a:r>
              <a:rPr lang="pt-BR" sz="1400" b="1" dirty="0" smtClean="0"/>
              <a:t>PARTICIPA COM 12,1% NA REDE DE AGÊNCIAS DA AMAZÔNIA BRASILEIRA</a:t>
            </a:r>
          </a:p>
          <a:p>
            <a:endParaRPr lang="pt-BR" sz="1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055855" y="1908307"/>
            <a:ext cx="180866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Banco da Amazônia</a:t>
            </a:r>
          </a:p>
          <a:p>
            <a:pPr algn="ctr"/>
            <a:r>
              <a:rPr lang="pt-BR" sz="1100" b="1" dirty="0" smtClean="0"/>
              <a:t>12,1%</a:t>
            </a:r>
            <a:endParaRPr lang="pt-BR" sz="11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54959" y="5306590"/>
            <a:ext cx="137384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Demais Bancos</a:t>
            </a:r>
          </a:p>
          <a:p>
            <a:pPr algn="ctr"/>
            <a:r>
              <a:rPr lang="pt-BR" sz="1100" b="1" dirty="0" smtClean="0"/>
              <a:t>87,9%</a:t>
            </a:r>
            <a:endParaRPr lang="pt-BR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38332" y="0"/>
            <a:ext cx="4181571" cy="879894"/>
          </a:xfrm>
        </p:spPr>
        <p:txBody>
          <a:bodyPr/>
          <a:lstStyle/>
          <a:p>
            <a:pPr algn="l"/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</a:rPr>
              <a:t>Performance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</a:rPr>
              <a:t>Institucional</a:t>
            </a:r>
            <a:endParaRPr lang="pt-B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m 5" descr="Apresentação Gráficos6-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83" t="18035" r="1361" b="12450"/>
          <a:stretch>
            <a:fillRect/>
          </a:stretch>
        </p:blipFill>
        <p:spPr>
          <a:xfrm>
            <a:off x="0" y="1142984"/>
            <a:ext cx="9144000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19445" y="266522"/>
            <a:ext cx="2788798" cy="854015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</a:rPr>
              <a:t>Dados Contábeis</a:t>
            </a:r>
            <a:endParaRPr lang="pt-B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1" name="Group 42"/>
          <p:cNvGraphicFramePr>
            <a:graphicFrameLocks/>
          </p:cNvGraphicFramePr>
          <p:nvPr/>
        </p:nvGraphicFramePr>
        <p:xfrm>
          <a:off x="640522" y="1337119"/>
          <a:ext cx="8004714" cy="4101780"/>
        </p:xfrm>
        <a:graphic>
          <a:graphicData uri="http://schemas.openxmlformats.org/drawingml/2006/table">
            <a:tbl>
              <a:tblPr/>
              <a:tblGrid>
                <a:gridCol w="6150909"/>
                <a:gridCol w="1853805"/>
              </a:tblGrid>
              <a:tr h="513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JUNHO/2014</a:t>
                      </a:r>
                      <a:endParaRPr kumimoji="0" lang="pt-BR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R$ mil</a:t>
                      </a:r>
                    </a:p>
                  </a:txBody>
                  <a:tcPr marR="216000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448542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ATIVOS TOTAIS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32.887.924</a:t>
                      </a:r>
                    </a:p>
                  </a:txBody>
                  <a:tcPr marL="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48542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BANCO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BFFEB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11.847.033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448542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FNO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BFFEB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17.855.365</a:t>
                      </a:r>
                    </a:p>
                  </a:txBody>
                  <a:tcPr marL="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48542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DISPONIBILIDADE DO FNO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BFFEB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3.185.526</a:t>
                      </a:r>
                    </a:p>
                  </a:txBody>
                  <a:tcPr marL="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448542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PATRIMÔNIO LÍQUIDO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1.676.243</a:t>
                      </a:r>
                    </a:p>
                  </a:txBody>
                  <a:tcPr marL="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48542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CONTÁBIL DAS OPERAÇÕES DE CRÉDITO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17.695.078</a:t>
                      </a:r>
                    </a:p>
                  </a:txBody>
                  <a:tcPr marL="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48542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BANCO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BFFEB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2.614.006</a:t>
                      </a:r>
                    </a:p>
                  </a:txBody>
                  <a:tcPr marL="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448542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FNO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BFFEB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15.081.072</a:t>
                      </a:r>
                    </a:p>
                  </a:txBody>
                  <a:tcPr marL="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653143" y="5569527"/>
            <a:ext cx="3859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Balanço de 30/06/2014</a:t>
            </a:r>
            <a:endParaRPr lang="pt-BR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presentação Gráficos6-34.jpg"/>
          <p:cNvPicPr>
            <a:picLocks noChangeAspect="1"/>
          </p:cNvPicPr>
          <p:nvPr/>
        </p:nvPicPr>
        <p:blipFill>
          <a:blip r:embed="rId2" cstate="print"/>
          <a:srcRect l="11829" t="15625" r="19017" b="22891"/>
          <a:stretch>
            <a:fillRect/>
          </a:stretch>
        </p:blipFill>
        <p:spPr>
          <a:xfrm>
            <a:off x="558140" y="1036290"/>
            <a:ext cx="8054305" cy="4687615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74747" y="112144"/>
            <a:ext cx="6279471" cy="854016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</a:rPr>
              <a:t>Orçamento para 2014</a:t>
            </a:r>
            <a:endParaRPr lang="pt-B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6229</TotalTime>
  <Words>884</Words>
  <Application>Microsoft Office PowerPoint</Application>
  <PresentationFormat>Apresentação na tela (4:3)</PresentationFormat>
  <Paragraphs>260</Paragraphs>
  <Slides>27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Tema do Office</vt:lpstr>
      <vt:lpstr>Personalizar design</vt:lpstr>
      <vt:lpstr>1_Personalizar design</vt:lpstr>
      <vt:lpstr>Slide 1</vt:lpstr>
      <vt:lpstr>Audiência pública do Senado Federal  A importância do Sistema Financeiro Nacional para o Crédito Agrícola no Brasil - Desafios e Perspectivas</vt:lpstr>
      <vt:lpstr>Slide 3</vt:lpstr>
      <vt:lpstr>Perfil do Banco da Amazônia </vt:lpstr>
      <vt:lpstr>Área de Atuação</vt:lpstr>
      <vt:lpstr>Performance Institucional </vt:lpstr>
      <vt:lpstr>Performance Institucional</vt:lpstr>
      <vt:lpstr>Dados Contábeis</vt:lpstr>
      <vt:lpstr>Orçamento para 2014</vt:lpstr>
      <vt:lpstr>Slide 10</vt:lpstr>
      <vt:lpstr>Slide 11</vt:lpstr>
      <vt:lpstr>Slide 12</vt:lpstr>
      <vt:lpstr>Slide 13</vt:lpstr>
      <vt:lpstr>Slide 14</vt:lpstr>
      <vt:lpstr>Evolução das Contratações com recursos do FNO</vt:lpstr>
      <vt:lpstr>Slide 16</vt:lpstr>
      <vt:lpstr>Slide 17</vt:lpstr>
      <vt:lpstr>Contratações por Tipologia da PNDR</vt:lpstr>
      <vt:lpstr>Slide 19</vt:lpstr>
      <vt:lpstr> Impactos socioeconômicos e efeitos  gerados na economia da Região Norte </vt:lpstr>
      <vt:lpstr>Slide 21</vt:lpstr>
      <vt:lpstr>Slide 22</vt:lpstr>
      <vt:lpstr>Amazônia – Potencialidades e Oportunidades...</vt:lpstr>
      <vt:lpstr>Desafios...</vt:lpstr>
      <vt:lpstr>Slide 25</vt:lpstr>
      <vt:lpstr>Perspectivas...</vt:lpstr>
      <vt:lpstr>Slide 27</vt:lpstr>
    </vt:vector>
  </TitlesOfParts>
  <Company>Banco da Amazonia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Orivaldo Pinto Rodrigues</dc:creator>
  <cp:lastModifiedBy>Oduval</cp:lastModifiedBy>
  <cp:revision>643</cp:revision>
  <dcterms:created xsi:type="dcterms:W3CDTF">2013-01-30T13:23:41Z</dcterms:created>
  <dcterms:modified xsi:type="dcterms:W3CDTF">2014-11-04T01:57:30Z</dcterms:modified>
</cp:coreProperties>
</file>