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64" r:id="rId4"/>
    <p:sldId id="262" r:id="rId5"/>
    <p:sldId id="267" r:id="rId6"/>
    <p:sldId id="266" r:id="rId7"/>
    <p:sldId id="258" r:id="rId8"/>
    <p:sldId id="268" r:id="rId9"/>
    <p:sldId id="273" r:id="rId10"/>
    <p:sldId id="263" r:id="rId11"/>
    <p:sldId id="265" r:id="rId12"/>
    <p:sldId id="269" r:id="rId13"/>
    <p:sldId id="271" r:id="rId14"/>
    <p:sldId id="272" r:id="rId15"/>
    <p:sldId id="270" r:id="rId16"/>
    <p:sldId id="259" r:id="rId17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pt-BR" sz="1100"/>
              <a:t>Receita Anual (Últimos 5 anos)                                </a:t>
            </a:r>
            <a:r>
              <a:rPr lang="pt-BR" sz="800" b="0" i="1"/>
              <a:t>R$ Milhões</a:t>
            </a:r>
          </a:p>
        </c:rich>
      </c:tx>
      <c:layout>
        <c:manualLayout>
          <c:xMode val="edge"/>
          <c:yMode val="edge"/>
          <c:x val="0.24164583333333334"/>
          <c:y val="6.7592592592592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'[Receita INPI 2018.xlsx]Resumo'!$H$5:$L$5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'[Receita INPI 2018.xlsx]Resumo'!$H$18:$L$18</c:f>
              <c:numCache>
                <c:formatCode>#,##0</c:formatCode>
                <c:ptCount val="5"/>
                <c:pt idx="0">
                  <c:v>302930424.49000001</c:v>
                </c:pt>
                <c:pt idx="1">
                  <c:v>330295450.78999996</c:v>
                </c:pt>
                <c:pt idx="2">
                  <c:v>357405452.23000014</c:v>
                </c:pt>
                <c:pt idx="3">
                  <c:v>406275054.95999992</c:v>
                </c:pt>
                <c:pt idx="4">
                  <c:v>456530423.09000003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67910784"/>
        <c:axId val="167912576"/>
      </c:barChart>
      <c:catAx>
        <c:axId val="16791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912576"/>
        <c:crosses val="autoZero"/>
        <c:auto val="1"/>
        <c:lblAlgn val="ctr"/>
        <c:lblOffset val="100"/>
        <c:noMultiLvlLbl val="0"/>
      </c:catAx>
      <c:valAx>
        <c:axId val="167912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79107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777777777777776E-2"/>
                <c:y val="0.38010425780110818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endParaRPr lang="pt-BR"/>
                </a:p>
                <a:p>
                  <a:pPr>
                    <a:defRPr/>
                  </a:pPr>
                  <a:r>
                    <a:rPr lang="pt-BR"/>
                    <a:t>R$ Milhões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76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3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1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69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7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61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32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19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60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10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9B9F-6504-44BA-9AEE-7A8616BE42DD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4FD8-E9E8-486E-A8A1-4444DC19A1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6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609824" y="1612157"/>
            <a:ext cx="943089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4000" b="1" dirty="0" smtClean="0">
                <a:solidFill>
                  <a:srgbClr val="1F317B"/>
                </a:solidFill>
                <a:latin typeface="Futura Bk BT" pitchFamily="34" charset="0"/>
              </a:rPr>
              <a:t>Mecanismos Legislativos </a:t>
            </a:r>
          </a:p>
          <a:p>
            <a:pPr eaLnBrk="1" hangingPunct="1"/>
            <a:r>
              <a:rPr lang="pt-BR" altLang="pt-BR" sz="3200" b="1" dirty="0" smtClean="0">
                <a:solidFill>
                  <a:srgbClr val="1F317B"/>
                </a:solidFill>
                <a:latin typeface="Futura Bk BT" pitchFamily="34" charset="0"/>
              </a:rPr>
              <a:t>para desburocratizar o empreendedorismo e incentivar a inovação</a:t>
            </a:r>
            <a:endParaRPr lang="pt-BR" altLang="pt-BR" sz="3200" b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809625" y="3948113"/>
            <a:ext cx="899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sz="2400" b="1" i="1" dirty="0" smtClean="0">
                <a:solidFill>
                  <a:srgbClr val="1F317B"/>
                </a:solidFill>
                <a:latin typeface="Futura Bk BT" pitchFamily="34" charset="0"/>
              </a:rPr>
              <a:t>Júlio César C B R Moreira</a:t>
            </a:r>
            <a:endParaRPr lang="pt-BR" altLang="pt-BR" sz="2400" b="1" i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841375" y="4354513"/>
            <a:ext cx="8967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i="1" dirty="0" smtClean="0">
                <a:solidFill>
                  <a:srgbClr val="1F317B"/>
                </a:solidFill>
                <a:latin typeface="Futura Bk BT" pitchFamily="34" charset="0"/>
              </a:rPr>
              <a:t>Diretor de Administração</a:t>
            </a:r>
            <a:endParaRPr lang="pt-BR" altLang="pt-BR" i="1" dirty="0">
              <a:solidFill>
                <a:srgbClr val="1F317B"/>
              </a:solidFill>
              <a:latin typeface="Futura Bk BT" pitchFamily="34" charset="0"/>
            </a:endParaRPr>
          </a:p>
          <a:p>
            <a:pPr algn="r" eaLnBrk="1" hangingPunct="1"/>
            <a:r>
              <a:rPr lang="pt-BR" altLang="pt-BR" i="1" dirty="0" smtClean="0">
                <a:solidFill>
                  <a:srgbClr val="1F317B"/>
                </a:solidFill>
                <a:latin typeface="Futura Bk BT" pitchFamily="34" charset="0"/>
              </a:rPr>
              <a:t>DIRAD/INPI</a:t>
            </a:r>
            <a:endParaRPr lang="pt-BR" altLang="pt-BR" i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841375" y="5532438"/>
            <a:ext cx="89677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dirty="0" smtClean="0">
                <a:solidFill>
                  <a:srgbClr val="1F317B"/>
                </a:solidFill>
                <a:latin typeface="Futura Bk BT" pitchFamily="34" charset="0"/>
              </a:rPr>
              <a:t>Brasília, 24 </a:t>
            </a:r>
            <a:r>
              <a:rPr lang="pt-BR" altLang="pt-BR" dirty="0">
                <a:solidFill>
                  <a:srgbClr val="1F317B"/>
                </a:solidFill>
                <a:latin typeface="Futura Bk BT" pitchFamily="34" charset="0"/>
              </a:rPr>
              <a:t>de </a:t>
            </a:r>
            <a:r>
              <a:rPr lang="pt-BR" altLang="pt-BR" dirty="0" smtClean="0">
                <a:solidFill>
                  <a:srgbClr val="1F317B"/>
                </a:solidFill>
                <a:latin typeface="Futura Bk BT" pitchFamily="34" charset="0"/>
              </a:rPr>
              <a:t>abril de 2019</a:t>
            </a:r>
          </a:p>
        </p:txBody>
      </p:sp>
    </p:spTree>
    <p:extLst>
      <p:ext uri="{BB962C8B-B14F-4D97-AF65-F5344CB8AC3E}">
        <p14:creationId xmlns:p14="http://schemas.microsoft.com/office/powerpoint/2010/main" val="2641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Programas de Computador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93725" y="1692399"/>
            <a:ext cx="86407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Implementação em 2017 do depósito eletrônico</a:t>
            </a:r>
          </a:p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Redução dos serviços de 26 para 09</a:t>
            </a:r>
          </a:p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Tempo de decisão de 3,5 anos para 07 dias</a:t>
            </a:r>
          </a:p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Processo completamente eletrônico</a:t>
            </a:r>
            <a:endParaRPr lang="pt-BR" altLang="pt-BR" sz="2800" b="1" dirty="0">
              <a:latin typeface="Futura Bk BT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16" y="4071727"/>
            <a:ext cx="7287542" cy="30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O que falta fazer?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93725" y="1476375"/>
            <a:ext cx="86407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Futura Bk BT" pitchFamily="34" charset="0"/>
              </a:rPr>
              <a:t>Permitir que o Instituto faça os investimentos necessários para prestar um serviço com qualidade e eficiência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Futura Bk BT" pitchFamily="34" charset="0"/>
              </a:rPr>
              <a:t>Conscientização da importância da Propriedade Intelectual no país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Automatização completa do Instituto – áreas finalísticas e de suporte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Dimensionamento adequado da força de trabalho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Treinamento continuado dos servidores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Melhorar o marco legal da </a:t>
            </a:r>
            <a:r>
              <a:rPr lang="pt-BR" altLang="pt-BR" sz="2800" b="1" dirty="0" smtClean="0">
                <a:latin typeface="Futura Bk BT" pitchFamily="34" charset="0"/>
              </a:rPr>
              <a:t>PI (3 anos para exame, anuidades, Modelos de Utilidade, </a:t>
            </a:r>
            <a:r>
              <a:rPr lang="pt-BR" altLang="pt-BR" sz="2800" b="1" dirty="0" err="1" smtClean="0">
                <a:latin typeface="Futura Bk BT" pitchFamily="34" charset="0"/>
              </a:rPr>
              <a:t>art</a:t>
            </a:r>
            <a:r>
              <a:rPr lang="pt-BR" altLang="pt-BR" sz="2800" b="1" dirty="0" smtClean="0">
                <a:latin typeface="Futura Bk BT" pitchFamily="34" charset="0"/>
              </a:rPr>
              <a:t> 229-C; terapia genética, etc..)</a:t>
            </a:r>
            <a:endParaRPr lang="pt-BR" altLang="pt-BR" sz="2800" b="1" dirty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E Patentes?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93725" y="1764407"/>
            <a:ext cx="86407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Medidas diferenciadas para passivo e para demanda corrente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Equacionar </a:t>
            </a:r>
            <a:r>
              <a:rPr lang="pt-BR" altLang="pt-BR" sz="2800" b="1" dirty="0">
                <a:latin typeface="Futura Bk BT" pitchFamily="34" charset="0"/>
              </a:rPr>
              <a:t>a demanda corrente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>
                <a:latin typeface="Futura Bk BT" pitchFamily="34" charset="0"/>
              </a:rPr>
              <a:t>Automatizar fluxo de patente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Criar </a:t>
            </a:r>
            <a:r>
              <a:rPr lang="pt-BR" altLang="pt-BR" sz="2800" b="1" dirty="0">
                <a:latin typeface="Futura Bk BT" pitchFamily="34" charset="0"/>
              </a:rPr>
              <a:t>facilidades para aumentar a capacidade de decisão dos examinadores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b="1" dirty="0" smtClean="0">
                <a:latin typeface="Futura Bk BT" pitchFamily="34" charset="0"/>
              </a:rPr>
              <a:t>Facilidades </a:t>
            </a:r>
            <a:r>
              <a:rPr lang="pt-BR" altLang="pt-BR" sz="2800" b="1" dirty="0">
                <a:latin typeface="Futura Bk BT" pitchFamily="34" charset="0"/>
              </a:rPr>
              <a:t>dentro do ambiente atual de    trabalho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800" b="1" dirty="0" smtClean="0">
                <a:latin typeface="Futura Bk BT" pitchFamily="34" charset="0"/>
              </a:rPr>
              <a:t>Facilidades </a:t>
            </a:r>
            <a:r>
              <a:rPr lang="pt-BR" altLang="pt-BR" sz="2800" b="1" dirty="0">
                <a:latin typeface="Futura Bk BT" pitchFamily="34" charset="0"/>
              </a:rPr>
              <a:t>em um cenário sem atraso no exame</a:t>
            </a:r>
          </a:p>
        </p:txBody>
      </p:sp>
    </p:spTree>
    <p:extLst>
      <p:ext uri="{BB962C8B-B14F-4D97-AF65-F5344CB8AC3E}">
        <p14:creationId xmlns:p14="http://schemas.microsoft.com/office/powerpoint/2010/main" val="32045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O</a:t>
            </a: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  <a:cs typeface="+mn-cs"/>
              </a:rPr>
              <a:t> que precisamos?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942035" y="1476375"/>
            <a:ext cx="28077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000" b="1" dirty="0" smtClean="0">
                <a:latin typeface="Futura Bk BT" pitchFamily="34" charset="0"/>
              </a:rPr>
              <a:t>Dinheiro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000" b="1" dirty="0" smtClean="0">
                <a:latin typeface="Futura Bk BT" pitchFamily="34" charset="0"/>
              </a:rPr>
              <a:t>Infra </a:t>
            </a:r>
            <a:r>
              <a:rPr lang="pt-BR" altLang="pt-BR" sz="2000" b="1" dirty="0" smtClean="0">
                <a:latin typeface="Futura Bk BT" pitchFamily="34" charset="0"/>
              </a:rPr>
              <a:t>estrutura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pt-BR" altLang="pt-BR" sz="2000" b="1" dirty="0" smtClean="0">
                <a:latin typeface="Futura Bk BT" pitchFamily="34" charset="0"/>
              </a:rPr>
              <a:t>Pessoal</a:t>
            </a:r>
            <a:endParaRPr lang="pt-BR" altLang="pt-BR" sz="2000" b="1" dirty="0">
              <a:latin typeface="Futura Bk BT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01490" y="2916535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pt-BR" sz="2400" u="sng" dirty="0"/>
              <a:t>Lei Nº 5.648/1970.</a:t>
            </a:r>
            <a:endParaRPr lang="pt-BR" sz="2400" dirty="0"/>
          </a:p>
          <a:p>
            <a:pPr fontAlgn="base" hangingPunct="0"/>
            <a:r>
              <a:rPr lang="pt-BR" sz="2400" dirty="0"/>
              <a:t>[...]</a:t>
            </a:r>
          </a:p>
          <a:p>
            <a:pPr fontAlgn="base" hangingPunct="0"/>
            <a:r>
              <a:rPr lang="pt-BR" sz="2400" dirty="0" err="1"/>
              <a:t>Art</a:t>
            </a:r>
            <a:r>
              <a:rPr lang="pt-BR" sz="2400" dirty="0"/>
              <a:t> 3º </a:t>
            </a:r>
            <a:r>
              <a:rPr lang="pt-BR" sz="2400" u="sng" dirty="0"/>
              <a:t>O patrimônio do Instituto será constituído</a:t>
            </a:r>
            <a:r>
              <a:rPr lang="pt-BR" sz="2400" dirty="0"/>
              <a:t> dos bens, direitos e valores pertencentes à União e atualmente vinculados ao Departamento Nacional da Propriedade Industrial, ou sob sua responsabilidade, e transferidos àquele Instituto por esta lei, bem como da </a:t>
            </a:r>
            <a:r>
              <a:rPr lang="pt-BR" sz="2400" u="sng" dirty="0"/>
              <a:t>receita resultante da execução dos seus serviços</a:t>
            </a:r>
            <a:r>
              <a:rPr lang="pt-BR" sz="2400" dirty="0"/>
              <a:t> e dos recursos orçamentários da União que lhe forem proporcionados. </a:t>
            </a:r>
          </a:p>
          <a:p>
            <a:pPr fontAlgn="base" hangingPunct="0"/>
            <a:r>
              <a:rPr lang="pt-BR" sz="2400" dirty="0"/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430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O</a:t>
            </a: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  <a:cs typeface="+mn-cs"/>
              </a:rPr>
              <a:t> que precisamos?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86260" y="1859053"/>
            <a:ext cx="770485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 defTabSz="914400"/>
            <a:r>
              <a:rPr lang="pt-BR" sz="2000" u="sng" dirty="0">
                <a:latin typeface="+mn-lt"/>
              </a:rPr>
              <a:t>Lei Nº </a:t>
            </a:r>
            <a:r>
              <a:rPr lang="pt-BR" sz="2000" u="sng" dirty="0" smtClean="0">
                <a:latin typeface="+mn-lt"/>
              </a:rPr>
              <a:t>9.279/1996</a:t>
            </a:r>
          </a:p>
          <a:p>
            <a:pPr lvl="0" algn="just" defTabSz="914400"/>
            <a:endParaRPr kumimoji="0" lang="pt-BR" altLang="pt-BR" sz="2000" b="0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lvl="0" algn="just" defTabSz="914400"/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Art. 239. Fica o Poder Executivo autorizado a promover as necessárias transformações no INPI, para assegurar à Autarquia autonomia financeira e administrativa, podendo esta:</a:t>
            </a:r>
          </a:p>
          <a:p>
            <a:pPr lvl="0" algn="just" defTabSz="914400"/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       </a:t>
            </a: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 - contratar pessoal técnico e administrativo mediante concurso público;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       II - fixar tabela de salários para os seus funcionários, sujeita à aprovação do Ministério a que estiver vinculado o INPI; 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      III - dispor sobre a estrutura básica e regimento interno, que serão aprovados pelo Ministério a que estiver vinculado o INPI.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       Parágrafo único. As despesas resultantes da aplicação deste artigo correrão por conta de recursos próprios do INPI.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0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O</a:t>
            </a: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  <a:cs typeface="+mn-cs"/>
              </a:rPr>
              <a:t> que precisamos?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33438" y="2127929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 superávit acumulado do INPI refere-se à receita arrecadada pelo órgão nos anos anteriores e não utilizada.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No </a:t>
            </a:r>
            <a:r>
              <a:rPr lang="pt-BR" sz="2400" dirty="0"/>
              <a:t>Balanço Patrimonial de 2018, o superávit acumulado soma R$ 844 milhões. </a:t>
            </a:r>
          </a:p>
          <a:p>
            <a:r>
              <a:rPr lang="pt-BR" sz="2400" dirty="0"/>
              <a:t> </a:t>
            </a:r>
          </a:p>
          <a:p>
            <a:r>
              <a:rPr lang="pt-BR" sz="2400" dirty="0"/>
              <a:t>                    </a:t>
            </a:r>
            <a:r>
              <a:rPr lang="pt-BR" sz="2400" b="1" u="sng" dirty="0"/>
              <a:t>Como utilizar o superávit acumulado? </a:t>
            </a:r>
          </a:p>
          <a:p>
            <a:r>
              <a:rPr lang="pt-BR" sz="2400" dirty="0"/>
              <a:t> </a:t>
            </a:r>
          </a:p>
          <a:p>
            <a:pPr marL="1328806" lvl="2" indent="-285750">
              <a:buFont typeface="Wingdings" panose="05000000000000000000" pitchFamily="2" charset="2"/>
              <a:buChar char="Ø"/>
            </a:pPr>
            <a:r>
              <a:rPr lang="pt-BR" sz="2400" dirty="0" smtClean="0"/>
              <a:t>Abertura </a:t>
            </a:r>
            <a:r>
              <a:rPr lang="pt-BR" sz="2400" dirty="0"/>
              <a:t>de crédito suplementar tendo como fonte de recurso o “superávit de exercícios anteriores”. </a:t>
            </a:r>
          </a:p>
        </p:txBody>
      </p:sp>
    </p:spTree>
    <p:extLst>
      <p:ext uri="{BB962C8B-B14F-4D97-AF65-F5344CB8AC3E}">
        <p14:creationId xmlns:p14="http://schemas.microsoft.com/office/powerpoint/2010/main" val="14014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809625" y="4511675"/>
            <a:ext cx="921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i="1" dirty="0" smtClean="0">
                <a:solidFill>
                  <a:srgbClr val="1F317B"/>
                </a:solidFill>
                <a:latin typeface="Futura Bk BT" pitchFamily="34" charset="0"/>
              </a:rPr>
              <a:t>juliocbr@inpi.gov.br</a:t>
            </a:r>
            <a:endParaRPr lang="pt-BR" altLang="pt-BR" sz="2400" b="1" i="1" dirty="0">
              <a:solidFill>
                <a:srgbClr val="1F317B"/>
              </a:solidFill>
              <a:latin typeface="Futura Bk BT" pitchFamily="34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809625" y="4973638"/>
            <a:ext cx="921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400" b="1" i="1" dirty="0" smtClean="0">
                <a:solidFill>
                  <a:srgbClr val="1F317B"/>
                </a:solidFill>
                <a:latin typeface="Futura Bk BT" pitchFamily="34" charset="0"/>
              </a:rPr>
              <a:t>www.inpi.gov.br</a:t>
            </a:r>
            <a:endParaRPr lang="pt-BR" altLang="pt-BR" sz="2400" b="1" i="1" dirty="0">
              <a:solidFill>
                <a:srgbClr val="1F317B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13088" y="565150"/>
            <a:ext cx="6861175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S</a:t>
            </a: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  <a:cs typeface="+mn-cs"/>
              </a:rPr>
              <a:t>umário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02484" y="1548383"/>
            <a:ext cx="6571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/>
              <a:t>Receita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/>
              <a:t>Marcas, Patentes, Programas de Computador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/>
              <a:t>O que falta fazer?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 smtClean="0"/>
              <a:t>E Patentes?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/>
              <a:t>O que precisamos?</a:t>
            </a:r>
          </a:p>
        </p:txBody>
      </p:sp>
    </p:spTree>
    <p:extLst>
      <p:ext uri="{BB962C8B-B14F-4D97-AF65-F5344CB8AC3E}">
        <p14:creationId xmlns:p14="http://schemas.microsoft.com/office/powerpoint/2010/main" val="3846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Receita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541403"/>
              </p:ext>
            </p:extLst>
          </p:nvPr>
        </p:nvGraphicFramePr>
        <p:xfrm>
          <a:off x="593724" y="1692399"/>
          <a:ext cx="4320927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650" y="2844527"/>
            <a:ext cx="487062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Marcas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593725" y="1258888"/>
            <a:ext cx="86407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Adesão ao Protocolo de Madri</a:t>
            </a:r>
          </a:p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Redução do tempo para exame técnico para 12 meses a partir do depósito</a:t>
            </a:r>
          </a:p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Sem backlog</a:t>
            </a:r>
          </a:p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Situação de diminuição do número de decisões</a:t>
            </a:r>
          </a:p>
          <a:p>
            <a:pPr eaLnBrk="1" hangingPunct="1"/>
            <a:r>
              <a:rPr lang="pt-BR" altLang="pt-BR" sz="2800" b="1" dirty="0" smtClean="0">
                <a:latin typeface="Futura Bk BT" pitchFamily="34" charset="0"/>
              </a:rPr>
              <a:t>Olhar para a qualidade de exame</a:t>
            </a:r>
            <a:endParaRPr lang="pt-BR" altLang="pt-BR" sz="2800" b="1" dirty="0">
              <a:latin typeface="Futura Bk BT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4410244"/>
            <a:ext cx="2092156" cy="254349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886" y="4313616"/>
            <a:ext cx="4206711" cy="261174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908" y="4788743"/>
            <a:ext cx="3371542" cy="21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Patentes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8" y="1692399"/>
            <a:ext cx="6800605" cy="28803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736" y="3348583"/>
            <a:ext cx="2998609" cy="37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Patentes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2124447"/>
            <a:ext cx="9392122" cy="41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Patentes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312863" y="2193925"/>
            <a:ext cx="86407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Média de 10 anos para a concessão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Aumento da capacidade de decisão com flexibilização do trabalho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Estabelecimento das diretrizes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Mudança de procedimentos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Automação parcial com o e-patentes</a:t>
            </a:r>
            <a:endParaRPr lang="pt-BR" altLang="pt-BR" sz="2800" b="1" dirty="0" smtClean="0">
              <a:latin typeface="Futura Bk BT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pt-BR" altLang="pt-BR" sz="2800" b="1" dirty="0" smtClean="0">
                <a:latin typeface="Futura Bk BT" pitchFamily="34" charset="0"/>
              </a:rPr>
              <a:t>Média 8 </a:t>
            </a:r>
            <a:r>
              <a:rPr lang="pt-BR" altLang="pt-BR" sz="2800" b="1" dirty="0" smtClean="0">
                <a:latin typeface="Futura Bk BT" pitchFamily="34" charset="0"/>
              </a:rPr>
              <a:t>meses para </a:t>
            </a:r>
            <a:r>
              <a:rPr lang="pt-BR" altLang="pt-BR" sz="2800" b="1" dirty="0" smtClean="0">
                <a:latin typeface="Futura Bk BT" pitchFamily="34" charset="0"/>
              </a:rPr>
              <a:t>prioritários</a:t>
            </a:r>
            <a:endParaRPr lang="pt-BR" altLang="pt-BR" sz="2800" b="1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Patentes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20" y="1404367"/>
            <a:ext cx="4412405" cy="21602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70436" y="3564607"/>
            <a:ext cx="28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.</a:t>
            </a:r>
          </a:p>
          <a:p>
            <a:r>
              <a:rPr lang="pt-BR" sz="4000" dirty="0" smtClean="0"/>
              <a:t>.</a:t>
            </a:r>
          </a:p>
          <a:p>
            <a:r>
              <a:rPr lang="pt-BR" sz="4000" dirty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436" y="5471551"/>
            <a:ext cx="23431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593725" y="1258888"/>
            <a:ext cx="9359900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38188" y="552450"/>
            <a:ext cx="92154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 smtClean="0">
                <a:solidFill>
                  <a:schemeClr val="tx2">
                    <a:lumMod val="75000"/>
                  </a:schemeClr>
                </a:solidFill>
                <a:latin typeface="Futura Bk BT" panose="020B0502020204020303" pitchFamily="34" charset="0"/>
              </a:rPr>
              <a:t>Patentes</a:t>
            </a:r>
            <a:endParaRPr lang="pt-BR" sz="4000" b="1" i="1" dirty="0">
              <a:solidFill>
                <a:schemeClr val="tx2">
                  <a:lumMod val="75000"/>
                </a:schemeClr>
              </a:solidFill>
              <a:latin typeface="Futura Bk BT" panose="020B0502020204020303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548383"/>
            <a:ext cx="48006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7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455</Words>
  <Application>Microsoft Office PowerPoint</Application>
  <PresentationFormat>Personalizar</PresentationFormat>
  <Paragraphs>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Jennyffer Pereira de Mesquita</dc:creator>
  <cp:lastModifiedBy>root</cp:lastModifiedBy>
  <cp:revision>28</cp:revision>
  <dcterms:created xsi:type="dcterms:W3CDTF">2019-01-14T18:32:45Z</dcterms:created>
  <dcterms:modified xsi:type="dcterms:W3CDTF">2019-04-24T11:56:32Z</dcterms:modified>
</cp:coreProperties>
</file>