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60" r:id="rId3"/>
    <p:sldId id="264" r:id="rId4"/>
    <p:sldId id="262" r:id="rId5"/>
    <p:sldId id="267" r:id="rId6"/>
    <p:sldId id="266" r:id="rId7"/>
    <p:sldId id="258" r:id="rId8"/>
    <p:sldId id="268" r:id="rId9"/>
    <p:sldId id="273" r:id="rId10"/>
    <p:sldId id="263" r:id="rId11"/>
    <p:sldId id="265" r:id="rId12"/>
    <p:sldId id="269" r:id="rId13"/>
    <p:sldId id="271" r:id="rId14"/>
    <p:sldId id="272" r:id="rId15"/>
    <p:sldId id="270" r:id="rId16"/>
    <p:sldId id="259" r:id="rId17"/>
  </p:sldIdLst>
  <p:sldSz cx="10693400" cy="7561263"/>
  <p:notesSz cx="6858000" cy="9144000"/>
  <p:defaultTextStyle>
    <a:defPPr>
      <a:defRPr lang="pt-BR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2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428" y="-96"/>
      </p:cViewPr>
      <p:guideLst>
        <p:guide orient="horz" pos="238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100"/>
            </a:pPr>
            <a:r>
              <a:rPr lang="pt-BR" sz="1100"/>
              <a:t>Receita Anual (Últimos 5 anos)                                </a:t>
            </a:r>
            <a:r>
              <a:rPr lang="pt-BR" sz="800" b="0" i="1"/>
              <a:t>R$ Milhões</a:t>
            </a:r>
          </a:p>
        </c:rich>
      </c:tx>
      <c:layout>
        <c:manualLayout>
          <c:xMode val="edge"/>
          <c:yMode val="edge"/>
          <c:x val="0.24164583333333334"/>
          <c:y val="6.75925925925926E-3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'[Receita INPI 2018.xlsx]Resumo'!$H$5:$L$5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'[Receita INPI 2018.xlsx]Resumo'!$H$18:$L$18</c:f>
              <c:numCache>
                <c:formatCode>#,##0</c:formatCode>
                <c:ptCount val="5"/>
                <c:pt idx="0">
                  <c:v>302930424.49000001</c:v>
                </c:pt>
                <c:pt idx="1">
                  <c:v>330295450.78999996</c:v>
                </c:pt>
                <c:pt idx="2">
                  <c:v>357405452.23000014</c:v>
                </c:pt>
                <c:pt idx="3">
                  <c:v>406275054.95999992</c:v>
                </c:pt>
                <c:pt idx="4">
                  <c:v>456530423.09000003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axId val="167910784"/>
        <c:axId val="167912576"/>
      </c:barChart>
      <c:catAx>
        <c:axId val="1679107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67912576"/>
        <c:crosses val="autoZero"/>
        <c:auto val="1"/>
        <c:lblAlgn val="ctr"/>
        <c:lblOffset val="100"/>
        <c:noMultiLvlLbl val="0"/>
      </c:catAx>
      <c:valAx>
        <c:axId val="167912576"/>
        <c:scaling>
          <c:orientation val="minMax"/>
        </c:scaling>
        <c:delete val="1"/>
        <c:axPos val="l"/>
        <c:numFmt formatCode="#,##0" sourceLinked="1"/>
        <c:majorTickMark val="out"/>
        <c:minorTickMark val="none"/>
        <c:tickLblPos val="nextTo"/>
        <c:crossAx val="167910784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2.7777777777777776E-2"/>
                <c:y val="0.38010425780110818"/>
              </c:manualLayout>
            </c:layout>
            <c:tx>
              <c:rich>
                <a:bodyPr/>
                <a:lstStyle/>
                <a:p>
                  <a:pPr>
                    <a:defRPr/>
                  </a:pPr>
                  <a:endParaRPr lang="pt-BR"/>
                </a:p>
                <a:p>
                  <a:pPr>
                    <a:defRPr/>
                  </a:pPr>
                  <a:r>
                    <a:rPr lang="pt-BR"/>
                    <a:t>R$ Milhões</a:t>
                  </a:r>
                </a:p>
              </c:rich>
            </c:tx>
          </c:dispUnitsLbl>
        </c:dispUnits>
      </c:valAx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02005" y="2348893"/>
            <a:ext cx="9089390" cy="1620771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604010" y="4284716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9B9F-6504-44BA-9AEE-7A8616BE42DD}" type="datetimeFigureOut">
              <a:rPr lang="pt-BR" smtClean="0"/>
              <a:t>24/04/2019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A4FD8-E9E8-486E-A8A1-4444DC19A1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2768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9B9F-6504-44BA-9AEE-7A8616BE42DD}" type="datetimeFigureOut">
              <a:rPr lang="pt-BR" smtClean="0"/>
              <a:t>24/04/2019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A4FD8-E9E8-486E-A8A1-4444DC19A1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233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752715" y="302802"/>
            <a:ext cx="2406015" cy="645157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534670" y="302802"/>
            <a:ext cx="7039822" cy="645157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9B9F-6504-44BA-9AEE-7A8616BE42DD}" type="datetimeFigureOut">
              <a:rPr lang="pt-BR" smtClean="0"/>
              <a:t>24/04/2019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A4FD8-E9E8-486E-A8A1-4444DC19A1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5311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9B9F-6504-44BA-9AEE-7A8616BE42DD}" type="datetimeFigureOut">
              <a:rPr lang="pt-BR" smtClean="0"/>
              <a:t>24/04/2019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A4FD8-E9E8-486E-A8A1-4444DC19A1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00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4705" y="4858812"/>
            <a:ext cx="9089390" cy="150175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9B9F-6504-44BA-9AEE-7A8616BE42DD}" type="datetimeFigureOut">
              <a:rPr lang="pt-BR" smtClean="0"/>
              <a:t>24/04/2019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A4FD8-E9E8-486E-A8A1-4444DC19A1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0696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34670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435812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9B9F-6504-44BA-9AEE-7A8616BE42DD}" type="datetimeFigureOut">
              <a:rPr lang="pt-BR" smtClean="0"/>
              <a:t>24/04/2019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A4FD8-E9E8-486E-A8A1-4444DC19A1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879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1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1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9B9F-6504-44BA-9AEE-7A8616BE42DD}" type="datetimeFigureOut">
              <a:rPr lang="pt-BR" smtClean="0"/>
              <a:t>24/04/2019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A4FD8-E9E8-486E-A8A1-4444DC19A1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4615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9B9F-6504-44BA-9AEE-7A8616BE42DD}" type="datetimeFigureOut">
              <a:rPr lang="pt-BR" smtClean="0"/>
              <a:t>24/04/2019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A4FD8-E9E8-486E-A8A1-4444DC19A1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7320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9B9F-6504-44BA-9AEE-7A8616BE42DD}" type="datetimeFigureOut">
              <a:rPr lang="pt-BR" smtClean="0"/>
              <a:t>24/04/2019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A4FD8-E9E8-486E-A8A1-4444DC19A1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2195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4671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180822" y="301051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534671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9B9F-6504-44BA-9AEE-7A8616BE42DD}" type="datetimeFigureOut">
              <a:rPr lang="pt-BR" smtClean="0"/>
              <a:t>24/04/2019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A4FD8-E9E8-486E-A8A1-4444DC19A1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8602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9B9F-6504-44BA-9AEE-7A8616BE42DD}" type="datetimeFigureOut">
              <a:rPr lang="pt-BR" smtClean="0"/>
              <a:t>24/04/2019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A4FD8-E9E8-486E-A8A1-4444DC19A1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0106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34670" y="1764295"/>
            <a:ext cx="9624060" cy="4990084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534670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F9B9F-6504-44BA-9AEE-7A8616BE42DD}" type="datetimeFigureOut">
              <a:rPr lang="pt-BR" smtClean="0"/>
              <a:t>24/04/2019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653579" y="7008171"/>
            <a:ext cx="338624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7663603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A4FD8-E9E8-486E-A8A1-4444DC19A1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3673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305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3"/>
          <p:cNvSpPr txBox="1">
            <a:spLocks noChangeArrowheads="1"/>
          </p:cNvSpPr>
          <p:nvPr/>
        </p:nvSpPr>
        <p:spPr bwMode="auto">
          <a:xfrm>
            <a:off x="609824" y="1612157"/>
            <a:ext cx="9430890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pt-BR" altLang="pt-BR" sz="4000" b="1" dirty="0" smtClean="0">
                <a:solidFill>
                  <a:srgbClr val="1F317B"/>
                </a:solidFill>
                <a:latin typeface="Futura Bk BT" pitchFamily="34" charset="0"/>
              </a:rPr>
              <a:t>Mecanismos Legislativos </a:t>
            </a:r>
          </a:p>
          <a:p>
            <a:pPr eaLnBrk="1" hangingPunct="1"/>
            <a:r>
              <a:rPr lang="pt-BR" altLang="pt-BR" sz="3200" b="1" dirty="0" smtClean="0">
                <a:solidFill>
                  <a:srgbClr val="1F317B"/>
                </a:solidFill>
                <a:latin typeface="Futura Bk BT" pitchFamily="34" charset="0"/>
              </a:rPr>
              <a:t>para desburocratizar o empreendedorismo e incentivar a inovação</a:t>
            </a:r>
            <a:endParaRPr lang="pt-BR" altLang="pt-BR" sz="3200" b="1" dirty="0">
              <a:solidFill>
                <a:srgbClr val="1F317B"/>
              </a:solidFill>
              <a:latin typeface="Futura Bk BT" pitchFamily="34" charset="0"/>
            </a:endParaRPr>
          </a:p>
        </p:txBody>
      </p:sp>
      <p:sp>
        <p:nvSpPr>
          <p:cNvPr id="13" name="CaixaDeTexto 4"/>
          <p:cNvSpPr txBox="1">
            <a:spLocks noChangeArrowheads="1"/>
          </p:cNvSpPr>
          <p:nvPr/>
        </p:nvSpPr>
        <p:spPr bwMode="auto">
          <a:xfrm>
            <a:off x="809625" y="3948113"/>
            <a:ext cx="8999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r>
              <a:rPr lang="pt-BR" altLang="pt-BR" sz="2400" b="1" i="1" dirty="0" smtClean="0">
                <a:solidFill>
                  <a:srgbClr val="1F317B"/>
                </a:solidFill>
                <a:latin typeface="Futura Bk BT" pitchFamily="34" charset="0"/>
              </a:rPr>
              <a:t>Júlio César C B R Moreira</a:t>
            </a:r>
            <a:endParaRPr lang="pt-BR" altLang="pt-BR" sz="2400" b="1" i="1" dirty="0">
              <a:solidFill>
                <a:srgbClr val="1F317B"/>
              </a:solidFill>
              <a:latin typeface="Futura Bk BT" pitchFamily="34" charset="0"/>
            </a:endParaRPr>
          </a:p>
        </p:txBody>
      </p:sp>
      <p:sp>
        <p:nvSpPr>
          <p:cNvPr id="14" name="CaixaDeTexto 5"/>
          <p:cNvSpPr txBox="1">
            <a:spLocks noChangeArrowheads="1"/>
          </p:cNvSpPr>
          <p:nvPr/>
        </p:nvSpPr>
        <p:spPr bwMode="auto">
          <a:xfrm>
            <a:off x="841375" y="4354513"/>
            <a:ext cx="896778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r>
              <a:rPr lang="pt-BR" altLang="pt-BR" i="1" dirty="0" smtClean="0">
                <a:solidFill>
                  <a:srgbClr val="1F317B"/>
                </a:solidFill>
                <a:latin typeface="Futura Bk BT" pitchFamily="34" charset="0"/>
              </a:rPr>
              <a:t>Diretor de Administração</a:t>
            </a:r>
            <a:endParaRPr lang="pt-BR" altLang="pt-BR" i="1" dirty="0">
              <a:solidFill>
                <a:srgbClr val="1F317B"/>
              </a:solidFill>
              <a:latin typeface="Futura Bk BT" pitchFamily="34" charset="0"/>
            </a:endParaRPr>
          </a:p>
          <a:p>
            <a:pPr algn="r" eaLnBrk="1" hangingPunct="1"/>
            <a:r>
              <a:rPr lang="pt-BR" altLang="pt-BR" i="1" dirty="0" smtClean="0">
                <a:solidFill>
                  <a:srgbClr val="1F317B"/>
                </a:solidFill>
                <a:latin typeface="Futura Bk BT" pitchFamily="34" charset="0"/>
              </a:rPr>
              <a:t>DIRAD/INPI</a:t>
            </a:r>
            <a:endParaRPr lang="pt-BR" altLang="pt-BR" i="1" dirty="0">
              <a:solidFill>
                <a:srgbClr val="1F317B"/>
              </a:solidFill>
              <a:latin typeface="Futura Bk BT" pitchFamily="34" charset="0"/>
            </a:endParaRPr>
          </a:p>
        </p:txBody>
      </p:sp>
      <p:sp>
        <p:nvSpPr>
          <p:cNvPr id="15" name="CaixaDeTexto 6"/>
          <p:cNvSpPr txBox="1">
            <a:spLocks noChangeArrowheads="1"/>
          </p:cNvSpPr>
          <p:nvPr/>
        </p:nvSpPr>
        <p:spPr bwMode="auto">
          <a:xfrm>
            <a:off x="841375" y="5532438"/>
            <a:ext cx="896778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r>
              <a:rPr lang="pt-BR" altLang="pt-BR" dirty="0" smtClean="0">
                <a:solidFill>
                  <a:srgbClr val="1F317B"/>
                </a:solidFill>
                <a:latin typeface="Futura Bk BT" pitchFamily="34" charset="0"/>
              </a:rPr>
              <a:t>Brasília, 24 </a:t>
            </a:r>
            <a:r>
              <a:rPr lang="pt-BR" altLang="pt-BR" dirty="0">
                <a:solidFill>
                  <a:srgbClr val="1F317B"/>
                </a:solidFill>
                <a:latin typeface="Futura Bk BT" pitchFamily="34" charset="0"/>
              </a:rPr>
              <a:t>de </a:t>
            </a:r>
            <a:r>
              <a:rPr lang="pt-BR" altLang="pt-BR" dirty="0" smtClean="0">
                <a:solidFill>
                  <a:srgbClr val="1F317B"/>
                </a:solidFill>
                <a:latin typeface="Futura Bk BT" pitchFamily="34" charset="0"/>
              </a:rPr>
              <a:t>abril de 2019</a:t>
            </a:r>
          </a:p>
        </p:txBody>
      </p:sp>
    </p:spTree>
    <p:extLst>
      <p:ext uri="{BB962C8B-B14F-4D97-AF65-F5344CB8AC3E}">
        <p14:creationId xmlns:p14="http://schemas.microsoft.com/office/powerpoint/2010/main" val="264129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593725" y="1258888"/>
            <a:ext cx="9359900" cy="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738188" y="552450"/>
            <a:ext cx="9215437" cy="7064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b="1" i="1" dirty="0" smtClean="0">
                <a:solidFill>
                  <a:schemeClr val="tx2">
                    <a:lumMod val="75000"/>
                  </a:schemeClr>
                </a:solidFill>
                <a:latin typeface="Futura Bk BT" panose="020B0502020204020303" pitchFamily="34" charset="0"/>
              </a:rPr>
              <a:t>Programas de Computador</a:t>
            </a:r>
            <a:endParaRPr lang="pt-BR" sz="4000" b="1" i="1" dirty="0">
              <a:solidFill>
                <a:schemeClr val="tx2">
                  <a:lumMod val="75000"/>
                </a:schemeClr>
              </a:solidFill>
              <a:latin typeface="Futura Bk BT" panose="020B0502020204020303" pitchFamily="34" charset="0"/>
              <a:cs typeface="+mn-cs"/>
            </a:endParaRPr>
          </a:p>
        </p:txBody>
      </p:sp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593725" y="1692399"/>
            <a:ext cx="8640762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pt-BR" altLang="pt-BR" sz="2800" b="1" dirty="0" smtClean="0">
                <a:latin typeface="Futura Bk BT" pitchFamily="34" charset="0"/>
              </a:rPr>
              <a:t>Implementação em 2017 do depósito eletrônico</a:t>
            </a:r>
          </a:p>
          <a:p>
            <a:pPr eaLnBrk="1" hangingPunct="1"/>
            <a:r>
              <a:rPr lang="pt-BR" altLang="pt-BR" sz="2800" b="1" dirty="0" smtClean="0">
                <a:latin typeface="Futura Bk BT" pitchFamily="34" charset="0"/>
              </a:rPr>
              <a:t>Redução dos serviços de 26 para 09</a:t>
            </a:r>
          </a:p>
          <a:p>
            <a:pPr eaLnBrk="1" hangingPunct="1"/>
            <a:r>
              <a:rPr lang="pt-BR" altLang="pt-BR" sz="2800" b="1" dirty="0" smtClean="0">
                <a:latin typeface="Futura Bk BT" pitchFamily="34" charset="0"/>
              </a:rPr>
              <a:t>Tempo de decisão de 3,5 anos para 07 dias</a:t>
            </a:r>
          </a:p>
          <a:p>
            <a:pPr eaLnBrk="1" hangingPunct="1"/>
            <a:r>
              <a:rPr lang="pt-BR" altLang="pt-BR" sz="2800" b="1" dirty="0" smtClean="0">
                <a:latin typeface="Futura Bk BT" pitchFamily="34" charset="0"/>
              </a:rPr>
              <a:t>Processo completamente eletrônico</a:t>
            </a:r>
            <a:endParaRPr lang="pt-BR" altLang="pt-BR" sz="2800" b="1" dirty="0">
              <a:latin typeface="Futura Bk BT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0316" y="4071727"/>
            <a:ext cx="7287542" cy="306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08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593725" y="1258888"/>
            <a:ext cx="9359900" cy="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738188" y="552450"/>
            <a:ext cx="9215437" cy="7064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b="1" i="1" dirty="0" smtClean="0">
                <a:solidFill>
                  <a:schemeClr val="tx2">
                    <a:lumMod val="75000"/>
                  </a:schemeClr>
                </a:solidFill>
                <a:latin typeface="Futura Bk BT" panose="020B0502020204020303" pitchFamily="34" charset="0"/>
              </a:rPr>
              <a:t>O que falta fazer?</a:t>
            </a:r>
            <a:endParaRPr lang="pt-BR" sz="4000" b="1" i="1" dirty="0">
              <a:solidFill>
                <a:schemeClr val="tx2">
                  <a:lumMod val="75000"/>
                </a:schemeClr>
              </a:solidFill>
              <a:latin typeface="Futura Bk BT" panose="020B0502020204020303" pitchFamily="34" charset="0"/>
              <a:cs typeface="+mn-cs"/>
            </a:endParaRPr>
          </a:p>
        </p:txBody>
      </p:sp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593725" y="1476375"/>
            <a:ext cx="8640762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pt-BR" altLang="pt-BR" sz="2800" b="1" dirty="0">
                <a:latin typeface="Futura Bk BT" pitchFamily="34" charset="0"/>
              </a:rPr>
              <a:t>Permitir que o Instituto faça os investimentos necessários para prestar um serviço com qualidade e eficiência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pt-BR" altLang="pt-BR" sz="2800" b="1" dirty="0">
                <a:latin typeface="Futura Bk BT" pitchFamily="34" charset="0"/>
              </a:rPr>
              <a:t>Conscientização da importância da Propriedade Intelectual no país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pt-BR" altLang="pt-BR" sz="2800" b="1" dirty="0" smtClean="0">
                <a:latin typeface="Futura Bk BT" pitchFamily="34" charset="0"/>
              </a:rPr>
              <a:t>Automatização completa do Instituto – áreas finalísticas e de suporte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pt-BR" altLang="pt-BR" sz="2800" b="1" dirty="0" smtClean="0">
                <a:latin typeface="Futura Bk BT" pitchFamily="34" charset="0"/>
              </a:rPr>
              <a:t>Dimensionamento adequado da força de trabalho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pt-BR" altLang="pt-BR" sz="2800" b="1" dirty="0" smtClean="0">
                <a:latin typeface="Futura Bk BT" pitchFamily="34" charset="0"/>
              </a:rPr>
              <a:t>Treinamento continuado dos servidores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pt-BR" altLang="pt-BR" sz="2800" b="1" dirty="0" smtClean="0">
                <a:latin typeface="Futura Bk BT" pitchFamily="34" charset="0"/>
              </a:rPr>
              <a:t>Melhorar o marco legal da </a:t>
            </a:r>
            <a:r>
              <a:rPr lang="pt-BR" altLang="pt-BR" sz="2800" b="1" dirty="0" smtClean="0">
                <a:latin typeface="Futura Bk BT" pitchFamily="34" charset="0"/>
              </a:rPr>
              <a:t>PI (3 anos para exame, anuidades, Modelos de Utilidade, </a:t>
            </a:r>
            <a:r>
              <a:rPr lang="pt-BR" altLang="pt-BR" sz="2800" b="1" dirty="0" err="1" smtClean="0">
                <a:latin typeface="Futura Bk BT" pitchFamily="34" charset="0"/>
              </a:rPr>
              <a:t>art</a:t>
            </a:r>
            <a:r>
              <a:rPr lang="pt-BR" altLang="pt-BR" sz="2800" b="1" dirty="0" smtClean="0">
                <a:latin typeface="Futura Bk BT" pitchFamily="34" charset="0"/>
              </a:rPr>
              <a:t> 229-C; terapia genética, etc..)</a:t>
            </a:r>
            <a:endParaRPr lang="pt-BR" altLang="pt-BR" sz="2800" b="1" dirty="0">
              <a:latin typeface="Futura Bk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36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593725" y="1258888"/>
            <a:ext cx="9359900" cy="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738188" y="552450"/>
            <a:ext cx="9215437" cy="7064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b="1" i="1" dirty="0" smtClean="0">
                <a:solidFill>
                  <a:schemeClr val="tx2">
                    <a:lumMod val="75000"/>
                  </a:schemeClr>
                </a:solidFill>
                <a:latin typeface="Futura Bk BT" panose="020B0502020204020303" pitchFamily="34" charset="0"/>
              </a:rPr>
              <a:t>E Patentes?</a:t>
            </a:r>
            <a:endParaRPr lang="pt-BR" sz="4000" b="1" i="1" dirty="0">
              <a:solidFill>
                <a:schemeClr val="tx2">
                  <a:lumMod val="75000"/>
                </a:schemeClr>
              </a:solidFill>
              <a:latin typeface="Futura Bk BT" panose="020B0502020204020303" pitchFamily="34" charset="0"/>
              <a:cs typeface="+mn-cs"/>
            </a:endParaRPr>
          </a:p>
        </p:txBody>
      </p:sp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593725" y="1764407"/>
            <a:ext cx="8640762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pt-BR" altLang="pt-BR" sz="2800" b="1" dirty="0" smtClean="0">
                <a:latin typeface="Futura Bk BT" pitchFamily="34" charset="0"/>
              </a:rPr>
              <a:t>Medidas diferenciadas para passivo e para demanda corrente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pt-BR" altLang="pt-BR" sz="2800" b="1" dirty="0" smtClean="0">
                <a:latin typeface="Futura Bk BT" pitchFamily="34" charset="0"/>
              </a:rPr>
              <a:t>Equacionar </a:t>
            </a:r>
            <a:r>
              <a:rPr lang="pt-BR" altLang="pt-BR" sz="2800" b="1" dirty="0">
                <a:latin typeface="Futura Bk BT" pitchFamily="34" charset="0"/>
              </a:rPr>
              <a:t>a demanda corrente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pt-BR" altLang="pt-BR" sz="2800" b="1" dirty="0">
                <a:latin typeface="Futura Bk BT" pitchFamily="34" charset="0"/>
              </a:rPr>
              <a:t>Automatizar fluxo de patente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pt-BR" altLang="pt-BR" sz="2800" b="1" dirty="0" smtClean="0">
                <a:latin typeface="Futura Bk BT" pitchFamily="34" charset="0"/>
              </a:rPr>
              <a:t>Criar </a:t>
            </a:r>
            <a:r>
              <a:rPr lang="pt-BR" altLang="pt-BR" sz="2800" b="1" dirty="0">
                <a:latin typeface="Futura Bk BT" pitchFamily="34" charset="0"/>
              </a:rPr>
              <a:t>facilidades para aumentar a capacidade de decisão dos examinadores</a:t>
            </a:r>
          </a:p>
          <a:p>
            <a:pPr marL="1200150" lvl="1" indent="-457200" eaLnBrk="1" hangingPunct="1">
              <a:buFont typeface="Arial" panose="020B0604020202020204" pitchFamily="34" charset="0"/>
              <a:buChar char="•"/>
            </a:pPr>
            <a:r>
              <a:rPr lang="pt-BR" altLang="pt-BR" sz="2800" b="1" dirty="0" smtClean="0">
                <a:latin typeface="Futura Bk BT" pitchFamily="34" charset="0"/>
              </a:rPr>
              <a:t>Facilidades </a:t>
            </a:r>
            <a:r>
              <a:rPr lang="pt-BR" altLang="pt-BR" sz="2800" b="1" dirty="0">
                <a:latin typeface="Futura Bk BT" pitchFamily="34" charset="0"/>
              </a:rPr>
              <a:t>dentro do ambiente atual de    trabalho</a:t>
            </a:r>
          </a:p>
          <a:p>
            <a:pPr marL="1200150" lvl="1" indent="-457200" eaLnBrk="1" hangingPunct="1">
              <a:buFont typeface="Arial" panose="020B0604020202020204" pitchFamily="34" charset="0"/>
              <a:buChar char="•"/>
            </a:pPr>
            <a:r>
              <a:rPr lang="pt-BR" altLang="pt-BR" sz="2800" b="1" dirty="0" smtClean="0">
                <a:latin typeface="Futura Bk BT" pitchFamily="34" charset="0"/>
              </a:rPr>
              <a:t>Facilidades </a:t>
            </a:r>
            <a:r>
              <a:rPr lang="pt-BR" altLang="pt-BR" sz="2800" b="1" dirty="0">
                <a:latin typeface="Futura Bk BT" pitchFamily="34" charset="0"/>
              </a:rPr>
              <a:t>em um cenário sem atraso no exame</a:t>
            </a:r>
          </a:p>
        </p:txBody>
      </p:sp>
    </p:spTree>
    <p:extLst>
      <p:ext uri="{BB962C8B-B14F-4D97-AF65-F5344CB8AC3E}">
        <p14:creationId xmlns:p14="http://schemas.microsoft.com/office/powerpoint/2010/main" val="320454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593725" y="1258888"/>
            <a:ext cx="9359900" cy="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738188" y="552450"/>
            <a:ext cx="9215437" cy="7064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b="1" i="1" dirty="0" smtClean="0">
                <a:solidFill>
                  <a:schemeClr val="tx2">
                    <a:lumMod val="75000"/>
                  </a:schemeClr>
                </a:solidFill>
                <a:latin typeface="Futura Bk BT" panose="020B0502020204020303" pitchFamily="34" charset="0"/>
              </a:rPr>
              <a:t>O</a:t>
            </a:r>
            <a:r>
              <a:rPr lang="pt-BR" sz="4000" b="1" i="1" dirty="0" smtClean="0">
                <a:solidFill>
                  <a:schemeClr val="tx2">
                    <a:lumMod val="75000"/>
                  </a:schemeClr>
                </a:solidFill>
                <a:latin typeface="Futura Bk BT" panose="020B0502020204020303" pitchFamily="34" charset="0"/>
                <a:cs typeface="+mn-cs"/>
              </a:rPr>
              <a:t> que precisamos?</a:t>
            </a:r>
            <a:endParaRPr lang="pt-BR" sz="4000" b="1" i="1" dirty="0">
              <a:solidFill>
                <a:schemeClr val="tx2">
                  <a:lumMod val="75000"/>
                </a:schemeClr>
              </a:solidFill>
              <a:latin typeface="Futura Bk BT" panose="020B0502020204020303" pitchFamily="34" charset="0"/>
              <a:cs typeface="+mn-cs"/>
            </a:endParaRPr>
          </a:p>
        </p:txBody>
      </p:sp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3942035" y="1476375"/>
            <a:ext cx="280774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pt-BR" altLang="pt-BR" sz="2000" b="1" dirty="0" smtClean="0">
                <a:latin typeface="Futura Bk BT" pitchFamily="34" charset="0"/>
              </a:rPr>
              <a:t>Dinheiro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pt-BR" altLang="pt-BR" sz="2000" b="1" dirty="0" smtClean="0">
                <a:latin typeface="Futura Bk BT" pitchFamily="34" charset="0"/>
              </a:rPr>
              <a:t>Infra </a:t>
            </a:r>
            <a:r>
              <a:rPr lang="pt-BR" altLang="pt-BR" sz="2000" b="1" dirty="0" smtClean="0">
                <a:latin typeface="Futura Bk BT" pitchFamily="34" charset="0"/>
              </a:rPr>
              <a:t>estrutura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pt-BR" altLang="pt-BR" sz="2000" b="1" dirty="0" smtClean="0">
                <a:latin typeface="Futura Bk BT" pitchFamily="34" charset="0"/>
              </a:rPr>
              <a:t>Pessoal</a:t>
            </a:r>
            <a:endParaRPr lang="pt-BR" altLang="pt-BR" sz="2000" b="1" dirty="0">
              <a:latin typeface="Futura Bk BT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601490" y="2916535"/>
            <a:ext cx="74888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hangingPunct="0"/>
            <a:r>
              <a:rPr lang="pt-BR" sz="2400" u="sng" dirty="0"/>
              <a:t>Lei Nº 5.648/1970.</a:t>
            </a:r>
            <a:endParaRPr lang="pt-BR" sz="2400" dirty="0"/>
          </a:p>
          <a:p>
            <a:pPr fontAlgn="base" hangingPunct="0"/>
            <a:r>
              <a:rPr lang="pt-BR" sz="2400" dirty="0"/>
              <a:t>[...]</a:t>
            </a:r>
          </a:p>
          <a:p>
            <a:pPr fontAlgn="base" hangingPunct="0"/>
            <a:r>
              <a:rPr lang="pt-BR" sz="2400" dirty="0" err="1"/>
              <a:t>Art</a:t>
            </a:r>
            <a:r>
              <a:rPr lang="pt-BR" sz="2400" dirty="0"/>
              <a:t> 3º </a:t>
            </a:r>
            <a:r>
              <a:rPr lang="pt-BR" sz="2400" u="sng" dirty="0"/>
              <a:t>O patrimônio do Instituto será constituído</a:t>
            </a:r>
            <a:r>
              <a:rPr lang="pt-BR" sz="2400" dirty="0"/>
              <a:t> dos bens, direitos e valores pertencentes à União e atualmente vinculados ao Departamento Nacional da Propriedade Industrial, ou sob sua responsabilidade, e transferidos àquele Instituto por esta lei, bem como da </a:t>
            </a:r>
            <a:r>
              <a:rPr lang="pt-BR" sz="2400" u="sng" dirty="0"/>
              <a:t>receita resultante da execução dos seus serviços</a:t>
            </a:r>
            <a:r>
              <a:rPr lang="pt-BR" sz="2400" dirty="0"/>
              <a:t> e dos recursos orçamentários da União que lhe forem proporcionados. </a:t>
            </a:r>
          </a:p>
          <a:p>
            <a:pPr fontAlgn="base" hangingPunct="0"/>
            <a:r>
              <a:rPr lang="pt-BR" sz="2400" dirty="0"/>
              <a:t>[...]</a:t>
            </a:r>
          </a:p>
        </p:txBody>
      </p:sp>
    </p:spTree>
    <p:extLst>
      <p:ext uri="{BB962C8B-B14F-4D97-AF65-F5344CB8AC3E}">
        <p14:creationId xmlns:p14="http://schemas.microsoft.com/office/powerpoint/2010/main" val="43051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593725" y="1258888"/>
            <a:ext cx="9359900" cy="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738188" y="552450"/>
            <a:ext cx="9215437" cy="7064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b="1" i="1" dirty="0" smtClean="0">
                <a:solidFill>
                  <a:schemeClr val="tx2">
                    <a:lumMod val="75000"/>
                  </a:schemeClr>
                </a:solidFill>
                <a:latin typeface="Futura Bk BT" panose="020B0502020204020303" pitchFamily="34" charset="0"/>
              </a:rPr>
              <a:t>O</a:t>
            </a:r>
            <a:r>
              <a:rPr lang="pt-BR" sz="4000" b="1" i="1" dirty="0" smtClean="0">
                <a:solidFill>
                  <a:schemeClr val="tx2">
                    <a:lumMod val="75000"/>
                  </a:schemeClr>
                </a:solidFill>
                <a:latin typeface="Futura Bk BT" panose="020B0502020204020303" pitchFamily="34" charset="0"/>
                <a:cs typeface="+mn-cs"/>
              </a:rPr>
              <a:t> que precisamos?</a:t>
            </a:r>
            <a:endParaRPr lang="pt-BR" sz="4000" b="1" i="1" dirty="0">
              <a:solidFill>
                <a:schemeClr val="tx2">
                  <a:lumMod val="75000"/>
                </a:schemeClr>
              </a:solidFill>
              <a:latin typeface="Futura Bk BT" panose="020B0502020204020303" pitchFamily="34" charset="0"/>
              <a:cs typeface="+mn-cs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386260" y="1859053"/>
            <a:ext cx="7704856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just" defTabSz="914400"/>
            <a:r>
              <a:rPr lang="pt-BR" sz="2000" u="sng" dirty="0">
                <a:latin typeface="+mn-lt"/>
              </a:rPr>
              <a:t>Lei Nº </a:t>
            </a:r>
            <a:r>
              <a:rPr lang="pt-BR" sz="2000" u="sng" dirty="0" smtClean="0">
                <a:latin typeface="+mn-lt"/>
              </a:rPr>
              <a:t>9.279/1996</a:t>
            </a:r>
          </a:p>
          <a:p>
            <a:pPr lvl="0" algn="just" defTabSz="914400"/>
            <a:endParaRPr kumimoji="0" lang="pt-BR" altLang="pt-BR" sz="2000" b="0" i="0" u="sng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+mn-lt"/>
            </a:endParaRPr>
          </a:p>
          <a:p>
            <a:pPr lvl="0" algn="just" defTabSz="914400"/>
            <a:r>
              <a:rPr kumimoji="0" lang="pt-BR" altLang="pt-B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Art. 239. Fica o Poder Executivo autorizado a promover as necessárias transformações no INPI, para assegurar à Autarquia autonomia financeira e administrativa, podendo esta:</a:t>
            </a:r>
          </a:p>
          <a:p>
            <a:pPr lvl="0" algn="just" defTabSz="914400"/>
            <a:endParaRPr kumimoji="0" lang="pt-BR" alt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        </a:t>
            </a:r>
            <a:r>
              <a: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I - contratar pessoal técnico e administrativo mediante concurso público;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        II - fixar tabela de salários para os seus funcionários, sujeita à aprovação do Ministério a que estiver vinculado o INPI; e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       III - dispor sobre a estrutura básica e regimento interno, que serão aprovados pelo Ministério a que estiver vinculado o INPI.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        Parágrafo único. As despesas resultantes da aplicação deste artigo correrão por conta de recursos próprios do INPI.</a:t>
            </a:r>
            <a:endParaRPr kumimoji="0" lang="pt-BR" alt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6087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593725" y="1258888"/>
            <a:ext cx="9359900" cy="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738188" y="552450"/>
            <a:ext cx="9215437" cy="7064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b="1" i="1" dirty="0" smtClean="0">
                <a:solidFill>
                  <a:schemeClr val="tx2">
                    <a:lumMod val="75000"/>
                  </a:schemeClr>
                </a:solidFill>
                <a:latin typeface="Futura Bk BT" panose="020B0502020204020303" pitchFamily="34" charset="0"/>
              </a:rPr>
              <a:t>O</a:t>
            </a:r>
            <a:r>
              <a:rPr lang="pt-BR" sz="4000" b="1" i="1" dirty="0" smtClean="0">
                <a:solidFill>
                  <a:schemeClr val="tx2">
                    <a:lumMod val="75000"/>
                  </a:schemeClr>
                </a:solidFill>
                <a:latin typeface="Futura Bk BT" panose="020B0502020204020303" pitchFamily="34" charset="0"/>
                <a:cs typeface="+mn-cs"/>
              </a:rPr>
              <a:t> que precisamos?</a:t>
            </a:r>
            <a:endParaRPr lang="pt-BR" sz="4000" b="1" i="1" dirty="0">
              <a:solidFill>
                <a:schemeClr val="tx2">
                  <a:lumMod val="75000"/>
                </a:schemeClr>
              </a:solidFill>
              <a:latin typeface="Futura Bk BT" panose="020B0502020204020303" pitchFamily="34" charset="0"/>
              <a:cs typeface="+mn-cs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133438" y="2127929"/>
            <a:ext cx="84249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O superávit acumulado do INPI refere-se à receita arrecadada pelo órgão nos anos anteriores e não utilizada. </a:t>
            </a:r>
            <a:endParaRPr lang="pt-BR" sz="2400" dirty="0" smtClean="0"/>
          </a:p>
          <a:p>
            <a:endParaRPr lang="pt-BR" sz="2400" dirty="0"/>
          </a:p>
          <a:p>
            <a:r>
              <a:rPr lang="pt-BR" sz="2400" dirty="0" smtClean="0"/>
              <a:t>No </a:t>
            </a:r>
            <a:r>
              <a:rPr lang="pt-BR" sz="2400" dirty="0"/>
              <a:t>Balanço Patrimonial de 2018, o superávit acumulado soma R$ 844 milhões. </a:t>
            </a:r>
          </a:p>
          <a:p>
            <a:r>
              <a:rPr lang="pt-BR" sz="2400" dirty="0"/>
              <a:t> </a:t>
            </a:r>
          </a:p>
          <a:p>
            <a:r>
              <a:rPr lang="pt-BR" sz="2400" dirty="0"/>
              <a:t>                    </a:t>
            </a:r>
            <a:r>
              <a:rPr lang="pt-BR" sz="2400" b="1" u="sng" dirty="0"/>
              <a:t>Como utilizar o superávit acumulado? </a:t>
            </a:r>
          </a:p>
          <a:p>
            <a:r>
              <a:rPr lang="pt-BR" sz="2400" dirty="0"/>
              <a:t> </a:t>
            </a:r>
          </a:p>
          <a:p>
            <a:pPr marL="1328806" lvl="2" indent="-285750">
              <a:buFont typeface="Wingdings" panose="05000000000000000000" pitchFamily="2" charset="2"/>
              <a:buChar char="Ø"/>
            </a:pPr>
            <a:r>
              <a:rPr lang="pt-BR" sz="2400" dirty="0" smtClean="0"/>
              <a:t>Abertura </a:t>
            </a:r>
            <a:r>
              <a:rPr lang="pt-BR" sz="2400" dirty="0"/>
              <a:t>de crédito suplementar tendo como fonte de recurso o “superávit de exercícios anteriores”. </a:t>
            </a:r>
          </a:p>
        </p:txBody>
      </p:sp>
    </p:spTree>
    <p:extLst>
      <p:ext uri="{BB962C8B-B14F-4D97-AF65-F5344CB8AC3E}">
        <p14:creationId xmlns:p14="http://schemas.microsoft.com/office/powerpoint/2010/main" val="140142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809625" y="4511675"/>
            <a:ext cx="9217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2400" b="1" i="1" dirty="0" smtClean="0">
                <a:solidFill>
                  <a:srgbClr val="1F317B"/>
                </a:solidFill>
                <a:latin typeface="Futura Bk BT" pitchFamily="34" charset="0"/>
              </a:rPr>
              <a:t>juliocbr@inpi.gov.br</a:t>
            </a:r>
            <a:endParaRPr lang="pt-BR" altLang="pt-BR" sz="2400" b="1" i="1" dirty="0">
              <a:solidFill>
                <a:srgbClr val="1F317B"/>
              </a:solidFill>
              <a:latin typeface="Futura Bk BT" pitchFamily="34" charset="0"/>
            </a:endParaRPr>
          </a:p>
        </p:txBody>
      </p:sp>
      <p:sp>
        <p:nvSpPr>
          <p:cNvPr id="6" name="CaixaDeTexto 4"/>
          <p:cNvSpPr txBox="1">
            <a:spLocks noChangeArrowheads="1"/>
          </p:cNvSpPr>
          <p:nvPr/>
        </p:nvSpPr>
        <p:spPr bwMode="auto">
          <a:xfrm>
            <a:off x="809625" y="4973638"/>
            <a:ext cx="9217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2400" b="1" i="1" dirty="0" smtClean="0">
                <a:solidFill>
                  <a:srgbClr val="1F317B"/>
                </a:solidFill>
                <a:latin typeface="Futura Bk BT" pitchFamily="34" charset="0"/>
              </a:rPr>
              <a:t>www.inpi.gov.br</a:t>
            </a:r>
            <a:endParaRPr lang="pt-BR" altLang="pt-BR" sz="2400" b="1" i="1" dirty="0">
              <a:solidFill>
                <a:srgbClr val="1F317B"/>
              </a:solidFill>
              <a:latin typeface="Futura Bk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57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113088" y="565150"/>
            <a:ext cx="6861175" cy="7064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b="1" i="1" dirty="0">
                <a:solidFill>
                  <a:schemeClr val="tx2">
                    <a:lumMod val="75000"/>
                  </a:schemeClr>
                </a:solidFill>
                <a:latin typeface="Futura Bk BT" panose="020B0502020204020303" pitchFamily="34" charset="0"/>
              </a:rPr>
              <a:t>S</a:t>
            </a:r>
            <a:r>
              <a:rPr lang="pt-BR" sz="4000" b="1" i="1" dirty="0" smtClean="0">
                <a:solidFill>
                  <a:schemeClr val="tx2">
                    <a:lumMod val="75000"/>
                  </a:schemeClr>
                </a:solidFill>
                <a:latin typeface="Futura Bk BT" panose="020B0502020204020303" pitchFamily="34" charset="0"/>
                <a:cs typeface="+mn-cs"/>
              </a:rPr>
              <a:t>umário</a:t>
            </a:r>
            <a:endParaRPr lang="pt-BR" sz="4000" b="1" i="1" dirty="0">
              <a:solidFill>
                <a:schemeClr val="tx2">
                  <a:lumMod val="75000"/>
                </a:schemeClr>
              </a:solidFill>
              <a:latin typeface="Futura Bk BT" panose="020B0502020204020303" pitchFamily="34" charset="0"/>
              <a:cs typeface="+mn-cs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402484" y="1548383"/>
            <a:ext cx="657177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3600" dirty="0" smtClean="0"/>
              <a:t>Receita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3600" dirty="0" smtClean="0"/>
              <a:t>Marcas, Patentes, Programas de Computador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3600" dirty="0" smtClean="0"/>
              <a:t>O que falta fazer?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3600" dirty="0" smtClean="0"/>
              <a:t>E Patentes?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3600" dirty="0"/>
              <a:t>O que precisamos?</a:t>
            </a:r>
          </a:p>
        </p:txBody>
      </p:sp>
    </p:spTree>
    <p:extLst>
      <p:ext uri="{BB962C8B-B14F-4D97-AF65-F5344CB8AC3E}">
        <p14:creationId xmlns:p14="http://schemas.microsoft.com/office/powerpoint/2010/main" val="384674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593725" y="1258888"/>
            <a:ext cx="9359900" cy="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738188" y="552450"/>
            <a:ext cx="9215437" cy="7064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b="1" i="1" dirty="0" smtClean="0">
                <a:solidFill>
                  <a:schemeClr val="tx2">
                    <a:lumMod val="75000"/>
                  </a:schemeClr>
                </a:solidFill>
                <a:latin typeface="Futura Bk BT" panose="020B0502020204020303" pitchFamily="34" charset="0"/>
              </a:rPr>
              <a:t>Receita</a:t>
            </a:r>
            <a:endParaRPr lang="pt-BR" sz="4000" b="1" i="1" dirty="0">
              <a:solidFill>
                <a:schemeClr val="tx2">
                  <a:lumMod val="75000"/>
                </a:schemeClr>
              </a:solidFill>
              <a:latin typeface="Futura Bk BT" panose="020B0502020204020303" pitchFamily="34" charset="0"/>
              <a:cs typeface="+mn-cs"/>
            </a:endParaRP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5541403"/>
              </p:ext>
            </p:extLst>
          </p:nvPr>
        </p:nvGraphicFramePr>
        <p:xfrm>
          <a:off x="593724" y="1692399"/>
          <a:ext cx="4320927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4650" y="2844527"/>
            <a:ext cx="4870625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5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593725" y="1258888"/>
            <a:ext cx="9359900" cy="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738188" y="552450"/>
            <a:ext cx="9215437" cy="7064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b="1" i="1" dirty="0" smtClean="0">
                <a:solidFill>
                  <a:schemeClr val="tx2">
                    <a:lumMod val="75000"/>
                  </a:schemeClr>
                </a:solidFill>
                <a:latin typeface="Futura Bk BT" panose="020B0502020204020303" pitchFamily="34" charset="0"/>
              </a:rPr>
              <a:t>Marcas</a:t>
            </a:r>
            <a:endParaRPr lang="pt-BR" sz="4000" b="1" i="1" dirty="0">
              <a:solidFill>
                <a:schemeClr val="tx2">
                  <a:lumMod val="75000"/>
                </a:schemeClr>
              </a:solidFill>
              <a:latin typeface="Futura Bk BT" panose="020B0502020204020303" pitchFamily="34" charset="0"/>
              <a:cs typeface="+mn-cs"/>
            </a:endParaRPr>
          </a:p>
        </p:txBody>
      </p:sp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593725" y="1258888"/>
            <a:ext cx="8640762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pt-BR" altLang="pt-BR" sz="2800" b="1" dirty="0" smtClean="0">
                <a:latin typeface="Futura Bk BT" pitchFamily="34" charset="0"/>
              </a:rPr>
              <a:t>Adesão ao Protocolo de Madri</a:t>
            </a:r>
          </a:p>
          <a:p>
            <a:pPr eaLnBrk="1" hangingPunct="1"/>
            <a:r>
              <a:rPr lang="pt-BR" altLang="pt-BR" sz="2800" b="1" dirty="0" smtClean="0">
                <a:latin typeface="Futura Bk BT" pitchFamily="34" charset="0"/>
              </a:rPr>
              <a:t>Redução do tempo para exame técnico para 12 meses a partir do depósito</a:t>
            </a:r>
          </a:p>
          <a:p>
            <a:pPr eaLnBrk="1" hangingPunct="1"/>
            <a:r>
              <a:rPr lang="pt-BR" altLang="pt-BR" sz="2800" b="1" dirty="0" smtClean="0">
                <a:latin typeface="Futura Bk BT" pitchFamily="34" charset="0"/>
              </a:rPr>
              <a:t>Sem backlog</a:t>
            </a:r>
          </a:p>
          <a:p>
            <a:pPr eaLnBrk="1" hangingPunct="1"/>
            <a:r>
              <a:rPr lang="pt-BR" altLang="pt-BR" sz="2800" b="1" dirty="0" smtClean="0">
                <a:latin typeface="Futura Bk BT" pitchFamily="34" charset="0"/>
              </a:rPr>
              <a:t>Situação de diminuição do número de decisões</a:t>
            </a:r>
          </a:p>
          <a:p>
            <a:pPr eaLnBrk="1" hangingPunct="1"/>
            <a:r>
              <a:rPr lang="pt-BR" altLang="pt-BR" sz="2800" b="1" dirty="0" smtClean="0">
                <a:latin typeface="Futura Bk BT" pitchFamily="34" charset="0"/>
              </a:rPr>
              <a:t>Olhar para a qualidade de exame</a:t>
            </a:r>
            <a:endParaRPr lang="pt-BR" altLang="pt-BR" sz="2800" b="1" dirty="0">
              <a:latin typeface="Futura Bk BT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725" y="4410244"/>
            <a:ext cx="2092156" cy="254349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886" y="4313616"/>
            <a:ext cx="4206711" cy="261174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8908" y="4788743"/>
            <a:ext cx="3371542" cy="216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84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593725" y="1258888"/>
            <a:ext cx="9359900" cy="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738188" y="552450"/>
            <a:ext cx="9215437" cy="7064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b="1" i="1" dirty="0" smtClean="0">
                <a:solidFill>
                  <a:schemeClr val="tx2">
                    <a:lumMod val="75000"/>
                  </a:schemeClr>
                </a:solidFill>
                <a:latin typeface="Futura Bk BT" panose="020B0502020204020303" pitchFamily="34" charset="0"/>
              </a:rPr>
              <a:t>Patentes</a:t>
            </a:r>
            <a:endParaRPr lang="pt-BR" sz="4000" b="1" i="1" dirty="0">
              <a:solidFill>
                <a:schemeClr val="tx2">
                  <a:lumMod val="75000"/>
                </a:schemeClr>
              </a:solidFill>
              <a:latin typeface="Futura Bk BT" panose="020B0502020204020303" pitchFamily="34" charset="0"/>
              <a:cs typeface="+mn-cs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148" y="1692399"/>
            <a:ext cx="6800605" cy="288032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6736" y="3348583"/>
            <a:ext cx="2998609" cy="374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20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593725" y="1258888"/>
            <a:ext cx="9359900" cy="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738188" y="552450"/>
            <a:ext cx="9215437" cy="7064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b="1" i="1" dirty="0" smtClean="0">
                <a:solidFill>
                  <a:schemeClr val="tx2">
                    <a:lumMod val="75000"/>
                  </a:schemeClr>
                </a:solidFill>
                <a:latin typeface="Futura Bk BT" panose="020B0502020204020303" pitchFamily="34" charset="0"/>
              </a:rPr>
              <a:t>Patentes</a:t>
            </a:r>
            <a:endParaRPr lang="pt-BR" sz="4000" b="1" i="1" dirty="0">
              <a:solidFill>
                <a:schemeClr val="tx2">
                  <a:lumMod val="75000"/>
                </a:schemeClr>
              </a:solidFill>
              <a:latin typeface="Futura Bk BT" panose="020B0502020204020303" pitchFamily="34" charset="0"/>
              <a:cs typeface="+mn-cs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188" y="2124447"/>
            <a:ext cx="9392122" cy="4157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71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593725" y="1258888"/>
            <a:ext cx="9359900" cy="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738188" y="552450"/>
            <a:ext cx="9215437" cy="7064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b="1" i="1" dirty="0" smtClean="0">
                <a:solidFill>
                  <a:schemeClr val="tx2">
                    <a:lumMod val="75000"/>
                  </a:schemeClr>
                </a:solidFill>
                <a:latin typeface="Futura Bk BT" panose="020B0502020204020303" pitchFamily="34" charset="0"/>
              </a:rPr>
              <a:t>Patentes</a:t>
            </a:r>
            <a:endParaRPr lang="pt-BR" sz="4000" b="1" i="1" dirty="0">
              <a:solidFill>
                <a:schemeClr val="tx2">
                  <a:lumMod val="75000"/>
                </a:schemeClr>
              </a:solidFill>
              <a:latin typeface="Futura Bk BT" panose="020B0502020204020303" pitchFamily="34" charset="0"/>
              <a:cs typeface="+mn-cs"/>
            </a:endParaRPr>
          </a:p>
        </p:txBody>
      </p:sp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1312863" y="2193925"/>
            <a:ext cx="8640762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pt-BR" altLang="pt-BR" sz="2800" b="1" dirty="0" smtClean="0">
                <a:latin typeface="Futura Bk BT" pitchFamily="34" charset="0"/>
              </a:rPr>
              <a:t>Média de 10 anos para a concessão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pt-BR" altLang="pt-BR" sz="2800" b="1" dirty="0" smtClean="0">
                <a:latin typeface="Futura Bk BT" pitchFamily="34" charset="0"/>
              </a:rPr>
              <a:t>Aumento da capacidade de decisão com flexibilização do trabalho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pt-BR" altLang="pt-BR" sz="2800" b="1" dirty="0" smtClean="0">
                <a:latin typeface="Futura Bk BT" pitchFamily="34" charset="0"/>
              </a:rPr>
              <a:t>Estabelecimento das diretrizes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pt-BR" altLang="pt-BR" sz="2800" b="1" dirty="0" smtClean="0">
                <a:latin typeface="Futura Bk BT" pitchFamily="34" charset="0"/>
              </a:rPr>
              <a:t>Mudança de procedimentos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pt-BR" altLang="pt-BR" sz="2800" b="1" dirty="0" smtClean="0">
                <a:latin typeface="Futura Bk BT" pitchFamily="34" charset="0"/>
              </a:rPr>
              <a:t>Automação parcial com o e-patentes</a:t>
            </a:r>
            <a:endParaRPr lang="pt-BR" altLang="pt-BR" sz="2800" b="1" dirty="0" smtClean="0">
              <a:latin typeface="Futura Bk BT" pitchFamily="34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pt-BR" altLang="pt-BR" sz="2800" b="1" dirty="0" smtClean="0">
                <a:latin typeface="Futura Bk BT" pitchFamily="34" charset="0"/>
              </a:rPr>
              <a:t>Média 8 </a:t>
            </a:r>
            <a:r>
              <a:rPr lang="pt-BR" altLang="pt-BR" sz="2800" b="1" dirty="0" smtClean="0">
                <a:latin typeface="Futura Bk BT" pitchFamily="34" charset="0"/>
              </a:rPr>
              <a:t>meses para </a:t>
            </a:r>
            <a:r>
              <a:rPr lang="pt-BR" altLang="pt-BR" sz="2800" b="1" dirty="0" smtClean="0">
                <a:latin typeface="Futura Bk BT" pitchFamily="34" charset="0"/>
              </a:rPr>
              <a:t>prioritários</a:t>
            </a:r>
            <a:endParaRPr lang="pt-BR" altLang="pt-BR" sz="2800" b="1" dirty="0" smtClean="0">
              <a:latin typeface="Futura Bk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57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593725" y="1258888"/>
            <a:ext cx="9359900" cy="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738188" y="552450"/>
            <a:ext cx="9215437" cy="7064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b="1" i="1" dirty="0" smtClean="0">
                <a:solidFill>
                  <a:schemeClr val="tx2">
                    <a:lumMod val="75000"/>
                  </a:schemeClr>
                </a:solidFill>
                <a:latin typeface="Futura Bk BT" panose="020B0502020204020303" pitchFamily="34" charset="0"/>
              </a:rPr>
              <a:t>Patentes</a:t>
            </a:r>
            <a:endParaRPr lang="pt-BR" sz="4000" b="1" i="1" dirty="0">
              <a:solidFill>
                <a:schemeClr val="tx2">
                  <a:lumMod val="75000"/>
                </a:schemeClr>
              </a:solidFill>
              <a:latin typeface="Futura Bk BT" panose="020B0502020204020303" pitchFamily="34" charset="0"/>
              <a:cs typeface="+mn-cs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6420" y="1404367"/>
            <a:ext cx="4412405" cy="216024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970436" y="3564607"/>
            <a:ext cx="2880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.</a:t>
            </a:r>
          </a:p>
          <a:p>
            <a:r>
              <a:rPr lang="pt-BR" sz="4000" dirty="0" smtClean="0"/>
              <a:t>.</a:t>
            </a:r>
          </a:p>
          <a:p>
            <a:r>
              <a:rPr lang="pt-BR" sz="4000" dirty="0"/>
              <a:t>.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0436" y="5471551"/>
            <a:ext cx="2343150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98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593725" y="1258888"/>
            <a:ext cx="9359900" cy="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738188" y="552450"/>
            <a:ext cx="9215437" cy="7064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b="1" i="1" dirty="0" smtClean="0">
                <a:solidFill>
                  <a:schemeClr val="tx2">
                    <a:lumMod val="75000"/>
                  </a:schemeClr>
                </a:solidFill>
                <a:latin typeface="Futura Bk BT" panose="020B0502020204020303" pitchFamily="34" charset="0"/>
              </a:rPr>
              <a:t>Patentes</a:t>
            </a:r>
            <a:endParaRPr lang="pt-BR" sz="4000" b="1" i="1" dirty="0">
              <a:solidFill>
                <a:schemeClr val="tx2">
                  <a:lumMod val="75000"/>
                </a:schemeClr>
              </a:solidFill>
              <a:latin typeface="Futura Bk BT" panose="020B0502020204020303" pitchFamily="34" charset="0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75" y="1548383"/>
            <a:ext cx="4800600" cy="562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074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455</Words>
  <Application>Microsoft Office PowerPoint</Application>
  <PresentationFormat>Personalizar</PresentationFormat>
  <Paragraphs>83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Jennyffer Pereira de Mesquita</dc:creator>
  <cp:lastModifiedBy>root</cp:lastModifiedBy>
  <cp:revision>28</cp:revision>
  <dcterms:created xsi:type="dcterms:W3CDTF">2019-01-14T18:32:45Z</dcterms:created>
  <dcterms:modified xsi:type="dcterms:W3CDTF">2019-04-24T11:56:32Z</dcterms:modified>
</cp:coreProperties>
</file>