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27"/>
  </p:notesMasterIdLst>
  <p:handoutMasterIdLst>
    <p:handoutMasterId r:id="rId28"/>
  </p:handoutMasterIdLst>
  <p:sldIdLst>
    <p:sldId id="256" r:id="rId2"/>
    <p:sldId id="303" r:id="rId3"/>
    <p:sldId id="304" r:id="rId4"/>
    <p:sldId id="305" r:id="rId5"/>
    <p:sldId id="306" r:id="rId6"/>
    <p:sldId id="307" r:id="rId7"/>
    <p:sldId id="308" r:id="rId8"/>
    <p:sldId id="309" r:id="rId9"/>
    <p:sldId id="310" r:id="rId10"/>
    <p:sldId id="328" r:id="rId11"/>
    <p:sldId id="311" r:id="rId12"/>
    <p:sldId id="320" r:id="rId13"/>
    <p:sldId id="312" r:id="rId14"/>
    <p:sldId id="313" r:id="rId15"/>
    <p:sldId id="316" r:id="rId16"/>
    <p:sldId id="281" r:id="rId17"/>
    <p:sldId id="301" r:id="rId18"/>
    <p:sldId id="268" r:id="rId19"/>
    <p:sldId id="273" r:id="rId20"/>
    <p:sldId id="326" r:id="rId21"/>
    <p:sldId id="319" r:id="rId22"/>
    <p:sldId id="290" r:id="rId23"/>
    <p:sldId id="293" r:id="rId24"/>
    <p:sldId id="329" r:id="rId25"/>
    <p:sldId id="278" r:id="rId26"/>
  </p:sldIdLst>
  <p:sldSz cx="9144000" cy="6858000" type="screen4x3"/>
  <p:notesSz cx="6889750" cy="10021888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99"/>
    <a:srgbClr val="8AF71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4434" autoAdjust="0"/>
  </p:normalViewPr>
  <p:slideViewPr>
    <p:cSldViewPr>
      <p:cViewPr varScale="1">
        <p:scale>
          <a:sx n="71" d="100"/>
          <a:sy n="71" d="100"/>
        </p:scale>
        <p:origin x="1272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clovis\Downloads\consulta94632123.csv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consulta94632123!$A$58</c:f>
              <c:strCache>
                <c:ptCount val="1"/>
                <c:pt idx="0">
                  <c:v>PRIMEIRO EMPREGO</c:v>
                </c:pt>
              </c:strCache>
            </c:strRef>
          </c:tx>
          <c:spPr>
            <a:solidFill>
              <a:srgbClr val="00B050"/>
            </a:solidFill>
          </c:spPr>
          <c:dPt>
            <c:idx val="0"/>
            <c:bubble3D val="0"/>
            <c:spPr>
              <a:solidFill>
                <a:srgbClr val="00B050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1"/>
            <c:bubble3D val="0"/>
            <c:spPr>
              <a:solidFill>
                <a:srgbClr val="FFFF00"/>
              </a:solidFill>
              <a:ln w="19050">
                <a:solidFill>
                  <a:schemeClr val="lt1"/>
                </a:solidFill>
              </a:ln>
              <a:effectLst/>
            </c:spPr>
          </c:dPt>
          <c:dLbls>
            <c:dLbl>
              <c:idx val="0"/>
              <c:layout>
                <c:manualLayout>
                  <c:x val="0.10277777777777758"/>
                  <c:y val="-0.70833333333333337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-0.12777777777777777"/>
                  <c:y val="0.1111111111111111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consulta94632123!$B$56:$C$56</c:f>
              <c:strCache>
                <c:ptCount val="2"/>
                <c:pt idx="0">
                  <c:v>JOVENS ATÉ 29 ANOS</c:v>
                </c:pt>
                <c:pt idx="1">
                  <c:v>MAIS DE 29 ANOS</c:v>
                </c:pt>
              </c:strCache>
            </c:strRef>
          </c:cat>
          <c:val>
            <c:numRef>
              <c:f>consulta94632123!$B$58:$C$58</c:f>
              <c:numCache>
                <c:formatCode>#,##0</c:formatCode>
                <c:ptCount val="2"/>
                <c:pt idx="0">
                  <c:v>1155951</c:v>
                </c:pt>
                <c:pt idx="1">
                  <c:v>224527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36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902075" y="0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904FBE1-49E3-491C-8465-A3A83612A488}" type="datetimeFigureOut">
              <a:rPr lang="pt-BR" smtClean="0"/>
              <a:t>12/02/2020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9520238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902075" y="9520238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9CFBA8D-AFA7-4450-B110-D5B427C938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2979973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5558" cy="501094"/>
          </a:xfrm>
          <a:prstGeom prst="rect">
            <a:avLst/>
          </a:prstGeom>
        </p:spPr>
        <p:txBody>
          <a:bodyPr vert="horz" lIns="96634" tIns="48317" rIns="96634" bIns="48317" rtlCol="0"/>
          <a:lstStyle>
            <a:lvl1pPr algn="l">
              <a:defRPr sz="13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902597" y="0"/>
            <a:ext cx="2985558" cy="501094"/>
          </a:xfrm>
          <a:prstGeom prst="rect">
            <a:avLst/>
          </a:prstGeom>
        </p:spPr>
        <p:txBody>
          <a:bodyPr vert="horz" lIns="96634" tIns="48317" rIns="96634" bIns="48317" rtlCol="0"/>
          <a:lstStyle>
            <a:lvl1pPr algn="r">
              <a:defRPr sz="1300"/>
            </a:lvl1pPr>
          </a:lstStyle>
          <a:p>
            <a:fld id="{770F0DD7-566D-4432-8F30-65165FE45FA2}" type="datetimeFigureOut">
              <a:rPr lang="pt-BR" smtClean="0"/>
              <a:t>12/02/2020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939800" y="750888"/>
            <a:ext cx="5010150" cy="37592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34" tIns="48317" rIns="96634" bIns="48317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8975" y="4760397"/>
            <a:ext cx="5511800" cy="4509850"/>
          </a:xfrm>
          <a:prstGeom prst="rect">
            <a:avLst/>
          </a:prstGeom>
        </p:spPr>
        <p:txBody>
          <a:bodyPr vert="horz" lIns="96634" tIns="48317" rIns="96634" bIns="48317" rtlCol="0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9519054"/>
            <a:ext cx="2985558" cy="501094"/>
          </a:xfrm>
          <a:prstGeom prst="rect">
            <a:avLst/>
          </a:prstGeom>
        </p:spPr>
        <p:txBody>
          <a:bodyPr vert="horz" lIns="96634" tIns="48317" rIns="96634" bIns="48317" rtlCol="0" anchor="b"/>
          <a:lstStyle>
            <a:lvl1pPr algn="l">
              <a:defRPr sz="13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902597" y="9519054"/>
            <a:ext cx="2985558" cy="501094"/>
          </a:xfrm>
          <a:prstGeom prst="rect">
            <a:avLst/>
          </a:prstGeom>
        </p:spPr>
        <p:txBody>
          <a:bodyPr vert="horz" lIns="96634" tIns="48317" rIns="96634" bIns="48317" rtlCol="0" anchor="b"/>
          <a:lstStyle>
            <a:lvl1pPr algn="r">
              <a:defRPr sz="1300"/>
            </a:lvl1pPr>
          </a:lstStyle>
          <a:p>
            <a:fld id="{AB52F63E-80B4-4368-803E-902A62AB9B1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354854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83527" indent="-283527">
              <a:spcBef>
                <a:spcPts val="634"/>
              </a:spcBef>
              <a:buFont typeface="Courier New" panose="02070309020205020404" pitchFamily="49" charset="0"/>
              <a:buChar char="o"/>
            </a:pPr>
            <a:r>
              <a:rPr lang="pt-BR" dirty="0" smtClean="0"/>
              <a:t>Ao ser tributada a folha, o empregador reduz sua demanda por trabalho</a:t>
            </a:r>
          </a:p>
          <a:p>
            <a:pPr marL="283527" indent="-283527">
              <a:spcBef>
                <a:spcPts val="634"/>
              </a:spcBef>
              <a:buFont typeface="Courier New" panose="02070309020205020404" pitchFamily="49" charset="0"/>
              <a:buChar char="o"/>
            </a:pPr>
            <a:r>
              <a:rPr lang="pt-BR" dirty="0" smtClean="0"/>
              <a:t>Se o tributo corresponder a um benefício futuro (aposentadoria), aumenta a remuneração total (salário + aposentadoria) e mais pessoas buscam emprego</a:t>
            </a:r>
          </a:p>
          <a:p>
            <a:pPr marL="283527" indent="-283527">
              <a:spcBef>
                <a:spcPts val="634"/>
              </a:spcBef>
              <a:buFont typeface="Courier New" panose="02070309020205020404" pitchFamily="49" charset="0"/>
              <a:buChar char="o"/>
            </a:pPr>
            <a:r>
              <a:rPr lang="pt-BR" dirty="0" smtClean="0"/>
              <a:t>A um salário menor, o equilíbrio entre demanda e oferta se recompõe</a:t>
            </a:r>
          </a:p>
          <a:p>
            <a:pPr marL="283527" indent="-283527">
              <a:spcBef>
                <a:spcPts val="634"/>
              </a:spcBef>
              <a:buFont typeface="Courier New" panose="02070309020205020404" pitchFamily="49" charset="0"/>
              <a:buChar char="o"/>
            </a:pPr>
            <a:r>
              <a:rPr lang="pt-BR" dirty="0" smtClean="0"/>
              <a:t>O salário cai, mas o emprego não. </a:t>
            </a:r>
          </a:p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52F63E-80B4-4368-803E-902A62AB9B19}" type="slidenum">
              <a:rPr lang="pt-BR" smtClean="0"/>
              <a:t>17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1601163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52F63E-80B4-4368-803E-902A62AB9B19}" type="slidenum">
              <a:rPr lang="pt-BR" smtClean="0"/>
              <a:t>19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590481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2960" y="758952"/>
            <a:ext cx="75438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5038" y="4455621"/>
            <a:ext cx="75438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pt-BR" smtClean="0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87024F-0030-4065-867F-6984ED991B61}" type="datetimeFigureOut">
              <a:rPr lang="pt-BR" smtClean="0"/>
              <a:t>12/02/2020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7AB21F-D7F4-4676-8A38-6351675B5E60}" type="slidenum">
              <a:rPr lang="pt-BR" smtClean="0"/>
              <a:t>‹nº›</a:t>
            </a:fld>
            <a:endParaRPr lang="pt-BR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771356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87024F-0030-4065-867F-6984ED991B61}" type="datetimeFigureOut">
              <a:rPr lang="pt-BR" smtClean="0"/>
              <a:t>12/02/2020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7AB21F-D7F4-4676-8A38-6351675B5E6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383430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412302"/>
            <a:ext cx="1971675" cy="5759898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412302"/>
            <a:ext cx="5800725" cy="5759898"/>
          </a:xfrm>
        </p:spPr>
        <p:txBody>
          <a:bodyPr vert="eaVert" lIns="45720" tIns="0" rIns="45720" bIns="0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87024F-0030-4065-867F-6984ED991B61}" type="datetimeFigureOut">
              <a:rPr lang="pt-BR" smtClean="0"/>
              <a:t>12/02/2020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7AB21F-D7F4-4676-8A38-6351675B5E6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531626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87024F-0030-4065-867F-6984ED991B61}" type="datetimeFigureOut">
              <a:rPr lang="pt-BR" smtClean="0"/>
              <a:t>12/02/2020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7AB21F-D7F4-4676-8A38-6351675B5E6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591933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758952"/>
            <a:ext cx="75438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4453128"/>
            <a:ext cx="75438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87024F-0030-4065-867F-6984ED991B61}" type="datetimeFigureOut">
              <a:rPr lang="pt-BR" smtClean="0"/>
              <a:t>12/02/2020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7AB21F-D7F4-4676-8A38-6351675B5E60}" type="slidenum">
              <a:rPr lang="pt-BR" smtClean="0"/>
              <a:t>‹nº›</a:t>
            </a:fld>
            <a:endParaRPr lang="pt-BR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520850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845734"/>
            <a:ext cx="3703320" cy="4023360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440" y="1845735"/>
            <a:ext cx="3703320" cy="4023360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87024F-0030-4065-867F-6984ED991B61}" type="datetimeFigureOut">
              <a:rPr lang="pt-BR" smtClean="0"/>
              <a:t>12/02/2020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7AB21F-D7F4-4676-8A38-6351675B5E6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130330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2960" y="2582334"/>
            <a:ext cx="3703320" cy="3378200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44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2582334"/>
            <a:ext cx="3703320" cy="3378200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87024F-0030-4065-867F-6984ED991B61}" type="datetimeFigureOut">
              <a:rPr lang="pt-BR" smtClean="0"/>
              <a:t>12/02/2020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7AB21F-D7F4-4676-8A38-6351675B5E6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962475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87024F-0030-4065-867F-6984ED991B61}" type="datetimeFigureOut">
              <a:rPr lang="pt-BR" smtClean="0"/>
              <a:t>12/02/2020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7AB21F-D7F4-4676-8A38-6351675B5E6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518950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87024F-0030-4065-867F-6984ED991B61}" type="datetimeFigureOut">
              <a:rPr lang="pt-BR" smtClean="0"/>
              <a:t>12/02/2020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7AB21F-D7F4-4676-8A38-6351675B5E6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319201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3" y="0"/>
            <a:ext cx="3038093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3030053" y="0"/>
            <a:ext cx="48006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594359"/>
            <a:ext cx="24003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00450" y="731520"/>
            <a:ext cx="4869180" cy="5257800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926080"/>
            <a:ext cx="24003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49134" y="6459786"/>
            <a:ext cx="1963883" cy="365125"/>
          </a:xfrm>
        </p:spPr>
        <p:txBody>
          <a:bodyPr/>
          <a:lstStyle>
            <a:lvl1pPr algn="l">
              <a:defRPr/>
            </a:lvl1pPr>
          </a:lstStyle>
          <a:p>
            <a:fld id="{0E87024F-0030-4065-867F-6984ED991B61}" type="datetimeFigureOut">
              <a:rPr lang="pt-BR" smtClean="0"/>
              <a:t>12/02/2020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600450" y="6459786"/>
            <a:ext cx="348615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1C7AB21F-D7F4-4676-8A38-6351675B5E6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721665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9141619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2" y="491507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5074920"/>
            <a:ext cx="7585234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" y="0"/>
            <a:ext cx="9143989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 smtClean="0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2960" y="5907024"/>
            <a:ext cx="7589520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87024F-0030-4065-867F-6984ED991B61}" type="datetimeFigureOut">
              <a:rPr lang="pt-BR" smtClean="0"/>
              <a:t>12/02/2020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7AB21F-D7F4-4676-8A38-6351675B5E6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583002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6400800"/>
            <a:ext cx="9144001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5"/>
            <a:ext cx="9144001" cy="6599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59" y="1845734"/>
            <a:ext cx="7543801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2961" y="6459786"/>
            <a:ext cx="18542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0E87024F-0030-4065-867F-6984ED991B61}" type="datetimeFigureOut">
              <a:rPr lang="pt-BR" smtClean="0"/>
              <a:t>12/02/2020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64639" y="6459786"/>
            <a:ext cx="36171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425344" y="6459786"/>
            <a:ext cx="98401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1C7AB21F-D7F4-4676-8A38-6351675B5E60}" type="slidenum">
              <a:rPr lang="pt-BR" smtClean="0"/>
              <a:t>‹nº›</a:t>
            </a:fld>
            <a:endParaRPr lang="pt-BR"/>
          </a:p>
        </p:txBody>
      </p:sp>
      <p:cxnSp>
        <p:nvCxnSpPr>
          <p:cNvPr id="10" name="Straight Connector 9"/>
          <p:cNvCxnSpPr/>
          <p:nvPr/>
        </p:nvCxnSpPr>
        <p:spPr>
          <a:xfrm>
            <a:off x="895149" y="1737845"/>
            <a:ext cx="74752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410395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pt-BR" sz="5400" b="1" dirty="0" smtClean="0"/>
              <a:t>MP 905/2019: </a:t>
            </a:r>
            <a:br>
              <a:rPr lang="pt-BR" sz="5400" b="1" dirty="0" smtClean="0"/>
            </a:br>
            <a:r>
              <a:rPr lang="pt-BR" sz="5400" b="1" dirty="0" smtClean="0"/>
              <a:t>reforma trabalhista </a:t>
            </a:r>
            <a:r>
              <a:rPr lang="pt-BR" sz="5400" b="1" dirty="0"/>
              <a:t>2.0 e </a:t>
            </a:r>
            <a:br>
              <a:rPr lang="pt-BR" sz="5400" b="1" dirty="0"/>
            </a:br>
            <a:r>
              <a:rPr lang="pt-BR" sz="5400" b="1" dirty="0"/>
              <a:t>Contrato Verde e </a:t>
            </a:r>
            <a:r>
              <a:rPr lang="pt-BR" sz="5400" b="1" dirty="0" smtClean="0"/>
              <a:t>Amarelo</a:t>
            </a:r>
            <a:endParaRPr lang="pt-BR" sz="5400" b="1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pt-BR" dirty="0" smtClean="0"/>
              <a:t>Comissão MISTA DA MEDIDA Provisória 905/2019</a:t>
            </a:r>
          </a:p>
          <a:p>
            <a:r>
              <a:rPr lang="pt-BR" dirty="0" smtClean="0"/>
              <a:t>Senado Federal, 12 DE fevereiro de 2020</a:t>
            </a:r>
          </a:p>
          <a:p>
            <a:r>
              <a:rPr lang="pt-BR" dirty="0" smtClean="0"/>
              <a:t>Clovis scherer - </a:t>
            </a:r>
            <a:r>
              <a:rPr lang="pt-BR" dirty="0" err="1" smtClean="0"/>
              <a:t>dieese</a:t>
            </a:r>
            <a:endParaRPr lang="pt-BR" dirty="0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13963" y="129439"/>
            <a:ext cx="3961794" cy="12590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46663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4400" b="1" dirty="0" smtClean="0"/>
              <a:t>A desoneração da </a:t>
            </a:r>
            <a:br>
              <a:rPr lang="pt-BR" sz="4400" b="1" dirty="0" smtClean="0"/>
            </a:br>
            <a:r>
              <a:rPr lang="pt-BR" sz="4400" b="1" dirty="0" smtClean="0"/>
              <a:t>MP 905/2019</a:t>
            </a:r>
            <a:endParaRPr lang="pt-BR" sz="4400" b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822960" y="1737361"/>
            <a:ext cx="7853495" cy="2051679"/>
          </a:xfrm>
        </p:spPr>
        <p:txBody>
          <a:bodyPr>
            <a:noAutofit/>
          </a:bodyPr>
          <a:lstStyle/>
          <a:p>
            <a:pPr marL="0" indent="0">
              <a:spcBef>
                <a:spcPts val="600"/>
              </a:spcBef>
              <a:spcAft>
                <a:spcPts val="0"/>
              </a:spcAft>
              <a:buNone/>
            </a:pPr>
            <a:r>
              <a:rPr lang="pt-BR" sz="2400" dirty="0" smtClean="0"/>
              <a:t>Para um salário médio de R$ 1.200,00 mensais</a:t>
            </a:r>
          </a:p>
          <a:p>
            <a:pPr lvl="1">
              <a:spcBef>
                <a:spcPts val="600"/>
              </a:spcBef>
              <a:spcAft>
                <a:spcPts val="0"/>
              </a:spcAft>
            </a:pPr>
            <a:r>
              <a:rPr lang="pt-BR" sz="2200" dirty="0" smtClean="0"/>
              <a:t>A remuneração do empregado diminui em 8%</a:t>
            </a:r>
          </a:p>
          <a:p>
            <a:pPr lvl="1">
              <a:spcBef>
                <a:spcPts val="600"/>
              </a:spcBef>
              <a:spcAft>
                <a:spcPts val="0"/>
              </a:spcAft>
            </a:pPr>
            <a:r>
              <a:rPr lang="pt-BR" sz="2200" dirty="0" smtClean="0"/>
              <a:t>Os encargos sociais diminuem em 93%</a:t>
            </a:r>
          </a:p>
          <a:p>
            <a:pPr lvl="1">
              <a:spcBef>
                <a:spcPts val="600"/>
              </a:spcBef>
              <a:spcAft>
                <a:spcPts val="0"/>
              </a:spcAft>
            </a:pPr>
            <a:r>
              <a:rPr lang="pt-BR" sz="2200" dirty="0" smtClean="0"/>
              <a:t>O custo total com o contrato é cortado em 25%</a:t>
            </a:r>
          </a:p>
          <a:p>
            <a:pPr lvl="1">
              <a:spcBef>
                <a:spcPts val="600"/>
              </a:spcBef>
              <a:spcAft>
                <a:spcPts val="0"/>
              </a:spcAft>
            </a:pPr>
            <a:r>
              <a:rPr lang="pt-BR" sz="2200" dirty="0" smtClean="0"/>
              <a:t>Perda de arrecadação anual de R$ 5.087,95</a:t>
            </a:r>
          </a:p>
          <a:p>
            <a:pPr marL="0" indent="0">
              <a:spcBef>
                <a:spcPts val="600"/>
              </a:spcBef>
              <a:spcAft>
                <a:spcPts val="0"/>
              </a:spcAft>
              <a:buNone/>
            </a:pPr>
            <a:endParaRPr lang="pt-BR" sz="2400" dirty="0" smtClean="0"/>
          </a:p>
          <a:p>
            <a:pPr marL="0" indent="0">
              <a:spcBef>
                <a:spcPts val="600"/>
              </a:spcBef>
              <a:spcAft>
                <a:spcPts val="0"/>
              </a:spcAft>
              <a:buNone/>
            </a:pPr>
            <a:endParaRPr lang="pt-BR" sz="2400" dirty="0" smtClean="0"/>
          </a:p>
          <a:p>
            <a:pPr marL="0" indent="0">
              <a:spcBef>
                <a:spcPts val="600"/>
              </a:spcBef>
              <a:spcAft>
                <a:spcPts val="0"/>
              </a:spcAft>
              <a:buNone/>
            </a:pPr>
            <a:endParaRPr lang="pt-BR" sz="2400" dirty="0" smtClean="0"/>
          </a:p>
          <a:p>
            <a:pPr marL="0" indent="0">
              <a:spcBef>
                <a:spcPts val="600"/>
              </a:spcBef>
              <a:spcAft>
                <a:spcPts val="0"/>
              </a:spcAft>
              <a:buNone/>
            </a:pPr>
            <a:endParaRPr lang="pt-BR" sz="2400" dirty="0" smtClean="0"/>
          </a:p>
        </p:txBody>
      </p:sp>
      <p:graphicFrame>
        <p:nvGraphicFramePr>
          <p:cNvPr id="4" name="Tabe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6436463"/>
              </p:ext>
            </p:extLst>
          </p:nvPr>
        </p:nvGraphicFramePr>
        <p:xfrm>
          <a:off x="442356" y="3933056"/>
          <a:ext cx="7895803" cy="263461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778523"/>
                <a:gridCol w="1279320"/>
                <a:gridCol w="1279320"/>
                <a:gridCol w="1279320"/>
                <a:gridCol w="1279320"/>
              </a:tblGrid>
              <a:tr h="323850">
                <a:tc>
                  <a:txBody>
                    <a:bodyPr/>
                    <a:lstStyle/>
                    <a:p>
                      <a:pPr algn="ctr" fontAlgn="ctr"/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pt-BR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VALORES</a:t>
                      </a:r>
                      <a:r>
                        <a:rPr lang="pt-BR" sz="18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MENSAIS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pt-BR" sz="1800" b="1" u="none" strike="noStrike" dirty="0">
                          <a:effectLst/>
                        </a:rPr>
                        <a:t>12 MESES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1" i="0" u="none" strike="noStrike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ENCARGOS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1" u="none" strike="noStrike" dirty="0">
                          <a:effectLst/>
                        </a:rPr>
                        <a:t>CLT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1" u="none" strike="noStrike" dirty="0">
                          <a:effectLst/>
                        </a:rPr>
                        <a:t>CVA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1" u="none" strike="noStrike" dirty="0">
                          <a:effectLst/>
                        </a:rPr>
                        <a:t>DIF 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pt-BR" sz="1800" u="none" strike="noStrike" dirty="0">
                          <a:effectLst/>
                        </a:rPr>
                        <a:t>FGTS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800" u="none" strike="noStrike" dirty="0">
                          <a:effectLst/>
                        </a:rPr>
                        <a:t>106,67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800" u="none" strike="noStrike" dirty="0">
                          <a:effectLst/>
                        </a:rPr>
                        <a:t>26,67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800" u="none" strike="noStrike" dirty="0" smtClean="0">
                          <a:effectLst/>
                        </a:rPr>
                        <a:t>-80,00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800" u="none" strike="noStrike" dirty="0" smtClean="0">
                          <a:effectLst/>
                        </a:rPr>
                        <a:t>-959,99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pt-BR" sz="1800" u="none" strike="noStrike">
                          <a:effectLst/>
                        </a:rPr>
                        <a:t>INSS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800" u="none" strike="noStrike" dirty="0">
                          <a:effectLst/>
                        </a:rPr>
                        <a:t>266,66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800" u="none" strike="noStrike">
                          <a:effectLst/>
                        </a:rPr>
                        <a:t>0,00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800" u="none" strike="noStrike" dirty="0" smtClean="0">
                          <a:effectLst/>
                        </a:rPr>
                        <a:t>-266,66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800" u="none" strike="noStrike" dirty="0" smtClean="0">
                          <a:effectLst/>
                        </a:rPr>
                        <a:t>-3.199,97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pt-BR" sz="1800" u="none" strike="noStrike">
                          <a:effectLst/>
                        </a:rPr>
                        <a:t>Salário educação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800" u="none" strike="noStrike" dirty="0">
                          <a:effectLst/>
                        </a:rPr>
                        <a:t>33,33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800" u="none" strike="noStrike" dirty="0">
                          <a:effectLst/>
                        </a:rPr>
                        <a:t>0,00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800" u="none" strike="noStrike" dirty="0" smtClean="0">
                          <a:effectLst/>
                        </a:rPr>
                        <a:t>-33,33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800" u="none" strike="noStrike" dirty="0" smtClean="0">
                          <a:effectLst/>
                        </a:rPr>
                        <a:t>-400,00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pt-BR" sz="1800" u="none" strike="noStrike">
                          <a:effectLst/>
                        </a:rPr>
                        <a:t>Incra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800" u="none" strike="noStrike" dirty="0">
                          <a:effectLst/>
                        </a:rPr>
                        <a:t>2,67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800" u="none" strike="noStrike" dirty="0">
                          <a:effectLst/>
                        </a:rPr>
                        <a:t>0,00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800" u="none" strike="noStrike" dirty="0" smtClean="0">
                          <a:effectLst/>
                        </a:rPr>
                        <a:t>-2,67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800" u="none" strike="noStrike" dirty="0" smtClean="0">
                          <a:effectLst/>
                        </a:rPr>
                        <a:t>-32,00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pt-BR" sz="1800" u="none" strike="noStrike">
                          <a:effectLst/>
                        </a:rPr>
                        <a:t>Sistema S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800" u="none" strike="noStrike" dirty="0">
                          <a:effectLst/>
                        </a:rPr>
                        <a:t>33,33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800" u="none" strike="noStrike" dirty="0">
                          <a:effectLst/>
                        </a:rPr>
                        <a:t>0,00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800" u="none" strike="noStrike" dirty="0" smtClean="0">
                          <a:effectLst/>
                        </a:rPr>
                        <a:t>-33,33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800" u="none" strike="noStrike" dirty="0" smtClean="0">
                          <a:effectLst/>
                        </a:rPr>
                        <a:t>-400,00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pt-BR" sz="1800" u="none" strike="noStrike">
                          <a:effectLst/>
                        </a:rPr>
                        <a:t>Sebrae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800" u="none" strike="noStrike" dirty="0">
                          <a:effectLst/>
                        </a:rPr>
                        <a:t>8,00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800" u="none" strike="noStrike" dirty="0">
                          <a:effectLst/>
                        </a:rPr>
                        <a:t>0,00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800" u="none" strike="noStrike" dirty="0" smtClean="0">
                          <a:effectLst/>
                        </a:rPr>
                        <a:t>-8,00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800" u="none" strike="noStrike" dirty="0" smtClean="0">
                          <a:effectLst/>
                        </a:rPr>
                        <a:t>-96,00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6225">
                <a:tc>
                  <a:txBody>
                    <a:bodyPr/>
                    <a:lstStyle/>
                    <a:p>
                      <a:pPr algn="l" fontAlgn="ctr"/>
                      <a:r>
                        <a:rPr lang="pt-BR" sz="1800" b="1" i="0" u="none" strike="noStrike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TOTAL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800" b="1" u="none" strike="noStrike" dirty="0">
                          <a:effectLst/>
                        </a:rPr>
                        <a:t>450,66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800" b="1" u="none" strike="noStrike" dirty="0">
                          <a:effectLst/>
                        </a:rPr>
                        <a:t>26,67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800" b="1" u="none" strike="noStrike" dirty="0" smtClean="0">
                          <a:effectLst/>
                        </a:rPr>
                        <a:t>-424,00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800" b="1" u="none" strike="noStrike" dirty="0" smtClean="0">
                          <a:effectLst/>
                        </a:rPr>
                        <a:t>-5.087,95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612227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23527" y="0"/>
            <a:ext cx="8280921" cy="692697"/>
          </a:xfrm>
        </p:spPr>
        <p:txBody>
          <a:bodyPr>
            <a:noAutofit/>
          </a:bodyPr>
          <a:lstStyle/>
          <a:p>
            <a:r>
              <a:rPr lang="pt-BR" sz="4400" b="1" dirty="0" smtClean="0"/>
              <a:t>Comparação da folha entre CLT e CVA</a:t>
            </a:r>
            <a:endParaRPr lang="pt-BR" sz="4400" b="1" dirty="0"/>
          </a:p>
        </p:txBody>
      </p:sp>
      <p:graphicFrame>
        <p:nvGraphicFramePr>
          <p:cNvPr id="3" name="Tabe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41137993"/>
              </p:ext>
            </p:extLst>
          </p:nvPr>
        </p:nvGraphicFramePr>
        <p:xfrm>
          <a:off x="179512" y="692692"/>
          <a:ext cx="8784976" cy="596285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232248"/>
                <a:gridCol w="1008112"/>
                <a:gridCol w="1368152"/>
                <a:gridCol w="1008112"/>
                <a:gridCol w="1296144"/>
                <a:gridCol w="1032160"/>
                <a:gridCol w="840048"/>
              </a:tblGrid>
              <a:tr h="360044">
                <a:tc>
                  <a:txBody>
                    <a:bodyPr/>
                    <a:lstStyle/>
                    <a:p>
                      <a:pPr algn="l" fontAlgn="ctr"/>
                      <a:r>
                        <a:rPr lang="pt-BR" sz="1800" b="1" u="none" strike="noStrike" dirty="0">
                          <a:effectLst/>
                          <a:latin typeface="+mn-lt"/>
                        </a:rPr>
                        <a:t>ITENS DA DESPESA 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333" marR="9333" marT="9333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t-BR" sz="1800" b="1" u="none" strike="noStrike" dirty="0" smtClean="0">
                          <a:effectLst/>
                          <a:latin typeface="+mn-lt"/>
                        </a:rPr>
                        <a:t>CLT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333" marR="9333" marT="9333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333" marR="9333" marT="9333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t-BR" sz="1800" b="1" i="0" u="none" strike="noStrike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CVA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333" marR="9333" marT="9333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333" marR="9333" marT="9333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AF71D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t-BR" sz="1800" b="1" i="0" u="none" strike="noStrike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REDUÇÃO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333" marR="9333" marT="9333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333" marR="9333" marT="9333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329577">
                <a:tc>
                  <a:txBody>
                    <a:bodyPr/>
                    <a:lstStyle/>
                    <a:p>
                      <a:pPr algn="l" fontAlgn="ctr"/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333" marR="9333" marT="9333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b="1" u="none" strike="noStrike" dirty="0" smtClean="0">
                          <a:effectLst/>
                          <a:latin typeface="+mn-lt"/>
                        </a:rPr>
                        <a:t>ALÍQ.</a:t>
                      </a:r>
                      <a:endParaRPr lang="pt-BR" sz="1800" b="1" i="0" u="none" strike="noStrike" dirty="0" smtClean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333" marR="9333" marT="9333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R$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333" marR="9333" marT="9333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b="1" u="none" strike="noStrike" dirty="0" smtClean="0">
                          <a:effectLst/>
                          <a:latin typeface="+mn-lt"/>
                        </a:rPr>
                        <a:t>ALÍQ.</a:t>
                      </a:r>
                      <a:endParaRPr lang="pt-BR" sz="1800" b="1" i="0" u="none" strike="noStrike" dirty="0" smtClean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333" marR="9333" marT="9333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R$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333" marR="9333" marT="9333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R$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333" marR="9333" marT="9333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%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333" marR="9333" marT="9333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</a:tr>
              <a:tr h="329577">
                <a:tc>
                  <a:txBody>
                    <a:bodyPr/>
                    <a:lstStyle/>
                    <a:p>
                      <a:pPr algn="l" fontAlgn="ctr"/>
                      <a:r>
                        <a:rPr lang="pt-BR" sz="1800" u="none" strike="noStrike" dirty="0">
                          <a:effectLst/>
                          <a:latin typeface="+mn-lt"/>
                        </a:rPr>
                        <a:t>Salário contratual 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333" marR="9333" marT="9333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333" marR="9333" marT="9333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1.200,00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333" marR="9333" marT="9333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1.200,00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FFF99"/>
                    </a:solidFill>
                  </a:tcPr>
                </a:tc>
              </a:tr>
              <a:tr h="329577">
                <a:tc>
                  <a:txBody>
                    <a:bodyPr/>
                    <a:lstStyle/>
                    <a:p>
                      <a:pPr algn="l" fontAlgn="ctr"/>
                      <a:r>
                        <a:rPr lang="pt-BR" sz="1800" u="none" strike="noStrike" dirty="0">
                          <a:effectLst/>
                          <a:latin typeface="+mn-lt"/>
                        </a:rPr>
                        <a:t>13º e </a:t>
                      </a:r>
                      <a:r>
                        <a:rPr lang="pt-BR" sz="1800" u="none" strike="noStrike" dirty="0" err="1" smtClean="0">
                          <a:effectLst/>
                          <a:latin typeface="+mn-lt"/>
                        </a:rPr>
                        <a:t>Grat</a:t>
                      </a:r>
                      <a:r>
                        <a:rPr lang="pt-BR" sz="1800" u="none" strike="noStrike" dirty="0" smtClean="0">
                          <a:effectLst/>
                          <a:latin typeface="+mn-lt"/>
                        </a:rPr>
                        <a:t> férias 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333" marR="9333" marT="9333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800" u="none" strike="noStrike" dirty="0">
                          <a:effectLst/>
                          <a:latin typeface="+mn-lt"/>
                        </a:rPr>
                        <a:t>11,11%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333" marR="9333" marT="9333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133,32</a:t>
                      </a:r>
                    </a:p>
                  </a:txBody>
                  <a:tcPr marL="9525" marR="9525" marT="9525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800" u="none" strike="noStrike">
                          <a:effectLst/>
                          <a:latin typeface="+mn-lt"/>
                        </a:rPr>
                        <a:t>11,11%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333" marR="9333" marT="9333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133,32</a:t>
                      </a:r>
                    </a:p>
                  </a:txBody>
                  <a:tcPr marL="9525" marR="9525" marT="9525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9525" marR="9525" marT="9525" marB="0" anchor="ctr"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9525" marR="9525" marT="9525" marB="0" anchor="ctr">
                    <a:solidFill>
                      <a:srgbClr val="FFFF99"/>
                    </a:solidFill>
                  </a:tcPr>
                </a:tc>
              </a:tr>
              <a:tr h="329577">
                <a:tc>
                  <a:txBody>
                    <a:bodyPr/>
                    <a:lstStyle/>
                    <a:p>
                      <a:pPr algn="l" fontAlgn="ctr"/>
                      <a:r>
                        <a:rPr lang="pt-BR" sz="1800" b="1" u="none" strike="noStrike">
                          <a:effectLst/>
                          <a:latin typeface="+mn-lt"/>
                        </a:rPr>
                        <a:t>FOLHA MENSAL </a:t>
                      </a:r>
                      <a:endParaRPr lang="pt-BR" sz="18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333" marR="9333" marT="9333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pt-BR" sz="18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333" marR="9333" marT="9333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1.333,32</a:t>
                      </a: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333" marR="9333" marT="9333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1.333,32</a:t>
                      </a: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</a:tr>
              <a:tr h="329577">
                <a:tc>
                  <a:txBody>
                    <a:bodyPr/>
                    <a:lstStyle/>
                    <a:p>
                      <a:pPr algn="l" fontAlgn="ctr"/>
                      <a:r>
                        <a:rPr lang="pt-BR" sz="1800" u="none" strike="noStrike" dirty="0">
                          <a:effectLst/>
                          <a:latin typeface="+mn-lt"/>
                        </a:rPr>
                        <a:t>FGTS 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333" marR="9333" marT="9333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800" u="none" strike="noStrike" dirty="0" smtClean="0">
                          <a:effectLst/>
                          <a:latin typeface="+mn-lt"/>
                        </a:rPr>
                        <a:t>8,0%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333" marR="9333" marT="9333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106,67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800" u="none" strike="noStrike" dirty="0" smtClean="0">
                          <a:effectLst/>
                          <a:latin typeface="+mn-lt"/>
                        </a:rPr>
                        <a:t>2,0%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333" marR="9333" marT="9333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26,67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-80,00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-75,0%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FFF99"/>
                    </a:solidFill>
                  </a:tcPr>
                </a:tc>
              </a:tr>
              <a:tr h="329577">
                <a:tc>
                  <a:txBody>
                    <a:bodyPr/>
                    <a:lstStyle/>
                    <a:p>
                      <a:pPr algn="l" fontAlgn="ctr"/>
                      <a:r>
                        <a:rPr lang="pt-BR" sz="1800" u="none" strike="noStrike" dirty="0">
                          <a:effectLst/>
                          <a:latin typeface="+mn-lt"/>
                        </a:rPr>
                        <a:t>Multa 40% </a:t>
                      </a:r>
                      <a:r>
                        <a:rPr lang="pt-BR" sz="1800" u="none" strike="noStrike" dirty="0" smtClean="0">
                          <a:effectLst/>
                          <a:latin typeface="+mn-lt"/>
                        </a:rPr>
                        <a:t>s/ </a:t>
                      </a:r>
                      <a:r>
                        <a:rPr lang="pt-BR" sz="1800" u="none" strike="noStrike" dirty="0">
                          <a:effectLst/>
                          <a:latin typeface="+mn-lt"/>
                        </a:rPr>
                        <a:t>FGTS 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333" marR="9333" marT="9333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800" u="none" strike="noStrike" dirty="0" smtClean="0">
                          <a:effectLst/>
                          <a:latin typeface="+mn-lt"/>
                        </a:rPr>
                        <a:t>40,0%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333" marR="9333" marT="9333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42,67</a:t>
                      </a:r>
                    </a:p>
                  </a:txBody>
                  <a:tcPr marL="9525" marR="9525" marT="9525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800" u="none" strike="noStrike" dirty="0" smtClean="0">
                          <a:effectLst/>
                          <a:latin typeface="+mn-lt"/>
                        </a:rPr>
                        <a:t>20,0%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333" marR="9333" marT="9333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5,33</a:t>
                      </a:r>
                    </a:p>
                  </a:txBody>
                  <a:tcPr marL="9525" marR="9525" marT="9525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-37,33</a:t>
                      </a:r>
                    </a:p>
                  </a:txBody>
                  <a:tcPr marL="9525" marR="9525" marT="9525" marB="0" anchor="ctr"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-87,5%</a:t>
                      </a:r>
                    </a:p>
                  </a:txBody>
                  <a:tcPr marL="9525" marR="9525" marT="9525" marB="0" anchor="ctr">
                    <a:solidFill>
                      <a:srgbClr val="FFFF99"/>
                    </a:solidFill>
                  </a:tcPr>
                </a:tc>
              </a:tr>
              <a:tr h="329577">
                <a:tc>
                  <a:txBody>
                    <a:bodyPr/>
                    <a:lstStyle/>
                    <a:p>
                      <a:pPr algn="l" fontAlgn="ctr"/>
                      <a:r>
                        <a:rPr lang="pt-BR" sz="1800" b="1" u="none" strike="noStrike" dirty="0" smtClean="0">
                          <a:effectLst/>
                          <a:latin typeface="+mn-lt"/>
                        </a:rPr>
                        <a:t>REMUNERAÇÃO</a:t>
                      </a:r>
                      <a:r>
                        <a:rPr lang="pt-BR" sz="1800" b="1" u="none" strike="noStrike" baseline="0" dirty="0" smtClean="0">
                          <a:effectLst/>
                          <a:latin typeface="+mn-lt"/>
                        </a:rPr>
                        <a:t> TOTAL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333" marR="9333" marT="9333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800" b="1" u="none" strike="noStrike" dirty="0">
                          <a:effectLst/>
                          <a:latin typeface="+mn-lt"/>
                        </a:rPr>
                        <a:t> 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333" marR="9333" marT="9333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1.482,65</a:t>
                      </a: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800" b="1" u="none" strike="noStrike" dirty="0">
                          <a:effectLst/>
                          <a:latin typeface="+mn-lt"/>
                        </a:rPr>
                        <a:t> 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333" marR="9333" marT="9333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1.365,32</a:t>
                      </a: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-117,33</a:t>
                      </a: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-7,9%</a:t>
                      </a: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</a:tr>
              <a:tr h="329577">
                <a:tc>
                  <a:txBody>
                    <a:bodyPr/>
                    <a:lstStyle/>
                    <a:p>
                      <a:pPr algn="l" fontAlgn="ctr"/>
                      <a:r>
                        <a:rPr lang="pt-BR" sz="1800" u="none" strike="noStrike" dirty="0">
                          <a:effectLst/>
                          <a:latin typeface="+mn-lt"/>
                        </a:rPr>
                        <a:t>INSS 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333" marR="9333" marT="9333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800" u="none" strike="noStrike" dirty="0" smtClean="0">
                          <a:effectLst/>
                          <a:latin typeface="+mn-lt"/>
                        </a:rPr>
                        <a:t>20,0%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333" marR="9333" marT="9333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266,66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800" u="none" strike="noStrike" dirty="0" smtClean="0">
                          <a:effectLst/>
                          <a:latin typeface="+mn-lt"/>
                        </a:rPr>
                        <a:t>0,0%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333" marR="9333" marT="9333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-266,66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-100,0%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FFF99"/>
                    </a:solidFill>
                  </a:tcPr>
                </a:tc>
              </a:tr>
              <a:tr h="329577">
                <a:tc>
                  <a:txBody>
                    <a:bodyPr/>
                    <a:lstStyle/>
                    <a:p>
                      <a:pPr algn="l" fontAlgn="ctr"/>
                      <a:r>
                        <a:rPr lang="pt-BR" sz="1800" u="none" strike="noStrike" dirty="0" smtClean="0">
                          <a:effectLst/>
                          <a:latin typeface="+mn-lt"/>
                        </a:rPr>
                        <a:t>Seguro-</a:t>
                      </a:r>
                      <a:r>
                        <a:rPr lang="pt-BR" sz="1800" u="none" strike="noStrike" dirty="0" err="1" smtClean="0">
                          <a:effectLst/>
                          <a:latin typeface="+mn-lt"/>
                        </a:rPr>
                        <a:t>Acid</a:t>
                      </a:r>
                      <a:r>
                        <a:rPr lang="pt-BR" sz="1800" u="none" strike="noStrike" dirty="0" smtClean="0">
                          <a:effectLst/>
                          <a:latin typeface="+mn-lt"/>
                        </a:rPr>
                        <a:t>. Trabalho 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333" marR="9333" marT="9333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800" u="none" strike="noStrike" dirty="0" smtClean="0">
                          <a:effectLst/>
                          <a:latin typeface="+mn-lt"/>
                        </a:rPr>
                        <a:t>2,0%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333" marR="9333" marT="9333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26,67</a:t>
                      </a:r>
                    </a:p>
                  </a:txBody>
                  <a:tcPr marL="9525" marR="9525" marT="9525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800" u="none" strike="noStrike" dirty="0" smtClean="0">
                          <a:effectLst/>
                          <a:latin typeface="+mn-lt"/>
                        </a:rPr>
                        <a:t>2,0</a:t>
                      </a:r>
                      <a:r>
                        <a:rPr lang="pt-BR" sz="1800" u="none" strike="noStrike" dirty="0">
                          <a:effectLst/>
                          <a:latin typeface="+mn-lt"/>
                        </a:rPr>
                        <a:t>%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333" marR="9333" marT="9333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26,67</a:t>
                      </a:r>
                    </a:p>
                  </a:txBody>
                  <a:tcPr marL="9525" marR="9525" marT="9525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9525" marR="9525" marT="9525" marB="0" anchor="ctr"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9525" marR="9525" marT="9525" marB="0" anchor="ctr">
                    <a:solidFill>
                      <a:srgbClr val="FFFF99"/>
                    </a:solidFill>
                  </a:tcPr>
                </a:tc>
              </a:tr>
              <a:tr h="329577">
                <a:tc>
                  <a:txBody>
                    <a:bodyPr/>
                    <a:lstStyle/>
                    <a:p>
                      <a:pPr algn="l" fontAlgn="ctr"/>
                      <a:r>
                        <a:rPr lang="pt-BR" sz="1800" u="none" strike="noStrike">
                          <a:effectLst/>
                          <a:latin typeface="+mn-lt"/>
                        </a:rPr>
                        <a:t>Salário-Educação 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333" marR="9333" marT="9333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800" u="none" strike="noStrike" dirty="0" smtClean="0">
                          <a:effectLst/>
                          <a:latin typeface="+mn-lt"/>
                        </a:rPr>
                        <a:t>2,5%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333" marR="9333" marT="9333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33,33</a:t>
                      </a:r>
                    </a:p>
                  </a:txBody>
                  <a:tcPr marL="9525" marR="9525" marT="9525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800" u="none" strike="noStrike" dirty="0" smtClean="0">
                          <a:effectLst/>
                          <a:latin typeface="+mn-lt"/>
                        </a:rPr>
                        <a:t>0,0%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333" marR="9333" marT="9333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9525" marR="9525" marT="9525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-33,33</a:t>
                      </a:r>
                    </a:p>
                  </a:txBody>
                  <a:tcPr marL="9525" marR="9525" marT="9525" marB="0" anchor="ctr"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-100,0%</a:t>
                      </a:r>
                    </a:p>
                  </a:txBody>
                  <a:tcPr marL="9525" marR="9525" marT="9525" marB="0" anchor="ctr">
                    <a:solidFill>
                      <a:srgbClr val="FFFF99"/>
                    </a:solidFill>
                  </a:tcPr>
                </a:tc>
              </a:tr>
              <a:tr h="329577">
                <a:tc>
                  <a:txBody>
                    <a:bodyPr/>
                    <a:lstStyle/>
                    <a:p>
                      <a:pPr algn="l" fontAlgn="ctr"/>
                      <a:r>
                        <a:rPr lang="pt-BR" sz="1800" u="none" strike="noStrike" dirty="0">
                          <a:effectLst/>
                          <a:latin typeface="+mn-lt"/>
                        </a:rPr>
                        <a:t>Incra 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333" marR="9333" marT="9333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800" u="none" strike="noStrike" dirty="0" smtClean="0">
                          <a:effectLst/>
                          <a:latin typeface="+mn-lt"/>
                        </a:rPr>
                        <a:t>0,2%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333" marR="9333" marT="9333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2,67</a:t>
                      </a:r>
                    </a:p>
                  </a:txBody>
                  <a:tcPr marL="9525" marR="9525" marT="9525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800" u="none" strike="noStrike" dirty="0" smtClean="0">
                          <a:effectLst/>
                          <a:latin typeface="+mn-lt"/>
                        </a:rPr>
                        <a:t>0,0%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333" marR="9333" marT="9333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9525" marR="9525" marT="9525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-2,67</a:t>
                      </a:r>
                    </a:p>
                  </a:txBody>
                  <a:tcPr marL="9525" marR="9525" marT="9525" marB="0" anchor="ctr"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-100,0%</a:t>
                      </a:r>
                    </a:p>
                  </a:txBody>
                  <a:tcPr marL="9525" marR="9525" marT="9525" marB="0" anchor="ctr">
                    <a:solidFill>
                      <a:srgbClr val="FFFF99"/>
                    </a:solidFill>
                  </a:tcPr>
                </a:tc>
              </a:tr>
              <a:tr h="329577">
                <a:tc>
                  <a:txBody>
                    <a:bodyPr/>
                    <a:lstStyle/>
                    <a:p>
                      <a:pPr algn="l" fontAlgn="ctr"/>
                      <a:r>
                        <a:rPr lang="pt-BR" sz="1800" u="none" strike="noStrike" dirty="0">
                          <a:effectLst/>
                          <a:latin typeface="+mn-lt"/>
                        </a:rPr>
                        <a:t>Sesi ou Sesc 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333" marR="9333" marT="9333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800" u="none" strike="noStrike" dirty="0" smtClean="0">
                          <a:effectLst/>
                          <a:latin typeface="+mn-lt"/>
                        </a:rPr>
                        <a:t>1,5%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333" marR="9333" marT="9333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20,00</a:t>
                      </a:r>
                    </a:p>
                  </a:txBody>
                  <a:tcPr marL="9525" marR="9525" marT="9525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800" u="none" strike="noStrike" dirty="0" smtClean="0">
                          <a:effectLst/>
                          <a:latin typeface="+mn-lt"/>
                        </a:rPr>
                        <a:t>0,0%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333" marR="9333" marT="9333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9525" marR="9525" marT="9525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-20,00</a:t>
                      </a:r>
                    </a:p>
                  </a:txBody>
                  <a:tcPr marL="9525" marR="9525" marT="9525" marB="0" anchor="ctr"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-100,0%</a:t>
                      </a:r>
                    </a:p>
                  </a:txBody>
                  <a:tcPr marL="9525" marR="9525" marT="9525" marB="0" anchor="ctr">
                    <a:solidFill>
                      <a:srgbClr val="FFFF99"/>
                    </a:solidFill>
                  </a:tcPr>
                </a:tc>
              </a:tr>
              <a:tr h="329577">
                <a:tc>
                  <a:txBody>
                    <a:bodyPr/>
                    <a:lstStyle/>
                    <a:p>
                      <a:pPr algn="l" fontAlgn="ctr"/>
                      <a:r>
                        <a:rPr lang="pt-BR" sz="1800" u="none" strike="noStrike" dirty="0">
                          <a:effectLst/>
                          <a:latin typeface="+mn-lt"/>
                        </a:rPr>
                        <a:t>Senai ou Senac 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333" marR="9333" marT="9333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800" u="none" strike="noStrike" dirty="0" smtClean="0">
                          <a:effectLst/>
                          <a:latin typeface="+mn-lt"/>
                        </a:rPr>
                        <a:t>1,0%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333" marR="9333" marT="9333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13,33</a:t>
                      </a:r>
                    </a:p>
                  </a:txBody>
                  <a:tcPr marL="9525" marR="9525" marT="9525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800" u="none" strike="noStrike" dirty="0" smtClean="0">
                          <a:effectLst/>
                          <a:latin typeface="+mn-lt"/>
                        </a:rPr>
                        <a:t>0,0%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333" marR="9333" marT="9333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9525" marR="9525" marT="9525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-13,33</a:t>
                      </a:r>
                    </a:p>
                  </a:txBody>
                  <a:tcPr marL="9525" marR="9525" marT="9525" marB="0" anchor="ctr"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-100,0%</a:t>
                      </a:r>
                    </a:p>
                  </a:txBody>
                  <a:tcPr marL="9525" marR="9525" marT="9525" marB="0" anchor="ctr">
                    <a:solidFill>
                      <a:srgbClr val="FFFF99"/>
                    </a:solidFill>
                  </a:tcPr>
                </a:tc>
              </a:tr>
              <a:tr h="329577">
                <a:tc>
                  <a:txBody>
                    <a:bodyPr/>
                    <a:lstStyle/>
                    <a:p>
                      <a:pPr algn="l" fontAlgn="ctr"/>
                      <a:r>
                        <a:rPr lang="pt-BR" sz="1800" u="none" strike="noStrike" dirty="0">
                          <a:effectLst/>
                          <a:latin typeface="+mn-lt"/>
                        </a:rPr>
                        <a:t>Sebrae 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333" marR="9333" marT="9333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800" u="none" strike="noStrike" dirty="0" smtClean="0">
                          <a:effectLst/>
                          <a:latin typeface="+mn-lt"/>
                        </a:rPr>
                        <a:t>0,6%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333" marR="9333" marT="9333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8,00</a:t>
                      </a: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800" u="none" strike="noStrike" dirty="0" smtClean="0">
                          <a:effectLst/>
                          <a:latin typeface="+mn-lt"/>
                        </a:rPr>
                        <a:t>0,0%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333" marR="9333" marT="9333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-8,00</a:t>
                      </a: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-100,0%</a:t>
                      </a: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</a:tr>
              <a:tr h="329577">
                <a:tc>
                  <a:txBody>
                    <a:bodyPr/>
                    <a:lstStyle/>
                    <a:p>
                      <a:pPr algn="l" fontAlgn="ctr"/>
                      <a:r>
                        <a:rPr lang="pt-BR" sz="1800" b="1" u="none" strike="noStrike">
                          <a:effectLst/>
                          <a:latin typeface="+mn-lt"/>
                        </a:rPr>
                        <a:t>TOTAL DE ENCARGOS</a:t>
                      </a:r>
                      <a:endParaRPr lang="pt-BR" sz="18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333" marR="9333" marT="9333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800" b="1" u="none" strike="noStrike" dirty="0" smtClean="0">
                          <a:effectLst/>
                          <a:latin typeface="+mn-lt"/>
                        </a:rPr>
                        <a:t>27,8%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333" marR="9333" marT="9333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370,66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800" b="1" u="none" strike="noStrike" dirty="0" smtClean="0">
                          <a:effectLst/>
                          <a:latin typeface="+mn-lt"/>
                        </a:rPr>
                        <a:t>2,0%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333" marR="9333" marT="9333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26,67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-344,00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-92,8%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</a:tr>
              <a:tr h="329577">
                <a:tc>
                  <a:txBody>
                    <a:bodyPr/>
                    <a:lstStyle/>
                    <a:p>
                      <a:pPr algn="l" fontAlgn="ctr"/>
                      <a:r>
                        <a:rPr lang="pt-BR" sz="1800" b="1" u="none" strike="noStrike" dirty="0" smtClean="0">
                          <a:effectLst/>
                          <a:latin typeface="+mn-lt"/>
                        </a:rPr>
                        <a:t>REMUN </a:t>
                      </a:r>
                      <a:r>
                        <a:rPr lang="pt-BR" sz="1800" b="1" u="none" strike="noStrike" dirty="0">
                          <a:effectLst/>
                          <a:latin typeface="+mn-lt"/>
                        </a:rPr>
                        <a:t>+ ENCARGOS 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333" marR="9333" marT="9333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333" marR="9333" marT="9333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1.853,31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333" marR="9333" marT="9333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1.391,99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pt-BR" sz="18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-24,9%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FFF99"/>
                    </a:solidFill>
                  </a:tcPr>
                </a:tc>
              </a:tr>
              <a:tr h="329577">
                <a:tc>
                  <a:txBody>
                    <a:bodyPr/>
                    <a:lstStyle/>
                    <a:p>
                      <a:pPr algn="l" fontAlgn="ctr"/>
                      <a:r>
                        <a:rPr lang="pt-BR" sz="1800" u="none" strike="noStrike" dirty="0" smtClean="0">
                          <a:effectLst/>
                          <a:latin typeface="+mn-lt"/>
                        </a:rPr>
                        <a:t>Encargos s/ </a:t>
                      </a:r>
                      <a:r>
                        <a:rPr lang="pt-BR" sz="1800" u="none" strike="noStrike" dirty="0" err="1" smtClean="0">
                          <a:effectLst/>
                          <a:latin typeface="+mn-lt"/>
                        </a:rPr>
                        <a:t>Remun</a:t>
                      </a:r>
                      <a:r>
                        <a:rPr lang="pt-BR" sz="1800" u="none" strike="noStrike" dirty="0" smtClean="0">
                          <a:effectLst/>
                          <a:latin typeface="+mn-lt"/>
                        </a:rPr>
                        <a:t>.  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333" marR="9333" marT="9333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800" u="none" strike="noStrike" dirty="0">
                          <a:effectLst/>
                          <a:latin typeface="+mn-lt"/>
                        </a:rPr>
                        <a:t> 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333" marR="9333" marT="9333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25,00%</a:t>
                      </a: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800" u="none" strike="noStrike" dirty="0">
                          <a:effectLst/>
                          <a:latin typeface="+mn-lt"/>
                        </a:rPr>
                        <a:t> 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333" marR="9333" marT="9333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1,95%</a:t>
                      </a: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800" u="none" strike="noStrike" dirty="0">
                          <a:effectLst/>
                          <a:latin typeface="+mn-lt"/>
                        </a:rPr>
                        <a:t> 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333" marR="9333" marT="9333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800" u="none" strike="noStrike" dirty="0">
                          <a:effectLst/>
                          <a:latin typeface="+mn-lt"/>
                        </a:rPr>
                        <a:t> 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333" marR="9333" marT="9333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</a:tr>
            </a:tbl>
          </a:graphicData>
        </a:graphic>
      </p:graphicFrame>
      <p:sp>
        <p:nvSpPr>
          <p:cNvPr id="4" name="CaixaDeTexto 3"/>
          <p:cNvSpPr txBox="1"/>
          <p:nvPr/>
        </p:nvSpPr>
        <p:spPr>
          <a:xfrm>
            <a:off x="179512" y="6565292"/>
            <a:ext cx="835292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000" dirty="0" smtClean="0"/>
              <a:t>Elaboração própria</a:t>
            </a:r>
            <a:endParaRPr lang="pt-BR" sz="1000" dirty="0"/>
          </a:p>
        </p:txBody>
      </p:sp>
    </p:spTree>
    <p:extLst>
      <p:ext uri="{BB962C8B-B14F-4D97-AF65-F5344CB8AC3E}">
        <p14:creationId xmlns:p14="http://schemas.microsoft.com/office/powerpoint/2010/main" val="18520554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5400" dirty="0" smtClean="0"/>
              <a:t>Impactos no mercado de trabalho</a:t>
            </a:r>
            <a:endParaRPr lang="pt-BR" sz="5400" dirty="0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109613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22960" y="332656"/>
            <a:ext cx="7543800" cy="1198180"/>
          </a:xfrm>
        </p:spPr>
        <p:txBody>
          <a:bodyPr>
            <a:noAutofit/>
          </a:bodyPr>
          <a:lstStyle/>
          <a:p>
            <a:r>
              <a:rPr lang="pt-BR" sz="4400" b="1" dirty="0" smtClean="0"/>
              <a:t>Os jovens no mercado de trabalho</a:t>
            </a:r>
            <a:endParaRPr lang="pt-BR" sz="4400" b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822959" y="1772816"/>
            <a:ext cx="7543801" cy="165618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t-BR" sz="2200" dirty="0" smtClean="0"/>
              <a:t>Jovens de 18-29 anos apresentam:</a:t>
            </a:r>
          </a:p>
          <a:p>
            <a:pPr marL="578358" lvl="1" indent="-285750"/>
            <a:r>
              <a:rPr lang="pt-BR" sz="1900" dirty="0" smtClean="0"/>
              <a:t>alta taxa de participação porque é </a:t>
            </a:r>
            <a:r>
              <a:rPr lang="pt-BR" sz="1900" dirty="0"/>
              <a:t>o</a:t>
            </a:r>
            <a:r>
              <a:rPr lang="pt-BR" sz="1900" dirty="0" smtClean="0"/>
              <a:t> momento de ingresso no mercado</a:t>
            </a:r>
          </a:p>
          <a:p>
            <a:pPr marL="578358" lvl="1" indent="-285750"/>
            <a:r>
              <a:rPr lang="pt-BR" sz="1900" dirty="0"/>
              <a:t>a</a:t>
            </a:r>
            <a:r>
              <a:rPr lang="pt-BR" sz="1900" dirty="0" smtClean="0"/>
              <a:t>lta taxa de desemprego pela frequência e duração dos episódios de desemprego</a:t>
            </a:r>
          </a:p>
          <a:p>
            <a:pPr marL="578358" lvl="1" indent="-285750"/>
            <a:r>
              <a:rPr lang="pt-BR" sz="1900" dirty="0" smtClean="0"/>
              <a:t>Inserção via assalariamento com ou sem carteira assinada</a:t>
            </a:r>
          </a:p>
        </p:txBody>
      </p:sp>
      <p:graphicFrame>
        <p:nvGraphicFramePr>
          <p:cNvPr id="4" name="Tabe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14296522"/>
              </p:ext>
            </p:extLst>
          </p:nvPr>
        </p:nvGraphicFramePr>
        <p:xfrm>
          <a:off x="822959" y="4154785"/>
          <a:ext cx="7755204" cy="226541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800200"/>
                <a:gridCol w="1488751"/>
                <a:gridCol w="1488751"/>
                <a:gridCol w="1488751"/>
                <a:gridCol w="1488751"/>
              </a:tblGrid>
              <a:tr h="1008112">
                <a:tc>
                  <a:txBody>
                    <a:bodyPr/>
                    <a:lstStyle/>
                    <a:p>
                      <a:pPr algn="l" fontAlgn="ctr"/>
                      <a:r>
                        <a:rPr lang="pt-BR" sz="2000" b="1" i="0" u="none" strike="noStrike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FAIXA</a:t>
                      </a:r>
                      <a:r>
                        <a:rPr lang="pt-BR" sz="2000" b="1" i="0" u="none" strike="noStrike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 ETÁRIA</a:t>
                      </a:r>
                      <a:endParaRPr lang="pt-BR" sz="2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8AF71D">
                            <a:tint val="66000"/>
                            <a:satMod val="160000"/>
                          </a:srgbClr>
                        </a:gs>
                        <a:gs pos="50000">
                          <a:srgbClr val="8AF71D">
                            <a:tint val="44500"/>
                            <a:satMod val="160000"/>
                          </a:srgbClr>
                        </a:gs>
                        <a:gs pos="100000">
                          <a:srgbClr val="8AF71D">
                            <a:tint val="23500"/>
                            <a:satMod val="160000"/>
                          </a:srgbClr>
                        </a:gs>
                      </a:gsLst>
                      <a:lin ang="81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1" u="none" strike="noStrike" dirty="0" err="1" smtClean="0">
                          <a:effectLst/>
                        </a:rPr>
                        <a:t>Desocupa-dos</a:t>
                      </a:r>
                      <a:r>
                        <a:rPr lang="pt-BR" sz="2000" b="1" u="none" strike="noStrike" dirty="0" smtClean="0">
                          <a:effectLst/>
                        </a:rPr>
                        <a:t> (mil)</a:t>
                      </a:r>
                      <a:endParaRPr lang="pt-BR" sz="2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8AF71D">
                            <a:tint val="66000"/>
                            <a:satMod val="160000"/>
                          </a:srgbClr>
                        </a:gs>
                        <a:gs pos="50000">
                          <a:srgbClr val="8AF71D">
                            <a:tint val="44500"/>
                            <a:satMod val="160000"/>
                          </a:srgbClr>
                        </a:gs>
                        <a:gs pos="100000">
                          <a:srgbClr val="8AF71D">
                            <a:tint val="23500"/>
                            <a:satMod val="160000"/>
                          </a:srgbClr>
                        </a:gs>
                      </a:gsLst>
                      <a:lin ang="81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1" u="none" strike="noStrike" dirty="0">
                          <a:effectLst/>
                        </a:rPr>
                        <a:t>% do total</a:t>
                      </a:r>
                      <a:endParaRPr lang="pt-BR" sz="2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8AF71D">
                            <a:tint val="66000"/>
                            <a:satMod val="160000"/>
                          </a:srgbClr>
                        </a:gs>
                        <a:gs pos="50000">
                          <a:srgbClr val="8AF71D">
                            <a:tint val="44500"/>
                            <a:satMod val="160000"/>
                          </a:srgbClr>
                        </a:gs>
                        <a:gs pos="100000">
                          <a:srgbClr val="8AF71D">
                            <a:tint val="23500"/>
                            <a:satMod val="160000"/>
                          </a:srgbClr>
                        </a:gs>
                      </a:gsLst>
                      <a:lin ang="81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1" u="none" strike="noStrike" dirty="0">
                          <a:effectLst/>
                        </a:rPr>
                        <a:t>Taxa de participação </a:t>
                      </a:r>
                      <a:r>
                        <a:rPr lang="pt-BR" sz="2000" b="1" u="none" strike="noStrike" dirty="0" smtClean="0">
                          <a:effectLst/>
                        </a:rPr>
                        <a:t>(%)</a:t>
                      </a:r>
                      <a:endParaRPr lang="pt-BR" sz="2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8AF71D">
                            <a:tint val="66000"/>
                            <a:satMod val="160000"/>
                          </a:srgbClr>
                        </a:gs>
                        <a:gs pos="50000">
                          <a:srgbClr val="8AF71D">
                            <a:tint val="44500"/>
                            <a:satMod val="160000"/>
                          </a:srgbClr>
                        </a:gs>
                        <a:gs pos="100000">
                          <a:srgbClr val="8AF71D">
                            <a:tint val="23500"/>
                            <a:satMod val="160000"/>
                          </a:srgbClr>
                        </a:gs>
                      </a:gsLst>
                      <a:lin ang="81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1" u="none" strike="noStrike" dirty="0">
                          <a:effectLst/>
                        </a:rPr>
                        <a:t>Taxa de </a:t>
                      </a:r>
                      <a:r>
                        <a:rPr lang="pt-BR" sz="2000" b="1" u="none" strike="noStrike" dirty="0" smtClean="0">
                          <a:effectLst/>
                        </a:rPr>
                        <a:t>desocupação (%)</a:t>
                      </a:r>
                      <a:endParaRPr lang="pt-BR" sz="2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8AF71D">
                            <a:tint val="66000"/>
                            <a:satMod val="160000"/>
                          </a:srgbClr>
                        </a:gs>
                        <a:gs pos="50000">
                          <a:srgbClr val="8AF71D">
                            <a:tint val="44500"/>
                            <a:satMod val="160000"/>
                          </a:srgbClr>
                        </a:gs>
                        <a:gs pos="100000">
                          <a:srgbClr val="8AF71D">
                            <a:tint val="23500"/>
                            <a:satMod val="160000"/>
                          </a:srgbClr>
                        </a:gs>
                      </a:gsLst>
                      <a:lin ang="8100000" scaled="1"/>
                      <a:tileRect/>
                    </a:gradFill>
                  </a:tcPr>
                </a:tc>
              </a:tr>
              <a:tr h="305941">
                <a:tc>
                  <a:txBody>
                    <a:bodyPr/>
                    <a:lstStyle/>
                    <a:p>
                      <a:pPr algn="l" fontAlgn="ctr"/>
                      <a:r>
                        <a:rPr lang="pt-BR" sz="2000" u="none" strike="noStrike">
                          <a:effectLst/>
                        </a:rPr>
                        <a:t>Total</a:t>
                      </a:r>
                      <a:endParaRPr lang="pt-BR" sz="2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gradFill flip="none" rotWithShape="1">
                      <a:gsLst>
                        <a:gs pos="0">
                          <a:srgbClr val="8AF71D">
                            <a:tint val="66000"/>
                            <a:satMod val="160000"/>
                          </a:srgbClr>
                        </a:gs>
                        <a:gs pos="50000">
                          <a:srgbClr val="8AF71D">
                            <a:tint val="44500"/>
                            <a:satMod val="160000"/>
                          </a:srgbClr>
                        </a:gs>
                        <a:gs pos="100000">
                          <a:srgbClr val="8AF71D">
                            <a:tint val="23500"/>
                            <a:satMod val="160000"/>
                          </a:srgbClr>
                        </a:gs>
                      </a:gsLst>
                      <a:lin ang="81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2000" u="none" strike="noStrike">
                          <a:effectLst/>
                        </a:rPr>
                        <a:t>12.766</a:t>
                      </a:r>
                      <a:endParaRPr lang="pt-BR" sz="2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gradFill flip="none" rotWithShape="1">
                      <a:gsLst>
                        <a:gs pos="0">
                          <a:srgbClr val="8AF71D">
                            <a:tint val="66000"/>
                            <a:satMod val="160000"/>
                          </a:srgbClr>
                        </a:gs>
                        <a:gs pos="50000">
                          <a:srgbClr val="8AF71D">
                            <a:tint val="44500"/>
                            <a:satMod val="160000"/>
                          </a:srgbClr>
                        </a:gs>
                        <a:gs pos="100000">
                          <a:srgbClr val="8AF71D">
                            <a:tint val="23500"/>
                            <a:satMod val="160000"/>
                          </a:srgbClr>
                        </a:gs>
                      </a:gsLst>
                      <a:lin ang="81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u="none" strike="noStrike" dirty="0">
                          <a:effectLst/>
                        </a:rPr>
                        <a:t> </a:t>
                      </a:r>
                      <a:r>
                        <a:rPr lang="pt-BR" sz="2000" u="none" strike="noStrike" dirty="0" smtClean="0">
                          <a:effectLst/>
                        </a:rPr>
                        <a:t>100,0</a:t>
                      </a: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gradFill flip="none" rotWithShape="1">
                      <a:gsLst>
                        <a:gs pos="0">
                          <a:srgbClr val="8AF71D">
                            <a:tint val="66000"/>
                            <a:satMod val="160000"/>
                          </a:srgbClr>
                        </a:gs>
                        <a:gs pos="50000">
                          <a:srgbClr val="8AF71D">
                            <a:tint val="44500"/>
                            <a:satMod val="160000"/>
                          </a:srgbClr>
                        </a:gs>
                        <a:gs pos="100000">
                          <a:srgbClr val="8AF71D">
                            <a:tint val="23500"/>
                            <a:satMod val="160000"/>
                          </a:srgbClr>
                        </a:gs>
                      </a:gsLst>
                      <a:lin ang="81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2000" u="none" strike="noStrike" dirty="0">
                          <a:effectLst/>
                        </a:rPr>
                        <a:t>62,1</a:t>
                      </a:r>
                      <a:endParaRPr lang="pt-BR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gradFill flip="none" rotWithShape="1">
                      <a:gsLst>
                        <a:gs pos="0">
                          <a:srgbClr val="8AF71D">
                            <a:tint val="66000"/>
                            <a:satMod val="160000"/>
                          </a:srgbClr>
                        </a:gs>
                        <a:gs pos="50000">
                          <a:srgbClr val="8AF71D">
                            <a:tint val="44500"/>
                            <a:satMod val="160000"/>
                          </a:srgbClr>
                        </a:gs>
                        <a:gs pos="100000">
                          <a:srgbClr val="8AF71D">
                            <a:tint val="23500"/>
                            <a:satMod val="160000"/>
                          </a:srgbClr>
                        </a:gs>
                      </a:gsLst>
                      <a:lin ang="81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2000" u="none" strike="noStrike" dirty="0">
                          <a:effectLst/>
                        </a:rPr>
                        <a:t>12,0</a:t>
                      </a:r>
                      <a:endParaRPr lang="pt-BR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gradFill flip="none" rotWithShape="1">
                      <a:gsLst>
                        <a:gs pos="0">
                          <a:srgbClr val="8AF71D">
                            <a:tint val="66000"/>
                            <a:satMod val="160000"/>
                          </a:srgbClr>
                        </a:gs>
                        <a:gs pos="50000">
                          <a:srgbClr val="8AF71D">
                            <a:tint val="44500"/>
                            <a:satMod val="160000"/>
                          </a:srgbClr>
                        </a:gs>
                        <a:gs pos="100000">
                          <a:srgbClr val="8AF71D">
                            <a:tint val="23500"/>
                            <a:satMod val="160000"/>
                          </a:srgbClr>
                        </a:gs>
                      </a:gsLst>
                      <a:lin ang="8100000" scaled="1"/>
                      <a:tileRect/>
                    </a:gradFill>
                  </a:tcPr>
                </a:tc>
              </a:tr>
              <a:tr h="305941">
                <a:tc>
                  <a:txBody>
                    <a:bodyPr/>
                    <a:lstStyle/>
                    <a:p>
                      <a:pPr algn="l" fontAlgn="ctr"/>
                      <a:r>
                        <a:rPr lang="pt-BR" sz="2000" u="none" strike="noStrike">
                          <a:effectLst/>
                        </a:rPr>
                        <a:t>14 a 17 anos</a:t>
                      </a:r>
                      <a:endParaRPr lang="pt-BR" sz="2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gradFill flip="none" rotWithShape="1">
                      <a:gsLst>
                        <a:gs pos="0">
                          <a:srgbClr val="8AF71D">
                            <a:tint val="66000"/>
                            <a:satMod val="160000"/>
                          </a:srgbClr>
                        </a:gs>
                        <a:gs pos="50000">
                          <a:srgbClr val="8AF71D">
                            <a:tint val="44500"/>
                            <a:satMod val="160000"/>
                          </a:srgbClr>
                        </a:gs>
                        <a:gs pos="100000">
                          <a:srgbClr val="8AF71D">
                            <a:tint val="23500"/>
                            <a:satMod val="160000"/>
                          </a:srgbClr>
                        </a:gs>
                      </a:gsLst>
                      <a:lin ang="81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2000" u="none" strike="noStrike">
                          <a:effectLst/>
                        </a:rPr>
                        <a:t>1.064</a:t>
                      </a:r>
                      <a:endParaRPr lang="pt-BR" sz="2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gradFill flip="none" rotWithShape="1">
                      <a:gsLst>
                        <a:gs pos="0">
                          <a:srgbClr val="8AF71D">
                            <a:tint val="66000"/>
                            <a:satMod val="160000"/>
                          </a:srgbClr>
                        </a:gs>
                        <a:gs pos="50000">
                          <a:srgbClr val="8AF71D">
                            <a:tint val="44500"/>
                            <a:satMod val="160000"/>
                          </a:srgbClr>
                        </a:gs>
                        <a:gs pos="100000">
                          <a:srgbClr val="8AF71D">
                            <a:tint val="23500"/>
                            <a:satMod val="160000"/>
                          </a:srgbClr>
                        </a:gs>
                      </a:gsLst>
                      <a:lin ang="81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2000" u="none" strike="noStrike">
                          <a:effectLst/>
                        </a:rPr>
                        <a:t>8,3</a:t>
                      </a:r>
                      <a:endParaRPr lang="pt-BR" sz="2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gradFill flip="none" rotWithShape="1">
                      <a:gsLst>
                        <a:gs pos="0">
                          <a:srgbClr val="8AF71D">
                            <a:tint val="66000"/>
                            <a:satMod val="160000"/>
                          </a:srgbClr>
                        </a:gs>
                        <a:gs pos="50000">
                          <a:srgbClr val="8AF71D">
                            <a:tint val="44500"/>
                            <a:satMod val="160000"/>
                          </a:srgbClr>
                        </a:gs>
                        <a:gs pos="100000">
                          <a:srgbClr val="8AF71D">
                            <a:tint val="23500"/>
                            <a:satMod val="160000"/>
                          </a:srgbClr>
                        </a:gs>
                      </a:gsLst>
                      <a:lin ang="81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2000" u="none" strike="noStrike">
                          <a:effectLst/>
                        </a:rPr>
                        <a:t>20,0</a:t>
                      </a:r>
                      <a:endParaRPr lang="pt-BR" sz="2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gradFill flip="none" rotWithShape="1">
                      <a:gsLst>
                        <a:gs pos="0">
                          <a:srgbClr val="8AF71D">
                            <a:tint val="66000"/>
                            <a:satMod val="160000"/>
                          </a:srgbClr>
                        </a:gs>
                        <a:gs pos="50000">
                          <a:srgbClr val="8AF71D">
                            <a:tint val="44500"/>
                            <a:satMod val="160000"/>
                          </a:srgbClr>
                        </a:gs>
                        <a:gs pos="100000">
                          <a:srgbClr val="8AF71D">
                            <a:tint val="23500"/>
                            <a:satMod val="160000"/>
                          </a:srgbClr>
                        </a:gs>
                      </a:gsLst>
                      <a:lin ang="81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2000" u="none" strike="noStrike">
                          <a:effectLst/>
                        </a:rPr>
                        <a:t>42,2</a:t>
                      </a:r>
                      <a:endParaRPr lang="pt-BR" sz="2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gradFill flip="none" rotWithShape="1">
                      <a:gsLst>
                        <a:gs pos="0">
                          <a:srgbClr val="8AF71D">
                            <a:tint val="66000"/>
                            <a:satMod val="160000"/>
                          </a:srgbClr>
                        </a:gs>
                        <a:gs pos="50000">
                          <a:srgbClr val="8AF71D">
                            <a:tint val="44500"/>
                            <a:satMod val="160000"/>
                          </a:srgbClr>
                        </a:gs>
                        <a:gs pos="100000">
                          <a:srgbClr val="8AF71D">
                            <a:tint val="23500"/>
                            <a:satMod val="160000"/>
                          </a:srgbClr>
                        </a:gs>
                      </a:gsLst>
                      <a:lin ang="8100000" scaled="1"/>
                      <a:tileRect/>
                    </a:gradFill>
                  </a:tcPr>
                </a:tc>
              </a:tr>
              <a:tr h="305941">
                <a:tc>
                  <a:txBody>
                    <a:bodyPr/>
                    <a:lstStyle/>
                    <a:p>
                      <a:pPr algn="l" fontAlgn="ctr"/>
                      <a:r>
                        <a:rPr lang="pt-BR" sz="2000" b="1" u="none" strike="noStrike">
                          <a:effectLst/>
                        </a:rPr>
                        <a:t>18 a 29 anos</a:t>
                      </a:r>
                      <a:endParaRPr lang="pt-BR" sz="2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gradFill flip="none" rotWithShape="1">
                      <a:gsLst>
                        <a:gs pos="0">
                          <a:srgbClr val="8AF71D">
                            <a:tint val="66000"/>
                            <a:satMod val="160000"/>
                          </a:srgbClr>
                        </a:gs>
                        <a:gs pos="50000">
                          <a:srgbClr val="8AF71D">
                            <a:tint val="44500"/>
                            <a:satMod val="160000"/>
                          </a:srgbClr>
                        </a:gs>
                        <a:gs pos="100000">
                          <a:srgbClr val="8AF71D">
                            <a:tint val="23500"/>
                            <a:satMod val="160000"/>
                          </a:srgbClr>
                        </a:gs>
                      </a:gsLst>
                      <a:lin ang="81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2000" b="1" u="none" strike="noStrike">
                          <a:effectLst/>
                        </a:rPr>
                        <a:t>5.786</a:t>
                      </a:r>
                      <a:endParaRPr lang="pt-BR" sz="2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gradFill flip="none" rotWithShape="1">
                      <a:gsLst>
                        <a:gs pos="0">
                          <a:srgbClr val="8AF71D">
                            <a:tint val="66000"/>
                            <a:satMod val="160000"/>
                          </a:srgbClr>
                        </a:gs>
                        <a:gs pos="50000">
                          <a:srgbClr val="8AF71D">
                            <a:tint val="44500"/>
                            <a:satMod val="160000"/>
                          </a:srgbClr>
                        </a:gs>
                        <a:gs pos="100000">
                          <a:srgbClr val="8AF71D">
                            <a:tint val="23500"/>
                            <a:satMod val="160000"/>
                          </a:srgbClr>
                        </a:gs>
                      </a:gsLst>
                      <a:lin ang="81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2000" b="1" u="none" strike="noStrike">
                          <a:effectLst/>
                        </a:rPr>
                        <a:t>45,3</a:t>
                      </a:r>
                      <a:endParaRPr lang="pt-BR" sz="2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gradFill flip="none" rotWithShape="1">
                      <a:gsLst>
                        <a:gs pos="0">
                          <a:srgbClr val="8AF71D">
                            <a:tint val="66000"/>
                            <a:satMod val="160000"/>
                          </a:srgbClr>
                        </a:gs>
                        <a:gs pos="50000">
                          <a:srgbClr val="8AF71D">
                            <a:tint val="44500"/>
                            <a:satMod val="160000"/>
                          </a:srgbClr>
                        </a:gs>
                        <a:gs pos="100000">
                          <a:srgbClr val="8AF71D">
                            <a:tint val="23500"/>
                            <a:satMod val="160000"/>
                          </a:srgbClr>
                        </a:gs>
                      </a:gsLst>
                      <a:lin ang="81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2000" b="1" u="none" strike="noStrike">
                          <a:effectLst/>
                        </a:rPr>
                        <a:t>74,4</a:t>
                      </a:r>
                      <a:endParaRPr lang="pt-BR" sz="2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gradFill flip="none" rotWithShape="1">
                      <a:gsLst>
                        <a:gs pos="0">
                          <a:srgbClr val="8AF71D">
                            <a:tint val="66000"/>
                            <a:satMod val="160000"/>
                          </a:srgbClr>
                        </a:gs>
                        <a:gs pos="50000">
                          <a:srgbClr val="8AF71D">
                            <a:tint val="44500"/>
                            <a:satMod val="160000"/>
                          </a:srgbClr>
                        </a:gs>
                        <a:gs pos="100000">
                          <a:srgbClr val="8AF71D">
                            <a:tint val="23500"/>
                            <a:satMod val="160000"/>
                          </a:srgbClr>
                        </a:gs>
                      </a:gsLst>
                      <a:lin ang="81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2000" b="1" u="none" strike="noStrike" dirty="0">
                          <a:effectLst/>
                        </a:rPr>
                        <a:t>20,8</a:t>
                      </a:r>
                      <a:endParaRPr lang="pt-BR" sz="2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gradFill flip="none" rotWithShape="1">
                      <a:gsLst>
                        <a:gs pos="0">
                          <a:srgbClr val="8AF71D">
                            <a:tint val="66000"/>
                            <a:satMod val="160000"/>
                          </a:srgbClr>
                        </a:gs>
                        <a:gs pos="50000">
                          <a:srgbClr val="8AF71D">
                            <a:tint val="44500"/>
                            <a:satMod val="160000"/>
                          </a:srgbClr>
                        </a:gs>
                        <a:gs pos="100000">
                          <a:srgbClr val="8AF71D">
                            <a:tint val="23500"/>
                            <a:satMod val="160000"/>
                          </a:srgbClr>
                        </a:gs>
                      </a:gsLst>
                      <a:lin ang="8100000" scaled="1"/>
                      <a:tileRect/>
                    </a:gradFill>
                  </a:tcPr>
                </a:tc>
              </a:tr>
              <a:tr h="305941">
                <a:tc>
                  <a:txBody>
                    <a:bodyPr/>
                    <a:lstStyle/>
                    <a:p>
                      <a:pPr algn="l" fontAlgn="ctr"/>
                      <a:r>
                        <a:rPr lang="pt-BR" sz="2000" u="none" strike="noStrike">
                          <a:effectLst/>
                        </a:rPr>
                        <a:t>30 anos ou mais</a:t>
                      </a:r>
                      <a:endParaRPr lang="pt-BR" sz="2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8AF71D">
                            <a:tint val="66000"/>
                            <a:satMod val="160000"/>
                          </a:srgbClr>
                        </a:gs>
                        <a:gs pos="50000">
                          <a:srgbClr val="8AF71D">
                            <a:tint val="44500"/>
                            <a:satMod val="160000"/>
                          </a:srgbClr>
                        </a:gs>
                        <a:gs pos="100000">
                          <a:srgbClr val="8AF71D">
                            <a:tint val="23500"/>
                            <a:satMod val="160000"/>
                          </a:srgbClr>
                        </a:gs>
                      </a:gsLst>
                      <a:lin ang="81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2000" u="none" strike="noStrike" dirty="0">
                          <a:effectLst/>
                        </a:rPr>
                        <a:t>5.916</a:t>
                      </a:r>
                      <a:endParaRPr lang="pt-BR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8AF71D">
                            <a:tint val="66000"/>
                            <a:satMod val="160000"/>
                          </a:srgbClr>
                        </a:gs>
                        <a:gs pos="50000">
                          <a:srgbClr val="8AF71D">
                            <a:tint val="44500"/>
                            <a:satMod val="160000"/>
                          </a:srgbClr>
                        </a:gs>
                        <a:gs pos="100000">
                          <a:srgbClr val="8AF71D">
                            <a:tint val="23500"/>
                            <a:satMod val="160000"/>
                          </a:srgbClr>
                        </a:gs>
                      </a:gsLst>
                      <a:lin ang="81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2000" u="none" strike="noStrike" dirty="0">
                          <a:effectLst/>
                        </a:rPr>
                        <a:t>46,3</a:t>
                      </a:r>
                      <a:endParaRPr lang="pt-BR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8AF71D">
                            <a:tint val="66000"/>
                            <a:satMod val="160000"/>
                          </a:srgbClr>
                        </a:gs>
                        <a:gs pos="50000">
                          <a:srgbClr val="8AF71D">
                            <a:tint val="44500"/>
                            <a:satMod val="160000"/>
                          </a:srgbClr>
                        </a:gs>
                        <a:gs pos="100000">
                          <a:srgbClr val="8AF71D">
                            <a:tint val="23500"/>
                            <a:satMod val="160000"/>
                          </a:srgbClr>
                        </a:gs>
                      </a:gsLst>
                      <a:lin ang="81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2000" u="none" strike="noStrike" dirty="0">
                          <a:effectLst/>
                        </a:rPr>
                        <a:t>62,7</a:t>
                      </a:r>
                      <a:endParaRPr lang="pt-BR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8AF71D">
                            <a:tint val="66000"/>
                            <a:satMod val="160000"/>
                          </a:srgbClr>
                        </a:gs>
                        <a:gs pos="50000">
                          <a:srgbClr val="8AF71D">
                            <a:tint val="44500"/>
                            <a:satMod val="160000"/>
                          </a:srgbClr>
                        </a:gs>
                        <a:gs pos="100000">
                          <a:srgbClr val="8AF71D">
                            <a:tint val="23500"/>
                            <a:satMod val="160000"/>
                          </a:srgbClr>
                        </a:gs>
                      </a:gsLst>
                      <a:lin ang="81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2000" u="none" strike="noStrike" dirty="0">
                          <a:effectLst/>
                        </a:rPr>
                        <a:t>7,8</a:t>
                      </a:r>
                      <a:endParaRPr lang="pt-BR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8AF71D">
                            <a:tint val="66000"/>
                            <a:satMod val="160000"/>
                          </a:srgbClr>
                        </a:gs>
                        <a:gs pos="50000">
                          <a:srgbClr val="8AF71D">
                            <a:tint val="44500"/>
                            <a:satMod val="160000"/>
                          </a:srgbClr>
                        </a:gs>
                        <a:gs pos="100000">
                          <a:srgbClr val="8AF71D">
                            <a:tint val="23500"/>
                            <a:satMod val="160000"/>
                          </a:srgbClr>
                        </a:gs>
                      </a:gsLst>
                      <a:lin ang="8100000" scaled="1"/>
                      <a:tileRect/>
                    </a:gradFill>
                  </a:tcPr>
                </a:tc>
              </a:tr>
            </a:tbl>
          </a:graphicData>
        </a:graphic>
      </p:graphicFrame>
      <p:sp>
        <p:nvSpPr>
          <p:cNvPr id="5" name="Espaço Reservado para Conteúdo 2"/>
          <p:cNvSpPr txBox="1">
            <a:spLocks/>
          </p:cNvSpPr>
          <p:nvPr/>
        </p:nvSpPr>
        <p:spPr>
          <a:xfrm>
            <a:off x="822959" y="3537012"/>
            <a:ext cx="7543801" cy="504056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Calibri" panose="020F0502020204030204" pitchFamily="34" charset="0"/>
              <a:buNone/>
            </a:pPr>
            <a:r>
              <a:rPr lang="pt-BR" b="1" dirty="0" smtClean="0"/>
              <a:t>Desocupação, taxa de participação e taxa de desocupação por faixa etária – PNADC 3º trimestre de 2019</a:t>
            </a:r>
            <a:endParaRPr lang="pt-BR" sz="1800" b="1" dirty="0" smtClean="0"/>
          </a:p>
        </p:txBody>
      </p:sp>
      <p:sp>
        <p:nvSpPr>
          <p:cNvPr id="6" name="CaixaDeTexto 5"/>
          <p:cNvSpPr txBox="1"/>
          <p:nvPr/>
        </p:nvSpPr>
        <p:spPr>
          <a:xfrm>
            <a:off x="822959" y="6523987"/>
            <a:ext cx="775520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000" dirty="0" smtClean="0"/>
              <a:t>Fonte: IBGE. PNADC. </a:t>
            </a:r>
            <a:endParaRPr lang="pt-BR" sz="1000" dirty="0"/>
          </a:p>
        </p:txBody>
      </p:sp>
    </p:spTree>
    <p:extLst>
      <p:ext uri="{BB962C8B-B14F-4D97-AF65-F5344CB8AC3E}">
        <p14:creationId xmlns:p14="http://schemas.microsoft.com/office/powerpoint/2010/main" val="32140349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pt-BR" sz="3600" b="1" dirty="0" smtClean="0"/>
              <a:t>Emprego celetista - Saldo entre admissões e desligamentos no CAGED 2019</a:t>
            </a:r>
            <a:endParaRPr lang="pt-BR" sz="3600" b="1" dirty="0"/>
          </a:p>
        </p:txBody>
      </p:sp>
      <p:graphicFrame>
        <p:nvGraphicFramePr>
          <p:cNvPr id="3" name="Tabe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80556635"/>
              </p:ext>
            </p:extLst>
          </p:nvPr>
        </p:nvGraphicFramePr>
        <p:xfrm>
          <a:off x="783232" y="1935109"/>
          <a:ext cx="3875236" cy="366226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164936"/>
                <a:gridCol w="1710300"/>
              </a:tblGrid>
              <a:tr h="434734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1" u="none" strike="noStrike" dirty="0">
                          <a:effectLst/>
                        </a:rPr>
                        <a:t>FAIXA ETÁRIA</a:t>
                      </a:r>
                      <a:endParaRPr lang="pt-BR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8AF71D">
                            <a:tint val="66000"/>
                            <a:satMod val="160000"/>
                          </a:srgbClr>
                        </a:gs>
                        <a:gs pos="50000">
                          <a:srgbClr val="8AF71D">
                            <a:tint val="44500"/>
                            <a:satMod val="160000"/>
                          </a:srgbClr>
                        </a:gs>
                        <a:gs pos="100000">
                          <a:srgbClr val="8AF71D">
                            <a:tint val="23500"/>
                            <a:satMod val="160000"/>
                          </a:srgbClr>
                        </a:gs>
                      </a:gsLst>
                      <a:lin ang="108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1" u="none" strike="noStrike" dirty="0" smtClean="0">
                          <a:effectLst/>
                        </a:rPr>
                        <a:t>EMPREGOS GERADOS</a:t>
                      </a:r>
                      <a:endParaRPr lang="pt-BR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8AF71D">
                            <a:tint val="66000"/>
                            <a:satMod val="160000"/>
                          </a:srgbClr>
                        </a:gs>
                        <a:gs pos="50000">
                          <a:srgbClr val="8AF71D">
                            <a:tint val="44500"/>
                            <a:satMod val="160000"/>
                          </a:srgbClr>
                        </a:gs>
                        <a:gs pos="100000">
                          <a:srgbClr val="8AF71D">
                            <a:tint val="23500"/>
                            <a:satMod val="160000"/>
                          </a:srgbClr>
                        </a:gs>
                      </a:gsLst>
                      <a:lin ang="10800000" scaled="1"/>
                      <a:tileRect/>
                    </a:gradFill>
                  </a:tcPr>
                </a:tc>
              </a:tr>
              <a:tr h="434734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u="none" strike="noStrike" dirty="0">
                          <a:effectLst/>
                        </a:rPr>
                        <a:t>ATÉ 17 ANOS</a:t>
                      </a:r>
                      <a:endParaRPr lang="pt-BR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gradFill flip="none" rotWithShape="1">
                      <a:gsLst>
                        <a:gs pos="0">
                          <a:srgbClr val="8AF71D">
                            <a:tint val="66000"/>
                            <a:satMod val="160000"/>
                          </a:srgbClr>
                        </a:gs>
                        <a:gs pos="50000">
                          <a:srgbClr val="8AF71D">
                            <a:tint val="44500"/>
                            <a:satMod val="160000"/>
                          </a:srgbClr>
                        </a:gs>
                        <a:gs pos="100000">
                          <a:srgbClr val="8AF71D">
                            <a:tint val="23500"/>
                            <a:satMod val="160000"/>
                          </a:srgbClr>
                        </a:gs>
                      </a:gsLst>
                      <a:lin ang="108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179.975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gradFill flip="none" rotWithShape="1">
                      <a:gsLst>
                        <a:gs pos="0">
                          <a:srgbClr val="8AF71D">
                            <a:tint val="66000"/>
                            <a:satMod val="160000"/>
                          </a:srgbClr>
                        </a:gs>
                        <a:gs pos="50000">
                          <a:srgbClr val="8AF71D">
                            <a:tint val="44500"/>
                            <a:satMod val="160000"/>
                          </a:srgbClr>
                        </a:gs>
                        <a:gs pos="100000">
                          <a:srgbClr val="8AF71D">
                            <a:tint val="23500"/>
                            <a:satMod val="160000"/>
                          </a:srgbClr>
                        </a:gs>
                      </a:gsLst>
                      <a:lin ang="10800000" scaled="1"/>
                      <a:tileRect/>
                    </a:gradFill>
                  </a:tcPr>
                </a:tc>
              </a:tr>
              <a:tr h="434734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1" u="none" strike="noStrike" dirty="0">
                          <a:effectLst/>
                        </a:rPr>
                        <a:t>18 A 29 ANOS</a:t>
                      </a:r>
                      <a:endParaRPr lang="pt-BR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gradFill flip="none" rotWithShape="1">
                      <a:gsLst>
                        <a:gs pos="0">
                          <a:srgbClr val="8AF71D">
                            <a:tint val="66000"/>
                            <a:satMod val="160000"/>
                          </a:srgbClr>
                        </a:gs>
                        <a:gs pos="50000">
                          <a:srgbClr val="8AF71D">
                            <a:tint val="44500"/>
                            <a:satMod val="160000"/>
                          </a:srgbClr>
                        </a:gs>
                        <a:gs pos="100000">
                          <a:srgbClr val="8AF71D">
                            <a:tint val="23500"/>
                            <a:satMod val="160000"/>
                          </a:srgbClr>
                        </a:gs>
                      </a:gsLst>
                      <a:lin ang="108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1.007.983</a:t>
                      </a:r>
                    </a:p>
                  </a:txBody>
                  <a:tcPr marL="9525" marR="9525" marT="9525" marB="0" anchor="ctr">
                    <a:gradFill flip="none" rotWithShape="1">
                      <a:gsLst>
                        <a:gs pos="0">
                          <a:srgbClr val="8AF71D">
                            <a:tint val="66000"/>
                            <a:satMod val="160000"/>
                          </a:srgbClr>
                        </a:gs>
                        <a:gs pos="50000">
                          <a:srgbClr val="8AF71D">
                            <a:tint val="44500"/>
                            <a:satMod val="160000"/>
                          </a:srgbClr>
                        </a:gs>
                        <a:gs pos="100000">
                          <a:srgbClr val="8AF71D">
                            <a:tint val="23500"/>
                            <a:satMod val="160000"/>
                          </a:srgbClr>
                        </a:gs>
                      </a:gsLst>
                      <a:lin ang="10800000" scaled="1"/>
                      <a:tileRect/>
                    </a:gradFill>
                  </a:tcPr>
                </a:tc>
              </a:tr>
              <a:tr h="434734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u="none" strike="noStrike">
                          <a:effectLst/>
                        </a:rPr>
                        <a:t>30 A 39 ANOS</a:t>
                      </a:r>
                      <a:endParaRPr lang="pt-BR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gradFill flip="none" rotWithShape="1">
                      <a:gsLst>
                        <a:gs pos="0">
                          <a:srgbClr val="8AF71D">
                            <a:tint val="66000"/>
                            <a:satMod val="160000"/>
                          </a:srgbClr>
                        </a:gs>
                        <a:gs pos="50000">
                          <a:srgbClr val="8AF71D">
                            <a:tint val="44500"/>
                            <a:satMod val="160000"/>
                          </a:srgbClr>
                        </a:gs>
                        <a:gs pos="100000">
                          <a:srgbClr val="8AF71D">
                            <a:tint val="23500"/>
                            <a:satMod val="160000"/>
                          </a:srgbClr>
                        </a:gs>
                      </a:gsLst>
                      <a:lin ang="108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-65.694</a:t>
                      </a:r>
                    </a:p>
                  </a:txBody>
                  <a:tcPr marL="9525" marR="9525" marT="9525" marB="0" anchor="ctr">
                    <a:gradFill flip="none" rotWithShape="1">
                      <a:gsLst>
                        <a:gs pos="0">
                          <a:srgbClr val="8AF71D">
                            <a:tint val="66000"/>
                            <a:satMod val="160000"/>
                          </a:srgbClr>
                        </a:gs>
                        <a:gs pos="50000">
                          <a:srgbClr val="8AF71D">
                            <a:tint val="44500"/>
                            <a:satMod val="160000"/>
                          </a:srgbClr>
                        </a:gs>
                        <a:gs pos="100000">
                          <a:srgbClr val="8AF71D">
                            <a:tint val="23500"/>
                            <a:satMod val="160000"/>
                          </a:srgbClr>
                        </a:gs>
                      </a:gsLst>
                      <a:lin ang="10800000" scaled="1"/>
                      <a:tileRect/>
                    </a:gradFill>
                  </a:tcPr>
                </a:tc>
              </a:tr>
              <a:tr h="434734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u="none" strike="noStrike">
                          <a:effectLst/>
                        </a:rPr>
                        <a:t>40 A 49 ANOS</a:t>
                      </a:r>
                      <a:endParaRPr lang="pt-BR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gradFill flip="none" rotWithShape="1">
                      <a:gsLst>
                        <a:gs pos="0">
                          <a:srgbClr val="8AF71D">
                            <a:tint val="66000"/>
                            <a:satMod val="160000"/>
                          </a:srgbClr>
                        </a:gs>
                        <a:gs pos="50000">
                          <a:srgbClr val="8AF71D">
                            <a:tint val="44500"/>
                            <a:satMod val="160000"/>
                          </a:srgbClr>
                        </a:gs>
                        <a:gs pos="100000">
                          <a:srgbClr val="8AF71D">
                            <a:tint val="23500"/>
                            <a:satMod val="160000"/>
                          </a:srgbClr>
                        </a:gs>
                      </a:gsLst>
                      <a:lin ang="108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-109.537</a:t>
                      </a:r>
                    </a:p>
                  </a:txBody>
                  <a:tcPr marL="9525" marR="9525" marT="9525" marB="0" anchor="ctr">
                    <a:gradFill flip="none" rotWithShape="1">
                      <a:gsLst>
                        <a:gs pos="0">
                          <a:srgbClr val="8AF71D">
                            <a:tint val="66000"/>
                            <a:satMod val="160000"/>
                          </a:srgbClr>
                        </a:gs>
                        <a:gs pos="50000">
                          <a:srgbClr val="8AF71D">
                            <a:tint val="44500"/>
                            <a:satMod val="160000"/>
                          </a:srgbClr>
                        </a:gs>
                        <a:gs pos="100000">
                          <a:srgbClr val="8AF71D">
                            <a:tint val="23500"/>
                            <a:satMod val="160000"/>
                          </a:srgbClr>
                        </a:gs>
                      </a:gsLst>
                      <a:lin ang="10800000" scaled="1"/>
                      <a:tileRect/>
                    </a:gradFill>
                  </a:tcPr>
                </a:tc>
              </a:tr>
              <a:tr h="434734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u="none" strike="noStrike">
                          <a:effectLst/>
                        </a:rPr>
                        <a:t>50 A 64 ANOS </a:t>
                      </a:r>
                      <a:endParaRPr lang="pt-BR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gradFill flip="none" rotWithShape="1">
                      <a:gsLst>
                        <a:gs pos="0">
                          <a:srgbClr val="8AF71D">
                            <a:tint val="66000"/>
                            <a:satMod val="160000"/>
                          </a:srgbClr>
                        </a:gs>
                        <a:gs pos="50000">
                          <a:srgbClr val="8AF71D">
                            <a:tint val="44500"/>
                            <a:satMod val="160000"/>
                          </a:srgbClr>
                        </a:gs>
                        <a:gs pos="100000">
                          <a:srgbClr val="8AF71D">
                            <a:tint val="23500"/>
                            <a:satMod val="160000"/>
                          </a:srgbClr>
                        </a:gs>
                      </a:gsLst>
                      <a:lin ang="108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-301.741</a:t>
                      </a:r>
                    </a:p>
                  </a:txBody>
                  <a:tcPr marL="9525" marR="9525" marT="9525" marB="0" anchor="ctr">
                    <a:gradFill flip="none" rotWithShape="1">
                      <a:gsLst>
                        <a:gs pos="0">
                          <a:srgbClr val="8AF71D">
                            <a:tint val="66000"/>
                            <a:satMod val="160000"/>
                          </a:srgbClr>
                        </a:gs>
                        <a:gs pos="50000">
                          <a:srgbClr val="8AF71D">
                            <a:tint val="44500"/>
                            <a:satMod val="160000"/>
                          </a:srgbClr>
                        </a:gs>
                        <a:gs pos="100000">
                          <a:srgbClr val="8AF71D">
                            <a:tint val="23500"/>
                            <a:satMod val="160000"/>
                          </a:srgbClr>
                        </a:gs>
                      </a:gsLst>
                      <a:lin ang="10800000" scaled="1"/>
                      <a:tileRect/>
                    </a:gradFill>
                  </a:tcPr>
                </a:tc>
              </a:tr>
              <a:tr h="434734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u="none" strike="noStrike">
                          <a:effectLst/>
                        </a:rPr>
                        <a:t>65 ANOS OU +</a:t>
                      </a:r>
                      <a:endParaRPr lang="pt-BR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8AF71D">
                            <a:tint val="66000"/>
                            <a:satMod val="160000"/>
                          </a:srgbClr>
                        </a:gs>
                        <a:gs pos="50000">
                          <a:srgbClr val="8AF71D">
                            <a:tint val="44500"/>
                            <a:satMod val="160000"/>
                          </a:srgbClr>
                        </a:gs>
                        <a:gs pos="100000">
                          <a:srgbClr val="8AF71D">
                            <a:tint val="23500"/>
                            <a:satMod val="160000"/>
                          </a:srgbClr>
                        </a:gs>
                      </a:gsLst>
                      <a:lin ang="108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-66.907</a:t>
                      </a: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8AF71D">
                            <a:tint val="66000"/>
                            <a:satMod val="160000"/>
                          </a:srgbClr>
                        </a:gs>
                        <a:gs pos="50000">
                          <a:srgbClr val="8AF71D">
                            <a:tint val="44500"/>
                            <a:satMod val="160000"/>
                          </a:srgbClr>
                        </a:gs>
                        <a:gs pos="100000">
                          <a:srgbClr val="8AF71D">
                            <a:tint val="23500"/>
                            <a:satMod val="160000"/>
                          </a:srgbClr>
                        </a:gs>
                      </a:gsLst>
                      <a:lin ang="10800000" scaled="1"/>
                      <a:tileRect/>
                    </a:gradFill>
                  </a:tcPr>
                </a:tc>
              </a:tr>
              <a:tr h="434734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1" u="none" strike="noStrike" dirty="0">
                          <a:effectLst/>
                        </a:rPr>
                        <a:t>TOTAL</a:t>
                      </a:r>
                      <a:endParaRPr lang="pt-BR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8AF71D">
                            <a:tint val="66000"/>
                            <a:satMod val="160000"/>
                          </a:srgbClr>
                        </a:gs>
                        <a:gs pos="50000">
                          <a:srgbClr val="8AF71D">
                            <a:tint val="44500"/>
                            <a:satMod val="160000"/>
                          </a:srgbClr>
                        </a:gs>
                        <a:gs pos="100000">
                          <a:srgbClr val="8AF71D">
                            <a:tint val="23500"/>
                            <a:satMod val="160000"/>
                          </a:srgbClr>
                        </a:gs>
                      </a:gsLst>
                      <a:lin ang="108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644.079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8AF71D">
                            <a:tint val="66000"/>
                            <a:satMod val="160000"/>
                          </a:srgbClr>
                        </a:gs>
                        <a:gs pos="50000">
                          <a:srgbClr val="8AF71D">
                            <a:tint val="44500"/>
                            <a:satMod val="160000"/>
                          </a:srgbClr>
                        </a:gs>
                        <a:gs pos="100000">
                          <a:srgbClr val="8AF71D">
                            <a:tint val="23500"/>
                            <a:satMod val="160000"/>
                          </a:srgbClr>
                        </a:gs>
                      </a:gsLst>
                      <a:lin ang="10800000" scaled="1"/>
                      <a:tileRect/>
                    </a:gradFill>
                  </a:tcPr>
                </a:tc>
              </a:tr>
            </a:tbl>
          </a:graphicData>
        </a:graphic>
      </p:graphicFrame>
      <p:sp>
        <p:nvSpPr>
          <p:cNvPr id="4" name="CaixaDeTexto 3"/>
          <p:cNvSpPr txBox="1"/>
          <p:nvPr/>
        </p:nvSpPr>
        <p:spPr>
          <a:xfrm>
            <a:off x="4788024" y="1943330"/>
            <a:ext cx="3578736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dirty="0" smtClean="0"/>
              <a:t>O programa “chove no molhado”?</a:t>
            </a:r>
          </a:p>
          <a:p>
            <a:endParaRPr lang="pt-BR" sz="2000" dirty="0"/>
          </a:p>
          <a:p>
            <a:r>
              <a:rPr lang="pt-BR" sz="2000" dirty="0" smtClean="0"/>
              <a:t>A geração de empregos para jovens tem sustentado o resultado positivo do CAGED dos últimos dois anos.</a:t>
            </a:r>
          </a:p>
          <a:p>
            <a:endParaRPr lang="pt-BR" sz="2000" dirty="0" smtClean="0"/>
          </a:p>
          <a:p>
            <a:r>
              <a:rPr lang="pt-BR" sz="2000" dirty="0" err="1" smtClean="0"/>
              <a:t>Rais</a:t>
            </a:r>
            <a:r>
              <a:rPr lang="pt-BR" sz="2000" dirty="0" smtClean="0"/>
              <a:t> 2018 – 34,2% dos empregos celetistas são ocupados por jovens de 18 a 29 anos. </a:t>
            </a:r>
            <a:endParaRPr lang="pt-BR" sz="2000" dirty="0"/>
          </a:p>
        </p:txBody>
      </p:sp>
      <p:sp>
        <p:nvSpPr>
          <p:cNvPr id="5" name="CaixaDeTexto 4"/>
          <p:cNvSpPr txBox="1"/>
          <p:nvPr/>
        </p:nvSpPr>
        <p:spPr>
          <a:xfrm>
            <a:off x="743504" y="5672009"/>
            <a:ext cx="391496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000" dirty="0" smtClean="0"/>
              <a:t>Fonte: Ministério da Economia. CAGED. </a:t>
            </a:r>
            <a:endParaRPr lang="pt-BR" sz="1000" dirty="0"/>
          </a:p>
        </p:txBody>
      </p:sp>
    </p:spTree>
    <p:extLst>
      <p:ext uri="{BB962C8B-B14F-4D97-AF65-F5344CB8AC3E}">
        <p14:creationId xmlns:p14="http://schemas.microsoft.com/office/powerpoint/2010/main" val="1410763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22960" y="332656"/>
            <a:ext cx="7543800" cy="1198180"/>
          </a:xfrm>
        </p:spPr>
        <p:txBody>
          <a:bodyPr>
            <a:noAutofit/>
          </a:bodyPr>
          <a:lstStyle/>
          <a:p>
            <a:r>
              <a:rPr lang="pt-BR" sz="4000" b="1" dirty="0" smtClean="0"/>
              <a:t>Primeiro emprego no CAGED/2019</a:t>
            </a:r>
            <a:endParaRPr lang="pt-BR" sz="4000" b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39553" y="1772816"/>
            <a:ext cx="3456384" cy="432048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pt-BR" sz="2400" dirty="0" smtClean="0"/>
              <a:t>2019: 1.380 mil admissões em primeiro emprego</a:t>
            </a:r>
          </a:p>
          <a:p>
            <a:pPr marL="0" indent="0">
              <a:buNone/>
            </a:pPr>
            <a:r>
              <a:rPr lang="pt-BR" sz="2400" dirty="0" smtClean="0"/>
              <a:t>Jovens de até 29 anos:</a:t>
            </a:r>
          </a:p>
          <a:p>
            <a:pPr marL="268288" lvl="1" indent="-174625"/>
            <a:r>
              <a:rPr lang="pt-BR" sz="2000" dirty="0" smtClean="0"/>
              <a:t>7,9 milhões de contratos de trabalho iniciados em 2019</a:t>
            </a:r>
          </a:p>
          <a:p>
            <a:pPr marL="268288" lvl="1" indent="-174625"/>
            <a:r>
              <a:rPr lang="pt-BR" sz="2000" dirty="0" smtClean="0"/>
              <a:t>49% do total de contratos iniciados no ano</a:t>
            </a:r>
          </a:p>
          <a:p>
            <a:pPr marL="268288" lvl="1" indent="-174625"/>
            <a:r>
              <a:rPr lang="pt-BR" sz="2000" b="1" dirty="0" smtClean="0"/>
              <a:t>1,1 milhão admitidos em primeiro emprego</a:t>
            </a:r>
          </a:p>
          <a:p>
            <a:pPr marL="268288" lvl="1" indent="-174625"/>
            <a:r>
              <a:rPr lang="pt-BR" sz="2000" dirty="0" smtClean="0"/>
              <a:t>84% do total de admissões a primeiro emprego</a:t>
            </a:r>
          </a:p>
          <a:p>
            <a:pPr marL="268288" lvl="1" indent="-174625"/>
            <a:endParaRPr lang="pt-BR" sz="2000" dirty="0" smtClean="0"/>
          </a:p>
          <a:p>
            <a:pPr marL="578358" lvl="1" indent="-285750"/>
            <a:endParaRPr lang="pt-BR" sz="2000" dirty="0" smtClean="0"/>
          </a:p>
        </p:txBody>
      </p:sp>
      <p:sp>
        <p:nvSpPr>
          <p:cNvPr id="6" name="CaixaDeTexto 5"/>
          <p:cNvSpPr txBox="1"/>
          <p:nvPr/>
        </p:nvSpPr>
        <p:spPr>
          <a:xfrm>
            <a:off x="822960" y="6356181"/>
            <a:ext cx="775520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000" dirty="0" smtClean="0"/>
              <a:t>Fonte: ME- CAGED </a:t>
            </a:r>
            <a:endParaRPr lang="pt-BR" sz="1000" dirty="0"/>
          </a:p>
        </p:txBody>
      </p:sp>
      <p:graphicFrame>
        <p:nvGraphicFramePr>
          <p:cNvPr id="7" name="Gráfico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7524213"/>
              </p:ext>
            </p:extLst>
          </p:nvPr>
        </p:nvGraphicFramePr>
        <p:xfrm>
          <a:off x="3995935" y="1916832"/>
          <a:ext cx="4824537" cy="41764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1668168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5400" dirty="0" smtClean="0"/>
              <a:t>Estudos sobre os impactos da desoneração da folha no mercado de trabalho</a:t>
            </a:r>
            <a:endParaRPr lang="pt-BR" sz="5400" dirty="0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523363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 smtClean="0"/>
              <a:t>Teoria econômica dominante sobre a tributação da folha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67544" y="1845734"/>
            <a:ext cx="8280919" cy="4679610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pt-BR" sz="3100" dirty="0" smtClean="0"/>
              <a:t>Efeito no emprego:</a:t>
            </a:r>
          </a:p>
          <a:p>
            <a:pPr marL="451168" lvl="2" indent="-268288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ct val="100000"/>
              <a:buFont typeface="Courier New" panose="02070309020205020404" pitchFamily="49" charset="0"/>
              <a:buChar char="o"/>
            </a:pPr>
            <a:r>
              <a:rPr lang="pt-BR" sz="2600" dirty="0" smtClean="0"/>
              <a:t>Não afeta o  emprego se a redução do tributo </a:t>
            </a:r>
            <a:r>
              <a:rPr lang="pt-BR" sz="2600" dirty="0"/>
              <a:t>sobre a folha cobrado do empregador </a:t>
            </a:r>
            <a:r>
              <a:rPr lang="pt-BR" sz="2600" dirty="0" smtClean="0"/>
              <a:t>for repassada </a:t>
            </a:r>
            <a:r>
              <a:rPr lang="pt-BR" sz="2600" dirty="0"/>
              <a:t>ao </a:t>
            </a:r>
            <a:r>
              <a:rPr lang="pt-BR" sz="2600" dirty="0" smtClean="0"/>
              <a:t>trabalhador na forma de aumento do salário</a:t>
            </a:r>
          </a:p>
          <a:p>
            <a:pPr marL="451168" lvl="2" indent="-268288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ct val="100000"/>
              <a:buFont typeface="Courier New" panose="02070309020205020404" pitchFamily="49" charset="0"/>
              <a:buChar char="o"/>
            </a:pPr>
            <a:r>
              <a:rPr lang="pt-BR" sz="2600" dirty="0" smtClean="0"/>
              <a:t>Repasse ao salário é maior se o tributo for diretamente relacionado a um benefício para o trabalhador (ex. aposentadoria)</a:t>
            </a:r>
          </a:p>
          <a:p>
            <a:pPr marL="451168" lvl="2" indent="-268288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ct val="100000"/>
              <a:buFont typeface="Courier New" panose="02070309020205020404" pitchFamily="49" charset="0"/>
              <a:buChar char="o"/>
            </a:pPr>
            <a:r>
              <a:rPr lang="pt-BR" sz="2600" dirty="0" smtClean="0"/>
              <a:t>Outros fatores institucionais (negociação coletiva, salário mínimo), a concentração do mercado </a:t>
            </a:r>
          </a:p>
          <a:p>
            <a:pPr marL="451168" lvl="2" indent="-268288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ct val="100000"/>
              <a:buFont typeface="Courier New" panose="02070309020205020404" pitchFamily="49" charset="0"/>
              <a:buChar char="o"/>
            </a:pPr>
            <a:r>
              <a:rPr lang="pt-BR" sz="2600" dirty="0" smtClean="0"/>
              <a:t>Essa concepção é testada por estudos empíricos</a:t>
            </a:r>
          </a:p>
          <a:p>
            <a:pPr marL="451168" lvl="2" indent="-268288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ct val="100000"/>
              <a:buFont typeface="Courier New" panose="02070309020205020404" pitchFamily="49" charset="0"/>
              <a:buChar char="o"/>
            </a:pPr>
            <a:endParaRPr lang="pt-BR" sz="2600" dirty="0" smtClean="0"/>
          </a:p>
          <a:p>
            <a:pPr marL="0" indent="0">
              <a:spcBef>
                <a:spcPts val="600"/>
              </a:spcBef>
              <a:spcAft>
                <a:spcPts val="0"/>
              </a:spcAft>
              <a:buNone/>
            </a:pPr>
            <a:r>
              <a:rPr lang="pt-BR" sz="3100" dirty="0" smtClean="0"/>
              <a:t>Efeitos na formalização:</a:t>
            </a:r>
          </a:p>
          <a:p>
            <a:pPr marL="451168" lvl="2" indent="-268288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SzPct val="100000"/>
              <a:buFont typeface="Courier New" panose="02070309020205020404" pitchFamily="49" charset="0"/>
              <a:buChar char="o"/>
            </a:pPr>
            <a:r>
              <a:rPr lang="pt-BR" sz="2600" dirty="0"/>
              <a:t>Curva de </a:t>
            </a:r>
            <a:r>
              <a:rPr lang="pt-BR" sz="2600" dirty="0" err="1"/>
              <a:t>Laffer</a:t>
            </a:r>
            <a:r>
              <a:rPr lang="pt-BR" sz="2600" dirty="0"/>
              <a:t>: a partir de um determinado ponto, o aumento da alíquota gera ganhos decrescentes de arrecadação (informalidade)</a:t>
            </a:r>
          </a:p>
          <a:p>
            <a:pPr marL="451168" lvl="2" indent="-268288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SzPct val="100000"/>
              <a:buFont typeface="Courier New" panose="02070309020205020404" pitchFamily="49" charset="0"/>
              <a:buChar char="o"/>
            </a:pPr>
            <a:r>
              <a:rPr lang="pt-BR" sz="2600" dirty="0"/>
              <a:t>Críticas: outros determinantes da informalidade (segmentação, estrutura econômica </a:t>
            </a:r>
            <a:r>
              <a:rPr lang="pt-BR" sz="2600" dirty="0" err="1"/>
              <a:t>etc</a:t>
            </a:r>
            <a:r>
              <a:rPr lang="pt-BR" sz="2600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4708701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32429" y="236420"/>
            <a:ext cx="8229600" cy="706090"/>
          </a:xfrm>
        </p:spPr>
        <p:txBody>
          <a:bodyPr>
            <a:normAutofit fontScale="90000"/>
          </a:bodyPr>
          <a:lstStyle/>
          <a:p>
            <a:r>
              <a:rPr lang="en-GB" dirty="0" err="1" smtClean="0"/>
              <a:t>Estudos</a:t>
            </a:r>
            <a:r>
              <a:rPr lang="en-GB" dirty="0" smtClean="0"/>
              <a:t> </a:t>
            </a:r>
            <a:r>
              <a:rPr lang="en-GB" dirty="0" err="1" smtClean="0"/>
              <a:t>retrospectivos</a:t>
            </a:r>
            <a:r>
              <a:rPr lang="en-GB" dirty="0" smtClean="0"/>
              <a:t> </a:t>
            </a:r>
            <a:r>
              <a:rPr lang="en-GB" dirty="0" err="1" smtClean="0"/>
              <a:t>internacionais</a:t>
            </a:r>
            <a:endParaRPr lang="en-GB" dirty="0"/>
          </a:p>
        </p:txBody>
      </p:sp>
      <p:graphicFrame>
        <p:nvGraphicFramePr>
          <p:cNvPr id="4" name="Espaço Reservado para Conteú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25178664"/>
              </p:ext>
            </p:extLst>
          </p:nvPr>
        </p:nvGraphicFramePr>
        <p:xfrm>
          <a:off x="226749" y="908720"/>
          <a:ext cx="8435280" cy="534542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845257"/>
                <a:gridCol w="2475223"/>
                <a:gridCol w="1800200"/>
                <a:gridCol w="2314600"/>
              </a:tblGrid>
              <a:tr h="62324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 noProof="0" dirty="0" smtClean="0">
                          <a:solidFill>
                            <a:schemeClr val="tx1"/>
                          </a:solidFill>
                          <a:effectLst/>
                        </a:rPr>
                        <a:t>AUTOR</a:t>
                      </a:r>
                      <a:r>
                        <a:rPr lang="pt-BR" sz="1800" baseline="0" noProof="0" dirty="0" smtClean="0">
                          <a:solidFill>
                            <a:schemeClr val="tx1"/>
                          </a:solidFill>
                          <a:effectLst/>
                        </a:rPr>
                        <a:t> / ANO</a:t>
                      </a:r>
                      <a:endParaRPr lang="pt-BR" sz="1800" noProof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291" marR="65291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 noProof="0" dirty="0" smtClean="0">
                          <a:solidFill>
                            <a:schemeClr val="tx1"/>
                          </a:solidFill>
                          <a:effectLst/>
                        </a:rPr>
                        <a:t>CONTEXTO</a:t>
                      </a:r>
                      <a:endParaRPr lang="pt-BR" sz="1800" noProof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291" marR="65291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 noProof="0" dirty="0" smtClean="0">
                          <a:solidFill>
                            <a:schemeClr val="tx1"/>
                          </a:solidFill>
                          <a:effectLst/>
                        </a:rPr>
                        <a:t>EFEITO NO EMPREGO</a:t>
                      </a:r>
                      <a:endParaRPr lang="pt-BR" sz="1800" noProof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291" marR="65291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 noProof="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EFEITO</a:t>
                      </a:r>
                      <a:r>
                        <a:rPr lang="pt-BR" sz="1800" baseline="0" noProof="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NOS SALÁRIOS</a:t>
                      </a:r>
                      <a:endParaRPr lang="pt-BR" sz="1800" noProof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291" marR="65291" marT="0" marB="0" anchor="ctr"/>
                </a:tc>
              </a:tr>
              <a:tr h="5932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1800" noProof="0" dirty="0" err="1" smtClean="0">
                          <a:solidFill>
                            <a:schemeClr val="tx1"/>
                          </a:solidFill>
                          <a:effectLst/>
                        </a:rPr>
                        <a:t>Brittain</a:t>
                      </a:r>
                      <a:r>
                        <a:rPr lang="pt-BR" sz="1800" noProof="0" dirty="0" smtClean="0">
                          <a:solidFill>
                            <a:schemeClr val="tx1"/>
                          </a:solidFill>
                          <a:effectLst/>
                        </a:rPr>
                        <a:t> 1971</a:t>
                      </a:r>
                      <a:endParaRPr lang="pt-BR" sz="1800" noProof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291" marR="65291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1800" noProof="0" dirty="0" smtClean="0">
                          <a:effectLst/>
                        </a:rPr>
                        <a:t>Internacional</a:t>
                      </a:r>
                      <a:endParaRPr lang="pt-BR" sz="1800" noProof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291" marR="65291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1800" noProof="0" dirty="0" smtClean="0">
                          <a:effectLst/>
                        </a:rPr>
                        <a:t>Nulo</a:t>
                      </a:r>
                      <a:endParaRPr lang="pt-BR" sz="1800" noProof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291" marR="65291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1800" noProof="0" dirty="0" smtClean="0">
                          <a:effectLst/>
                        </a:rPr>
                        <a:t>Transferência total</a:t>
                      </a:r>
                      <a:endParaRPr lang="pt-BR" sz="1800" noProof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291" marR="65291" marT="0" marB="0" anchor="ctr"/>
                </a:tc>
              </a:tr>
              <a:tr h="717923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1800" noProof="0" dirty="0" err="1" smtClean="0">
                          <a:solidFill>
                            <a:schemeClr val="tx1"/>
                          </a:solidFill>
                          <a:effectLst/>
                        </a:rPr>
                        <a:t>Hamermesh</a:t>
                      </a:r>
                      <a:r>
                        <a:rPr lang="pt-BR" sz="1800" noProof="0" dirty="0" smtClean="0">
                          <a:solidFill>
                            <a:schemeClr val="tx1"/>
                          </a:solidFill>
                          <a:effectLst/>
                        </a:rPr>
                        <a:t> 1979</a:t>
                      </a:r>
                      <a:endParaRPr lang="pt-BR" sz="1800" noProof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291" marR="65291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1800" noProof="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USA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1800" noProof="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Aumento da tributação</a:t>
                      </a:r>
                      <a:endParaRPr lang="pt-BR" sz="1800" noProof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291" marR="65291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1800" noProof="0" dirty="0" smtClean="0">
                          <a:effectLst/>
                        </a:rPr>
                        <a:t>Nulo</a:t>
                      </a:r>
                      <a:endParaRPr lang="pt-BR" sz="1800" noProof="0" dirty="0">
                        <a:effectLst/>
                      </a:endParaRPr>
                    </a:p>
                  </a:txBody>
                  <a:tcPr marL="65291" marR="65291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1800" noProof="0" dirty="0" err="1" smtClean="0">
                          <a:effectLst/>
                        </a:rPr>
                        <a:t>Transf</a:t>
                      </a:r>
                      <a:r>
                        <a:rPr lang="pt-BR" sz="1800" noProof="0" dirty="0" smtClean="0">
                          <a:effectLst/>
                        </a:rPr>
                        <a:t>.</a:t>
                      </a:r>
                      <a:r>
                        <a:rPr lang="pt-BR" sz="1800" baseline="0" noProof="0" dirty="0" smtClean="0">
                          <a:effectLst/>
                        </a:rPr>
                        <a:t> parcial</a:t>
                      </a:r>
                      <a:endParaRPr lang="pt-BR" sz="1800" noProof="0" dirty="0" smtClean="0">
                        <a:effectLst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1800" noProof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(-0.36%)</a:t>
                      </a:r>
                      <a:endParaRPr lang="pt-BR" sz="1800" noProof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291" marR="65291" marT="0" marB="0" anchor="ctr"/>
                </a:tc>
              </a:tr>
              <a:tr h="90523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1800" noProof="0" dirty="0" err="1" smtClean="0">
                          <a:solidFill>
                            <a:schemeClr val="tx1"/>
                          </a:solidFill>
                          <a:effectLst/>
                        </a:rPr>
                        <a:t>Mellander</a:t>
                      </a:r>
                      <a:r>
                        <a:rPr lang="pt-BR" sz="1800" noProof="0" dirty="0" smtClean="0">
                          <a:solidFill>
                            <a:schemeClr val="tx1"/>
                          </a:solidFill>
                          <a:effectLst/>
                        </a:rPr>
                        <a:t>, </a:t>
                      </a:r>
                      <a:r>
                        <a:rPr lang="pt-BR" sz="1800" noProof="0" dirty="0" err="1" smtClean="0">
                          <a:solidFill>
                            <a:schemeClr val="tx1"/>
                          </a:solidFill>
                          <a:effectLst/>
                        </a:rPr>
                        <a:t>Bennmarker</a:t>
                      </a:r>
                      <a:r>
                        <a:rPr lang="pt-BR" sz="1800" noProof="0" dirty="0" smtClean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pt-BR" sz="1800" noProof="0" dirty="0" err="1" smtClean="0">
                          <a:solidFill>
                            <a:schemeClr val="tx1"/>
                          </a:solidFill>
                          <a:effectLst/>
                        </a:rPr>
                        <a:t>and</a:t>
                      </a:r>
                      <a:r>
                        <a:rPr lang="pt-BR" sz="1800" noProof="0" dirty="0" smtClean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pt-BR" sz="1800" noProof="0" dirty="0" err="1" smtClean="0">
                          <a:solidFill>
                            <a:schemeClr val="tx1"/>
                          </a:solidFill>
                          <a:effectLst/>
                        </a:rPr>
                        <a:t>Öckert</a:t>
                      </a:r>
                      <a:r>
                        <a:rPr lang="pt-BR" sz="1800" noProof="0" dirty="0" smtClean="0">
                          <a:solidFill>
                            <a:schemeClr val="tx1"/>
                          </a:solidFill>
                          <a:effectLst/>
                        </a:rPr>
                        <a:t> 2009</a:t>
                      </a:r>
                      <a:endParaRPr lang="pt-BR" sz="1800" noProof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291" marR="65291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1800" noProof="0" dirty="0" smtClean="0">
                          <a:effectLst/>
                        </a:rPr>
                        <a:t>Suécia 2002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1800" noProof="0" dirty="0" smtClean="0">
                          <a:effectLst/>
                        </a:rPr>
                        <a:t>Redução da</a:t>
                      </a:r>
                      <a:r>
                        <a:rPr lang="pt-BR" sz="1800" baseline="0" noProof="0" dirty="0" smtClean="0">
                          <a:effectLst/>
                        </a:rPr>
                        <a:t> </a:t>
                      </a:r>
                      <a:r>
                        <a:rPr lang="pt-BR" sz="1800" noProof="0" dirty="0" smtClean="0">
                          <a:effectLst/>
                        </a:rPr>
                        <a:t>tributação</a:t>
                      </a:r>
                    </a:p>
                  </a:txBody>
                  <a:tcPr marL="65291" marR="65291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1800" noProof="0" dirty="0" smtClean="0">
                          <a:effectLst/>
                        </a:rPr>
                        <a:t>Nulo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1800" noProof="0" dirty="0" smtClean="0">
                          <a:effectLst/>
                        </a:rPr>
                        <a:t>Aumento nº de firmas (-0,3%)</a:t>
                      </a:r>
                      <a:endParaRPr lang="pt-BR" sz="1800" noProof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291" marR="65291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1800" noProof="0" dirty="0" err="1" smtClean="0">
                          <a:effectLst/>
                        </a:rPr>
                        <a:t>Transf</a:t>
                      </a:r>
                      <a:r>
                        <a:rPr lang="pt-BR" sz="1800" noProof="0" dirty="0" smtClean="0">
                          <a:effectLst/>
                        </a:rPr>
                        <a:t>.</a:t>
                      </a:r>
                      <a:r>
                        <a:rPr lang="pt-BR" sz="1800" baseline="0" noProof="0" dirty="0" smtClean="0">
                          <a:effectLst/>
                        </a:rPr>
                        <a:t> parcial</a:t>
                      </a:r>
                      <a:endParaRPr lang="pt-BR" sz="1800" noProof="0" dirty="0" smtClean="0">
                        <a:effectLst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noProof="0" dirty="0" smtClean="0">
                          <a:effectLst/>
                        </a:rPr>
                        <a:t>(- 0,25%)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pt-BR" sz="1800" noProof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291" marR="65291" marT="0" marB="0" anchor="ctr"/>
                </a:tc>
              </a:tr>
              <a:tr h="717923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1800" noProof="0" dirty="0" err="1" smtClean="0">
                          <a:solidFill>
                            <a:schemeClr val="tx1"/>
                          </a:solidFill>
                          <a:effectLst/>
                        </a:rPr>
                        <a:t>Gruber</a:t>
                      </a:r>
                      <a:r>
                        <a:rPr lang="pt-BR" sz="1800" noProof="0" dirty="0" smtClean="0">
                          <a:solidFill>
                            <a:schemeClr val="tx1"/>
                          </a:solidFill>
                          <a:effectLst/>
                        </a:rPr>
                        <a:t> 1997</a:t>
                      </a:r>
                      <a:endParaRPr lang="pt-BR" sz="1800" noProof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291" marR="65291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1800" noProof="0" dirty="0" smtClean="0">
                          <a:effectLst/>
                        </a:rPr>
                        <a:t>Chile 1980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1800" noProof="0" dirty="0" smtClean="0">
                          <a:effectLst/>
                        </a:rPr>
                        <a:t>Redução da tributação</a:t>
                      </a:r>
                      <a:endParaRPr lang="pt-BR" sz="1800" noProof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291" marR="65291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1800" noProof="0" dirty="0" smtClean="0">
                          <a:effectLst/>
                        </a:rPr>
                        <a:t>Pequeno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1800" noProof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(0,08%)</a:t>
                      </a:r>
                      <a:endParaRPr lang="pt-BR" sz="1800" noProof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291" marR="65291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1800" noProof="0" dirty="0" smtClean="0">
                          <a:effectLst/>
                        </a:rPr>
                        <a:t>Transferência total</a:t>
                      </a:r>
                      <a:r>
                        <a:rPr lang="pt-BR" sz="1800" noProof="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1800" noProof="0" dirty="0" smtClean="0">
                          <a:effectLst/>
                        </a:rPr>
                        <a:t>(- 1,12%)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pt-BR" sz="1800" noProof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291" marR="65291" marT="0" marB="0" anchor="ctr"/>
                </a:tc>
              </a:tr>
              <a:tr h="83758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1800" noProof="0" dirty="0" err="1" smtClean="0">
                          <a:solidFill>
                            <a:schemeClr val="tx1"/>
                          </a:solidFill>
                          <a:effectLst/>
                        </a:rPr>
                        <a:t>Kugler</a:t>
                      </a:r>
                      <a:r>
                        <a:rPr lang="pt-BR" sz="1800" noProof="0" dirty="0" smtClean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pt-BR" sz="1800" noProof="0" dirty="0" err="1" smtClean="0">
                          <a:solidFill>
                            <a:schemeClr val="tx1"/>
                          </a:solidFill>
                          <a:effectLst/>
                        </a:rPr>
                        <a:t>and</a:t>
                      </a:r>
                      <a:r>
                        <a:rPr lang="pt-BR" sz="1800" noProof="0" dirty="0" smtClean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pt-BR" sz="1800" noProof="0" dirty="0" err="1" smtClean="0">
                          <a:solidFill>
                            <a:schemeClr val="tx1"/>
                          </a:solidFill>
                          <a:effectLst/>
                        </a:rPr>
                        <a:t>Kugler</a:t>
                      </a:r>
                      <a:r>
                        <a:rPr lang="pt-BR" sz="1800" noProof="0" dirty="0" smtClean="0">
                          <a:solidFill>
                            <a:schemeClr val="tx1"/>
                          </a:solidFill>
                          <a:effectLst/>
                        </a:rPr>
                        <a:t> 2008</a:t>
                      </a:r>
                      <a:endParaRPr lang="pt-BR" sz="1800" noProof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291" marR="65291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1800" noProof="0" dirty="0" smtClean="0">
                          <a:effectLst/>
                        </a:rPr>
                        <a:t>Colômbia</a:t>
                      </a:r>
                      <a:r>
                        <a:rPr lang="pt-BR" sz="1800" baseline="0" noProof="0" dirty="0" smtClean="0">
                          <a:effectLst/>
                        </a:rPr>
                        <a:t> </a:t>
                      </a:r>
                      <a:r>
                        <a:rPr lang="pt-BR" sz="1800" noProof="0" dirty="0" smtClean="0">
                          <a:effectLst/>
                        </a:rPr>
                        <a:t>1993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1800" noProof="0" dirty="0" smtClean="0">
                          <a:effectLst/>
                        </a:rPr>
                        <a:t>Aumento da tributação</a:t>
                      </a:r>
                      <a:endParaRPr lang="pt-BR" sz="1800" noProof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291" marR="65291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1800" noProof="0" dirty="0" smtClean="0">
                          <a:effectLst/>
                        </a:rPr>
                        <a:t>Parcial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1800" noProof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(-0,4 a –0,5%)</a:t>
                      </a:r>
                      <a:endParaRPr lang="pt-BR" sz="1800" noProof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291" marR="65291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1800" noProof="0" dirty="0" err="1" smtClean="0">
                          <a:effectLst/>
                        </a:rPr>
                        <a:t>Transf</a:t>
                      </a:r>
                      <a:r>
                        <a:rPr lang="pt-BR" sz="1800" noProof="0" dirty="0" smtClean="0">
                          <a:effectLst/>
                        </a:rPr>
                        <a:t>.</a:t>
                      </a:r>
                      <a:r>
                        <a:rPr lang="pt-BR" sz="1800" baseline="0" noProof="0" dirty="0" smtClean="0">
                          <a:effectLst/>
                        </a:rPr>
                        <a:t> parcial</a:t>
                      </a:r>
                      <a:endParaRPr lang="pt-BR" sz="1800" noProof="0" dirty="0" smtClean="0">
                        <a:effectLst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noProof="0" dirty="0" smtClean="0">
                          <a:effectLst/>
                        </a:rPr>
                        <a:t>(0,2%) Menor p/ empr. na produção</a:t>
                      </a:r>
                    </a:p>
                  </a:txBody>
                  <a:tcPr marL="65291" marR="65291" marT="0" marB="0" anchor="ctr"/>
                </a:tc>
              </a:tr>
              <a:tr h="83758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1800" noProof="0" dirty="0" err="1" smtClean="0">
                          <a:solidFill>
                            <a:schemeClr val="tx1"/>
                          </a:solidFill>
                          <a:effectLst/>
                        </a:rPr>
                        <a:t>Cruces</a:t>
                      </a:r>
                      <a:r>
                        <a:rPr lang="pt-BR" sz="1800" noProof="0" dirty="0" smtClean="0">
                          <a:solidFill>
                            <a:schemeClr val="tx1"/>
                          </a:solidFill>
                          <a:effectLst/>
                        </a:rPr>
                        <a:t>, </a:t>
                      </a:r>
                      <a:r>
                        <a:rPr lang="pt-BR" sz="1800" noProof="0" dirty="0" err="1" smtClean="0">
                          <a:solidFill>
                            <a:schemeClr val="tx1"/>
                          </a:solidFill>
                          <a:effectLst/>
                        </a:rPr>
                        <a:t>Galiani</a:t>
                      </a:r>
                      <a:r>
                        <a:rPr lang="pt-BR" sz="1800" noProof="0" dirty="0" smtClean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pt-BR" sz="1800" noProof="0" dirty="0" err="1" smtClean="0">
                          <a:solidFill>
                            <a:schemeClr val="tx1"/>
                          </a:solidFill>
                          <a:effectLst/>
                        </a:rPr>
                        <a:t>and</a:t>
                      </a:r>
                      <a:r>
                        <a:rPr lang="pt-BR" sz="1800" noProof="0" dirty="0" smtClean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pt-BR" sz="1800" noProof="0" dirty="0" err="1" smtClean="0">
                          <a:solidFill>
                            <a:schemeClr val="tx1"/>
                          </a:solidFill>
                          <a:effectLst/>
                        </a:rPr>
                        <a:t>Kidyba</a:t>
                      </a:r>
                      <a:r>
                        <a:rPr lang="pt-BR" sz="1800" noProof="0" dirty="0" smtClean="0">
                          <a:solidFill>
                            <a:schemeClr val="tx1"/>
                          </a:solidFill>
                          <a:effectLst/>
                        </a:rPr>
                        <a:t> 2010</a:t>
                      </a:r>
                      <a:endParaRPr lang="pt-BR" sz="1800" noProof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291" marR="65291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1800" noProof="0" dirty="0" smtClean="0">
                          <a:effectLst/>
                        </a:rPr>
                        <a:t>Argentina 1990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1800" noProof="0" dirty="0" smtClean="0">
                          <a:effectLst/>
                        </a:rPr>
                        <a:t>Redução da tributação</a:t>
                      </a:r>
                      <a:endParaRPr lang="pt-BR" sz="1800" noProof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291" marR="65291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1800" noProof="0" dirty="0" smtClean="0">
                          <a:effectLst/>
                        </a:rPr>
                        <a:t>Nulo</a:t>
                      </a:r>
                      <a:endParaRPr lang="pt-BR" sz="1800" noProof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291" marR="65291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1800" noProof="0" dirty="0" err="1" smtClean="0">
                          <a:effectLst/>
                        </a:rPr>
                        <a:t>Transf</a:t>
                      </a:r>
                      <a:r>
                        <a:rPr lang="pt-BR" sz="1800" noProof="0" dirty="0" smtClean="0">
                          <a:effectLst/>
                        </a:rPr>
                        <a:t>.</a:t>
                      </a:r>
                      <a:r>
                        <a:rPr lang="pt-BR" sz="1800" baseline="0" noProof="0" dirty="0" smtClean="0">
                          <a:effectLst/>
                        </a:rPr>
                        <a:t> parcial</a:t>
                      </a:r>
                      <a:endParaRPr lang="pt-BR" sz="1800" noProof="0" dirty="0" smtClean="0">
                        <a:effectLst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kern="1200" noProof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(-0,4 a -0,9% x</a:t>
                      </a:r>
                      <a:r>
                        <a:rPr lang="pt-BR" sz="1800" kern="1200" baseline="0" noProof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pp)</a:t>
                      </a:r>
                      <a:endParaRPr lang="pt-BR" sz="1800" noProof="0" dirty="0" smtClean="0">
                        <a:effectLst/>
                      </a:endParaRPr>
                    </a:p>
                  </a:txBody>
                  <a:tcPr marL="65291" marR="65291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631143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 smtClean="0"/>
              <a:t>Impactos no emprego e nos salários: estudos no Brasil</a:t>
            </a:r>
            <a:endParaRPr lang="pt-BR" b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822959" y="1845734"/>
            <a:ext cx="7543801" cy="431957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t-BR" sz="2400" dirty="0" smtClean="0"/>
              <a:t>Estudos retrospectivos (avaliação empírica lei 12.546/2011): </a:t>
            </a:r>
          </a:p>
          <a:p>
            <a:pPr marL="635508" lvl="1" indent="-342900"/>
            <a:r>
              <a:rPr lang="pt-BR" sz="2000" dirty="0" smtClean="0"/>
              <a:t>Os efeitos no emprego são nulos ou pequenos (FGV, 2013; </a:t>
            </a:r>
            <a:r>
              <a:rPr lang="pt-BR" sz="2000" dirty="0" err="1" smtClean="0"/>
              <a:t>Dallava</a:t>
            </a:r>
            <a:r>
              <a:rPr lang="pt-BR" sz="2000" dirty="0" smtClean="0"/>
              <a:t>, 2012; </a:t>
            </a:r>
            <a:r>
              <a:rPr lang="pt-BR" sz="2000" dirty="0" err="1" smtClean="0"/>
              <a:t>Sachsida</a:t>
            </a:r>
            <a:r>
              <a:rPr lang="pt-BR" sz="2000" dirty="0" smtClean="0"/>
              <a:t> et al, 2018), com exceção de Scherer (2014). </a:t>
            </a:r>
          </a:p>
          <a:p>
            <a:pPr marL="635508" lvl="1" indent="-342900"/>
            <a:r>
              <a:rPr lang="pt-BR" sz="2000" dirty="0" smtClean="0"/>
              <a:t>Resultados positivos para o emprego podem representar formalização ou substituição de trabalhadores. </a:t>
            </a:r>
          </a:p>
          <a:p>
            <a:pPr marL="0" indent="0">
              <a:buNone/>
            </a:pPr>
            <a:r>
              <a:rPr lang="pt-BR" sz="2400" dirty="0" smtClean="0"/>
              <a:t>Estudos prospectivos (modelos abstratos):</a:t>
            </a:r>
          </a:p>
          <a:p>
            <a:pPr marL="635508" lvl="1" indent="-342900"/>
            <a:r>
              <a:rPr lang="pt-BR" sz="2000" dirty="0" smtClean="0"/>
              <a:t>Efeitos ainda pequenos, mais evidentes no longo prazo e quando há renúncia f</a:t>
            </a:r>
            <a:r>
              <a:rPr lang="pt-BR" sz="2000" dirty="0"/>
              <a:t>iscal (FGV Projetos, 2013; Silva, Paes e </a:t>
            </a:r>
            <a:r>
              <a:rPr lang="pt-BR" sz="2000" dirty="0" err="1"/>
              <a:t>Ospina</a:t>
            </a:r>
            <a:r>
              <a:rPr lang="pt-BR" sz="2000" dirty="0"/>
              <a:t>, 2015; Freitas 2015; Souza, Cardoso e Domingues 2016</a:t>
            </a:r>
            <a:r>
              <a:rPr lang="pt-BR" sz="2000" dirty="0" smtClean="0"/>
              <a:t>).</a:t>
            </a:r>
            <a:endParaRPr lang="pt-BR" sz="2000" dirty="0"/>
          </a:p>
        </p:txBody>
      </p:sp>
    </p:spTree>
    <p:extLst>
      <p:ext uri="{BB962C8B-B14F-4D97-AF65-F5344CB8AC3E}">
        <p14:creationId xmlns:p14="http://schemas.microsoft.com/office/powerpoint/2010/main" val="39523174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5400" dirty="0" smtClean="0"/>
              <a:t>Reforma trabalhista 2.0</a:t>
            </a:r>
            <a:endParaRPr lang="pt-BR" sz="5400" dirty="0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58480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 smtClean="0"/>
              <a:t>Políticas específicas para estimular emprego juvenil</a:t>
            </a:r>
            <a:endParaRPr lang="pt-BR" b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t-BR" b="1" dirty="0" smtClean="0"/>
              <a:t>Caso da Suécia:</a:t>
            </a:r>
            <a:r>
              <a:rPr lang="pt-BR" dirty="0" smtClean="0"/>
              <a:t> em 2007, redução de 11 pp, seguida de -5 pp, em 2009, nas contribuições sobre a folha para emprego de jovens de 19 a 26 anos. </a:t>
            </a:r>
          </a:p>
          <a:p>
            <a:pPr marL="0" indent="0">
              <a:buNone/>
            </a:pPr>
            <a:r>
              <a:rPr lang="pt-BR" dirty="0" smtClean="0"/>
              <a:t>Efeito no emprego de jovens: 2-3% de aumento, com pequeno efeito no emprego total </a:t>
            </a:r>
            <a:r>
              <a:rPr lang="pt-BR" dirty="0"/>
              <a:t>(</a:t>
            </a:r>
            <a:r>
              <a:rPr lang="pt-BR" dirty="0" err="1"/>
              <a:t>Egebark</a:t>
            </a:r>
            <a:r>
              <a:rPr lang="pt-BR" dirty="0"/>
              <a:t> e </a:t>
            </a:r>
            <a:r>
              <a:rPr lang="pt-BR" dirty="0" err="1"/>
              <a:t>Kaunitz</a:t>
            </a:r>
            <a:r>
              <a:rPr lang="pt-BR" dirty="0"/>
              <a:t>. 2014; </a:t>
            </a:r>
            <a:r>
              <a:rPr lang="pt-BR" dirty="0" err="1"/>
              <a:t>Saez</a:t>
            </a:r>
            <a:r>
              <a:rPr lang="pt-BR" dirty="0"/>
              <a:t> et al, 2019</a:t>
            </a:r>
            <a:r>
              <a:rPr lang="pt-BR" dirty="0" smtClean="0"/>
              <a:t>).</a:t>
            </a:r>
          </a:p>
          <a:p>
            <a:pPr marL="0" indent="0">
              <a:buNone/>
            </a:pPr>
            <a:r>
              <a:rPr lang="pt-BR" dirty="0" smtClean="0"/>
              <a:t>Efeitos são pró-cíclicos (variam conforme o ciclo econômico). </a:t>
            </a:r>
          </a:p>
          <a:p>
            <a:pPr marL="0" indent="0">
              <a:buNone/>
            </a:pPr>
            <a:r>
              <a:rPr lang="pt-BR" b="1" dirty="0" smtClean="0"/>
              <a:t>Custos elevados: </a:t>
            </a:r>
          </a:p>
          <a:p>
            <a:pPr lvl="1"/>
            <a:r>
              <a:rPr lang="pt-BR" dirty="0" err="1" smtClean="0"/>
              <a:t>Egebark</a:t>
            </a:r>
            <a:r>
              <a:rPr lang="pt-BR" dirty="0" smtClean="0"/>
              <a:t> e </a:t>
            </a:r>
            <a:r>
              <a:rPr lang="pt-BR" dirty="0" err="1" smtClean="0"/>
              <a:t>Kaunitz</a:t>
            </a:r>
            <a:r>
              <a:rPr lang="pt-BR" dirty="0" smtClean="0"/>
              <a:t> (2014)</a:t>
            </a:r>
            <a:r>
              <a:rPr lang="pt-BR" b="1" dirty="0"/>
              <a:t> 4 vezes o custo normal </a:t>
            </a:r>
            <a:r>
              <a:rPr lang="pt-BR" dirty="0"/>
              <a:t>de contratação de </a:t>
            </a:r>
            <a:r>
              <a:rPr lang="pt-BR" dirty="0" smtClean="0"/>
              <a:t>jovens</a:t>
            </a:r>
          </a:p>
          <a:p>
            <a:pPr lvl="1"/>
            <a:r>
              <a:rPr lang="pt-BR" dirty="0" err="1" smtClean="0"/>
              <a:t>Skendiger</a:t>
            </a:r>
            <a:r>
              <a:rPr lang="pt-BR" dirty="0" smtClean="0"/>
              <a:t> (2014) desoneração da folha é um método caro de promover o emprego de jovens</a:t>
            </a:r>
          </a:p>
          <a:p>
            <a:pPr marL="0">
              <a:buNone/>
            </a:pPr>
            <a:r>
              <a:rPr lang="pt-BR" b="1" dirty="0" smtClean="0"/>
              <a:t>2015 – o programa é abandonado.</a:t>
            </a:r>
            <a:r>
              <a:rPr lang="pt-BR" dirty="0" smtClean="0"/>
              <a:t> </a:t>
            </a:r>
          </a:p>
          <a:p>
            <a:pPr marL="0" indent="0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9457384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 smtClean="0"/>
              <a:t>Notas técnicas da </a:t>
            </a:r>
            <a:br>
              <a:rPr lang="pt-BR" b="1" dirty="0" smtClean="0"/>
            </a:br>
            <a:r>
              <a:rPr lang="pt-BR" b="1" dirty="0" smtClean="0"/>
              <a:t>SPF/SPE/M. Economia</a:t>
            </a:r>
            <a:endParaRPr lang="pt-BR" b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11561" y="1845734"/>
            <a:ext cx="7755200" cy="4463586"/>
          </a:xfrm>
        </p:spPr>
        <p:txBody>
          <a:bodyPr>
            <a:noAutofit/>
          </a:bodyPr>
          <a:lstStyle/>
          <a:p>
            <a:pPr marL="0" indent="0">
              <a:spcAft>
                <a:spcPts val="0"/>
              </a:spcAft>
              <a:buNone/>
            </a:pPr>
            <a:r>
              <a:rPr lang="pt-BR" dirty="0" smtClean="0"/>
              <a:t>Notas nº 4896825 e 4960107 (2019)</a:t>
            </a:r>
          </a:p>
          <a:p>
            <a:pPr marL="0" indent="0">
              <a:spcAft>
                <a:spcPts val="0"/>
              </a:spcAft>
              <a:buNone/>
            </a:pPr>
            <a:r>
              <a:rPr lang="pt-BR" dirty="0" smtClean="0"/>
              <a:t>Efeitos </a:t>
            </a:r>
            <a:r>
              <a:rPr lang="pt-BR" dirty="0"/>
              <a:t>negativos:</a:t>
            </a:r>
          </a:p>
          <a:p>
            <a:pPr lvl="1">
              <a:spcAft>
                <a:spcPts val="0"/>
              </a:spcAft>
            </a:pPr>
            <a:r>
              <a:rPr lang="pt-BR" dirty="0" smtClean="0"/>
              <a:t>1</a:t>
            </a:r>
            <a:r>
              <a:rPr lang="pt-BR" dirty="0"/>
              <a:t>) </a:t>
            </a:r>
            <a:r>
              <a:rPr lang="pt-BR" dirty="0" smtClean="0"/>
              <a:t>Beneficio a </a:t>
            </a:r>
            <a:r>
              <a:rPr lang="pt-BR" dirty="0"/>
              <a:t>jovens que iriam ser contratados sem </a:t>
            </a:r>
            <a:r>
              <a:rPr lang="pt-BR" dirty="0" smtClean="0"/>
              <a:t>o programa implicará custos </a:t>
            </a:r>
            <a:r>
              <a:rPr lang="pt-BR" dirty="0"/>
              <a:t>fiscais desnecessários (efeito </a:t>
            </a:r>
            <a:r>
              <a:rPr lang="pt-BR" i="1" dirty="0" err="1"/>
              <a:t>deadweight</a:t>
            </a:r>
            <a:r>
              <a:rPr lang="pt-BR" i="1" dirty="0"/>
              <a:t>)</a:t>
            </a:r>
          </a:p>
          <a:p>
            <a:pPr lvl="1">
              <a:spcAft>
                <a:spcPts val="0"/>
              </a:spcAft>
            </a:pPr>
            <a:r>
              <a:rPr lang="pt-BR" dirty="0"/>
              <a:t>2) Substituição de trabalhadores não elegíveis com mesma ou maior </a:t>
            </a:r>
            <a:r>
              <a:rPr lang="pt-BR" dirty="0" smtClean="0"/>
              <a:t>produtividade afetará </a:t>
            </a:r>
            <a:r>
              <a:rPr lang="pt-BR" dirty="0"/>
              <a:t>população de baixa renda e/ou </a:t>
            </a:r>
            <a:r>
              <a:rPr lang="pt-BR" dirty="0" smtClean="0"/>
              <a:t>reduzirá a </a:t>
            </a:r>
            <a:r>
              <a:rPr lang="pt-BR" dirty="0"/>
              <a:t>produtividade </a:t>
            </a:r>
            <a:r>
              <a:rPr lang="pt-BR" dirty="0" smtClean="0"/>
              <a:t>média </a:t>
            </a:r>
            <a:r>
              <a:rPr lang="pt-BR" dirty="0"/>
              <a:t>(efeito substituição</a:t>
            </a:r>
            <a:r>
              <a:rPr lang="pt-BR" dirty="0" smtClean="0"/>
              <a:t>)</a:t>
            </a:r>
            <a:endParaRPr lang="pt-BR" dirty="0"/>
          </a:p>
          <a:p>
            <a:pPr marL="0">
              <a:spcAft>
                <a:spcPts val="0"/>
              </a:spcAft>
              <a:buNone/>
            </a:pPr>
            <a:r>
              <a:rPr lang="pt-BR" dirty="0" smtClean="0"/>
              <a:t>Estima 670-711 mil admissões por ano no  Programa. </a:t>
            </a:r>
          </a:p>
          <a:p>
            <a:pPr marL="0">
              <a:spcAft>
                <a:spcPts val="0"/>
              </a:spcAft>
              <a:buNone/>
            </a:pPr>
            <a:r>
              <a:rPr lang="pt-BR" dirty="0" smtClean="0"/>
              <a:t>No público alvo, geração de 271 mil empregos adicionais.</a:t>
            </a:r>
          </a:p>
          <a:p>
            <a:pPr marL="0">
              <a:spcAft>
                <a:spcPts val="0"/>
              </a:spcAft>
              <a:buNone/>
            </a:pPr>
            <a:r>
              <a:rPr lang="pt-BR" b="1" u="sng" dirty="0" smtClean="0"/>
              <a:t>O </a:t>
            </a:r>
            <a:r>
              <a:rPr lang="pt-BR" b="1" u="sng" dirty="0"/>
              <a:t>custo </a:t>
            </a:r>
            <a:r>
              <a:rPr lang="pt-BR" b="1" u="sng" dirty="0" smtClean="0"/>
              <a:t>é elevado</a:t>
            </a:r>
            <a:r>
              <a:rPr lang="pt-BR" b="1" dirty="0" smtClean="0"/>
              <a:t>: R</a:t>
            </a:r>
            <a:r>
              <a:rPr lang="pt-BR" b="1" dirty="0"/>
              <a:t>$ </a:t>
            </a:r>
            <a:r>
              <a:rPr lang="pt-BR" b="1" dirty="0" smtClean="0"/>
              <a:t>22 mil </a:t>
            </a:r>
            <a:r>
              <a:rPr lang="pt-BR" b="1" dirty="0"/>
              <a:t>por emprego </a:t>
            </a:r>
            <a:r>
              <a:rPr lang="pt-BR" b="1" dirty="0" smtClean="0"/>
              <a:t>gerado.</a:t>
            </a:r>
            <a:endParaRPr lang="pt-BR" b="1" dirty="0"/>
          </a:p>
          <a:p>
            <a:pPr marL="0">
              <a:spcAft>
                <a:spcPts val="0"/>
              </a:spcAft>
              <a:buNone/>
            </a:pPr>
            <a:r>
              <a:rPr lang="pt-BR" dirty="0"/>
              <a:t>O impacto na geração líquida de empregos na economia </a:t>
            </a:r>
            <a:r>
              <a:rPr lang="pt-BR" b="1" u="sng" dirty="0"/>
              <a:t>é </a:t>
            </a:r>
            <a:r>
              <a:rPr lang="pt-BR" b="1" u="sng" dirty="0" smtClean="0"/>
              <a:t>incerto</a:t>
            </a:r>
            <a:r>
              <a:rPr lang="pt-BR" b="1" u="sng" dirty="0"/>
              <a:t> </a:t>
            </a:r>
            <a:r>
              <a:rPr lang="pt-BR" dirty="0" smtClean="0"/>
              <a:t>pelo efeito substituição. </a:t>
            </a:r>
          </a:p>
          <a:p>
            <a:pPr marL="0">
              <a:spcAft>
                <a:spcPts val="0"/>
              </a:spcAft>
              <a:buNone/>
            </a:pPr>
            <a:r>
              <a:rPr lang="pt-BR" dirty="0" smtClean="0"/>
              <a:t>Confirma baixíssima eficiência/custo do programa Verde e Amarelo</a:t>
            </a:r>
            <a:endParaRPr lang="pt-BR" dirty="0"/>
          </a:p>
          <a:p>
            <a:pPr marL="0">
              <a:spcAft>
                <a:spcPts val="0"/>
              </a:spcAft>
              <a:buNone/>
            </a:pPr>
            <a:endParaRPr lang="pt-BR" dirty="0" smtClean="0"/>
          </a:p>
        </p:txBody>
      </p:sp>
    </p:spTree>
    <p:extLst>
      <p:ext uri="{BB962C8B-B14F-4D97-AF65-F5344CB8AC3E}">
        <p14:creationId xmlns:p14="http://schemas.microsoft.com/office/powerpoint/2010/main" val="3222054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5400" dirty="0" smtClean="0"/>
              <a:t>Considerações finais</a:t>
            </a:r>
            <a:endParaRPr lang="pt-BR" sz="5400" dirty="0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882017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Considerações finais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11560" y="1844824"/>
            <a:ext cx="7971224" cy="4023360"/>
          </a:xfrm>
        </p:spPr>
        <p:txBody>
          <a:bodyPr vert="horz" lIns="0" tIns="45720" rIns="0" bIns="45720" rtlCol="0">
            <a:noAutofit/>
          </a:bodyPr>
          <a:lstStyle/>
          <a:p>
            <a:pPr marL="285750" lvl="1" indent="-285750">
              <a:spcBef>
                <a:spcPts val="120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pt-BR" sz="2000" dirty="0" smtClean="0"/>
              <a:t>O Contrato Verde e Amarelo é fachada para nova reforma trabalhista</a:t>
            </a:r>
          </a:p>
          <a:p>
            <a:pPr marL="285750" lvl="1" indent="-285750">
              <a:spcBef>
                <a:spcPts val="120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pt-BR" sz="2000" dirty="0" smtClean="0"/>
              <a:t>O desemprego exige uma solução global: crescimento econômico</a:t>
            </a:r>
          </a:p>
          <a:p>
            <a:pPr marL="285750" lvl="1" indent="-285750">
              <a:spcBef>
                <a:spcPts val="120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pt-BR" sz="2000" dirty="0" smtClean="0"/>
              <a:t>Reduz </a:t>
            </a:r>
            <a:r>
              <a:rPr lang="pt-BR" sz="2000" dirty="0"/>
              <a:t>a remuneração total do trabalho, que já está </a:t>
            </a:r>
            <a:r>
              <a:rPr lang="pt-BR" sz="2000" dirty="0" smtClean="0"/>
              <a:t>baixa</a:t>
            </a:r>
          </a:p>
          <a:p>
            <a:pPr marL="285750" lvl="1" indent="-285750">
              <a:spcBef>
                <a:spcPts val="120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pt-BR" sz="2000" dirty="0" smtClean="0"/>
              <a:t>Elevado efeito </a:t>
            </a:r>
            <a:r>
              <a:rPr lang="pt-BR" sz="2000" i="1" dirty="0" err="1" smtClean="0"/>
              <a:t>deadweight</a:t>
            </a:r>
            <a:r>
              <a:rPr lang="pt-BR" sz="2000" i="1" dirty="0"/>
              <a:t> </a:t>
            </a:r>
            <a:r>
              <a:rPr lang="pt-BR" sz="2000" i="1" dirty="0" smtClean="0"/>
              <a:t>(contratação de jovens que ocorreria sem o programa)</a:t>
            </a:r>
          </a:p>
          <a:p>
            <a:pPr marL="285750" lvl="1" indent="-285750">
              <a:spcBef>
                <a:spcPts val="120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pt-BR" sz="2000" dirty="0" smtClean="0"/>
              <a:t>Provável efeito substituição com redução da produtividade</a:t>
            </a:r>
          </a:p>
          <a:p>
            <a:pPr marL="285750" lvl="1" indent="-285750">
              <a:spcBef>
                <a:spcPts val="120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pt-BR" sz="2000" dirty="0"/>
              <a:t>Incerto efeito líquido no emprego total</a:t>
            </a:r>
          </a:p>
          <a:p>
            <a:pPr marL="285750" lvl="1" indent="-285750">
              <a:spcBef>
                <a:spcPts val="120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pt-BR" sz="2000" dirty="0" smtClean="0"/>
              <a:t>Elevado gasto tributário – “bolsa patrão”</a:t>
            </a:r>
          </a:p>
          <a:p>
            <a:pPr marL="285750" lvl="1" indent="-285750">
              <a:spcBef>
                <a:spcPts val="120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pt-BR" sz="2000" dirty="0" smtClean="0"/>
              <a:t>Transfere aos desempregados </a:t>
            </a:r>
            <a:r>
              <a:rPr lang="pt-BR" sz="2000" dirty="0" smtClean="0"/>
              <a:t>e </a:t>
            </a:r>
            <a:r>
              <a:rPr lang="pt-BR" sz="2000" dirty="0" smtClean="0"/>
              <a:t>ao RGPS </a:t>
            </a:r>
            <a:r>
              <a:rPr lang="pt-BR" sz="2000" dirty="0" smtClean="0"/>
              <a:t>parte do </a:t>
            </a:r>
            <a:r>
              <a:rPr lang="pt-BR" sz="2000" dirty="0" smtClean="0"/>
              <a:t>custo da desoneração</a:t>
            </a:r>
          </a:p>
          <a:p>
            <a:pPr marL="0" lvl="1" indent="0">
              <a:spcBef>
                <a:spcPts val="1200"/>
              </a:spcBef>
              <a:spcAft>
                <a:spcPts val="0"/>
              </a:spcAft>
              <a:buNone/>
            </a:pPr>
            <a:endParaRPr lang="pt-BR" sz="2000" dirty="0"/>
          </a:p>
          <a:p>
            <a:pPr marL="285750" lvl="1" indent="-285750">
              <a:spcBef>
                <a:spcPts val="120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endParaRPr lang="pt-BR" sz="2000" dirty="0" smtClean="0"/>
          </a:p>
          <a:p>
            <a:pPr>
              <a:spcAft>
                <a:spcPts val="0"/>
              </a:spcAft>
            </a:pPr>
            <a:endParaRPr lang="pt-BR" dirty="0" smtClean="0"/>
          </a:p>
          <a:p>
            <a:pPr>
              <a:spcAft>
                <a:spcPts val="0"/>
              </a:spcAft>
            </a:pPr>
            <a:r>
              <a:rPr lang="pt-BR" dirty="0" smtClean="0"/>
              <a:t> 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4030039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Considerações finais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11560" y="1844824"/>
            <a:ext cx="7971224" cy="4464496"/>
          </a:xfrm>
        </p:spPr>
        <p:txBody>
          <a:bodyPr vert="horz" lIns="0" tIns="45720" rIns="0" bIns="45720" rtlCol="0">
            <a:noAutofit/>
          </a:bodyPr>
          <a:lstStyle/>
          <a:p>
            <a:pPr marL="285750" lvl="1" indent="-285750">
              <a:spcBef>
                <a:spcPts val="60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pt-BR" sz="2000" dirty="0" smtClean="0"/>
              <a:t>Como um todo, a MP não se justifica pela falta de urgência das matérias </a:t>
            </a:r>
          </a:p>
          <a:p>
            <a:pPr marL="468630" lvl="2" indent="-285750">
              <a:spcBef>
                <a:spcPts val="60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pt-BR" sz="1600" dirty="0" smtClean="0"/>
              <a:t>inclusive a medida para enfrentar o desemprego de jovens, que é mais estrutural</a:t>
            </a:r>
          </a:p>
          <a:p>
            <a:pPr marL="285750" lvl="1" indent="-285750">
              <a:spcBef>
                <a:spcPts val="60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pt-BR" sz="2000" dirty="0" smtClean="0"/>
              <a:t>Remeter para projeto de lei as mudanças na CLT e outras</a:t>
            </a:r>
          </a:p>
          <a:p>
            <a:pPr marL="285750" lvl="1" indent="-285750">
              <a:spcBef>
                <a:spcPts val="60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pt-BR" sz="2000" dirty="0" smtClean="0"/>
              <a:t>Sugestões de emendas:</a:t>
            </a:r>
          </a:p>
          <a:p>
            <a:pPr marL="468630" lvl="2" indent="-285750">
              <a:spcBef>
                <a:spcPts val="60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pt-BR" sz="1800" dirty="0" smtClean="0"/>
              <a:t>Fechar brechas para substituição de contratos CLT por VA</a:t>
            </a:r>
          </a:p>
          <a:p>
            <a:pPr marL="468630" lvl="2" indent="-285750">
              <a:spcBef>
                <a:spcPts val="60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pt-BR" sz="1800" dirty="0" smtClean="0"/>
              <a:t>Excluir a contratação de jovens para atividades de risco</a:t>
            </a:r>
          </a:p>
          <a:p>
            <a:pPr marL="468630" lvl="2" indent="-285750">
              <a:spcBef>
                <a:spcPts val="60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pt-BR" sz="1800" dirty="0" smtClean="0"/>
              <a:t>Proibir horas extras em contratos de jovens estudantes na modalidade VA</a:t>
            </a:r>
          </a:p>
          <a:p>
            <a:pPr marL="468630" lvl="2" indent="-285750">
              <a:spcBef>
                <a:spcPts val="60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pt-BR" sz="1800" dirty="0" smtClean="0"/>
              <a:t>Preservar a vigência dos acordos e convenções coletivas</a:t>
            </a:r>
          </a:p>
          <a:p>
            <a:pPr marL="468630" lvl="2" indent="-285750">
              <a:spcBef>
                <a:spcPts val="60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pt-BR" sz="1800" dirty="0" smtClean="0"/>
              <a:t>Substituir  a  desoneração da folha por medidas de menor custo/benefício (crédito) ou compensa-la com aumento da tributação de lucros das empresas</a:t>
            </a:r>
          </a:p>
          <a:p>
            <a:pPr marL="468630" lvl="2" indent="-285750">
              <a:spcBef>
                <a:spcPts val="60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pt-BR" sz="1800" dirty="0" smtClean="0"/>
              <a:t>Tornar obrigatória a participação do jovem em atividade formativa</a:t>
            </a:r>
          </a:p>
          <a:p>
            <a:pPr marL="468630" lvl="2" indent="-285750">
              <a:spcBef>
                <a:spcPts val="60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pt-BR" sz="1800" dirty="0" smtClean="0"/>
              <a:t>Fixar uma duração mínima de 12 meses para o contrato VA</a:t>
            </a:r>
          </a:p>
          <a:p>
            <a:pPr marL="468630" lvl="2" indent="-285750">
              <a:spcBef>
                <a:spcPts val="60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pt-BR" sz="1800" dirty="0" err="1" smtClean="0"/>
              <a:t>Tripartismo</a:t>
            </a:r>
            <a:r>
              <a:rPr lang="pt-BR" sz="1800" dirty="0" smtClean="0"/>
              <a:t> na avaliação do Programa CVA e do Programa de </a:t>
            </a:r>
            <a:r>
              <a:rPr lang="pt-BR" sz="1800" dirty="0" err="1" smtClean="0"/>
              <a:t>Reabilização</a:t>
            </a:r>
            <a:r>
              <a:rPr lang="pt-BR" sz="1800" dirty="0" smtClean="0"/>
              <a:t> e Redução de acidentes, com presença obrigatória das entidades sindicais</a:t>
            </a:r>
          </a:p>
          <a:p>
            <a:pPr marL="468630" lvl="2" indent="-285750">
              <a:spcBef>
                <a:spcPts val="60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endParaRPr lang="pt-BR" sz="1600" dirty="0" smtClean="0"/>
          </a:p>
          <a:p>
            <a:pPr marL="468630" lvl="2" indent="-285750">
              <a:spcBef>
                <a:spcPts val="60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endParaRPr lang="pt-BR" sz="1600" dirty="0" smtClean="0"/>
          </a:p>
          <a:p>
            <a:pPr marL="0" lvl="1" indent="0">
              <a:spcBef>
                <a:spcPts val="600"/>
              </a:spcBef>
              <a:spcAft>
                <a:spcPts val="0"/>
              </a:spcAft>
              <a:buNone/>
            </a:pPr>
            <a:endParaRPr lang="pt-BR" sz="2000" dirty="0"/>
          </a:p>
          <a:p>
            <a:pPr marL="285750" lvl="1" indent="-285750">
              <a:spcBef>
                <a:spcPts val="60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endParaRPr lang="pt-BR" sz="2000" dirty="0" smtClean="0"/>
          </a:p>
          <a:p>
            <a:pPr>
              <a:spcBef>
                <a:spcPts val="600"/>
              </a:spcBef>
              <a:spcAft>
                <a:spcPts val="0"/>
              </a:spcAft>
            </a:pPr>
            <a:endParaRPr lang="pt-BR" dirty="0" smtClean="0"/>
          </a:p>
          <a:p>
            <a:pPr>
              <a:spcBef>
                <a:spcPts val="600"/>
              </a:spcBef>
              <a:spcAft>
                <a:spcPts val="0"/>
              </a:spcAft>
            </a:pPr>
            <a:r>
              <a:rPr lang="pt-BR" dirty="0" smtClean="0"/>
              <a:t> 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6607359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endParaRPr lang="pt-BR" sz="4400" dirty="0" smtClean="0"/>
          </a:p>
          <a:p>
            <a:pPr algn="ctr"/>
            <a:r>
              <a:rPr lang="pt-BR" sz="4400" dirty="0" smtClean="0"/>
              <a:t>Obrigado pela atenção.</a:t>
            </a:r>
          </a:p>
          <a:p>
            <a:pPr algn="ctr"/>
            <a:endParaRPr lang="pt-BR" dirty="0"/>
          </a:p>
          <a:p>
            <a:pPr algn="ctr"/>
            <a:r>
              <a:rPr lang="pt-BR" sz="2800" dirty="0" smtClean="0"/>
              <a:t>Clóvis Scherer</a:t>
            </a:r>
          </a:p>
          <a:p>
            <a:pPr algn="ctr"/>
            <a:r>
              <a:rPr lang="pt-BR" sz="2800" dirty="0" smtClean="0"/>
              <a:t>clovis@dieese.org.br</a:t>
            </a:r>
            <a:endParaRPr lang="pt-BR" sz="2800" dirty="0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13962" y="193801"/>
            <a:ext cx="3961794" cy="12590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92507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Reforma trabalhista 2017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11560" y="1845734"/>
            <a:ext cx="7992887" cy="439157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t-BR" sz="2400" dirty="0" smtClean="0"/>
              <a:t>Reduziu, desregulamentou e suprimiu direitos trabalhistas</a:t>
            </a:r>
          </a:p>
          <a:p>
            <a:pPr lvl="1"/>
            <a:r>
              <a:rPr lang="pt-BR" sz="2000" dirty="0" smtClean="0"/>
              <a:t>Legitimou contratos </a:t>
            </a:r>
            <a:r>
              <a:rPr lang="pt-BR" sz="2000" dirty="0"/>
              <a:t>de trabalho </a:t>
            </a:r>
            <a:r>
              <a:rPr lang="pt-BR" sz="2000" dirty="0" smtClean="0"/>
              <a:t>precários (intermitente, PJ exclusivo, terceirização irrestrita)</a:t>
            </a:r>
          </a:p>
          <a:p>
            <a:pPr lvl="1"/>
            <a:r>
              <a:rPr lang="pt-BR" sz="2000" dirty="0" smtClean="0"/>
              <a:t>Favoreceu o aumento da </a:t>
            </a:r>
            <a:r>
              <a:rPr lang="pt-BR" sz="2000" dirty="0"/>
              <a:t>jornada de </a:t>
            </a:r>
            <a:r>
              <a:rPr lang="pt-BR" sz="2000" dirty="0" smtClean="0"/>
              <a:t>trabalho (“negociação” individual da duração e intervalos, banco de horas e compensação, jornada 12x36)</a:t>
            </a:r>
          </a:p>
          <a:p>
            <a:pPr lvl="1"/>
            <a:r>
              <a:rPr lang="pt-BR" sz="2000" dirty="0" smtClean="0"/>
              <a:t>Reduziu </a:t>
            </a:r>
            <a:r>
              <a:rPr lang="pt-BR" sz="2000" dirty="0"/>
              <a:t>garantias </a:t>
            </a:r>
            <a:r>
              <a:rPr lang="pt-BR" sz="2000" dirty="0" smtClean="0"/>
              <a:t>(salário</a:t>
            </a:r>
            <a:r>
              <a:rPr lang="pt-BR" sz="2000" dirty="0"/>
              <a:t>, </a:t>
            </a:r>
            <a:r>
              <a:rPr lang="pt-BR" sz="2000" dirty="0" smtClean="0"/>
              <a:t>férias</a:t>
            </a:r>
            <a:r>
              <a:rPr lang="pt-BR" sz="2000" dirty="0"/>
              <a:t>, </a:t>
            </a:r>
            <a:r>
              <a:rPr lang="pt-BR" sz="2000" dirty="0" smtClean="0"/>
              <a:t>isonomia </a:t>
            </a:r>
            <a:r>
              <a:rPr lang="pt-BR" sz="2000" dirty="0"/>
              <a:t>salarial e proteção às </a:t>
            </a:r>
            <a:r>
              <a:rPr lang="pt-BR" sz="2000" dirty="0" smtClean="0"/>
              <a:t>mulheres)</a:t>
            </a:r>
          </a:p>
          <a:p>
            <a:pPr lvl="1"/>
            <a:r>
              <a:rPr lang="pt-BR" sz="2000" dirty="0" smtClean="0"/>
              <a:t>Facilitou </a:t>
            </a:r>
            <a:r>
              <a:rPr lang="pt-BR" sz="2000" dirty="0"/>
              <a:t>a demissão </a:t>
            </a:r>
            <a:r>
              <a:rPr lang="pt-BR" sz="2000" dirty="0" smtClean="0"/>
              <a:t>(comum acordo, dispensa da homologação)</a:t>
            </a:r>
          </a:p>
          <a:p>
            <a:pPr lvl="1"/>
            <a:r>
              <a:rPr lang="pt-BR" sz="2000" dirty="0" smtClean="0"/>
              <a:t>Dificultou o acesso à Justiça </a:t>
            </a:r>
            <a:r>
              <a:rPr lang="pt-BR" sz="2000" dirty="0"/>
              <a:t>do </a:t>
            </a:r>
            <a:r>
              <a:rPr lang="pt-BR" sz="2000" dirty="0" smtClean="0"/>
              <a:t>Trabalho (sucumbência)</a:t>
            </a:r>
          </a:p>
          <a:p>
            <a:pPr lvl="1"/>
            <a:r>
              <a:rPr lang="pt-BR" sz="2000" dirty="0" smtClean="0"/>
              <a:t>Fragilizou a organização </a:t>
            </a:r>
            <a:r>
              <a:rPr lang="pt-BR" sz="2000" dirty="0"/>
              <a:t>sindical </a:t>
            </a:r>
            <a:r>
              <a:rPr lang="pt-BR" sz="2000" dirty="0" smtClean="0"/>
              <a:t>(impediu  a contribuição do trabalhador)</a:t>
            </a:r>
          </a:p>
          <a:p>
            <a:pPr lvl="1"/>
            <a:r>
              <a:rPr lang="pt-BR" sz="2000" dirty="0" smtClean="0"/>
              <a:t>Desequilibrou a negociação coletiva (a inversão  da hierarquia).</a:t>
            </a:r>
            <a:endParaRPr lang="pt-BR" sz="2000" dirty="0"/>
          </a:p>
        </p:txBody>
      </p:sp>
    </p:spTree>
    <p:extLst>
      <p:ext uri="{BB962C8B-B14F-4D97-AF65-F5344CB8AC3E}">
        <p14:creationId xmlns:p14="http://schemas.microsoft.com/office/powerpoint/2010/main" val="37870778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Promessas e realizações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83569" y="1739938"/>
            <a:ext cx="7677548" cy="449737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pt-BR" dirty="0" smtClean="0"/>
              <a:t>Promessas grandiosas</a:t>
            </a:r>
          </a:p>
          <a:p>
            <a:pPr lvl="1"/>
            <a:r>
              <a:rPr lang="pt-BR" dirty="0" smtClean="0"/>
              <a:t>Geração de 6 milhões de empregos formais</a:t>
            </a:r>
          </a:p>
          <a:p>
            <a:pPr lvl="1"/>
            <a:r>
              <a:rPr lang="pt-BR" dirty="0" smtClean="0"/>
              <a:t>Emprego de grupos vulneráveis</a:t>
            </a:r>
          </a:p>
          <a:p>
            <a:pPr lvl="1"/>
            <a:r>
              <a:rPr lang="pt-BR" dirty="0" smtClean="0"/>
              <a:t>Redução da informalidade</a:t>
            </a:r>
          </a:p>
          <a:p>
            <a:pPr marL="0" indent="0">
              <a:buNone/>
            </a:pPr>
            <a:r>
              <a:rPr lang="pt-BR" dirty="0" smtClean="0"/>
              <a:t>Realizações pífias</a:t>
            </a:r>
          </a:p>
          <a:p>
            <a:pPr lvl="1"/>
            <a:r>
              <a:rPr lang="pt-BR" dirty="0" smtClean="0"/>
              <a:t>Lenta retomada da geração de empregos e de queda da taxa de desemprego</a:t>
            </a:r>
          </a:p>
          <a:p>
            <a:pPr lvl="1"/>
            <a:r>
              <a:rPr lang="pt-BR" dirty="0" smtClean="0"/>
              <a:t>Altos patamares de </a:t>
            </a:r>
            <a:r>
              <a:rPr lang="pt-BR" dirty="0" err="1" smtClean="0"/>
              <a:t>sub-utilização</a:t>
            </a:r>
            <a:r>
              <a:rPr lang="pt-BR" dirty="0" smtClean="0"/>
              <a:t> da força de trabalho</a:t>
            </a:r>
          </a:p>
          <a:p>
            <a:pPr lvl="1"/>
            <a:r>
              <a:rPr lang="pt-BR" dirty="0" smtClean="0"/>
              <a:t>Taxa recorde de informalidade</a:t>
            </a:r>
          </a:p>
          <a:p>
            <a:pPr lvl="1"/>
            <a:r>
              <a:rPr lang="pt-BR" dirty="0" smtClean="0"/>
              <a:t>Greves e conflitos trabalhistas por cumprimento de contratos e da lei</a:t>
            </a:r>
          </a:p>
          <a:p>
            <a:pPr marL="0">
              <a:buNone/>
            </a:pPr>
            <a:r>
              <a:rPr lang="pt-BR" dirty="0" smtClean="0"/>
              <a:t>A reforma teve sucesso em:</a:t>
            </a:r>
          </a:p>
          <a:p>
            <a:pPr lvl="1"/>
            <a:r>
              <a:rPr lang="pt-BR" dirty="0" err="1" smtClean="0"/>
              <a:t>Precarizar</a:t>
            </a:r>
            <a:r>
              <a:rPr lang="pt-BR" dirty="0" smtClean="0"/>
              <a:t> o mercado de trabalho brasileiro</a:t>
            </a:r>
          </a:p>
          <a:p>
            <a:pPr lvl="1"/>
            <a:r>
              <a:rPr lang="pt-BR" dirty="0" smtClean="0"/>
              <a:t>Estrangular financeiramente os sindicatos</a:t>
            </a:r>
          </a:p>
          <a:p>
            <a:pPr lvl="1"/>
            <a:r>
              <a:rPr lang="pt-BR" dirty="0" smtClean="0"/>
              <a:t>Dificultar o acesso dos trabalhadores à justiça do trabalho.</a:t>
            </a:r>
          </a:p>
          <a:p>
            <a:pPr lvl="1"/>
            <a:endParaRPr lang="pt-BR" dirty="0" smtClean="0"/>
          </a:p>
          <a:p>
            <a:pPr marL="0" indent="0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049120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MP 905 – Reforma 2.0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822959" y="1737360"/>
            <a:ext cx="7543801" cy="4643967"/>
          </a:xfrm>
        </p:spPr>
        <p:txBody>
          <a:bodyPr>
            <a:noAutofit/>
          </a:bodyPr>
          <a:lstStyle/>
          <a:p>
            <a:pPr marL="0" indent="0">
              <a:spcAft>
                <a:spcPts val="0"/>
              </a:spcAft>
              <a:buNone/>
            </a:pPr>
            <a:r>
              <a:rPr lang="pt-BR" dirty="0" smtClean="0"/>
              <a:t>Enfraquece </a:t>
            </a:r>
            <a:r>
              <a:rPr lang="pt-BR" dirty="0"/>
              <a:t>mecanismos de </a:t>
            </a:r>
            <a:r>
              <a:rPr lang="pt-BR" dirty="0" smtClean="0"/>
              <a:t>registro dos empregados, a fiscalização e a punição a infratores.</a:t>
            </a:r>
          </a:p>
          <a:p>
            <a:pPr marL="0" indent="0">
              <a:spcAft>
                <a:spcPts val="0"/>
              </a:spcAft>
              <a:buNone/>
            </a:pPr>
            <a:r>
              <a:rPr lang="pt-BR" dirty="0" smtClean="0"/>
              <a:t>Reduz custos </a:t>
            </a:r>
            <a:r>
              <a:rPr lang="pt-BR" dirty="0"/>
              <a:t>com </a:t>
            </a:r>
            <a:r>
              <a:rPr lang="pt-BR" dirty="0" smtClean="0"/>
              <a:t>demissão.</a:t>
            </a:r>
          </a:p>
          <a:p>
            <a:pPr marL="0" indent="0">
              <a:spcAft>
                <a:spcPts val="0"/>
              </a:spcAft>
              <a:buNone/>
            </a:pPr>
            <a:r>
              <a:rPr lang="pt-BR" dirty="0" smtClean="0"/>
              <a:t>Aumenta </a:t>
            </a:r>
            <a:r>
              <a:rPr lang="pt-BR" dirty="0"/>
              <a:t>a jornada de trabalho </a:t>
            </a:r>
            <a:r>
              <a:rPr lang="pt-BR" dirty="0" smtClean="0"/>
              <a:t>e permite o </a:t>
            </a:r>
            <a:r>
              <a:rPr lang="pt-BR" dirty="0"/>
              <a:t>trabalho aos </a:t>
            </a:r>
            <a:r>
              <a:rPr lang="pt-BR" dirty="0" smtClean="0"/>
              <a:t>sábados </a:t>
            </a:r>
            <a:r>
              <a:rPr lang="pt-BR" dirty="0"/>
              <a:t>no setor </a:t>
            </a:r>
            <a:r>
              <a:rPr lang="pt-BR" dirty="0" smtClean="0"/>
              <a:t>bancário com </a:t>
            </a:r>
            <a:r>
              <a:rPr lang="pt-BR" dirty="0"/>
              <a:t>potencial </a:t>
            </a:r>
            <a:r>
              <a:rPr lang="pt-BR" dirty="0" smtClean="0"/>
              <a:t>de desempregar.</a:t>
            </a:r>
            <a:endParaRPr lang="pt-BR" dirty="0"/>
          </a:p>
          <a:p>
            <a:pPr marL="0" indent="0">
              <a:spcAft>
                <a:spcPts val="0"/>
              </a:spcAft>
              <a:buNone/>
            </a:pPr>
            <a:r>
              <a:rPr lang="pt-BR" dirty="0" smtClean="0"/>
              <a:t>Libera o </a:t>
            </a:r>
            <a:r>
              <a:rPr lang="pt-BR" dirty="0"/>
              <a:t>trabalho aos domingos e feriados, sem </a:t>
            </a:r>
            <a:r>
              <a:rPr lang="pt-BR" dirty="0" smtClean="0"/>
              <a:t>remuneração adicional e sem negociação coletiva.</a:t>
            </a:r>
            <a:endParaRPr lang="pt-BR" dirty="0"/>
          </a:p>
          <a:p>
            <a:pPr marL="0" indent="0">
              <a:spcAft>
                <a:spcPts val="0"/>
              </a:spcAft>
              <a:buNone/>
            </a:pPr>
            <a:r>
              <a:rPr lang="pt-BR" dirty="0" smtClean="0"/>
              <a:t>Privilegia a </a:t>
            </a:r>
            <a:r>
              <a:rPr lang="pt-BR" dirty="0"/>
              <a:t>negociação individual </a:t>
            </a:r>
            <a:r>
              <a:rPr lang="pt-BR" dirty="0" smtClean="0"/>
              <a:t>em detrimento da coletiva.</a:t>
            </a:r>
            <a:endParaRPr lang="pt-BR" dirty="0"/>
          </a:p>
          <a:p>
            <a:pPr marL="0" indent="0">
              <a:spcAft>
                <a:spcPts val="0"/>
              </a:spcAft>
              <a:buNone/>
            </a:pPr>
            <a:r>
              <a:rPr lang="pt-BR" dirty="0" smtClean="0"/>
              <a:t>Exclui o </a:t>
            </a:r>
            <a:r>
              <a:rPr lang="pt-BR" dirty="0"/>
              <a:t>sindicato das negociações de </a:t>
            </a:r>
            <a:r>
              <a:rPr lang="pt-BR" dirty="0" smtClean="0"/>
              <a:t>PLR.</a:t>
            </a:r>
            <a:endParaRPr lang="pt-BR" dirty="0"/>
          </a:p>
          <a:p>
            <a:pPr marL="0" indent="0">
              <a:spcAft>
                <a:spcPts val="0"/>
              </a:spcAft>
              <a:buNone/>
            </a:pPr>
            <a:r>
              <a:rPr lang="pt-BR" dirty="0" smtClean="0"/>
              <a:t>Dificulta </a:t>
            </a:r>
            <a:r>
              <a:rPr lang="pt-BR" dirty="0"/>
              <a:t>a fiscalização do </a:t>
            </a:r>
            <a:r>
              <a:rPr lang="pt-BR" dirty="0" smtClean="0"/>
              <a:t>trabalho</a:t>
            </a:r>
          </a:p>
          <a:p>
            <a:pPr marL="0" indent="0">
              <a:spcAft>
                <a:spcPts val="0"/>
              </a:spcAft>
              <a:buNone/>
            </a:pPr>
            <a:r>
              <a:rPr lang="pt-BR" dirty="0" smtClean="0"/>
              <a:t>Retira do sindicato o papel de fiscalizar situações de risco iminente.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53150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MP 905 – Reforma 2.0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822959" y="1916832"/>
            <a:ext cx="7543801" cy="4392487"/>
          </a:xfrm>
        </p:spPr>
        <p:txBody>
          <a:bodyPr>
            <a:noAutofit/>
          </a:bodyPr>
          <a:lstStyle/>
          <a:p>
            <a:pPr marL="0" indent="0">
              <a:spcAft>
                <a:spcPts val="0"/>
              </a:spcAft>
              <a:buNone/>
            </a:pPr>
            <a:r>
              <a:rPr lang="pt-BR" dirty="0" smtClean="0"/>
              <a:t>Ignora o </a:t>
            </a:r>
            <a:r>
              <a:rPr lang="pt-BR" dirty="0" err="1" smtClean="0"/>
              <a:t>tripartismo</a:t>
            </a:r>
            <a:r>
              <a:rPr lang="pt-BR" dirty="0" smtClean="0"/>
              <a:t>:</a:t>
            </a:r>
          </a:p>
          <a:p>
            <a:pPr lvl="1">
              <a:spcAft>
                <a:spcPts val="0"/>
              </a:spcAft>
            </a:pPr>
            <a:r>
              <a:rPr lang="pt-BR" dirty="0" smtClean="0"/>
              <a:t>Trabalhadores não foram ouvidos sobre a MP e demandam sua  retirada</a:t>
            </a:r>
          </a:p>
          <a:p>
            <a:pPr lvl="1">
              <a:spcAft>
                <a:spcPts val="0"/>
              </a:spcAft>
            </a:pPr>
            <a:r>
              <a:rPr lang="pt-BR" dirty="0" smtClean="0"/>
              <a:t>No Conselho </a:t>
            </a:r>
            <a:r>
              <a:rPr lang="pt-BR" dirty="0"/>
              <a:t>do Programa </a:t>
            </a:r>
            <a:r>
              <a:rPr lang="pt-BR" dirty="0" smtClean="0"/>
              <a:t>de </a:t>
            </a:r>
            <a:r>
              <a:rPr lang="pt-BR" dirty="0"/>
              <a:t>Redução de Acidentes do </a:t>
            </a:r>
            <a:r>
              <a:rPr lang="pt-BR" dirty="0" smtClean="0"/>
              <a:t>Trabalho.</a:t>
            </a:r>
            <a:endParaRPr lang="pt-BR" dirty="0"/>
          </a:p>
          <a:p>
            <a:pPr marL="0" indent="0">
              <a:spcAft>
                <a:spcPts val="0"/>
              </a:spcAft>
              <a:buNone/>
            </a:pPr>
            <a:r>
              <a:rPr lang="pt-BR" dirty="0" smtClean="0"/>
              <a:t>Fundo do Programa de redução de acidentes e reabilitação retira recursos de outras ações de reparação </a:t>
            </a:r>
          </a:p>
          <a:p>
            <a:pPr marL="578358" lvl="1" indent="-285750">
              <a:spcAft>
                <a:spcPts val="0"/>
              </a:spcAft>
            </a:pPr>
            <a:r>
              <a:rPr lang="pt-BR" dirty="0" smtClean="0"/>
              <a:t>P.ex. trabalho </a:t>
            </a:r>
            <a:r>
              <a:rPr lang="pt-BR" dirty="0"/>
              <a:t>escravo, trabalho infantil, fraudes </a:t>
            </a:r>
            <a:r>
              <a:rPr lang="pt-BR" dirty="0" smtClean="0"/>
              <a:t>trabalhistas </a:t>
            </a:r>
            <a:r>
              <a:rPr lang="pt-BR" dirty="0" err="1" smtClean="0"/>
              <a:t>etc</a:t>
            </a:r>
            <a:endParaRPr lang="pt-BR" dirty="0"/>
          </a:p>
          <a:p>
            <a:pPr marL="0" indent="0">
              <a:spcAft>
                <a:spcPts val="0"/>
              </a:spcAft>
              <a:buNone/>
            </a:pPr>
            <a:r>
              <a:rPr lang="pt-BR" dirty="0" smtClean="0"/>
              <a:t>Limita valor de multas e torna discricionária a fixação da gravidade da infração.</a:t>
            </a:r>
            <a:endParaRPr lang="pt-BR" dirty="0"/>
          </a:p>
          <a:p>
            <a:pPr marL="0" indent="0">
              <a:spcAft>
                <a:spcPts val="0"/>
              </a:spcAft>
              <a:buNone/>
            </a:pPr>
            <a:r>
              <a:rPr lang="pt-BR" dirty="0" smtClean="0"/>
              <a:t>Revoga </a:t>
            </a:r>
            <a:r>
              <a:rPr lang="pt-BR" dirty="0"/>
              <a:t>86 itens da </a:t>
            </a:r>
            <a:r>
              <a:rPr lang="pt-BR" dirty="0" smtClean="0"/>
              <a:t>CLT, inclusive </a:t>
            </a:r>
            <a:r>
              <a:rPr lang="pt-BR" dirty="0"/>
              <a:t>matéria de </a:t>
            </a:r>
            <a:r>
              <a:rPr lang="pt-BR" dirty="0" smtClean="0"/>
              <a:t>segurança </a:t>
            </a:r>
            <a:r>
              <a:rPr lang="pt-BR" dirty="0"/>
              <a:t>do </a:t>
            </a:r>
            <a:r>
              <a:rPr lang="pt-BR" dirty="0" smtClean="0"/>
              <a:t>trabalho.</a:t>
            </a:r>
          </a:p>
          <a:p>
            <a:pPr marL="0" indent="0">
              <a:spcAft>
                <a:spcPts val="0"/>
              </a:spcAft>
              <a:buNone/>
            </a:pPr>
            <a:r>
              <a:rPr lang="pt-BR" b="1" dirty="0" smtClean="0"/>
              <a:t>MATÉRIAS NÃO SÃO URGENTES E SERIAM MELHOR EXAMINADAS MEDIANTE PROJETO DE LEI</a:t>
            </a:r>
            <a:endParaRPr lang="pt-BR" b="1" dirty="0"/>
          </a:p>
        </p:txBody>
      </p:sp>
    </p:spTree>
    <p:extLst>
      <p:ext uri="{BB962C8B-B14F-4D97-AF65-F5344CB8AC3E}">
        <p14:creationId xmlns:p14="http://schemas.microsoft.com/office/powerpoint/2010/main" val="37585583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5400" dirty="0" smtClean="0"/>
              <a:t>O Contrato Verde e Amarelo</a:t>
            </a:r>
            <a:endParaRPr lang="pt-BR" sz="5400" dirty="0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904842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O contrato VA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67544" y="1737361"/>
            <a:ext cx="8208911" cy="3131799"/>
          </a:xfrm>
        </p:spPr>
        <p:txBody>
          <a:bodyPr>
            <a:noAutofit/>
          </a:bodyPr>
          <a:lstStyle/>
          <a:p>
            <a:pPr marL="363538" indent="-363538"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pt-BR" sz="2400" dirty="0" smtClean="0"/>
              <a:t>Vigência: janeiro de 2020 a dezembro de 2022</a:t>
            </a:r>
          </a:p>
          <a:p>
            <a:pPr marL="363538" indent="-363538"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pt-BR" sz="2400" dirty="0" smtClean="0"/>
              <a:t>Limites:</a:t>
            </a:r>
          </a:p>
          <a:p>
            <a:pPr marL="656146" lvl="1" indent="-363538"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pt-BR" sz="2200" dirty="0" smtClean="0"/>
              <a:t>contratos adicionais à média de empregos entre </a:t>
            </a:r>
            <a:r>
              <a:rPr lang="pt-BR" sz="2200" dirty="0" err="1" smtClean="0"/>
              <a:t>jan</a:t>
            </a:r>
            <a:r>
              <a:rPr lang="pt-BR" sz="2200" dirty="0" smtClean="0"/>
              <a:t>-out/2019</a:t>
            </a:r>
          </a:p>
          <a:p>
            <a:pPr marL="656146" lvl="1" indent="-363538"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pt-BR" sz="2200" dirty="0" smtClean="0"/>
              <a:t>acréscimo máximo </a:t>
            </a:r>
            <a:r>
              <a:rPr lang="pt-BR" sz="2200" dirty="0"/>
              <a:t>de 20% </a:t>
            </a:r>
            <a:r>
              <a:rPr lang="pt-BR" sz="2200" dirty="0" smtClean="0"/>
              <a:t>dos </a:t>
            </a:r>
            <a:r>
              <a:rPr lang="pt-BR" sz="2200" dirty="0"/>
              <a:t>empregados na folha do </a:t>
            </a:r>
            <a:r>
              <a:rPr lang="pt-BR" sz="2200" dirty="0" smtClean="0"/>
              <a:t>mês</a:t>
            </a:r>
            <a:endParaRPr lang="pt-BR" sz="2200" dirty="0"/>
          </a:p>
          <a:p>
            <a:pPr marL="363538" indent="-363538"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pt-BR" sz="2400" dirty="0" smtClean="0"/>
              <a:t>Elegibilidade: jovens de 18 a 29 anos para primeiro emprego (exceto aprendizagem, intermitente, temporário e avulso).</a:t>
            </a:r>
          </a:p>
          <a:p>
            <a:pPr marL="363538" indent="-363538"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pt-BR" sz="2400" dirty="0" smtClean="0"/>
              <a:t>Duração: até 24 meses, por prazo determinado (ou seja, programa tem efeitos até dezembro de 2024)</a:t>
            </a:r>
          </a:p>
          <a:p>
            <a:pPr marL="363538" indent="-363538">
              <a:spcAft>
                <a:spcPts val="0"/>
              </a:spcAft>
              <a:buFont typeface="Courier New" panose="02070309020205020404" pitchFamily="49" charset="0"/>
              <a:buChar char="o"/>
            </a:pPr>
            <a:endParaRPr lang="pt-BR" sz="2400" dirty="0" smtClean="0"/>
          </a:p>
        </p:txBody>
      </p:sp>
    </p:spTree>
    <p:extLst>
      <p:ext uri="{BB962C8B-B14F-4D97-AF65-F5344CB8AC3E}">
        <p14:creationId xmlns:p14="http://schemas.microsoft.com/office/powerpoint/2010/main" val="1358864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A desoneração da </a:t>
            </a:r>
            <a:br>
              <a:rPr lang="pt-BR" dirty="0" smtClean="0"/>
            </a:br>
            <a:r>
              <a:rPr lang="pt-BR" dirty="0" smtClean="0"/>
              <a:t>MP 905/2019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67544" y="1737361"/>
            <a:ext cx="8208911" cy="4571959"/>
          </a:xfrm>
        </p:spPr>
        <p:txBody>
          <a:bodyPr>
            <a:noAutofit/>
          </a:bodyPr>
          <a:lstStyle/>
          <a:p>
            <a:pPr marL="0" indent="0">
              <a:spcBef>
                <a:spcPts val="600"/>
              </a:spcBef>
              <a:spcAft>
                <a:spcPts val="0"/>
              </a:spcAft>
              <a:buNone/>
            </a:pPr>
            <a:r>
              <a:rPr lang="pt-BR" sz="2400" dirty="0" smtClean="0"/>
              <a:t>Redução da remuneração do empregado:</a:t>
            </a:r>
          </a:p>
          <a:p>
            <a:pPr marL="546418" lvl="2" indent="-363538"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pt-BR" sz="1800" dirty="0" smtClean="0"/>
              <a:t>FGTS, de 8% para 2%</a:t>
            </a:r>
          </a:p>
          <a:p>
            <a:pPr marL="546418" lvl="2" indent="-363538"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pt-BR" sz="1800" dirty="0" smtClean="0"/>
              <a:t>Multa por rescisão, de 40% para 20%</a:t>
            </a:r>
          </a:p>
          <a:p>
            <a:pPr marL="546418" lvl="2" indent="-363538"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pt-BR" sz="1800" dirty="0" smtClean="0"/>
              <a:t>Redução do adicional de periculosidade, de 30% para 5%</a:t>
            </a:r>
          </a:p>
          <a:p>
            <a:pPr marL="0" indent="0">
              <a:spcAft>
                <a:spcPts val="0"/>
              </a:spcAft>
              <a:buNone/>
            </a:pPr>
            <a:r>
              <a:rPr lang="pt-BR" sz="2400" dirty="0" smtClean="0"/>
              <a:t>Vantagens </a:t>
            </a:r>
            <a:r>
              <a:rPr lang="pt-BR" sz="2400" dirty="0"/>
              <a:t>ao </a:t>
            </a:r>
            <a:r>
              <a:rPr lang="pt-BR" sz="2400" dirty="0" smtClean="0"/>
              <a:t>empregador:</a:t>
            </a:r>
          </a:p>
          <a:p>
            <a:pPr marL="656146" lvl="1" indent="-363538"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pt-BR" sz="2200" dirty="0" smtClean="0"/>
              <a:t>Desoneração </a:t>
            </a:r>
            <a:r>
              <a:rPr lang="pt-BR" sz="2200" dirty="0"/>
              <a:t>quase total da </a:t>
            </a:r>
            <a:r>
              <a:rPr lang="pt-BR" sz="2200" dirty="0" smtClean="0"/>
              <a:t>folha  (exceto SIMPLES):</a:t>
            </a:r>
            <a:endParaRPr lang="pt-BR" sz="2200" dirty="0"/>
          </a:p>
          <a:p>
            <a:pPr marL="729298" lvl="3" indent="-363538"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pt-BR" sz="1800" dirty="0"/>
              <a:t>Todos os encargos sociais, exceto Seguro-Acidente de Trabalho (1, 2, ou 3%)</a:t>
            </a:r>
          </a:p>
          <a:p>
            <a:pPr marL="656146" lvl="1" indent="-363538"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pt-BR" sz="2200" dirty="0" smtClean="0"/>
              <a:t>Parcelamento das </a:t>
            </a:r>
            <a:r>
              <a:rPr lang="pt-BR" sz="2200" dirty="0"/>
              <a:t>férias e </a:t>
            </a:r>
            <a:r>
              <a:rPr lang="pt-BR" sz="2200" dirty="0" smtClean="0"/>
              <a:t>do 13º</a:t>
            </a:r>
            <a:r>
              <a:rPr lang="pt-BR" sz="2200" dirty="0"/>
              <a:t>, </a:t>
            </a:r>
            <a:endParaRPr lang="pt-BR" sz="2200" dirty="0" smtClean="0"/>
          </a:p>
          <a:p>
            <a:pPr marL="656146" lvl="1" indent="-363538"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pt-BR" sz="2200" dirty="0"/>
              <a:t>I</a:t>
            </a:r>
            <a:r>
              <a:rPr lang="pt-BR" sz="2200" dirty="0" smtClean="0"/>
              <a:t>senção </a:t>
            </a:r>
            <a:r>
              <a:rPr lang="pt-BR" sz="2200" dirty="0"/>
              <a:t>da indenização </a:t>
            </a:r>
            <a:r>
              <a:rPr lang="pt-BR" sz="2200" dirty="0" smtClean="0"/>
              <a:t>no </a:t>
            </a:r>
            <a:r>
              <a:rPr lang="pt-BR" sz="2200" dirty="0"/>
              <a:t>encerramento do contrato, </a:t>
            </a:r>
            <a:r>
              <a:rPr lang="pt-BR" sz="2200" dirty="0" smtClean="0"/>
              <a:t>etc.</a:t>
            </a:r>
            <a:endParaRPr lang="pt-BR" sz="2200" dirty="0"/>
          </a:p>
          <a:p>
            <a:pPr marL="0" indent="0">
              <a:spcAft>
                <a:spcPts val="0"/>
              </a:spcAft>
              <a:buNone/>
            </a:pPr>
            <a:r>
              <a:rPr lang="pt-BR" sz="2400" dirty="0" smtClean="0"/>
              <a:t>Compensação </a:t>
            </a:r>
            <a:r>
              <a:rPr lang="pt-BR" sz="2400" b="1" dirty="0" smtClean="0"/>
              <a:t>parcial</a:t>
            </a:r>
            <a:r>
              <a:rPr lang="pt-BR" sz="2400" dirty="0" smtClean="0"/>
              <a:t> por tributação do desempregado que recebe seguro-desemprego, contando o tempo para fins de aposentadoria</a:t>
            </a:r>
          </a:p>
        </p:txBody>
      </p:sp>
    </p:spTree>
    <p:extLst>
      <p:ext uri="{BB962C8B-B14F-4D97-AF65-F5344CB8AC3E}">
        <p14:creationId xmlns:p14="http://schemas.microsoft.com/office/powerpoint/2010/main" val="42578730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Retrospectiva">
  <a:themeElements>
    <a:clrScheme name="Retrospectiva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6B9F25"/>
      </a:hlink>
      <a:folHlink>
        <a:srgbClr val="B26B02"/>
      </a:folHlink>
    </a:clrScheme>
    <a:fontScheme name="Retrospectiva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iv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D26EA377-59BD-4C9C-9D94-EE8416EE4C79}"/>
    </a:ext>
  </a:extLst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TM02900769[[fn=Retrospectiva]]</Template>
  <TotalTime>2656</TotalTime>
  <Words>2079</Words>
  <Application>Microsoft Office PowerPoint</Application>
  <PresentationFormat>Apresentação na tela (4:3)</PresentationFormat>
  <Paragraphs>418</Paragraphs>
  <Slides>25</Slides>
  <Notes>2</Notes>
  <HiddenSlides>0</HiddenSlides>
  <MMClips>0</MMClips>
  <ScaleCrop>false</ScaleCrop>
  <HeadingPairs>
    <vt:vector size="6" baseType="variant">
      <vt:variant>
        <vt:lpstr>Fontes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25</vt:i4>
      </vt:variant>
    </vt:vector>
  </HeadingPairs>
  <TitlesOfParts>
    <vt:vector size="32" baseType="lpstr">
      <vt:lpstr>Arial</vt:lpstr>
      <vt:lpstr>Calibri</vt:lpstr>
      <vt:lpstr>Calibri Light</vt:lpstr>
      <vt:lpstr>Courier New</vt:lpstr>
      <vt:lpstr>Times New Roman</vt:lpstr>
      <vt:lpstr>Wingdings</vt:lpstr>
      <vt:lpstr>Retrospectiva</vt:lpstr>
      <vt:lpstr>MP 905/2019:  reforma trabalhista 2.0 e  Contrato Verde e Amarelo</vt:lpstr>
      <vt:lpstr>Reforma trabalhista 2.0</vt:lpstr>
      <vt:lpstr>Reforma trabalhista 2017</vt:lpstr>
      <vt:lpstr>Promessas e realizações</vt:lpstr>
      <vt:lpstr>MP 905 – Reforma 2.0</vt:lpstr>
      <vt:lpstr>MP 905 – Reforma 2.0</vt:lpstr>
      <vt:lpstr>O Contrato Verde e Amarelo</vt:lpstr>
      <vt:lpstr>O contrato VA</vt:lpstr>
      <vt:lpstr>A desoneração da  MP 905/2019</vt:lpstr>
      <vt:lpstr>A desoneração da  MP 905/2019</vt:lpstr>
      <vt:lpstr>Comparação da folha entre CLT e CVA</vt:lpstr>
      <vt:lpstr>Impactos no mercado de trabalho</vt:lpstr>
      <vt:lpstr>Os jovens no mercado de trabalho</vt:lpstr>
      <vt:lpstr>Emprego celetista - Saldo entre admissões e desligamentos no CAGED 2019</vt:lpstr>
      <vt:lpstr>Primeiro emprego no CAGED/2019</vt:lpstr>
      <vt:lpstr>Estudos sobre os impactos da desoneração da folha no mercado de trabalho</vt:lpstr>
      <vt:lpstr>Teoria econômica dominante sobre a tributação da folha</vt:lpstr>
      <vt:lpstr>Estudos retrospectivos internacionais</vt:lpstr>
      <vt:lpstr>Impactos no emprego e nos salários: estudos no Brasil</vt:lpstr>
      <vt:lpstr>Políticas específicas para estimular emprego juvenil</vt:lpstr>
      <vt:lpstr>Notas técnicas da  SPF/SPE/M. Economia</vt:lpstr>
      <vt:lpstr>Considerações finais</vt:lpstr>
      <vt:lpstr>Considerações finais</vt:lpstr>
      <vt:lpstr>Considerações finais</vt:lpstr>
      <vt:lpstr>Apresentação do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Clóvis Scherer</dc:creator>
  <cp:lastModifiedBy>clovis</cp:lastModifiedBy>
  <cp:revision>162</cp:revision>
  <cp:lastPrinted>2020-02-11T18:05:20Z</cp:lastPrinted>
  <dcterms:created xsi:type="dcterms:W3CDTF">2017-06-02T16:29:11Z</dcterms:created>
  <dcterms:modified xsi:type="dcterms:W3CDTF">2020-02-12T11:47:42Z</dcterms:modified>
</cp:coreProperties>
</file>