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71" r:id="rId4"/>
    <p:sldId id="268" r:id="rId5"/>
    <p:sldId id="258" r:id="rId6"/>
    <p:sldId id="272" r:id="rId7"/>
    <p:sldId id="263" r:id="rId8"/>
    <p:sldId id="267" r:id="rId9"/>
    <p:sldId id="259" r:id="rId10"/>
    <p:sldId id="269" r:id="rId11"/>
    <p:sldId id="273" r:id="rId12"/>
    <p:sldId id="261" r:id="rId13"/>
  </p:sldIdLst>
  <p:sldSz cx="12192000" cy="6858000"/>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980" autoAdjust="0"/>
  </p:normalViewPr>
  <p:slideViewPr>
    <p:cSldViewPr snapToGrid="0">
      <p:cViewPr varScale="1">
        <p:scale>
          <a:sx n="78" d="100"/>
          <a:sy n="78" d="100"/>
        </p:scale>
        <p:origin x="758" y="67"/>
      </p:cViewPr>
      <p:guideLst/>
    </p:cSldViewPr>
  </p:slideViewPr>
  <p:outlineViewPr>
    <p:cViewPr>
      <p:scale>
        <a:sx n="33" d="100"/>
        <a:sy n="33" d="100"/>
      </p:scale>
      <p:origin x="0" y="0"/>
    </p:cViewPr>
  </p:outlineViewPr>
  <p:notesTextViewPr>
    <p:cViewPr>
      <p:scale>
        <a:sx n="1" d="1"/>
        <a:sy n="1" d="1"/>
      </p:scale>
      <p:origin x="0" y="-43"/>
    </p:cViewPr>
  </p:notesTextViewPr>
  <p:notesViewPr>
    <p:cSldViewPr snapToGrid="0" showGuides="1">
      <p:cViewPr varScale="1">
        <p:scale>
          <a:sx n="55" d="100"/>
          <a:sy n="55" d="100"/>
        </p:scale>
        <p:origin x="3307" y="2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1D374F0-FAA9-4ACB-8C44-3246B925A5FD}" type="datetimeFigureOut">
              <a:rPr lang="pt-BR" smtClean="0"/>
              <a:t>20/09/2016</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57B8DA-CB40-42A1-AFD9-879EA3A14870}" type="slidenum">
              <a:rPr lang="pt-BR" smtClean="0"/>
              <a:t>‹nº›</a:t>
            </a:fld>
            <a:endParaRPr lang="pt-BR"/>
          </a:p>
        </p:txBody>
      </p:sp>
    </p:spTree>
    <p:extLst>
      <p:ext uri="{BB962C8B-B14F-4D97-AF65-F5344CB8AC3E}">
        <p14:creationId xmlns:p14="http://schemas.microsoft.com/office/powerpoint/2010/main" val="29519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smtClean="0"/>
              <a:t>Bom dia, agradeço</a:t>
            </a:r>
            <a:r>
              <a:rPr lang="pt-BR" sz="1800" baseline="0" dirty="0" smtClean="0"/>
              <a:t> ao Excelentíssimo Senador Pedro Chaves </a:t>
            </a:r>
            <a:r>
              <a:rPr lang="pt-BR" sz="1800" baseline="0" dirty="0" smtClean="0"/>
              <a:t>pela audiência </a:t>
            </a:r>
            <a:r>
              <a:rPr lang="pt-BR" sz="1800" baseline="0" dirty="0" smtClean="0"/>
              <a:t>pública </a:t>
            </a:r>
            <a:r>
              <a:rPr lang="pt-BR" sz="1800" baseline="0" dirty="0" smtClean="0"/>
              <a:t>nesta importante comissão do </a:t>
            </a:r>
            <a:r>
              <a:rPr lang="pt-BR" sz="1800" baseline="0" dirty="0" smtClean="0"/>
              <a:t>Senado Federal, cumprimento os senadores presentes, demais autoridades, senhoras e senhores. </a:t>
            </a:r>
            <a:endParaRPr lang="pt-BR" sz="1800" baseline="0" dirty="0" smtClean="0"/>
          </a:p>
          <a:p>
            <a:endParaRPr lang="pt-BR" sz="1800" baseline="0" dirty="0" smtClean="0"/>
          </a:p>
          <a:p>
            <a:r>
              <a:rPr lang="pt-BR" sz="1800" baseline="0" dirty="0" smtClean="0"/>
              <a:t>Esta </a:t>
            </a:r>
            <a:r>
              <a:rPr lang="pt-BR" sz="1800" baseline="0" dirty="0" smtClean="0"/>
              <a:t>é uma oportunidade única para debatermos sobre uma região singular do Brasil, o Pantanal. Quando se fala deste bioma, as primeiras  palavras que pronunciamos refletem nosso encantamento pelas belas paisagens, a diversidade de aves, a onça pintada, o jacaré e muitos outros animais. Porém, há um personagem que deve ser visto neste contexto, o Homem </a:t>
            </a:r>
            <a:r>
              <a:rPr lang="pt-BR" sz="1800" baseline="0" dirty="0" smtClean="0"/>
              <a:t>Pantaneiro, </a:t>
            </a:r>
            <a:r>
              <a:rPr lang="pt-BR" sz="1800" kern="1200" dirty="0" smtClean="0">
                <a:solidFill>
                  <a:schemeClr val="tx1"/>
                </a:solidFill>
                <a:effectLst/>
              </a:rPr>
              <a:t>que historicamente se adaptou à dinâmica do pulso de inundação e muito contribuiu para</a:t>
            </a:r>
            <a:r>
              <a:rPr lang="pt-BR" sz="1800" kern="1200" baseline="0" dirty="0" smtClean="0">
                <a:solidFill>
                  <a:schemeClr val="tx1"/>
                </a:solidFill>
                <a:effectLst/>
              </a:rPr>
              <a:t> proteção do Pantanal</a:t>
            </a:r>
            <a:r>
              <a:rPr lang="pt-BR" sz="1800" baseline="0" dirty="0" smtClean="0"/>
              <a:t>. </a:t>
            </a:r>
            <a:endParaRPr lang="pt-BR" sz="1800" baseline="0" dirty="0" smtClean="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1</a:t>
            </a:fld>
            <a:endParaRPr lang="pt-BR"/>
          </a:p>
        </p:txBody>
      </p:sp>
    </p:spTree>
    <p:extLst>
      <p:ext uri="{BB962C8B-B14F-4D97-AF65-F5344CB8AC3E}">
        <p14:creationId xmlns:p14="http://schemas.microsoft.com/office/powerpoint/2010/main" val="1560335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Atualmente, </a:t>
            </a:r>
            <a:r>
              <a:rPr lang="pt-BR" dirty="0" smtClean="0"/>
              <a:t>a Fundação MS e um pesquisador da UEMS fazem</a:t>
            </a:r>
            <a:r>
              <a:rPr lang="pt-BR" baseline="0" dirty="0" smtClean="0"/>
              <a:t> pesquisas com variedades de soja que possam ser utilizadas nestas </a:t>
            </a:r>
            <a:r>
              <a:rPr lang="pt-BR" baseline="0" dirty="0" smtClean="0"/>
              <a:t>áreas sazonalmente </a:t>
            </a:r>
            <a:r>
              <a:rPr lang="pt-BR" baseline="0" dirty="0" smtClean="0"/>
              <a:t>inundadas. </a:t>
            </a:r>
            <a:r>
              <a:rPr lang="pt-BR" baseline="0" dirty="0" smtClean="0"/>
              <a:t>Estes estudos estão focados, principalmente, na seleção de variedades que se adaptem as condições climáticas do Pantanal, em especial as altas temperaturas e às condições hídricas. </a:t>
            </a:r>
          </a:p>
          <a:p>
            <a:endParaRPr lang="pt-BR" baseline="0" dirty="0" smtClean="0"/>
          </a:p>
          <a:p>
            <a:r>
              <a:rPr lang="pt-BR" baseline="0" dirty="0" smtClean="0"/>
              <a:t>O gráfico, apresentado pelo Prof. Gilvan do INPE numa reunião que o Instituto SOS Pantanal realizou em Campo Grande para entender sobre as mudanças do clima e as projeções futuras para o Pantanal, mostra a anomalia da </a:t>
            </a:r>
            <a:r>
              <a:rPr lang="pt-BR" baseline="0" dirty="0" smtClean="0"/>
              <a:t>temperatura ao longo dos anos (de 1900 até o período atual</a:t>
            </a:r>
            <a:r>
              <a:rPr lang="pt-BR" baseline="0" dirty="0" smtClean="0"/>
              <a:t>). </a:t>
            </a:r>
            <a:r>
              <a:rPr lang="pt-BR" baseline="0" dirty="0" smtClean="0"/>
              <a:t>Estas mudanças </a:t>
            </a:r>
            <a:r>
              <a:rPr lang="pt-BR" baseline="0" dirty="0" smtClean="0"/>
              <a:t>estão e irão influenciar </a:t>
            </a:r>
            <a:r>
              <a:rPr lang="pt-BR" baseline="0" dirty="0" smtClean="0"/>
              <a:t>no desenvolvimento econômico, social e ambiental, </a:t>
            </a:r>
            <a:r>
              <a:rPr lang="pt-BR" baseline="0" dirty="0" smtClean="0"/>
              <a:t>em especial do </a:t>
            </a:r>
            <a:r>
              <a:rPr lang="pt-BR" baseline="0" dirty="0" smtClean="0"/>
              <a:t>Pantanal. </a:t>
            </a:r>
            <a:r>
              <a:rPr lang="pt-BR" baseline="0" dirty="0" smtClean="0"/>
              <a:t>Ao invés de discutirmos o avanço da soja no Pantanal, deveríamos discutir a adaptação das atividades econômicas do Pantanal as mudanças do clima, para que politicas públicas fossem implementadas no sentido de perenizar a economia e o homem pantaneiro.</a:t>
            </a:r>
          </a:p>
          <a:p>
            <a:endParaRPr lang="pt-BR" baseline="0" dirty="0" smtClean="0"/>
          </a:p>
          <a:p>
            <a:r>
              <a:rPr lang="pt-BR" baseline="0" dirty="0" smtClean="0"/>
              <a:t>As mudanças do clima influenciam diretamente nas atividades humanas e a </a:t>
            </a:r>
            <a:r>
              <a:rPr lang="pt-BR" baseline="0" dirty="0" smtClean="0"/>
              <a:t>temperatura e água da chuva -, são de extrema importância para a produção de grãos.</a:t>
            </a:r>
            <a:endParaRPr lang="pt-BR"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10</a:t>
            </a:fld>
            <a:endParaRPr lang="pt-BR"/>
          </a:p>
        </p:txBody>
      </p:sp>
    </p:spTree>
    <p:extLst>
      <p:ext uri="{BB962C8B-B14F-4D97-AF65-F5344CB8AC3E}">
        <p14:creationId xmlns:p14="http://schemas.microsoft.com/office/powerpoint/2010/main" val="44744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Neste sentido, é importante entender sobre</a:t>
            </a:r>
            <a:r>
              <a:rPr lang="pt-BR" baseline="0" dirty="0" smtClean="0"/>
              <a:t> a quantidade de água que chove na planície, pois só desta maneira podemos entender que o Pantanal é a maior área alagável do mundo. O mapa indica os índices de chuva na bacia do Paraguai. Observa-se que </a:t>
            </a:r>
            <a:r>
              <a:rPr lang="pt-BR" dirty="0" smtClean="0"/>
              <a:t>o </a:t>
            </a:r>
            <a:r>
              <a:rPr lang="pt-BR" dirty="0" smtClean="0"/>
              <a:t>volume de água</a:t>
            </a:r>
            <a:r>
              <a:rPr lang="pt-BR" baseline="0" dirty="0" smtClean="0"/>
              <a:t> das chuvas é maior nas cabeceiras, principalmente na região do planalto, no estado de MT. </a:t>
            </a:r>
            <a:r>
              <a:rPr lang="pt-BR" baseline="0" dirty="0" smtClean="0"/>
              <a:t>A inundação só acontece por ser o Pantanal uma planície, onde a declividade é muito pequena e existem alguns locais que represam pela diminuição do canal principal – o Rio Paraguai. O mais evidente deste estrangulamento no curso do rio Paraguai é em Porto Murtinho, onde há o estreitamento entre o morros.</a:t>
            </a:r>
          </a:p>
          <a:p>
            <a:endParaRPr lang="pt-BR" baseline="0" dirty="0" smtClean="0"/>
          </a:p>
          <a:p>
            <a:r>
              <a:rPr lang="pt-BR" baseline="0" dirty="0" smtClean="0"/>
              <a:t>Observando ainda este mapa, vê-se que a planície pantaneira que a quantidade de água das chuvas caracterizam o classifica-se como sendo clima </a:t>
            </a:r>
            <a:r>
              <a:rPr lang="pt-BR" baseline="0" dirty="0" err="1" smtClean="0"/>
              <a:t>sub-úmido</a:t>
            </a:r>
            <a:r>
              <a:rPr lang="pt-BR" baseline="0" dirty="0" smtClean="0"/>
              <a:t> tendendo a semiárido.</a:t>
            </a:r>
            <a:endParaRPr lang="pt-BR" baseline="0" dirty="0" smtClean="0"/>
          </a:p>
          <a:p>
            <a:r>
              <a:rPr lang="pt-BR" baseline="0" dirty="0" smtClean="0"/>
              <a:t>Assim, ser contra a agricultura no Pantanal é mais que visar a proteção da qualidade ambiental, é proteger também manutenção da sustentabilidade econômica da própria atividade agrícola</a:t>
            </a:r>
            <a:r>
              <a:rPr lang="pt-BR" baseline="0" dirty="0" smtClean="0"/>
              <a:t>.</a:t>
            </a:r>
          </a:p>
          <a:p>
            <a:endParaRPr lang="pt-BR" baseline="0" dirty="0" smtClean="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11</a:t>
            </a:fld>
            <a:endParaRPr lang="pt-BR"/>
          </a:p>
        </p:txBody>
      </p:sp>
    </p:spTree>
    <p:extLst>
      <p:ext uri="{BB962C8B-B14F-4D97-AF65-F5344CB8AC3E}">
        <p14:creationId xmlns:p14="http://schemas.microsoft.com/office/powerpoint/2010/main" val="745551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Mais</a:t>
            </a:r>
            <a:r>
              <a:rPr lang="pt-BR" baseline="0" dirty="0" smtClean="0"/>
              <a:t> uma vez agradeço a iniciativa do Senador Pedro Chaves por esta audiência pública, porque o Instituto SOS Pantanal vem realizando encontros técnicos para debater sobre as características físicas do ambiente que o planejamento promova o </a:t>
            </a:r>
            <a:r>
              <a:rPr lang="pt-BR" b="1" baseline="0" dirty="0" smtClean="0"/>
              <a:t>DESENVOLVIMENTO ECONÔMICO DO PANTANAL COM BASE NA VOCAÇÃO SOCIOAMBIENTAL</a:t>
            </a:r>
            <a:r>
              <a:rPr lang="pt-BR" b="0" baseline="0" dirty="0" smtClean="0"/>
              <a:t> </a:t>
            </a:r>
            <a:endParaRPr lang="pt-BR" b="0"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12</a:t>
            </a:fld>
            <a:endParaRPr lang="pt-BR"/>
          </a:p>
        </p:txBody>
      </p:sp>
    </p:spTree>
    <p:extLst>
      <p:ext uri="{BB962C8B-B14F-4D97-AF65-F5344CB8AC3E}">
        <p14:creationId xmlns:p14="http://schemas.microsoft.com/office/powerpoint/2010/main" val="301380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a:xfrm>
            <a:off x="422275" y="4777193"/>
            <a:ext cx="5953125" cy="4810151"/>
          </a:xfrm>
        </p:spPr>
        <p:txBody>
          <a:bodyPr/>
          <a:lstStyle/>
          <a:p>
            <a:r>
              <a:rPr lang="pt-BR" sz="1400" baseline="0" dirty="0" smtClean="0"/>
              <a:t>Apesar desta relação de harmonia do homem com a natureza, o Pantanal tem no Taquari um grande desastre ambiental, provocado por políticas de incentivo a ocupação do Cerrado presente no planalto da Bacia do Alto Paraguai. Essas politicas, </a:t>
            </a:r>
            <a:r>
              <a:rPr lang="pt-BR" sz="1400" baseline="0" dirty="0" smtClean="0"/>
              <a:t>iniciadas </a:t>
            </a:r>
            <a:r>
              <a:rPr lang="pt-BR" sz="1400" baseline="0" dirty="0" smtClean="0"/>
              <a:t>na década de 70, levaram a ocupação desordenada das áreas </a:t>
            </a:r>
            <a:r>
              <a:rPr lang="pt-BR" sz="1400" baseline="0" dirty="0" smtClean="0"/>
              <a:t>rurais, sem o emprego de práticas de conservação de solo e água que provocaram grandes erosões, </a:t>
            </a:r>
            <a:r>
              <a:rPr lang="pt-BR" sz="1400" baseline="0" dirty="0" smtClean="0"/>
              <a:t>causando o assoreamento dos rios que drenam para a área de planície do rio Taquari, </a:t>
            </a:r>
            <a:r>
              <a:rPr lang="pt-BR" sz="1400" baseline="0" dirty="0" smtClean="0"/>
              <a:t>inundando permanentemente uma área em torno de 11 mil km</a:t>
            </a:r>
            <a:r>
              <a:rPr lang="pt-BR" sz="1400" baseline="30000" dirty="0" smtClean="0"/>
              <a:t>2</a:t>
            </a:r>
            <a:r>
              <a:rPr lang="pt-BR" sz="1400" baseline="0" dirty="0" smtClean="0"/>
              <a:t>. </a:t>
            </a:r>
          </a:p>
          <a:p>
            <a:endParaRPr lang="pt-BR" sz="1400" baseline="0" dirty="0" smtClean="0"/>
          </a:p>
          <a:p>
            <a:r>
              <a:rPr lang="pt-BR" sz="1400" baseline="0" dirty="0" smtClean="0"/>
              <a:t>Essas politicas erraram </a:t>
            </a:r>
            <a:r>
              <a:rPr lang="pt-BR" sz="1400" baseline="0" dirty="0" smtClean="0"/>
              <a:t>ao </a:t>
            </a:r>
            <a:r>
              <a:rPr lang="pt-BR" sz="1400" baseline="0" dirty="0" smtClean="0"/>
              <a:t>promover programas POLOCENTRO e PROVARZEA  para a </a:t>
            </a:r>
            <a:r>
              <a:rPr lang="pt-BR" sz="1400" baseline="0" dirty="0" smtClean="0"/>
              <a:t>expansão agropecuária sem o devido conhecimento do Bioma Cerrado e, especialmente, às fragilidades ambientais da </a:t>
            </a:r>
            <a:r>
              <a:rPr lang="pt-BR" sz="1400" baseline="0" dirty="0" smtClean="0"/>
              <a:t>região, resultando na </a:t>
            </a:r>
            <a:r>
              <a:rPr lang="pt-BR" sz="1400" baseline="0" dirty="0" smtClean="0"/>
              <a:t>degradação </a:t>
            </a:r>
            <a:r>
              <a:rPr lang="pt-BR" sz="1400" baseline="0" dirty="0" smtClean="0"/>
              <a:t>dos solos. </a:t>
            </a:r>
            <a:r>
              <a:rPr lang="pt-BR" sz="1400" baseline="0" dirty="0" smtClean="0"/>
              <a:t>Recentemente o governo do Estado de Mato Grosso do Sul lançou um programa de recuperação de pastagens degradadas para 8 milhões de hectares/80 mil km</a:t>
            </a:r>
            <a:r>
              <a:rPr lang="pt-BR" sz="1400" baseline="30000" dirty="0" smtClean="0"/>
              <a:t>2</a:t>
            </a:r>
            <a:r>
              <a:rPr lang="pt-BR" sz="1400" baseline="0" dirty="0" smtClean="0"/>
              <a:t>. Este momento é extremamente importante para estabelecermos o debate buscando evitar cometer os mesmos erros do passado, e permitir que, no futuro, não haja necessidade de investir na recuperação </a:t>
            </a:r>
            <a:r>
              <a:rPr lang="pt-BR" sz="1400" baseline="0" dirty="0" smtClean="0"/>
              <a:t>do </a:t>
            </a:r>
            <a:r>
              <a:rPr lang="pt-BR" sz="1400" baseline="0" dirty="0" smtClean="0"/>
              <a:t>Pantanal. </a:t>
            </a:r>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2</a:t>
            </a:fld>
            <a:endParaRPr lang="pt-BR"/>
          </a:p>
        </p:txBody>
      </p:sp>
    </p:spTree>
    <p:extLst>
      <p:ext uri="{BB962C8B-B14F-4D97-AF65-F5344CB8AC3E}">
        <p14:creationId xmlns:p14="http://schemas.microsoft.com/office/powerpoint/2010/main" val="198810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851766" y="496466"/>
            <a:ext cx="4343689" cy="1702305"/>
          </a:xfrm>
        </p:spPr>
      </p:sp>
      <p:sp>
        <p:nvSpPr>
          <p:cNvPr id="3" name="Espaço Reservado para Anotações 2"/>
          <p:cNvSpPr>
            <a:spLocks noGrp="1"/>
          </p:cNvSpPr>
          <p:nvPr>
            <p:ph type="body" idx="1"/>
          </p:nvPr>
        </p:nvSpPr>
        <p:spPr>
          <a:xfrm>
            <a:off x="291812" y="2198771"/>
            <a:ext cx="6214052" cy="3908614"/>
          </a:xfrm>
        </p:spPr>
        <p:txBody>
          <a:bodyPr/>
          <a:lstStyle/>
          <a:p>
            <a:r>
              <a:rPr lang="pt-BR" baseline="0" dirty="0" smtClean="0"/>
              <a:t>O Pantanal, caracterizado pela </a:t>
            </a:r>
            <a:r>
              <a:rPr lang="pt-BR" baseline="0" dirty="0" smtClean="0"/>
              <a:t>riqueza cultural e </a:t>
            </a:r>
            <a:r>
              <a:rPr lang="pt-BR" baseline="0" dirty="0" smtClean="0"/>
              <a:t>de sua </a:t>
            </a:r>
            <a:r>
              <a:rPr lang="pt-BR" baseline="0" dirty="0" smtClean="0"/>
              <a:t>biodiversidade, </a:t>
            </a:r>
            <a:r>
              <a:rPr lang="pt-BR" baseline="0" dirty="0" smtClean="0"/>
              <a:t>fez com que o turismo chegasse à região, ampliando a receita de diversas propriedades neste ambiente único. Esta nova </a:t>
            </a:r>
            <a:r>
              <a:rPr lang="pt-BR" baseline="0" dirty="0" smtClean="0"/>
              <a:t>perspectiva agregou renda e </a:t>
            </a:r>
            <a:r>
              <a:rPr lang="pt-BR" baseline="0" dirty="0" smtClean="0"/>
              <a:t>valorizando </a:t>
            </a:r>
            <a:r>
              <a:rPr lang="pt-BR" baseline="0" dirty="0" smtClean="0"/>
              <a:t>a cultura e tradições do homem pantaneiro. </a:t>
            </a:r>
            <a:endParaRPr lang="pt-BR" dirty="0" smtClean="0"/>
          </a:p>
          <a:p>
            <a:endParaRPr lang="pt-BR" dirty="0" smtClean="0"/>
          </a:p>
          <a:p>
            <a:r>
              <a:rPr lang="pt-BR" dirty="0" smtClean="0"/>
              <a:t>Porém, o cenário atual </a:t>
            </a:r>
            <a:r>
              <a:rPr lang="pt-BR" baseline="0" dirty="0" smtClean="0"/>
              <a:t>noticiado pela imprensa, coloca o Pantanal como a nova fronteira agrícola dos estados do Mato Grosso e do Mato Grosso do Sul. Neste contexto, com avanço da soja no Pantanal, e considerando o imediatismo de uma atividade econômica em detrimento de outras e da própria sociedade local, coloca-se este bioma em risco. </a:t>
            </a:r>
            <a:endParaRPr lang="pt-BR" baseline="0" dirty="0" smtClean="0"/>
          </a:p>
          <a:p>
            <a:endParaRPr lang="pt-BR" baseline="0" dirty="0" smtClean="0"/>
          </a:p>
          <a:p>
            <a:r>
              <a:rPr lang="pt-BR" baseline="0" dirty="0" smtClean="0"/>
              <a:t>O avanço da soja acontece sem planejamento, desconsiderando a </a:t>
            </a:r>
            <a:r>
              <a:rPr lang="pt-BR" baseline="0" dirty="0" smtClean="0"/>
              <a:t>vocação sócio ambiental do </a:t>
            </a:r>
            <a:r>
              <a:rPr lang="pt-BR" baseline="0" dirty="0" smtClean="0"/>
              <a:t>Pantanal esta repetindo o que se fez no Cerrado. Porém, a resiliência do Pantanal é muito menor que a do Cerrado, as perdas serão muito maiores. Qual </a:t>
            </a:r>
            <a:r>
              <a:rPr lang="pt-BR" baseline="0" dirty="0" smtClean="0"/>
              <a:t>o preço da extinção de espécies, da perda de habitats e da </a:t>
            </a:r>
            <a:r>
              <a:rPr lang="pt-BR" baseline="0" dirty="0" smtClean="0"/>
              <a:t>biodiversidade? </a:t>
            </a:r>
            <a:r>
              <a:rPr lang="pt-BR" baseline="0" dirty="0" smtClean="0"/>
              <a:t>Qual o preço da falta de planejamento e de tecnologias ambientais a ser pago pelas gerações </a:t>
            </a:r>
            <a:r>
              <a:rPr lang="pt-BR" baseline="0" dirty="0" smtClean="0"/>
              <a:t>atuais e futuras</a:t>
            </a:r>
            <a:r>
              <a:rPr lang="pt-BR" baseline="0" dirty="0" smtClean="0"/>
              <a:t>? Quanto custa a recuperação </a:t>
            </a:r>
            <a:r>
              <a:rPr lang="pt-BR" baseline="0" dirty="0" smtClean="0"/>
              <a:t>das </a:t>
            </a:r>
            <a:r>
              <a:rPr lang="pt-BR" baseline="0" dirty="0" smtClean="0"/>
              <a:t>áreas degradadas? </a:t>
            </a:r>
            <a:r>
              <a:rPr lang="pt-BR" baseline="0" dirty="0" smtClean="0"/>
              <a:t>Qual </a:t>
            </a:r>
            <a:r>
              <a:rPr lang="pt-BR" baseline="0" dirty="0" smtClean="0"/>
              <a:t>o preço que pagamos por todo solo, fertilizantes e outros produtos químicos que, utilizados para produção, </a:t>
            </a:r>
            <a:r>
              <a:rPr lang="pt-BR" baseline="0" dirty="0" smtClean="0"/>
              <a:t>foram arrastados nos </a:t>
            </a:r>
            <a:r>
              <a:rPr lang="pt-BR" baseline="0" dirty="0" smtClean="0"/>
              <a:t>processos erosivos? São muitos questionamentos a serem respondidos e muitos itens a serem contabilizados .</a:t>
            </a:r>
          </a:p>
          <a:p>
            <a:endParaRPr lang="pt-BR" baseline="0" dirty="0" smtClean="0"/>
          </a:p>
          <a:p>
            <a:r>
              <a:rPr lang="pt-BR" baseline="0" dirty="0" smtClean="0"/>
              <a:t>O homem continuamente produz novas tecnologias que contornam obstáculos, um exemplo é a soja, que foi “tropicalizada”. As pesquisas e o melhoramento genético permitiram que a soja, antes plantada exclusivamente abaixo do trópico de Capricórnio, </a:t>
            </a:r>
            <a:r>
              <a:rPr lang="pt-BR" baseline="0" dirty="0" smtClean="0"/>
              <a:t>hoje </a:t>
            </a:r>
            <a:r>
              <a:rPr lang="pt-BR" baseline="0" dirty="0" smtClean="0"/>
              <a:t>é plantada até no Amapá. </a:t>
            </a:r>
            <a:r>
              <a:rPr lang="pt-BR" baseline="0" dirty="0" smtClean="0"/>
              <a:t>Essa busca de novas fronteiras se dá principalmente porque nas </a:t>
            </a:r>
            <a:r>
              <a:rPr lang="pt-BR" baseline="0" dirty="0" smtClean="0"/>
              <a:t>áreas já consolidadas de plantio, as pragas e doenças estão mais resistentes aos </a:t>
            </a:r>
            <a:r>
              <a:rPr lang="pt-BR" baseline="0" dirty="0" smtClean="0"/>
              <a:t>agrotóxicos. Devemos considerar que o </a:t>
            </a:r>
            <a:r>
              <a:rPr lang="pt-BR" baseline="0" dirty="0" smtClean="0"/>
              <a:t>Brasil é o país que mais se utiliza de produtos químicos com alta toxicidade no mundo, realidade que deve revertida urgentemente. </a:t>
            </a:r>
          </a:p>
          <a:p>
            <a:endParaRPr lang="pt-BR" baseline="0" dirty="0" smtClean="0"/>
          </a:p>
          <a:p>
            <a:r>
              <a:rPr lang="pt-BR" baseline="0" dirty="0" smtClean="0"/>
              <a:t>Confirmando estas afirmações foi divulgado em um diário impresso de Campo Grande sobre um encontro que aconteceu a semana </a:t>
            </a:r>
            <a:r>
              <a:rPr lang="pt-BR" baseline="0" dirty="0" smtClean="0"/>
              <a:t>passada, </a:t>
            </a:r>
            <a:r>
              <a:rPr lang="pt-BR" baseline="0" dirty="0" smtClean="0"/>
              <a:t>para debater </a:t>
            </a:r>
            <a:r>
              <a:rPr lang="pt-BR" sz="1200" b="0" i="0" kern="1200" dirty="0" smtClean="0">
                <a:solidFill>
                  <a:schemeClr val="tx1"/>
                </a:solidFill>
                <a:effectLst/>
                <a:latin typeface="+mn-lt"/>
                <a:ea typeface="+mn-ea"/>
                <a:cs typeface="+mn-cs"/>
              </a:rPr>
              <a:t>sobre controle biológico de pragas e doenças que impactam a agropecuária.</a:t>
            </a:r>
            <a:r>
              <a:rPr lang="pt-BR" sz="1200" b="0" i="0" kern="1200" baseline="0" dirty="0" smtClean="0">
                <a:solidFill>
                  <a:schemeClr val="tx1"/>
                </a:solidFill>
                <a:effectLst/>
                <a:latin typeface="+mn-lt"/>
                <a:ea typeface="+mn-ea"/>
                <a:cs typeface="+mn-cs"/>
              </a:rPr>
              <a:t> A reportagem do Correio do Estado </a:t>
            </a:r>
            <a:r>
              <a:rPr lang="pt-BR" sz="1200" b="0" i="0" kern="1200" baseline="0" dirty="0" smtClean="0">
                <a:solidFill>
                  <a:schemeClr val="tx1"/>
                </a:solidFill>
                <a:effectLst/>
                <a:latin typeface="+mn-lt"/>
                <a:ea typeface="+mn-ea"/>
                <a:cs typeface="+mn-cs"/>
              </a:rPr>
              <a:t>destacava: </a:t>
            </a:r>
            <a:r>
              <a:rPr lang="pt-BR" sz="1200" b="1" i="0" kern="1200" dirty="0" smtClean="0">
                <a:solidFill>
                  <a:schemeClr val="tx1"/>
                </a:solidFill>
                <a:effectLst/>
                <a:latin typeface="+mn-lt"/>
                <a:ea typeface="+mn-ea"/>
                <a:cs typeface="+mn-cs"/>
              </a:rPr>
              <a:t>Tudo isso é motivado por uma realidade da qual não se pode mais fugir e muito menos deixar de enfrentar</a:t>
            </a:r>
            <a:r>
              <a:rPr lang="pt-BR" sz="1200" b="1" i="0" kern="1200" baseline="0" dirty="0" smtClean="0">
                <a:solidFill>
                  <a:schemeClr val="tx1"/>
                </a:solidFill>
                <a:effectLst/>
                <a:latin typeface="+mn-lt"/>
                <a:ea typeface="+mn-ea"/>
                <a:cs typeface="+mn-cs"/>
              </a:rPr>
              <a:t>: </a:t>
            </a:r>
            <a:r>
              <a:rPr lang="pt-BR" sz="1200" b="0" i="0" kern="1200" baseline="0" dirty="0" smtClean="0">
                <a:solidFill>
                  <a:schemeClr val="tx1"/>
                </a:solidFill>
                <a:effectLst/>
                <a:latin typeface="+mn-lt"/>
                <a:ea typeface="+mn-ea"/>
                <a:cs typeface="+mn-cs"/>
              </a:rPr>
              <a:t>“</a:t>
            </a:r>
            <a:r>
              <a:rPr lang="pt-BR" sz="1200" b="1" i="1" kern="1200" dirty="0" smtClean="0">
                <a:solidFill>
                  <a:schemeClr val="tx1"/>
                </a:solidFill>
                <a:effectLst/>
                <a:latin typeface="+mn-lt"/>
                <a:ea typeface="+mn-ea"/>
                <a:cs typeface="+mn-cs"/>
              </a:rPr>
              <a:t>vários insetos que atacam lavouras estão ganhando resistência aos produtos agroquímicos existentes. Por isso, esses produtos estão ficando ineficazes no combate às pragas, comprometendo o controle fitossanitário</a:t>
            </a:r>
            <a:r>
              <a:rPr lang="pt-BR" sz="1200" b="1" i="1" kern="1200" dirty="0" smtClean="0">
                <a:solidFill>
                  <a:schemeClr val="tx1"/>
                </a:solidFill>
                <a:effectLst/>
                <a:latin typeface="+mn-lt"/>
                <a:ea typeface="+mn-ea"/>
                <a:cs typeface="+mn-cs"/>
              </a:rPr>
              <a:t>”</a:t>
            </a:r>
            <a:r>
              <a:rPr lang="pt-BR" sz="1200" b="0" i="0" kern="1200" dirty="0" smtClean="0">
                <a:solidFill>
                  <a:schemeClr val="tx1"/>
                </a:solidFill>
                <a:effectLst/>
                <a:latin typeface="+mn-lt"/>
                <a:ea typeface="+mn-ea"/>
                <a:cs typeface="+mn-cs"/>
              </a:rPr>
              <a:t>.</a:t>
            </a:r>
          </a:p>
          <a:p>
            <a:endParaRPr lang="pt-BR"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3</a:t>
            </a:fld>
            <a:endParaRPr lang="pt-BR"/>
          </a:p>
        </p:txBody>
      </p:sp>
    </p:spTree>
    <p:extLst>
      <p:ext uri="{BB962C8B-B14F-4D97-AF65-F5344CB8AC3E}">
        <p14:creationId xmlns:p14="http://schemas.microsoft.com/office/powerpoint/2010/main" val="249349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baseline="0" dirty="0" smtClean="0">
                <a:solidFill>
                  <a:schemeClr val="tx1"/>
                </a:solidFill>
                <a:effectLst/>
                <a:latin typeface="+mn-lt"/>
                <a:ea typeface="+mn-ea"/>
                <a:cs typeface="+mn-cs"/>
              </a:rPr>
              <a:t>O Instituto SOS Pantanal tem realizado encontros com técnicos de várias áreas de conhecimento, dentre eles se destaco: Prof. Dr.  Gilvan Sampaio de Oliveira do INPE; Prof. Mario </a:t>
            </a:r>
            <a:r>
              <a:rPr lang="pt-BR" sz="1200" b="0" i="0" kern="1200" baseline="0" dirty="0" err="1" smtClean="0">
                <a:solidFill>
                  <a:schemeClr val="tx1"/>
                </a:solidFill>
                <a:effectLst/>
                <a:latin typeface="+mn-lt"/>
                <a:ea typeface="+mn-ea"/>
                <a:cs typeface="+mn-cs"/>
              </a:rPr>
              <a:t>Luis</a:t>
            </a:r>
            <a:r>
              <a:rPr lang="pt-BR" sz="1200" b="0" i="0" kern="1200" baseline="0" dirty="0" smtClean="0">
                <a:solidFill>
                  <a:schemeClr val="tx1"/>
                </a:solidFill>
                <a:effectLst/>
                <a:latin typeface="+mn-lt"/>
                <a:ea typeface="+mn-ea"/>
                <a:cs typeface="+mn-cs"/>
              </a:rPr>
              <a:t> Assine da Unesp de Rio Claro e Prof. Pierre Girard UFMT/INAU, todos com pesquisas no Pantanal</a:t>
            </a:r>
            <a:r>
              <a:rPr lang="pt-BR" sz="1200" b="0" i="0" u="none" strike="noStrike" kern="1200" baseline="0" dirty="0" smtClean="0">
                <a:solidFill>
                  <a:schemeClr val="tx1"/>
                </a:solidFill>
                <a:effectLst/>
                <a:latin typeface="+mn-lt"/>
                <a:ea typeface="+mn-ea"/>
                <a:cs typeface="+mn-cs"/>
              </a:rPr>
              <a:t>, que nos subsidiaram para afirmar </a:t>
            </a:r>
            <a:r>
              <a:rPr lang="pt-BR" sz="1200" b="0" i="0" kern="1200" baseline="0" dirty="0" smtClean="0">
                <a:solidFill>
                  <a:schemeClr val="tx1"/>
                </a:solidFill>
                <a:effectLst/>
                <a:latin typeface="+mn-lt"/>
                <a:ea typeface="+mn-ea"/>
                <a:cs typeface="+mn-cs"/>
              </a:rPr>
              <a:t>que não se deve permitir o estabelecimento da soja no Pantanal. Assim evitaremos de cometer o mesmo erro dos </a:t>
            </a:r>
            <a:r>
              <a:rPr lang="pt-BR" sz="1200" b="0" i="0" kern="1200" baseline="0" dirty="0" err="1" smtClean="0">
                <a:solidFill>
                  <a:schemeClr val="tx1"/>
                </a:solidFill>
                <a:effectLst/>
                <a:latin typeface="+mn-lt"/>
                <a:ea typeface="+mn-ea"/>
                <a:cs typeface="+mn-cs"/>
              </a:rPr>
              <a:t>Everglades</a:t>
            </a:r>
            <a:r>
              <a:rPr lang="pt-BR" sz="1200" b="0" i="0" kern="1200" baseline="0" dirty="0" smtClean="0">
                <a:solidFill>
                  <a:schemeClr val="tx1"/>
                </a:solidFill>
                <a:effectLst/>
                <a:latin typeface="+mn-lt"/>
                <a:ea typeface="+mn-ea"/>
                <a:cs typeface="+mn-cs"/>
              </a:rPr>
              <a:t>, nos Estados Unidos, que drenaram boa parte do pantanal deles na década de 30 e hoje investem milhões em sua recuperação.</a:t>
            </a:r>
            <a:endParaRPr lang="pt-BR" dirty="0" smtClean="0"/>
          </a:p>
          <a:p>
            <a:endParaRPr lang="pt-BR" baseline="0" dirty="0" smtClean="0"/>
          </a:p>
          <a:p>
            <a:r>
              <a:rPr lang="pt-BR" baseline="0" dirty="0" smtClean="0"/>
              <a:t>Drenar área úmidas num primeiro momento viabilizam a agricultura, mas no médio e longo prazo causam prejuízos. A construção de 26 km de drenos em uma área úmida do rio da Prata na região da Bodoquena, impactou negativamente no turismo da região, reconhecido mundialmente como o destino de ecoturismo no Brasil, são mais de 200 mil turistas que a região recebe anualmente. Na região da Bodoquena a área de soja triplicou.   </a:t>
            </a:r>
            <a:endParaRPr lang="pt-BR" baseline="0" dirty="0" smtClean="0"/>
          </a:p>
          <a:p>
            <a:endParaRPr lang="pt-B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smtClean="0"/>
              <a:t>O </a:t>
            </a:r>
            <a:r>
              <a:rPr lang="pt-BR" dirty="0" smtClean="0"/>
              <a:t>cenário </a:t>
            </a:r>
            <a:r>
              <a:rPr lang="pt-BR" dirty="0" smtClean="0"/>
              <a:t>que se vislumbra</a:t>
            </a:r>
            <a:r>
              <a:rPr lang="pt-BR" baseline="0" dirty="0" smtClean="0"/>
              <a:t> </a:t>
            </a:r>
            <a:r>
              <a:rPr lang="pt-BR" baseline="0" dirty="0" smtClean="0"/>
              <a:t>da </a:t>
            </a:r>
            <a:r>
              <a:rPr lang="pt-BR" baseline="0" dirty="0" smtClean="0"/>
              <a:t>soja no Pantanal e entorno, foi didaticamente demonstrado no processo de drenagem </a:t>
            </a:r>
            <a:r>
              <a:rPr lang="pt-BR" baseline="0" dirty="0" smtClean="0"/>
              <a:t>do banhado do Rio da Prata</a:t>
            </a:r>
            <a:r>
              <a:rPr lang="pt-BR" b="0" i="0" baseline="0" dirty="0" smtClean="0"/>
              <a:t>.</a:t>
            </a:r>
            <a:endParaRPr lang="pt-BR" b="1" i="0" baseline="0" dirty="0" smtClean="0"/>
          </a:p>
          <a:p>
            <a:endParaRPr lang="pt-BR" b="0" i="0"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4</a:t>
            </a:fld>
            <a:endParaRPr lang="pt-BR"/>
          </a:p>
        </p:txBody>
      </p:sp>
    </p:spTree>
    <p:extLst>
      <p:ext uri="{BB962C8B-B14F-4D97-AF65-F5344CB8AC3E}">
        <p14:creationId xmlns:p14="http://schemas.microsoft.com/office/powerpoint/2010/main" val="35455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smtClean="0"/>
              <a:t>O Instituto SOS Pantanal quando criado em 2009 foi bastante criticado, porque SOS? O cenário após 7 anos justifica o nome. Na sua criação o instituto apresentou o mapa 2002-2008, começando o Monitoramento das Alterações da Cobertura Vegetal e Uso do Solo na Bacia do Alto Paraguai. O mapa produto deste monitoramento se tornou referência </a:t>
            </a:r>
            <a:r>
              <a:rPr lang="pt-BR" baseline="0" dirty="0" smtClean="0"/>
              <a:t>para </a:t>
            </a:r>
            <a:r>
              <a:rPr lang="pt-BR" baseline="0" dirty="0" smtClean="0"/>
              <a:t>os estudos desenvolvidos em </a:t>
            </a:r>
            <a:r>
              <a:rPr lang="pt-BR" baseline="0" dirty="0" smtClean="0"/>
              <a:t>Universidades e Institutos de </a:t>
            </a:r>
            <a:r>
              <a:rPr lang="pt-BR" baseline="0" dirty="0" smtClean="0"/>
              <a:t>Pesquisas, nos três níveis: regional, nacional e Internacional. A Agência Nacional de Águas utiliza nosso monitoramento na elaboração do </a:t>
            </a:r>
            <a:r>
              <a:rPr lang="pt-BR" baseline="0" dirty="0" smtClean="0"/>
              <a:t>Plano Nacional da Região Hidrográfica do </a:t>
            </a:r>
            <a:r>
              <a:rPr lang="pt-BR" baseline="0" dirty="0" smtClean="0"/>
              <a:t>Paraguai. Estamos preparando a 5ª Edição, compreendendo o período de 2014 a 2016</a:t>
            </a:r>
            <a:endParaRPr lang="pt-BR" baseline="0" dirty="0" smtClean="0"/>
          </a:p>
          <a:p>
            <a:endParaRPr lang="pt-BR" baseline="0" dirty="0" smtClean="0"/>
          </a:p>
          <a:p>
            <a:r>
              <a:rPr lang="pt-BR" sz="1200" b="0" i="0" u="none" strike="noStrike" kern="1200" baseline="0" dirty="0" smtClean="0">
                <a:solidFill>
                  <a:schemeClr val="tx1"/>
                </a:solidFill>
                <a:latin typeface="+mn-lt"/>
                <a:ea typeface="+mn-ea"/>
                <a:cs typeface="+mn-cs"/>
              </a:rPr>
              <a:t>Esta audiência, acredito será um divisor de águas, tendo em vista a necessidade de se estabelecer </a:t>
            </a:r>
            <a:r>
              <a:rPr lang="pt-BR" sz="1200" b="0" i="1" u="none" strike="noStrike" kern="1200" baseline="0" dirty="0" smtClean="0">
                <a:solidFill>
                  <a:schemeClr val="tx1"/>
                </a:solidFill>
                <a:latin typeface="+mn-lt"/>
                <a:ea typeface="+mn-ea"/>
                <a:cs typeface="+mn-cs"/>
              </a:rPr>
              <a:t>Normas e Limites </a:t>
            </a:r>
            <a:r>
              <a:rPr lang="pt-BR" sz="1200" b="0" i="0" u="none" strike="noStrike" kern="1200" baseline="0" dirty="0" smtClean="0">
                <a:solidFill>
                  <a:schemeClr val="tx1"/>
                </a:solidFill>
                <a:latin typeface="+mn-lt"/>
                <a:ea typeface="+mn-ea"/>
                <a:cs typeface="+mn-cs"/>
              </a:rPr>
              <a:t>para as intervenções na BAP, especificamente em relação à manutenção das inundações no Pantanal e em relação à supressão e substituição da vegetação nativa. Critérios técnicos devem orientar a quantidade permitida de supressão e/ou substituição. As supressões de vegetação nativa para uso alternativo do solo estão condicionadas à autorização dos órgãos de meio ambiente.</a:t>
            </a: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O Pantanal por ser a maior planície alagável contínua do planeta possui 140.000 km², sendo 80% em território brasileiro (MS e MT). Patrimônio Nacional pela Constituição Federal de 1988.</a:t>
            </a:r>
          </a:p>
          <a:p>
            <a:r>
              <a:rPr lang="pt-BR" sz="1200" b="0" i="0" u="none" strike="noStrike" kern="1200" baseline="0" dirty="0" smtClean="0">
                <a:solidFill>
                  <a:schemeClr val="tx1"/>
                </a:solidFill>
                <a:latin typeface="+mn-lt"/>
                <a:ea typeface="+mn-ea"/>
                <a:cs typeface="+mn-cs"/>
              </a:rPr>
              <a:t>Reserva da Biosfera pela Organização das Nações Unidas para a Educação, a Ciência e a Cultura (UNESCO) em 2000. </a:t>
            </a:r>
          </a:p>
          <a:p>
            <a:endParaRPr lang="pt-BR"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Por ser um Bioma frágil e altamente dependente da água, recebeu uma denominação especifica no Novo Código Florestal – Área de Uso Restrito, passando aos Estados de Mato Grosso e Mato Grosso do Sul a responsabilidade de regulamentar os usos mediante o Cadastro Ambiental Rural. No caso de Mato Grosso do Sul, o CAR foi estabelecido levou em consideração a “VIABILIDADE ECONÔMICA DAS PROPRIEDADES RURAIS”, desvirtuando o caráter de área de uso restrito estabelecido no Código Florestal devido as sua fragilidade.</a:t>
            </a:r>
          </a:p>
          <a:p>
            <a:endParaRPr lang="pt-BR" sz="1200" b="0" i="0" u="none" strike="noStrike" kern="1200" baseline="0" dirty="0" smtClean="0">
              <a:solidFill>
                <a:schemeClr val="tx1"/>
              </a:solidFill>
              <a:latin typeface="+mn-lt"/>
              <a:ea typeface="+mn-ea"/>
              <a:cs typeface="+mn-cs"/>
            </a:endParaRPr>
          </a:p>
          <a:p>
            <a:endParaRPr lang="pt-BR" sz="1200" b="0" i="0" u="none" strike="noStrike" kern="1200" baseline="0" dirty="0" smtClean="0">
              <a:solidFill>
                <a:schemeClr val="tx1"/>
              </a:solidFill>
              <a:latin typeface="+mn-lt"/>
              <a:ea typeface="+mn-ea"/>
              <a:cs typeface="+mn-cs"/>
            </a:endParaRPr>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5</a:t>
            </a:fld>
            <a:endParaRPr lang="pt-BR"/>
          </a:p>
        </p:txBody>
      </p:sp>
    </p:spTree>
    <p:extLst>
      <p:ext uri="{BB962C8B-B14F-4D97-AF65-F5344CB8AC3E}">
        <p14:creationId xmlns:p14="http://schemas.microsoft.com/office/powerpoint/2010/main" val="2010719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u="none" strike="noStrike" kern="1200" baseline="0" dirty="0" smtClean="0">
                <a:solidFill>
                  <a:schemeClr val="tx1"/>
                </a:solidFill>
                <a:latin typeface="+mn-lt"/>
                <a:ea typeface="+mn-ea"/>
                <a:cs typeface="+mn-cs"/>
              </a:rPr>
              <a:t>Mais do que desvirtuar o que preconiza o Novo Código Florestal, o avanço da soja no Pantanal, não considera o Zoneamento </a:t>
            </a:r>
            <a:r>
              <a:rPr lang="pt-BR" sz="1200" b="0" i="0" u="none" strike="noStrike" kern="1200" baseline="0" dirty="0" smtClean="0">
                <a:solidFill>
                  <a:schemeClr val="tx1"/>
                </a:solidFill>
                <a:latin typeface="+mn-lt"/>
                <a:ea typeface="+mn-ea"/>
                <a:cs typeface="+mn-cs"/>
              </a:rPr>
              <a:t>Ecológico </a:t>
            </a:r>
            <a:r>
              <a:rPr lang="pt-BR" sz="1200" b="0" i="0" u="none" strike="noStrike" kern="1200" baseline="0" dirty="0" smtClean="0">
                <a:solidFill>
                  <a:schemeClr val="tx1"/>
                </a:solidFill>
                <a:latin typeface="+mn-lt"/>
                <a:ea typeface="+mn-ea"/>
                <a:cs typeface="+mn-cs"/>
              </a:rPr>
              <a:t>Econômico. Nele, especificamente </a:t>
            </a:r>
            <a:r>
              <a:rPr lang="pt-BR" sz="1200" b="0" i="0" u="none" strike="noStrike" kern="1200" baseline="0" dirty="0" smtClean="0">
                <a:solidFill>
                  <a:schemeClr val="tx1"/>
                </a:solidFill>
                <a:latin typeface="+mn-lt"/>
                <a:ea typeface="+mn-ea"/>
                <a:cs typeface="+mn-cs"/>
              </a:rPr>
              <a:t>estas áreas representadas pela cor marrom clara, </a:t>
            </a:r>
            <a:r>
              <a:rPr lang="pt-BR" sz="1200" b="0" i="0" u="none" strike="noStrike" kern="1200" baseline="0" dirty="0" smtClean="0">
                <a:solidFill>
                  <a:schemeClr val="tx1"/>
                </a:solidFill>
                <a:latin typeface="+mn-lt"/>
                <a:ea typeface="+mn-ea"/>
                <a:cs typeface="+mn-cs"/>
              </a:rPr>
              <a:t>foram identificadas na </a:t>
            </a:r>
            <a:r>
              <a:rPr lang="pt-BR" sz="1200" b="0" i="0" u="none" strike="noStrike" kern="1200" baseline="0" dirty="0" smtClean="0">
                <a:solidFill>
                  <a:schemeClr val="tx1"/>
                </a:solidFill>
                <a:latin typeface="+mn-lt"/>
                <a:ea typeface="+mn-ea"/>
                <a:cs typeface="+mn-cs"/>
              </a:rPr>
              <a:t>“</a:t>
            </a:r>
            <a:r>
              <a:rPr lang="pt-BR" sz="1200" b="1" i="0" u="none" strike="noStrike" kern="1200" baseline="0" dirty="0" smtClean="0">
                <a:solidFill>
                  <a:schemeClr val="tx1"/>
                </a:solidFill>
                <a:latin typeface="+mn-lt"/>
                <a:ea typeface="+mn-ea"/>
                <a:cs typeface="+mn-cs"/>
              </a:rPr>
              <a:t>Carta de Vulnerabilidade Natural, </a:t>
            </a:r>
            <a:r>
              <a:rPr lang="pt-BR" sz="1200" b="1" i="0" u="none" strike="noStrike" kern="1200" baseline="0" dirty="0" smtClean="0">
                <a:solidFill>
                  <a:schemeClr val="tx1"/>
                </a:solidFill>
                <a:latin typeface="+mn-lt"/>
                <a:ea typeface="+mn-ea"/>
                <a:cs typeface="+mn-cs"/>
              </a:rPr>
              <a:t>como zonas lindeiras, definindo-as como sendo uma variação </a:t>
            </a:r>
            <a:r>
              <a:rPr lang="pt-BR" sz="1200" b="1" i="0" u="none" strike="noStrike" kern="1200" baseline="0" dirty="0" smtClean="0">
                <a:solidFill>
                  <a:schemeClr val="tx1"/>
                </a:solidFill>
                <a:latin typeface="+mn-lt"/>
                <a:ea typeface="+mn-ea"/>
                <a:cs typeface="+mn-cs"/>
              </a:rPr>
              <a:t>de </a:t>
            </a:r>
            <a:r>
              <a:rPr lang="pt-BR" sz="1200" b="1" i="0" u="none" strike="noStrike" kern="1200" baseline="0" dirty="0" err="1" smtClean="0">
                <a:solidFill>
                  <a:schemeClr val="tx1"/>
                </a:solidFill>
                <a:latin typeface="+mn-lt"/>
                <a:ea typeface="+mn-ea"/>
                <a:cs typeface="+mn-cs"/>
              </a:rPr>
              <a:t>intergrades</a:t>
            </a:r>
            <a:r>
              <a:rPr lang="pt-BR" sz="1200" b="1" i="0" u="none" strike="noStrike" kern="1200" baseline="0" dirty="0" smtClean="0">
                <a:solidFill>
                  <a:schemeClr val="tx1"/>
                </a:solidFill>
                <a:latin typeface="+mn-lt"/>
                <a:ea typeface="+mn-ea"/>
                <a:cs typeface="+mn-cs"/>
              </a:rPr>
              <a:t>/transição  </a:t>
            </a:r>
            <a:r>
              <a:rPr lang="pt-BR" sz="1200" b="1" i="0" u="none" strike="noStrike" kern="1200" baseline="0" dirty="0" smtClean="0">
                <a:solidFill>
                  <a:schemeClr val="tx1"/>
                </a:solidFill>
                <a:latin typeface="+mn-lt"/>
                <a:ea typeface="+mn-ea"/>
                <a:cs typeface="+mn-cs"/>
              </a:rPr>
              <a:t>para instável, </a:t>
            </a:r>
            <a:r>
              <a:rPr lang="pt-BR" sz="1200" b="1" i="0" u="none" strike="noStrike" kern="1200" baseline="0" dirty="0" smtClean="0">
                <a:solidFill>
                  <a:schemeClr val="tx1"/>
                </a:solidFill>
                <a:latin typeface="+mn-lt"/>
                <a:ea typeface="+mn-ea"/>
                <a:cs typeface="+mn-cs"/>
              </a:rPr>
              <a:t>com o </a:t>
            </a:r>
            <a:r>
              <a:rPr lang="pt-BR" sz="1200" b="1" i="0" u="none" strike="noStrike" kern="1200" baseline="0" dirty="0" smtClean="0">
                <a:solidFill>
                  <a:schemeClr val="tx1"/>
                </a:solidFill>
                <a:latin typeface="+mn-lt"/>
                <a:ea typeface="+mn-ea"/>
                <a:cs typeface="+mn-cs"/>
              </a:rPr>
              <a:t>agravante de ser uma região formadora da Planície Pantaneira com grande vulnerabilidade”. </a:t>
            </a:r>
          </a:p>
          <a:p>
            <a:endParaRPr lang="pt-BR" sz="1200" b="1"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Neste aspecto, todo o Pantanal é apresentado no Zoneamento Ecológico-Econômico  como área de grande vulnerabilidade e, no novo Código Florestal, como área de uso restrito. Contudo, o setor agrícola o vê como a nova fronteira agrícola. </a:t>
            </a:r>
            <a:r>
              <a:rPr lang="pt-BR" sz="1200" b="0" i="0" u="none" strike="noStrike" kern="1200" baseline="0" dirty="0" smtClean="0">
                <a:solidFill>
                  <a:schemeClr val="tx1"/>
                </a:solidFill>
                <a:latin typeface="+mn-lt"/>
                <a:ea typeface="+mn-ea"/>
                <a:cs typeface="+mn-cs"/>
              </a:rPr>
              <a:t>Especificamente para a </a:t>
            </a:r>
            <a:r>
              <a:rPr lang="pt-BR" sz="1200" b="0" i="0" u="none" strike="noStrike" kern="1200" baseline="0" dirty="0" smtClean="0">
                <a:solidFill>
                  <a:schemeClr val="tx1"/>
                </a:solidFill>
                <a:latin typeface="+mn-lt"/>
                <a:ea typeface="+mn-ea"/>
                <a:cs typeface="+mn-cs"/>
              </a:rPr>
              <a:t>Zona Depressão do Miranda, o Zoneamento Ecológico-Econômico do Mato Grosso do Sul indica </a:t>
            </a:r>
            <a:r>
              <a:rPr lang="pt-BR" sz="1200" b="0" i="0" u="none" strike="noStrike" kern="1200" baseline="0" dirty="0" smtClean="0">
                <a:solidFill>
                  <a:schemeClr val="tx1"/>
                </a:solidFill>
                <a:latin typeface="+mn-lt"/>
                <a:ea typeface="+mn-ea"/>
                <a:cs typeface="+mn-cs"/>
              </a:rPr>
              <a:t>que a </a:t>
            </a:r>
            <a:r>
              <a:rPr lang="pt-BR" sz="1200" b="0" i="0" u="none" strike="noStrike" kern="1200" baseline="0" dirty="0" smtClean="0">
                <a:solidFill>
                  <a:schemeClr val="tx1"/>
                </a:solidFill>
                <a:latin typeface="+mn-lt"/>
                <a:ea typeface="+mn-ea"/>
                <a:cs typeface="+mn-cs"/>
              </a:rPr>
              <a:t>região </a:t>
            </a:r>
            <a:r>
              <a:rPr lang="pt-BR" sz="1200" b="0" i="0" u="none" strike="noStrike" kern="1200" baseline="0" dirty="0" smtClean="0">
                <a:solidFill>
                  <a:schemeClr val="tx1"/>
                </a:solidFill>
                <a:latin typeface="+mn-lt"/>
                <a:ea typeface="+mn-ea"/>
                <a:cs typeface="+mn-cs"/>
              </a:rPr>
              <a:t>apresenta</a:t>
            </a:r>
            <a:r>
              <a:rPr lang="pt-BR" sz="1200" b="1" kern="1200" dirty="0" smtClean="0">
                <a:solidFill>
                  <a:schemeClr val="tx1"/>
                </a:solidFill>
                <a:effectLst/>
                <a:latin typeface="+mn-lt"/>
                <a:ea typeface="+mn-ea"/>
                <a:cs typeface="+mn-cs"/>
              </a:rPr>
              <a:t> </a:t>
            </a:r>
            <a:r>
              <a:rPr lang="pt-BR" sz="1200" b="1" kern="1200" dirty="0" smtClean="0">
                <a:solidFill>
                  <a:schemeClr val="tx1"/>
                </a:solidFill>
                <a:effectLst/>
                <a:latin typeface="+mn-lt"/>
                <a:ea typeface="+mn-ea"/>
                <a:cs typeface="+mn-cs"/>
              </a:rPr>
              <a:t>fragilidade do terreno e a sua vizinhança com a Planície Pantaneira </a:t>
            </a:r>
            <a:r>
              <a:rPr lang="pt-BR" sz="1200" b="1" kern="1200" dirty="0" smtClean="0">
                <a:solidFill>
                  <a:schemeClr val="tx1"/>
                </a:solidFill>
                <a:effectLst/>
                <a:latin typeface="+mn-lt"/>
                <a:ea typeface="+mn-ea"/>
                <a:cs typeface="+mn-cs"/>
              </a:rPr>
              <a:t>fazendo </a:t>
            </a:r>
            <a:r>
              <a:rPr lang="pt-BR" sz="1200" b="1" kern="1200" dirty="0" smtClean="0">
                <a:solidFill>
                  <a:schemeClr val="tx1"/>
                </a:solidFill>
                <a:effectLst/>
                <a:latin typeface="+mn-lt"/>
                <a:ea typeface="+mn-ea"/>
                <a:cs typeface="+mn-cs"/>
              </a:rPr>
              <a:t>desta zona quase uma sequência da Zona de Proteção da Planície Pantaneira significando que grande parte do que se aplica naquela zona também se aplica nesta.”  </a:t>
            </a:r>
          </a:p>
          <a:p>
            <a:endParaRPr lang="pt-BR" sz="1200" b="1" kern="1200" dirty="0" smtClean="0">
              <a:solidFill>
                <a:schemeClr val="tx1"/>
              </a:solidFill>
              <a:effectLst/>
              <a:latin typeface="+mn-lt"/>
              <a:ea typeface="+mn-ea"/>
              <a:cs typeface="+mn-cs"/>
            </a:endParaRPr>
          </a:p>
          <a:p>
            <a:r>
              <a:rPr lang="pt-BR" sz="1200" b="0" kern="1200" dirty="0" smtClean="0">
                <a:solidFill>
                  <a:schemeClr val="tx1"/>
                </a:solidFill>
                <a:effectLst/>
                <a:latin typeface="+mn-lt"/>
                <a:ea typeface="+mn-ea"/>
                <a:cs typeface="+mn-cs"/>
              </a:rPr>
              <a:t>O ZEE descreve ainda para a </a:t>
            </a:r>
            <a:r>
              <a:rPr lang="pt-BR" sz="1200" b="0" i="0" u="none" strike="noStrike" kern="1200" baseline="0" dirty="0" smtClean="0">
                <a:solidFill>
                  <a:schemeClr val="tx1"/>
                </a:solidFill>
                <a:latin typeface="+mn-lt"/>
                <a:ea typeface="+mn-ea"/>
                <a:cs typeface="+mn-cs"/>
              </a:rPr>
              <a:t>Zona Depressão do Miranda</a:t>
            </a:r>
            <a:r>
              <a:rPr lang="pt-BR" sz="1200" b="0" kern="1200" dirty="0" smtClean="0">
                <a:solidFill>
                  <a:schemeClr val="tx1"/>
                </a:solidFill>
                <a:effectLst/>
                <a:latin typeface="+mn-lt"/>
                <a:ea typeface="+mn-ea"/>
                <a:cs typeface="+mn-cs"/>
              </a:rPr>
              <a:t>:</a:t>
            </a:r>
            <a:r>
              <a:rPr lang="pt-BR" sz="1200" b="0" kern="1200" baseline="0" dirty="0" smtClean="0">
                <a:solidFill>
                  <a:schemeClr val="tx1"/>
                </a:solidFill>
                <a:effectLst/>
                <a:latin typeface="+mn-lt"/>
                <a:ea typeface="+mn-ea"/>
                <a:cs typeface="+mn-cs"/>
              </a:rPr>
              <a:t> “</a:t>
            </a:r>
            <a:r>
              <a:rPr lang="pt-BR" sz="1200" b="1" kern="1200" baseline="0" dirty="0" smtClean="0">
                <a:solidFill>
                  <a:schemeClr val="tx1"/>
                </a:solidFill>
                <a:effectLst/>
                <a:latin typeface="+mn-lt"/>
                <a:ea typeface="+mn-ea"/>
                <a:cs typeface="+mn-cs"/>
              </a:rPr>
              <a:t>Neste aspecto, devem-se apoiar medidas que reduzam os impactos ambientais através do instrumento de Pagamento por Serviços Ambientais, como mecanismos de compensação econômica para proprietários de terras que conservem os recursos naturais acima das obrigações impostas pela legislação, principalmente no que se refere a manutenção de formações vegetais primárias.” </a:t>
            </a:r>
          </a:p>
          <a:p>
            <a:endParaRPr lang="pt-BR" sz="1200" b="1"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kern="1200" baseline="0" dirty="0" smtClean="0">
                <a:solidFill>
                  <a:schemeClr val="tx1"/>
                </a:solidFill>
                <a:effectLst/>
                <a:latin typeface="+mn-lt"/>
                <a:ea typeface="+mn-ea"/>
                <a:cs typeface="+mn-cs"/>
              </a:rPr>
              <a:t>Como vossas excelência podem ver no mapa, em marrom mais claro, consiste a área de depressão do Miranda citada no ZEE. Surpreendentemente nestas áreas a soja já está instalada e pudemos confirmar com a visita “</a:t>
            </a:r>
            <a:r>
              <a:rPr lang="pt-BR" sz="1200" b="0" i="1" kern="1200" baseline="0" dirty="0" smtClean="0">
                <a:solidFill>
                  <a:schemeClr val="tx1"/>
                </a:solidFill>
                <a:effectLst/>
                <a:latin typeface="+mn-lt"/>
                <a:ea typeface="+mn-ea"/>
                <a:cs typeface="+mn-cs"/>
              </a:rPr>
              <a:t>in loco</a:t>
            </a:r>
            <a:r>
              <a:rPr lang="pt-BR" sz="1200" b="0" kern="1200" baseline="0" dirty="0" smtClean="0">
                <a:solidFill>
                  <a:schemeClr val="tx1"/>
                </a:solidFill>
                <a:effectLst/>
                <a:latin typeface="+mn-lt"/>
                <a:ea typeface="+mn-ea"/>
                <a:cs typeface="+mn-cs"/>
              </a:rPr>
              <a:t>”.</a:t>
            </a:r>
            <a:endParaRPr lang="pt-BR" b="0" dirty="0" smtClean="0"/>
          </a:p>
          <a:p>
            <a:endParaRPr lang="pt-BR" b="0" dirty="0" smtClean="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6</a:t>
            </a:fld>
            <a:endParaRPr lang="pt-BR"/>
          </a:p>
        </p:txBody>
      </p:sp>
    </p:spTree>
    <p:extLst>
      <p:ext uri="{BB962C8B-B14F-4D97-AF65-F5344CB8AC3E}">
        <p14:creationId xmlns:p14="http://schemas.microsoft.com/office/powerpoint/2010/main" val="279885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smtClean="0"/>
              <a:t>Tanto em Mato Grosso quanto em Mato Grosso do Sul, </a:t>
            </a:r>
            <a:r>
              <a:rPr lang="pt-BR" baseline="0" dirty="0" smtClean="0"/>
              <a:t>quando sobrevoamos em 2015 para finalização do mapa 2012-2014 e depois junto com Agência Nacional de Águas no processo de elaboração do Plano Nacional da Região Hidrográfica do Paraguai, as áreas destinadas a agricultura foram identificadas e registradas com fotografias </a:t>
            </a:r>
            <a:r>
              <a:rPr lang="pt-BR" baseline="0" dirty="0" err="1" smtClean="0"/>
              <a:t>georeferenciadas</a:t>
            </a:r>
            <a:r>
              <a:rPr lang="pt-BR" baseline="0" dirty="0" smtClean="0"/>
              <a:t>, evidenciando que estão </a:t>
            </a:r>
            <a:r>
              <a:rPr lang="pt-BR" baseline="0" dirty="0" smtClean="0"/>
              <a:t>sendo utilizadas para o plantio de soja, justamente em áreas limítrofes entre planalto e </a:t>
            </a:r>
            <a:r>
              <a:rPr lang="pt-BR" baseline="0" dirty="0" smtClean="0"/>
              <a:t>planície, indicadas no Zoneamento Ecológico-Econômico para que </a:t>
            </a:r>
            <a:r>
              <a:rPr lang="pt-BR" b="0" baseline="0" dirty="0" smtClean="0"/>
              <a:t>se </a:t>
            </a:r>
            <a:r>
              <a:rPr lang="pt-BR" sz="1200" b="0" kern="1200" baseline="0" dirty="0" smtClean="0">
                <a:solidFill>
                  <a:schemeClr val="tx1"/>
                </a:solidFill>
                <a:effectLst/>
                <a:latin typeface="+mn-lt"/>
                <a:ea typeface="+mn-ea"/>
                <a:cs typeface="+mn-cs"/>
              </a:rPr>
              <a:t>apoie medidas que reduzam os impactos ambientais</a:t>
            </a: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7</a:t>
            </a:fld>
            <a:endParaRPr lang="pt-BR"/>
          </a:p>
        </p:txBody>
      </p:sp>
    </p:spTree>
    <p:extLst>
      <p:ext uri="{BB962C8B-B14F-4D97-AF65-F5344CB8AC3E}">
        <p14:creationId xmlns:p14="http://schemas.microsoft.com/office/powerpoint/2010/main" val="77240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a:t>
            </a:r>
            <a:r>
              <a:rPr lang="pt-BR" baseline="0" dirty="0" smtClean="0"/>
              <a:t> Mato Grosso ainda não possui o Zoneamento Ecológico-Econômico, mas considerando a proximidade e altitudes são as mesmas, a noticia da revista Dinheiro Rural </a:t>
            </a:r>
            <a:r>
              <a:rPr lang="pt-BR" dirty="0" smtClean="0"/>
              <a:t>apresenta uma reportagem: </a:t>
            </a:r>
            <a:r>
              <a:rPr lang="pt-BR" b="1" dirty="0" smtClean="0"/>
              <a:t>Terra do Gado e da Soja: </a:t>
            </a:r>
            <a:r>
              <a:rPr lang="pt-BR" b="1" dirty="0" smtClean="0"/>
              <a:t>o casamento de </a:t>
            </a:r>
            <a:r>
              <a:rPr lang="pt-BR" b="1" dirty="0" smtClean="0"/>
              <a:t>conveniência</a:t>
            </a:r>
            <a:r>
              <a:rPr lang="pt-BR" dirty="0" smtClean="0"/>
              <a:t>.  Observem na</a:t>
            </a:r>
            <a:r>
              <a:rPr lang="pt-BR" baseline="0" dirty="0" smtClean="0"/>
              <a:t> imagem a presença de drenos. </a:t>
            </a:r>
            <a:endParaRPr lang="pt-BR"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8</a:t>
            </a:fld>
            <a:endParaRPr lang="pt-BR"/>
          </a:p>
        </p:txBody>
      </p:sp>
    </p:spTree>
    <p:extLst>
      <p:ext uri="{BB962C8B-B14F-4D97-AF65-F5344CB8AC3E}">
        <p14:creationId xmlns:p14="http://schemas.microsoft.com/office/powerpoint/2010/main" val="4215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smtClean="0"/>
              <a:t>Já no Mato Grosso do Sul a soja </a:t>
            </a:r>
            <a:r>
              <a:rPr lang="pt-BR" baseline="0" dirty="0" smtClean="0"/>
              <a:t>que esta sendo plantada na região de </a:t>
            </a:r>
            <a:r>
              <a:rPr lang="pt-BR" dirty="0" smtClean="0"/>
              <a:t>Miranda, </a:t>
            </a:r>
            <a:r>
              <a:rPr lang="pt-BR" dirty="0" smtClean="0"/>
              <a:t>identificada no ZEE</a:t>
            </a:r>
            <a:r>
              <a:rPr lang="pt-BR" baseline="0" dirty="0" smtClean="0"/>
              <a:t> como </a:t>
            </a:r>
            <a:r>
              <a:rPr lang="pt-BR" sz="1200" b="0" i="0" u="none" strike="noStrike" kern="1200" baseline="0" dirty="0" smtClean="0">
                <a:solidFill>
                  <a:schemeClr val="tx1"/>
                </a:solidFill>
                <a:latin typeface="+mn-lt"/>
                <a:ea typeface="+mn-ea"/>
                <a:cs typeface="+mn-cs"/>
              </a:rPr>
              <a:t>Zona </a:t>
            </a:r>
            <a:r>
              <a:rPr lang="pt-BR" sz="1200" b="0" i="0" u="none" strike="noStrike" kern="1200" baseline="0" dirty="0" smtClean="0">
                <a:solidFill>
                  <a:schemeClr val="tx1"/>
                </a:solidFill>
                <a:latin typeface="+mn-lt"/>
                <a:ea typeface="+mn-ea"/>
                <a:cs typeface="+mn-cs"/>
              </a:rPr>
              <a:t>Depressão do </a:t>
            </a:r>
            <a:r>
              <a:rPr lang="pt-BR" sz="1200" b="0" i="0" u="none" strike="noStrike" kern="1200" baseline="0" dirty="0" smtClean="0">
                <a:solidFill>
                  <a:schemeClr val="tx1"/>
                </a:solidFill>
                <a:latin typeface="+mn-lt"/>
                <a:ea typeface="+mn-ea"/>
                <a:cs typeface="+mn-cs"/>
              </a:rPr>
              <a:t>Miranda, local que deveria evitar os impactos de uma atividade intensiva como o plantio da soja. Não fosse esta observação no ZEE boa parte da área de soja plantada se encontra em terrenos que a</a:t>
            </a:r>
            <a:r>
              <a:rPr lang="pt-BR" baseline="0" dirty="0" smtClean="0"/>
              <a:t> </a:t>
            </a:r>
            <a:r>
              <a:rPr lang="pt-BR" baseline="0" dirty="0" smtClean="0"/>
              <a:t>classificação agronômica de aptidão agrícola indicada </a:t>
            </a:r>
            <a:r>
              <a:rPr lang="pt-BR" b="1" baseline="0" dirty="0" smtClean="0"/>
              <a:t>classe 5</a:t>
            </a:r>
            <a:r>
              <a:rPr lang="pt-BR" b="0" baseline="0" dirty="0" smtClean="0"/>
              <a:t>. Esta classe indica para esta classe de aptidão que o uso é</a:t>
            </a:r>
            <a:r>
              <a:rPr lang="pt-BR" baseline="0" dirty="0" smtClean="0"/>
              <a:t> </a:t>
            </a:r>
            <a:r>
              <a:rPr lang="pt-BR" baseline="0" dirty="0" smtClean="0"/>
              <a:t>de proteção da fauna e flora ou de atividade pecuária com pastagem natural. </a:t>
            </a:r>
          </a:p>
          <a:p>
            <a:endParaRPr lang="pt-BR" baseline="0" dirty="0" smtClean="0"/>
          </a:p>
          <a:p>
            <a:r>
              <a:rPr lang="pt-BR" baseline="0" dirty="0" smtClean="0"/>
              <a:t>Neste caso específico, a falta de aptidão esta ligada à estrutura física do solo que não permite a mecanização. Na safra 2015/2016 devido ao “El </a:t>
            </a:r>
            <a:r>
              <a:rPr lang="es-AR" baseline="0" noProof="0" dirty="0" smtClean="0"/>
              <a:t>Niño</a:t>
            </a:r>
            <a:r>
              <a:rPr lang="pt-BR" baseline="0" dirty="0" smtClean="0"/>
              <a:t>”, </a:t>
            </a:r>
            <a:r>
              <a:rPr lang="pt-BR" baseline="0" dirty="0" smtClean="0"/>
              <a:t>a quantidade de chuva </a:t>
            </a:r>
            <a:r>
              <a:rPr lang="pt-BR" baseline="0" dirty="0" smtClean="0"/>
              <a:t>foi acima </a:t>
            </a:r>
            <a:r>
              <a:rPr lang="pt-BR" baseline="0" dirty="0" smtClean="0"/>
              <a:t>da </a:t>
            </a:r>
            <a:r>
              <a:rPr lang="pt-BR" baseline="0" dirty="0" smtClean="0"/>
              <a:t>média, inviabilizando </a:t>
            </a:r>
            <a:r>
              <a:rPr lang="pt-BR" baseline="0" dirty="0" smtClean="0"/>
              <a:t>a colheita de parte da </a:t>
            </a:r>
            <a:r>
              <a:rPr lang="pt-BR" baseline="0" dirty="0" smtClean="0"/>
              <a:t>área, as colhedeiras não conseguiram entrar para realizar a colheita. </a:t>
            </a:r>
            <a:r>
              <a:rPr lang="pt-BR" baseline="0" dirty="0" smtClean="0"/>
              <a:t>Além de fenômenos que alteram as condicionantes climáticas como o fenômeno “El </a:t>
            </a:r>
            <a:r>
              <a:rPr lang="pt-BR" baseline="0" dirty="0" err="1" smtClean="0"/>
              <a:t>Niño</a:t>
            </a:r>
            <a:r>
              <a:rPr lang="pt-BR" baseline="0" dirty="0" smtClean="0"/>
              <a:t>” outro fator limitador da produção em médio e longo prazos esta ligado às mudanças do clima.</a:t>
            </a:r>
            <a:endParaRPr lang="pt-BR" dirty="0"/>
          </a:p>
        </p:txBody>
      </p:sp>
      <p:sp>
        <p:nvSpPr>
          <p:cNvPr id="4" name="Espaço Reservado para Número de Slide 3"/>
          <p:cNvSpPr>
            <a:spLocks noGrp="1"/>
          </p:cNvSpPr>
          <p:nvPr>
            <p:ph type="sldNum" sz="quarter" idx="10"/>
          </p:nvPr>
        </p:nvSpPr>
        <p:spPr/>
        <p:txBody>
          <a:bodyPr/>
          <a:lstStyle/>
          <a:p>
            <a:fld id="{6557B8DA-CB40-42A1-AFD9-879EA3A14870}" type="slidenum">
              <a:rPr lang="pt-BR" smtClean="0"/>
              <a:t>9</a:t>
            </a:fld>
            <a:endParaRPr lang="pt-BR"/>
          </a:p>
        </p:txBody>
      </p:sp>
    </p:spTree>
    <p:extLst>
      <p:ext uri="{BB962C8B-B14F-4D97-AF65-F5344CB8AC3E}">
        <p14:creationId xmlns:p14="http://schemas.microsoft.com/office/powerpoint/2010/main" val="335540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1051880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373247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286065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2718937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76008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97CD0F6-BA0D-40A1-957E-5822769AEBAB}" type="datetimeFigureOut">
              <a:rPr lang="pt-BR" smtClean="0"/>
              <a:t>20/09/2016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279790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97CD0F6-BA0D-40A1-957E-5822769AEBAB}" type="datetimeFigureOut">
              <a:rPr lang="pt-BR" smtClean="0"/>
              <a:t>20/09/2016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6925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97CD0F6-BA0D-40A1-957E-5822769AEBAB}" type="datetimeFigureOut">
              <a:rPr lang="pt-BR" smtClean="0"/>
              <a:t>20/09/2016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33620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97CD0F6-BA0D-40A1-957E-5822769AEBAB}" type="datetimeFigureOut">
              <a:rPr lang="pt-BR" smtClean="0"/>
              <a:t>20/09/2016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266303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97CD0F6-BA0D-40A1-957E-5822769AEBAB}" type="datetimeFigureOut">
              <a:rPr lang="pt-BR" smtClean="0"/>
              <a:t>20/09/2016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523601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97CD0F6-BA0D-40A1-957E-5822769AEBAB}" type="datetimeFigureOut">
              <a:rPr lang="pt-BR" smtClean="0"/>
              <a:t>20/09/2016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9BDF164-44F7-4793-A29E-98752F838DB9}" type="slidenum">
              <a:rPr lang="pt-BR" smtClean="0"/>
              <a:t>‹nº›</a:t>
            </a:fld>
            <a:endParaRPr lang="pt-BR"/>
          </a:p>
        </p:txBody>
      </p:sp>
    </p:spTree>
    <p:extLst>
      <p:ext uri="{BB962C8B-B14F-4D97-AF65-F5344CB8AC3E}">
        <p14:creationId xmlns:p14="http://schemas.microsoft.com/office/powerpoint/2010/main" val="219235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CD0F6-BA0D-40A1-957E-5822769AEBAB}" type="datetimeFigureOut">
              <a:rPr lang="pt-BR" smtClean="0"/>
              <a:t>20/09/2016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DF164-44F7-4793-A29E-98752F838DB9}" type="slidenum">
              <a:rPr lang="pt-BR" smtClean="0"/>
              <a:t>‹nº›</a:t>
            </a:fld>
            <a:endParaRPr lang="pt-BR"/>
          </a:p>
        </p:txBody>
      </p:sp>
    </p:spTree>
    <p:extLst>
      <p:ext uri="{BB962C8B-B14F-4D97-AF65-F5344CB8AC3E}">
        <p14:creationId xmlns:p14="http://schemas.microsoft.com/office/powerpoint/2010/main" val="390620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3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9144"/>
            <a:ext cx="12175786" cy="6867144"/>
          </a:xfrm>
          <a:prstGeom prst="rect">
            <a:avLst/>
          </a:prstGeom>
        </p:spPr>
      </p:pic>
    </p:spTree>
    <p:extLst>
      <p:ext uri="{BB962C8B-B14F-4D97-AF65-F5344CB8AC3E}">
        <p14:creationId xmlns:p14="http://schemas.microsoft.com/office/powerpoint/2010/main" val="3837843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sp>
        <p:nvSpPr>
          <p:cNvPr id="17" name="Título 1"/>
          <p:cNvSpPr>
            <a:spLocks noGrp="1"/>
          </p:cNvSpPr>
          <p:nvPr>
            <p:ph type="title"/>
          </p:nvPr>
        </p:nvSpPr>
        <p:spPr>
          <a:xfrm>
            <a:off x="841136" y="105067"/>
            <a:ext cx="10515600" cy="482162"/>
          </a:xfrm>
        </p:spPr>
        <p:txBody>
          <a:bodyPr>
            <a:normAutofit/>
          </a:bodyPr>
          <a:lstStyle/>
          <a:p>
            <a:pPr algn="r"/>
            <a:r>
              <a:rPr lang="pt-BR" sz="2800" dirty="0" smtClean="0"/>
              <a:t>Anomalia da Temperatura</a:t>
            </a:r>
            <a:endParaRPr lang="pt-BR" sz="2800" dirty="0"/>
          </a:p>
        </p:txBody>
      </p:sp>
      <p:pic>
        <p:nvPicPr>
          <p:cNvPr id="18" name="temperature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1136" y="565964"/>
            <a:ext cx="9144000" cy="5032375"/>
          </a:xfrm>
          <a:prstGeom prst="rect">
            <a:avLst/>
          </a:prstGeom>
        </p:spPr>
      </p:pic>
    </p:spTree>
    <p:extLst>
      <p:ext uri="{BB962C8B-B14F-4D97-AF65-F5344CB8AC3E}">
        <p14:creationId xmlns:p14="http://schemas.microsoft.com/office/powerpoint/2010/main" val="4151761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6"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949" y="102141"/>
            <a:ext cx="6148388"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782592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5"/>
            <a:ext cx="12192000" cy="6876289"/>
          </a:xfrm>
          <a:prstGeom prst="rect">
            <a:avLst/>
          </a:prstGeom>
        </p:spPr>
      </p:pic>
    </p:spTree>
    <p:extLst>
      <p:ext uri="{BB962C8B-B14F-4D97-AF65-F5344CB8AC3E}">
        <p14:creationId xmlns:p14="http://schemas.microsoft.com/office/powerpoint/2010/main" val="33445910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5"/>
            <a:ext cx="12192000" cy="6876289"/>
          </a:xfrm>
          <a:prstGeom prst="rect">
            <a:avLst/>
          </a:prstGeom>
        </p:spPr>
      </p:pic>
      <p:sp>
        <p:nvSpPr>
          <p:cNvPr id="2" name="Título 1"/>
          <p:cNvSpPr>
            <a:spLocks noGrp="1"/>
          </p:cNvSpPr>
          <p:nvPr>
            <p:ph type="title"/>
          </p:nvPr>
        </p:nvSpPr>
        <p:spPr>
          <a:xfrm>
            <a:off x="4178710" y="2202427"/>
            <a:ext cx="6617109" cy="1445341"/>
          </a:xfrm>
        </p:spPr>
        <p:txBody>
          <a:bodyPr>
            <a:noAutofit/>
          </a:bodyPr>
          <a:lstStyle/>
          <a:p>
            <a:pPr algn="ctr"/>
            <a:r>
              <a:rPr lang="pt-BR" sz="4000" b="1" dirty="0" smtClean="0">
                <a:solidFill>
                  <a:schemeClr val="bg1"/>
                </a:solidFill>
                <a:cs typeface="Arial" panose="020B0604020202020204" pitchFamily="34" charset="0"/>
              </a:rPr>
              <a:t>Audiência Pública</a:t>
            </a:r>
            <a:br>
              <a:rPr lang="pt-BR" sz="4000" b="1" dirty="0" smtClean="0">
                <a:solidFill>
                  <a:schemeClr val="bg1"/>
                </a:solidFill>
                <a:cs typeface="Arial" panose="020B0604020202020204" pitchFamily="34" charset="0"/>
              </a:rPr>
            </a:br>
            <a:r>
              <a:rPr lang="pt-BR" sz="4000" b="1" i="1" dirty="0" smtClean="0">
                <a:solidFill>
                  <a:schemeClr val="bg1">
                    <a:lumMod val="85000"/>
                  </a:schemeClr>
                </a:solidFill>
                <a:effectLst>
                  <a:outerShdw blurRad="38100" dist="38100" dir="2700000" algn="tl">
                    <a:srgbClr val="000000">
                      <a:alpha val="43137"/>
                    </a:srgbClr>
                  </a:outerShdw>
                </a:effectLst>
                <a:cs typeface="Arial" panose="020B0604020202020204" pitchFamily="34" charset="0"/>
              </a:rPr>
              <a:t>A ameaça do avanço do plantio da soja no Bioma Pantanal</a:t>
            </a:r>
            <a:endParaRPr lang="pt-BR" sz="4000" b="1" i="1" dirty="0">
              <a:solidFill>
                <a:schemeClr val="bg1">
                  <a:lumMod val="85000"/>
                </a:schemeClr>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09403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37"/>
            <a:ext cx="12197872" cy="6879600"/>
          </a:xfrm>
          <a:prstGeom prst="rect">
            <a:avLst/>
          </a:prstGeom>
        </p:spPr>
      </p:pic>
      <p:sp>
        <p:nvSpPr>
          <p:cNvPr id="5" name="Título 1"/>
          <p:cNvSpPr txBox="1">
            <a:spLocks/>
          </p:cNvSpPr>
          <p:nvPr/>
        </p:nvSpPr>
        <p:spPr>
          <a:xfrm>
            <a:off x="841136" y="105067"/>
            <a:ext cx="10515600" cy="48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smtClean="0"/>
              <a:t>CONTEXTO ATUAL</a:t>
            </a:r>
            <a:endParaRPr lang="pt-BR" sz="2800" b="1" dirty="0"/>
          </a:p>
        </p:txBody>
      </p:sp>
      <p:pic>
        <p:nvPicPr>
          <p:cNvPr id="8" name="Imagem 7"/>
          <p:cNvPicPr>
            <a:picLocks noChangeAspect="1"/>
          </p:cNvPicPr>
          <p:nvPr/>
        </p:nvPicPr>
        <p:blipFill>
          <a:blip r:embed="rId4"/>
          <a:stretch>
            <a:fillRect/>
          </a:stretch>
        </p:blipFill>
        <p:spPr>
          <a:xfrm>
            <a:off x="4218724" y="786332"/>
            <a:ext cx="4076562" cy="18046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2"/>
          <p:cNvPicPr>
            <a:picLocks noChangeAspect="1" noChangeArrowheads="1"/>
          </p:cNvPicPr>
          <p:nvPr/>
        </p:nvPicPr>
        <p:blipFill>
          <a:blip r:embed="rId5"/>
          <a:srcRect/>
          <a:stretch>
            <a:fillRect/>
          </a:stretch>
        </p:blipFill>
        <p:spPr bwMode="auto">
          <a:xfrm>
            <a:off x="968543" y="431978"/>
            <a:ext cx="3613025" cy="3156057"/>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1" name="Imagem 10"/>
          <p:cNvPicPr>
            <a:picLocks noChangeAspect="1"/>
          </p:cNvPicPr>
          <p:nvPr/>
        </p:nvPicPr>
        <p:blipFill>
          <a:blip r:embed="rId6"/>
          <a:stretch>
            <a:fillRect/>
          </a:stretch>
        </p:blipFill>
        <p:spPr>
          <a:xfrm>
            <a:off x="4896411" y="3033130"/>
            <a:ext cx="4753458" cy="29094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Imagem 11"/>
          <p:cNvPicPr>
            <a:picLocks noChangeAspect="1"/>
          </p:cNvPicPr>
          <p:nvPr/>
        </p:nvPicPr>
        <p:blipFill>
          <a:blip r:embed="rId7"/>
          <a:stretch>
            <a:fillRect/>
          </a:stretch>
        </p:blipFill>
        <p:spPr>
          <a:xfrm>
            <a:off x="6557317" y="701954"/>
            <a:ext cx="3918926" cy="230058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7" name="Imagem 6"/>
          <p:cNvPicPr>
            <a:picLocks noChangeAspect="1"/>
          </p:cNvPicPr>
          <p:nvPr/>
        </p:nvPicPr>
        <p:blipFill>
          <a:blip r:embed="rId8"/>
          <a:stretch>
            <a:fillRect/>
          </a:stretch>
        </p:blipFill>
        <p:spPr>
          <a:xfrm>
            <a:off x="7571501" y="3117264"/>
            <a:ext cx="3386994" cy="289476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13" name="Imagem 12"/>
          <p:cNvPicPr>
            <a:picLocks noChangeAspect="1"/>
          </p:cNvPicPr>
          <p:nvPr/>
        </p:nvPicPr>
        <p:blipFill>
          <a:blip r:embed="rId9"/>
          <a:stretch>
            <a:fillRect/>
          </a:stretch>
        </p:blipFill>
        <p:spPr>
          <a:xfrm>
            <a:off x="444395" y="3379971"/>
            <a:ext cx="5804557" cy="2632059"/>
          </a:xfrm>
          <a:prstGeom prst="rect">
            <a:avLst/>
          </a:prstGeom>
          <a:ln w="28575">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442936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10" name="Imagem 9"/>
          <p:cNvPicPr>
            <a:picLocks noChangeAspect="1"/>
          </p:cNvPicPr>
          <p:nvPr/>
        </p:nvPicPr>
        <p:blipFill>
          <a:blip r:embed="rId4"/>
          <a:stretch>
            <a:fillRect/>
          </a:stretch>
        </p:blipFill>
        <p:spPr>
          <a:xfrm>
            <a:off x="4358390" y="64115"/>
            <a:ext cx="3667431" cy="4889906"/>
          </a:xfrm>
          <a:prstGeom prst="rect">
            <a:avLst/>
          </a:prstGeom>
          <a:ln w="571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Imagem 10"/>
          <p:cNvPicPr>
            <a:picLocks noChangeAspect="1"/>
          </p:cNvPicPr>
          <p:nvPr/>
        </p:nvPicPr>
        <p:blipFill>
          <a:blip r:embed="rId5"/>
          <a:stretch>
            <a:fillRect/>
          </a:stretch>
        </p:blipFill>
        <p:spPr>
          <a:xfrm>
            <a:off x="69845" y="301641"/>
            <a:ext cx="4320425" cy="3240319"/>
          </a:xfrm>
          <a:prstGeom prst="rect">
            <a:avLst/>
          </a:prstGeom>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Imagem 11"/>
          <p:cNvPicPr>
            <a:picLocks noChangeAspect="1"/>
          </p:cNvPicPr>
          <p:nvPr/>
        </p:nvPicPr>
        <p:blipFill>
          <a:blip r:embed="rId6"/>
          <a:stretch>
            <a:fillRect/>
          </a:stretch>
        </p:blipFill>
        <p:spPr>
          <a:xfrm>
            <a:off x="2109087" y="3574017"/>
            <a:ext cx="4904262" cy="2758647"/>
          </a:xfrm>
          <a:prstGeom prst="rect">
            <a:avLst/>
          </a:prstGeom>
          <a:ln w="57150">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ítulo 1"/>
          <p:cNvSpPr txBox="1">
            <a:spLocks/>
          </p:cNvSpPr>
          <p:nvPr/>
        </p:nvSpPr>
        <p:spPr>
          <a:xfrm>
            <a:off x="841136" y="105067"/>
            <a:ext cx="10515600" cy="482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b="1" dirty="0" smtClean="0"/>
              <a:t>CONTEXTO ATUAL</a:t>
            </a:r>
            <a:endParaRPr lang="pt-BR" sz="2800" b="1" dirty="0"/>
          </a:p>
        </p:txBody>
      </p:sp>
      <p:pic>
        <p:nvPicPr>
          <p:cNvPr id="2" name="Imagem 1"/>
          <p:cNvPicPr>
            <a:picLocks noChangeAspect="1"/>
          </p:cNvPicPr>
          <p:nvPr/>
        </p:nvPicPr>
        <p:blipFill>
          <a:blip r:embed="rId7"/>
          <a:stretch>
            <a:fillRect/>
          </a:stretch>
        </p:blipFill>
        <p:spPr>
          <a:xfrm>
            <a:off x="7907524" y="854581"/>
            <a:ext cx="3274599" cy="465853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 name="Imagem 7"/>
          <p:cNvPicPr>
            <a:picLocks noChangeAspect="1"/>
          </p:cNvPicPr>
          <p:nvPr/>
        </p:nvPicPr>
        <p:blipFill>
          <a:blip r:embed="rId8"/>
          <a:stretch>
            <a:fillRect/>
          </a:stretch>
        </p:blipFill>
        <p:spPr>
          <a:xfrm>
            <a:off x="117909" y="3318587"/>
            <a:ext cx="2452131" cy="3269508"/>
          </a:xfrm>
          <a:prstGeom prst="rect">
            <a:avLst/>
          </a:prstGeom>
          <a:ln w="57150">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427546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7872" cy="6879600"/>
          </a:xfrm>
        </p:spPr>
      </p:pic>
      <p:sp>
        <p:nvSpPr>
          <p:cNvPr id="2" name="Título 1"/>
          <p:cNvSpPr>
            <a:spLocks noGrp="1"/>
          </p:cNvSpPr>
          <p:nvPr>
            <p:ph type="title"/>
          </p:nvPr>
        </p:nvSpPr>
        <p:spPr>
          <a:xfrm>
            <a:off x="841136" y="105067"/>
            <a:ext cx="10515600" cy="482162"/>
          </a:xfrm>
        </p:spPr>
        <p:txBody>
          <a:bodyPr>
            <a:normAutofit/>
          </a:bodyPr>
          <a:lstStyle/>
          <a:p>
            <a:pPr algn="r"/>
            <a:r>
              <a:rPr lang="pt-BR" sz="2800" dirty="0" smtClean="0"/>
              <a:t>Monitoramento Bacia do Alto Paraguai</a:t>
            </a:r>
            <a:endParaRPr lang="pt-BR" sz="2800" dirty="0"/>
          </a:p>
        </p:txBody>
      </p:sp>
      <p:grpSp>
        <p:nvGrpSpPr>
          <p:cNvPr id="11" name="Grupo 10"/>
          <p:cNvGrpSpPr>
            <a:grpSpLocks noChangeAspect="1"/>
          </p:cNvGrpSpPr>
          <p:nvPr/>
        </p:nvGrpSpPr>
        <p:grpSpPr>
          <a:xfrm>
            <a:off x="4471187" y="723797"/>
            <a:ext cx="2261336" cy="2232781"/>
            <a:chOff x="984892" y="132854"/>
            <a:chExt cx="3373414" cy="3330815"/>
          </a:xfrm>
        </p:grpSpPr>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30666" t="1456" r="2757" b="51054"/>
            <a:stretch>
              <a:fillRect/>
            </a:stretch>
          </p:blipFill>
          <p:spPr bwMode="auto">
            <a:xfrm>
              <a:off x="984892" y="132854"/>
              <a:ext cx="3219450" cy="324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289233" y="2912707"/>
              <a:ext cx="1069073" cy="550962"/>
            </a:xfrm>
            <a:prstGeom prst="rect">
              <a:avLst/>
            </a:prstGeom>
            <a:noFill/>
          </p:spPr>
          <p:txBody>
            <a:bodyPr wrap="square" rtlCol="0">
              <a:spAutoFit/>
            </a:bodyPr>
            <a:lstStyle>
              <a:defPPr>
                <a:defRPr lang="pt-BR"/>
              </a:defPPr>
              <a:lvl1pPr>
                <a:defRPr b="1">
                  <a:solidFill>
                    <a:schemeClr val="bg1"/>
                  </a:solidFill>
                </a:defRPr>
              </a:lvl1pPr>
            </a:lstStyle>
            <a:p>
              <a:r>
                <a:rPr lang="pt-BR" dirty="0"/>
                <a:t>2012</a:t>
              </a:r>
            </a:p>
          </p:txBody>
        </p:sp>
      </p:grpSp>
      <p:pic>
        <p:nvPicPr>
          <p:cNvPr id="10" name="Picture"/>
          <p:cNvPicPr>
            <a:picLocks noChangeAspect="1"/>
          </p:cNvPicPr>
          <p:nvPr/>
        </p:nvPicPr>
        <p:blipFill>
          <a:blip r:embed="rId5"/>
          <a:stretch>
            <a:fillRect/>
          </a:stretch>
        </p:blipFill>
        <p:spPr bwMode="auto">
          <a:xfrm>
            <a:off x="7419189" y="2956578"/>
            <a:ext cx="2422185" cy="3425368"/>
          </a:xfrm>
          <a:prstGeom prst="rect">
            <a:avLst/>
          </a:prstGeom>
          <a:noFill/>
          <a:ln w="9525">
            <a:noFill/>
            <a:miter lim="800000"/>
            <a:headEnd/>
            <a:tailEnd/>
          </a:ln>
        </p:spPr>
      </p:pic>
      <p:pic>
        <p:nvPicPr>
          <p:cNvPr id="13" name="Imagem 12"/>
          <p:cNvPicPr>
            <a:picLocks noChangeAspect="1"/>
          </p:cNvPicPr>
          <p:nvPr/>
        </p:nvPicPr>
        <p:blipFill>
          <a:blip r:embed="rId6"/>
          <a:stretch>
            <a:fillRect/>
          </a:stretch>
        </p:blipFill>
        <p:spPr>
          <a:xfrm>
            <a:off x="4623491" y="3209858"/>
            <a:ext cx="2037832" cy="28998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DSC093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3344" y="824166"/>
            <a:ext cx="1995684" cy="149676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026" name="Picture 2" descr="Monitoramento das alterações da cobertura vegetal e uso do solo na Bacia do Alto Paraguai, Porção Brasileira. Período de Análise: 2010 a 20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6556" y="793080"/>
            <a:ext cx="1349195" cy="1644734"/>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030" name="Picture 6" descr="http://www.sospantanal.org.br/wp-content/uploads/2012/09/41-150x15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8974" y="827367"/>
            <a:ext cx="1484445" cy="1484445"/>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15" name="Imagem 14"/>
          <p:cNvPicPr>
            <a:picLocks noChangeAspect="1"/>
          </p:cNvPicPr>
          <p:nvPr/>
        </p:nvPicPr>
        <p:blipFill>
          <a:blip r:embed="rId10"/>
          <a:stretch>
            <a:fillRect/>
          </a:stretch>
        </p:blipFill>
        <p:spPr>
          <a:xfrm>
            <a:off x="123201" y="116142"/>
            <a:ext cx="4272570" cy="6044605"/>
          </a:xfrm>
          <a:prstGeom prst="rect">
            <a:avLst/>
          </a:prstGeom>
        </p:spPr>
      </p:pic>
      <p:grpSp>
        <p:nvGrpSpPr>
          <p:cNvPr id="12" name="Grupo 11"/>
          <p:cNvGrpSpPr>
            <a:grpSpLocks noChangeAspect="1"/>
          </p:cNvGrpSpPr>
          <p:nvPr/>
        </p:nvGrpSpPr>
        <p:grpSpPr>
          <a:xfrm>
            <a:off x="6700626" y="692296"/>
            <a:ext cx="2272740" cy="2254855"/>
            <a:chOff x="-427226" y="3135943"/>
            <a:chExt cx="4389883" cy="4355338"/>
          </a:xfrm>
        </p:grpSpPr>
        <p:pic>
          <p:nvPicPr>
            <p:cNvPr id="7"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l="30489" t="49001" r="2559" b="3172"/>
            <a:stretch>
              <a:fillRect/>
            </a:stretch>
          </p:blipFill>
          <p:spPr bwMode="auto">
            <a:xfrm>
              <a:off x="-427226" y="3135943"/>
              <a:ext cx="4218005" cy="42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ixaDeTexto 7"/>
            <p:cNvSpPr txBox="1"/>
            <p:nvPr/>
          </p:nvSpPr>
          <p:spPr>
            <a:xfrm>
              <a:off x="2481801" y="6755929"/>
              <a:ext cx="1480856" cy="735352"/>
            </a:xfrm>
            <a:prstGeom prst="rect">
              <a:avLst/>
            </a:prstGeom>
            <a:noFill/>
          </p:spPr>
          <p:txBody>
            <a:bodyPr wrap="square" rtlCol="0">
              <a:spAutoFit/>
            </a:bodyPr>
            <a:lstStyle>
              <a:defPPr>
                <a:defRPr lang="pt-BR"/>
              </a:defPPr>
              <a:lvl1pPr>
                <a:defRPr b="1">
                  <a:solidFill>
                    <a:schemeClr val="bg1"/>
                  </a:solidFill>
                </a:defRPr>
              </a:lvl1pPr>
            </a:lstStyle>
            <a:p>
              <a:pPr algn="ctr"/>
              <a:r>
                <a:rPr lang="pt-BR" dirty="0"/>
                <a:t>2014</a:t>
              </a:r>
            </a:p>
          </p:txBody>
        </p:sp>
      </p:grpSp>
    </p:spTree>
    <p:extLst>
      <p:ext uri="{BB962C8B-B14F-4D97-AF65-F5344CB8AC3E}">
        <p14:creationId xmlns:p14="http://schemas.microsoft.com/office/powerpoint/2010/main" val="3101836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6" name="Picture 2" descr="G:\2015_10_Campo Grande\2\02 -MDE_Subsurfa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948" y="282804"/>
            <a:ext cx="9185782" cy="609425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948" y="201041"/>
            <a:ext cx="4518384" cy="3388789"/>
          </a:xfrm>
          <a:prstGeom prst="rect">
            <a:avLst/>
          </a:prstGeom>
        </p:spPr>
      </p:pic>
      <p:pic>
        <p:nvPicPr>
          <p:cNvPr id="7" name="Picture"/>
          <p:cNvPicPr/>
          <p:nvPr/>
        </p:nvPicPr>
        <p:blipFill>
          <a:blip r:embed="rId6"/>
          <a:srcRect t="9434" b="8385"/>
          <a:stretch>
            <a:fillRect/>
          </a:stretch>
        </p:blipFill>
        <p:spPr bwMode="auto">
          <a:xfrm>
            <a:off x="1036948" y="2937754"/>
            <a:ext cx="4530162" cy="3353900"/>
          </a:xfrm>
          <a:prstGeom prst="rect">
            <a:avLst/>
          </a:prstGeom>
          <a:noFill/>
          <a:ln w="9525">
            <a:noFill/>
            <a:miter lim="800000"/>
            <a:headEnd/>
            <a:tailEnd/>
          </a:ln>
        </p:spPr>
      </p:pic>
    </p:spTree>
    <p:extLst>
      <p:ext uri="{BB962C8B-B14F-4D97-AF65-F5344CB8AC3E}">
        <p14:creationId xmlns:p14="http://schemas.microsoft.com/office/powerpoint/2010/main" val="291814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526" y="1086046"/>
            <a:ext cx="3078024" cy="4353656"/>
          </a:xfrm>
          <a:prstGeom prst="rect">
            <a:avLst/>
          </a:prstGeom>
        </p:spPr>
      </p:pic>
      <p:sp>
        <p:nvSpPr>
          <p:cNvPr id="4" name="Oval 3"/>
          <p:cNvSpPr/>
          <p:nvPr/>
        </p:nvSpPr>
        <p:spPr>
          <a:xfrm>
            <a:off x="9502874" y="2188814"/>
            <a:ext cx="36004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upo 4"/>
          <p:cNvGrpSpPr>
            <a:grpSpLocks noChangeAspect="1"/>
          </p:cNvGrpSpPr>
          <p:nvPr/>
        </p:nvGrpSpPr>
        <p:grpSpPr>
          <a:xfrm>
            <a:off x="297911" y="514351"/>
            <a:ext cx="6486980" cy="2957222"/>
            <a:chOff x="1448963" y="1248752"/>
            <a:chExt cx="5144669" cy="2366972"/>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001" y="1248752"/>
              <a:ext cx="5144631" cy="236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8963" y="1248752"/>
              <a:ext cx="496073" cy="286089"/>
            </a:xfrm>
            <a:prstGeom prst="rect">
              <a:avLst/>
            </a:prstGeom>
            <a:noFill/>
          </p:spPr>
          <p:txBody>
            <a:bodyPr wrap="none" rtlCol="0">
              <a:spAutoFit/>
            </a:bodyPr>
            <a:lstStyle/>
            <a:p>
              <a:pPr algn="ctr"/>
              <a:r>
                <a:rPr lang="pt-BR" b="1" dirty="0" smtClean="0">
                  <a:solidFill>
                    <a:schemeClr val="bg1"/>
                  </a:solidFill>
                  <a:latin typeface="Dutch801 Rm BT" panose="02020603060505020304" pitchFamily="18" charset="0"/>
                </a:rPr>
                <a:t>2012</a:t>
              </a:r>
              <a:endParaRPr lang="pt-BR" b="1" dirty="0">
                <a:solidFill>
                  <a:schemeClr val="bg1"/>
                </a:solidFill>
                <a:latin typeface="Dutch801 Rm BT" panose="02020603060505020304" pitchFamily="18" charset="0"/>
              </a:endParaRPr>
            </a:p>
          </p:txBody>
        </p:sp>
      </p:grpSp>
      <p:cxnSp>
        <p:nvCxnSpPr>
          <p:cNvPr id="10" name="Straight Arrow Connector 9"/>
          <p:cNvCxnSpPr>
            <a:stCxn id="4" idx="2"/>
          </p:cNvCxnSpPr>
          <p:nvPr/>
        </p:nvCxnSpPr>
        <p:spPr>
          <a:xfrm flipH="1" flipV="1">
            <a:off x="6520070" y="2087485"/>
            <a:ext cx="2982804" cy="209341"/>
          </a:xfrm>
          <a:prstGeom prst="straightConnector1">
            <a:avLst/>
          </a:prstGeom>
          <a:ln w="41275" cmpd="tri">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Grupo 5"/>
          <p:cNvGrpSpPr>
            <a:grpSpLocks noChangeAspect="1"/>
          </p:cNvGrpSpPr>
          <p:nvPr/>
        </p:nvGrpSpPr>
        <p:grpSpPr>
          <a:xfrm>
            <a:off x="297911" y="3572902"/>
            <a:ext cx="6486980" cy="2742332"/>
            <a:chOff x="1524001" y="4217733"/>
            <a:chExt cx="5142805" cy="2364811"/>
          </a:xfrm>
        </p:grpSpPr>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217733"/>
              <a:ext cx="5142805" cy="236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1" y="4217733"/>
              <a:ext cx="646331" cy="369332"/>
            </a:xfrm>
            <a:prstGeom prst="rect">
              <a:avLst/>
            </a:prstGeom>
            <a:noFill/>
          </p:spPr>
          <p:txBody>
            <a:bodyPr wrap="none" rtlCol="0">
              <a:spAutoFit/>
            </a:bodyPr>
            <a:lstStyle/>
            <a:p>
              <a:pPr algn="ctr"/>
              <a:r>
                <a:rPr lang="pt-BR" b="1" dirty="0" smtClean="0">
                  <a:solidFill>
                    <a:schemeClr val="bg1"/>
                  </a:solidFill>
                  <a:latin typeface="Dutch801 Rm BT" panose="02020603060505020304" pitchFamily="18" charset="0"/>
                </a:rPr>
                <a:t>2014</a:t>
              </a:r>
              <a:endParaRPr lang="pt-BR" b="1" dirty="0">
                <a:solidFill>
                  <a:schemeClr val="bg1"/>
                </a:solidFill>
                <a:latin typeface="Dutch801 Rm BT" panose="02020603060505020304" pitchFamily="18" charset="0"/>
              </a:endParaRPr>
            </a:p>
          </p:txBody>
        </p:sp>
      </p:grpSp>
      <p:sp>
        <p:nvSpPr>
          <p:cNvPr id="14" name="Título 1"/>
          <p:cNvSpPr txBox="1">
            <a:spLocks/>
          </p:cNvSpPr>
          <p:nvPr/>
        </p:nvSpPr>
        <p:spPr>
          <a:xfrm>
            <a:off x="841136" y="105067"/>
            <a:ext cx="10515600" cy="482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2800" smtClean="0"/>
              <a:t>Monitoramento 2012-2014</a:t>
            </a:r>
            <a:endParaRPr lang="pt-BR" sz="2800" dirty="0"/>
          </a:p>
        </p:txBody>
      </p:sp>
      <p:pic>
        <p:nvPicPr>
          <p:cNvPr id="2" name="Imagem 1"/>
          <p:cNvPicPr>
            <a:picLocks noChangeAspect="1"/>
          </p:cNvPicPr>
          <p:nvPr/>
        </p:nvPicPr>
        <p:blipFill>
          <a:blip r:embed="rId7"/>
          <a:stretch>
            <a:fillRect/>
          </a:stretch>
        </p:blipFill>
        <p:spPr>
          <a:xfrm>
            <a:off x="6771089" y="2525164"/>
            <a:ext cx="2849660" cy="3819132"/>
          </a:xfrm>
          <a:prstGeom prst="rect">
            <a:avLst/>
          </a:prstGeom>
        </p:spPr>
      </p:pic>
      <p:sp>
        <p:nvSpPr>
          <p:cNvPr id="15" name="Oval 3"/>
          <p:cNvSpPr/>
          <p:nvPr/>
        </p:nvSpPr>
        <p:spPr>
          <a:xfrm>
            <a:off x="7244096" y="3435828"/>
            <a:ext cx="36004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6" name="Straight Arrow Connector 9"/>
          <p:cNvCxnSpPr>
            <a:stCxn id="15" idx="2"/>
          </p:cNvCxnSpPr>
          <p:nvPr/>
        </p:nvCxnSpPr>
        <p:spPr>
          <a:xfrm flipH="1" flipV="1">
            <a:off x="6406768" y="2307974"/>
            <a:ext cx="837328" cy="1235866"/>
          </a:xfrm>
          <a:prstGeom prst="straightConnector1">
            <a:avLst/>
          </a:prstGeom>
          <a:ln w="41275" cmpd="tri">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80319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526" y="1086046"/>
            <a:ext cx="3078024" cy="4353656"/>
          </a:xfrm>
          <a:prstGeom prst="rect">
            <a:avLst/>
          </a:prstGeom>
        </p:spPr>
      </p:pic>
      <p:sp>
        <p:nvSpPr>
          <p:cNvPr id="4" name="Oval 3"/>
          <p:cNvSpPr/>
          <p:nvPr/>
        </p:nvSpPr>
        <p:spPr>
          <a:xfrm>
            <a:off x="9930225" y="2284681"/>
            <a:ext cx="45719" cy="45719"/>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Título 1"/>
          <p:cNvSpPr txBox="1">
            <a:spLocks/>
          </p:cNvSpPr>
          <p:nvPr/>
        </p:nvSpPr>
        <p:spPr>
          <a:xfrm>
            <a:off x="841136" y="105067"/>
            <a:ext cx="10515600" cy="482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2800" dirty="0" smtClean="0"/>
              <a:t>Monitoramento 2012-2014  (Cáceres MT)</a:t>
            </a:r>
            <a:endParaRPr lang="pt-BR" sz="2800" dirty="0"/>
          </a:p>
        </p:txBody>
      </p:sp>
      <p:pic>
        <p:nvPicPr>
          <p:cNvPr id="13" name="Image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843" y="566762"/>
            <a:ext cx="4291025" cy="2850010"/>
          </a:xfrm>
          <a:prstGeom prst="rect">
            <a:avLst/>
          </a:prstGeom>
        </p:spPr>
      </p:pic>
      <p:pic>
        <p:nvPicPr>
          <p:cNvPr id="15" name="Image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843" y="3439800"/>
            <a:ext cx="4291025" cy="2850010"/>
          </a:xfrm>
          <a:prstGeom prst="rect">
            <a:avLst/>
          </a:prstGeom>
        </p:spPr>
      </p:pic>
      <p:grpSp>
        <p:nvGrpSpPr>
          <p:cNvPr id="5" name="Grupo 4"/>
          <p:cNvGrpSpPr/>
          <p:nvPr/>
        </p:nvGrpSpPr>
        <p:grpSpPr>
          <a:xfrm>
            <a:off x="4718042" y="587229"/>
            <a:ext cx="4738914" cy="4149230"/>
            <a:chOff x="4718042" y="587229"/>
            <a:chExt cx="4738914" cy="4149230"/>
          </a:xfrm>
        </p:grpSpPr>
        <p:pic>
          <p:nvPicPr>
            <p:cNvPr id="16" name="Picture 2"/>
            <p:cNvPicPr>
              <a:picLocks noChangeAspect="1" noChangeArrowheads="1"/>
            </p:cNvPicPr>
            <p:nvPr/>
          </p:nvPicPr>
          <p:blipFill>
            <a:blip r:embed="rId7"/>
            <a:srcRect/>
            <a:stretch>
              <a:fillRect/>
            </a:stretch>
          </p:blipFill>
          <p:spPr bwMode="auto">
            <a:xfrm>
              <a:off x="4718042" y="879615"/>
              <a:ext cx="4415280" cy="3856844"/>
            </a:xfrm>
            <a:prstGeom prst="rect">
              <a:avLst/>
            </a:prstGeom>
            <a:noFill/>
            <a:ln w="9525">
              <a:noFill/>
              <a:miter lim="800000"/>
              <a:headEnd/>
              <a:tailEnd/>
            </a:ln>
            <a:effectLst>
              <a:outerShdw blurRad="225425" dist="50800" dir="5220000" algn="ctr">
                <a:srgbClr val="000000">
                  <a:alpha val="33000"/>
                </a:srgbClr>
              </a:outerShdw>
            </a:effectLst>
          </p:spPr>
        </p:pic>
        <p:pic>
          <p:nvPicPr>
            <p:cNvPr id="2" name="Imagem 1"/>
            <p:cNvPicPr>
              <a:picLocks noChangeAspect="1"/>
            </p:cNvPicPr>
            <p:nvPr/>
          </p:nvPicPr>
          <p:blipFill>
            <a:blip r:embed="rId8"/>
            <a:stretch>
              <a:fillRect/>
            </a:stretch>
          </p:blipFill>
          <p:spPr>
            <a:xfrm>
              <a:off x="8341747" y="587229"/>
              <a:ext cx="1115209" cy="1459356"/>
            </a:xfrm>
            <a:prstGeom prst="rect">
              <a:avLst/>
            </a:prstGeom>
          </p:spPr>
        </p:pic>
      </p:grpSp>
    </p:spTree>
    <p:extLst>
      <p:ext uri="{BB962C8B-B14F-4D97-AF65-F5344CB8AC3E}">
        <p14:creationId xmlns:p14="http://schemas.microsoft.com/office/powerpoint/2010/main" val="236292494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7872" cy="6879600"/>
          </a:xfrm>
          <a:prstGeom prst="rect">
            <a:avLst/>
          </a:prstGeom>
        </p:spPr>
      </p:pic>
      <p:pic>
        <p:nvPicPr>
          <p:cNvPr id="9" name="Imagem 8"/>
          <p:cNvPicPr>
            <a:picLocks noChangeAspect="1"/>
          </p:cNvPicPr>
          <p:nvPr/>
        </p:nvPicPr>
        <p:blipFill>
          <a:blip r:embed="rId4"/>
          <a:stretch>
            <a:fillRect/>
          </a:stretch>
        </p:blipFill>
        <p:spPr>
          <a:xfrm>
            <a:off x="1852812" y="3190439"/>
            <a:ext cx="3677342" cy="2442515"/>
          </a:xfrm>
          <a:prstGeom prst="rect">
            <a:avLst/>
          </a:prstGeom>
          <a:ln>
            <a:noFill/>
          </a:ln>
          <a:effectLst>
            <a:outerShdw blurRad="225425" dist="50800" dir="5220000" algn="ctr">
              <a:srgbClr val="000000">
                <a:alpha val="33000"/>
              </a:srgbClr>
            </a:outerShdw>
          </a:effectLst>
        </p:spPr>
      </p:pic>
      <p:pic>
        <p:nvPicPr>
          <p:cNvPr id="10" name="Imagem 9"/>
          <p:cNvPicPr>
            <a:picLocks noChangeAspect="1"/>
          </p:cNvPicPr>
          <p:nvPr/>
        </p:nvPicPr>
        <p:blipFill>
          <a:blip r:embed="rId5"/>
          <a:stretch>
            <a:fillRect/>
          </a:stretch>
        </p:blipFill>
        <p:spPr>
          <a:xfrm>
            <a:off x="4641555" y="3174889"/>
            <a:ext cx="3704167" cy="2458065"/>
          </a:xfrm>
          <a:prstGeom prst="rect">
            <a:avLst/>
          </a:prstGeom>
          <a:ln>
            <a:noFill/>
          </a:ln>
          <a:effectLst>
            <a:outerShdw blurRad="184150" dist="241300" dir="11520000" sx="110000" sy="110000" algn="ctr">
              <a:srgbClr val="000000">
                <a:alpha val="18000"/>
              </a:srgbClr>
            </a:outerShdw>
          </a:effectLst>
        </p:spPr>
      </p:pic>
      <p:pic>
        <p:nvPicPr>
          <p:cNvPr id="2" name="Imagem 1"/>
          <p:cNvPicPr>
            <a:picLocks noChangeAspect="1"/>
          </p:cNvPicPr>
          <p:nvPr/>
        </p:nvPicPr>
        <p:blipFill>
          <a:blip r:embed="rId6"/>
          <a:stretch>
            <a:fillRect/>
          </a:stretch>
        </p:blipFill>
        <p:spPr>
          <a:xfrm>
            <a:off x="107967" y="105067"/>
            <a:ext cx="2574790" cy="2540856"/>
          </a:xfrm>
          <a:prstGeom prst="rect">
            <a:avLst/>
          </a:prstGeom>
        </p:spPr>
      </p:pic>
      <p:sp>
        <p:nvSpPr>
          <p:cNvPr id="17" name="Título 1"/>
          <p:cNvSpPr>
            <a:spLocks noGrp="1"/>
          </p:cNvSpPr>
          <p:nvPr>
            <p:ph type="title"/>
          </p:nvPr>
        </p:nvSpPr>
        <p:spPr>
          <a:xfrm>
            <a:off x="841136" y="105067"/>
            <a:ext cx="10515600" cy="482162"/>
          </a:xfrm>
        </p:spPr>
        <p:txBody>
          <a:bodyPr>
            <a:normAutofit/>
          </a:bodyPr>
          <a:lstStyle/>
          <a:p>
            <a:pPr algn="r"/>
            <a:r>
              <a:rPr lang="pt-BR" sz="2800" dirty="0" smtClean="0"/>
              <a:t>Monitoramento 2012-2014 (Miranda – MS)</a:t>
            </a:r>
            <a:endParaRPr lang="pt-BR" sz="2800" dirty="0"/>
          </a:p>
        </p:txBody>
      </p:sp>
      <p:pic>
        <p:nvPicPr>
          <p:cNvPr id="7" name="Imagem 6"/>
          <p:cNvPicPr>
            <a:picLocks noChangeAspect="1"/>
          </p:cNvPicPr>
          <p:nvPr/>
        </p:nvPicPr>
        <p:blipFill>
          <a:blip r:embed="rId7"/>
          <a:stretch>
            <a:fillRect/>
          </a:stretch>
        </p:blipFill>
        <p:spPr>
          <a:xfrm>
            <a:off x="1852812" y="692296"/>
            <a:ext cx="3790124" cy="2516251"/>
          </a:xfrm>
          <a:prstGeom prst="rect">
            <a:avLst/>
          </a:prstGeom>
          <a:ln>
            <a:noFill/>
          </a:ln>
          <a:effectLst>
            <a:outerShdw blurRad="225425" dist="50800" dir="5220000" algn="ctr">
              <a:srgbClr val="000000">
                <a:alpha val="33000"/>
              </a:srgbClr>
            </a:outerShdw>
          </a:effectLst>
        </p:spPr>
      </p:pic>
      <p:pic>
        <p:nvPicPr>
          <p:cNvPr id="8" name="Imagem 7"/>
          <p:cNvPicPr>
            <a:picLocks noChangeAspect="1"/>
          </p:cNvPicPr>
          <p:nvPr/>
        </p:nvPicPr>
        <p:blipFill>
          <a:blip r:embed="rId8"/>
          <a:stretch>
            <a:fillRect/>
          </a:stretch>
        </p:blipFill>
        <p:spPr>
          <a:xfrm>
            <a:off x="4622422" y="704848"/>
            <a:ext cx="3723300" cy="2473039"/>
          </a:xfrm>
          <a:prstGeom prst="rect">
            <a:avLst/>
          </a:prstGeom>
          <a:ln>
            <a:noFill/>
          </a:ln>
          <a:effectLst>
            <a:outerShdw blurRad="184150" dist="241300" dir="11520000" sx="110000" sy="110000" algn="ctr">
              <a:srgbClr val="000000">
                <a:alpha val="18000"/>
              </a:srgbClr>
            </a:outerShdw>
          </a:effectLst>
        </p:spPr>
      </p:pic>
      <p:pic>
        <p:nvPicPr>
          <p:cNvPr id="18"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424" y="694537"/>
            <a:ext cx="3078024" cy="4353656"/>
          </a:xfrm>
          <a:prstGeom prst="rect">
            <a:avLst/>
          </a:prstGeom>
        </p:spPr>
      </p:pic>
      <p:cxnSp>
        <p:nvCxnSpPr>
          <p:cNvPr id="19" name="Straight Arrow Connector 7"/>
          <p:cNvCxnSpPr/>
          <p:nvPr/>
        </p:nvCxnSpPr>
        <p:spPr>
          <a:xfrm flipH="1" flipV="1">
            <a:off x="8345722" y="3174889"/>
            <a:ext cx="1974739" cy="488712"/>
          </a:xfrm>
          <a:prstGeom prst="straightConnector1">
            <a:avLst/>
          </a:prstGeom>
          <a:ln w="41275" cmpd="tri">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10"/>
          <a:stretch>
            <a:fillRect/>
          </a:stretch>
        </p:blipFill>
        <p:spPr>
          <a:xfrm>
            <a:off x="7785729" y="3713464"/>
            <a:ext cx="1991826" cy="2669458"/>
          </a:xfrm>
          <a:prstGeom prst="rect">
            <a:avLst/>
          </a:prstGeom>
        </p:spPr>
      </p:pic>
      <p:cxnSp>
        <p:nvCxnSpPr>
          <p:cNvPr id="22" name="Straight Arrow Connector 7"/>
          <p:cNvCxnSpPr/>
          <p:nvPr/>
        </p:nvCxnSpPr>
        <p:spPr>
          <a:xfrm flipH="1" flipV="1">
            <a:off x="6593773" y="5048193"/>
            <a:ext cx="2001003" cy="446971"/>
          </a:xfrm>
          <a:prstGeom prst="straightConnector1">
            <a:avLst/>
          </a:prstGeom>
          <a:ln w="41275" cmpd="tri">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Imagem 2"/>
          <p:cNvPicPr>
            <a:picLocks noChangeAspect="1"/>
          </p:cNvPicPr>
          <p:nvPr/>
        </p:nvPicPr>
        <p:blipFill>
          <a:blip r:embed="rId11"/>
          <a:stretch>
            <a:fillRect/>
          </a:stretch>
        </p:blipFill>
        <p:spPr>
          <a:xfrm>
            <a:off x="1857907" y="1375495"/>
            <a:ext cx="8637676" cy="3476438"/>
          </a:xfrm>
          <a:prstGeom prst="rect">
            <a:avLst/>
          </a:prstGeom>
        </p:spPr>
      </p:pic>
    </p:spTree>
    <p:extLst>
      <p:ext uri="{BB962C8B-B14F-4D97-AF65-F5344CB8AC3E}">
        <p14:creationId xmlns:p14="http://schemas.microsoft.com/office/powerpoint/2010/main" val="190929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1851</TotalTime>
  <Words>2368</Words>
  <Application>Microsoft Office PowerPoint</Application>
  <PresentationFormat>Widescreen</PresentationFormat>
  <Paragraphs>74</Paragraphs>
  <Slides>12</Slides>
  <Notes>12</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12</vt:i4>
      </vt:variant>
    </vt:vector>
  </HeadingPairs>
  <TitlesOfParts>
    <vt:vector size="17" baseType="lpstr">
      <vt:lpstr>Arial</vt:lpstr>
      <vt:lpstr>Calibri</vt:lpstr>
      <vt:lpstr>Calibri Light</vt:lpstr>
      <vt:lpstr>Dutch801 Rm BT</vt:lpstr>
      <vt:lpstr>Tema do Office</vt:lpstr>
      <vt:lpstr>Apresentação do PowerPoint</vt:lpstr>
      <vt:lpstr>Audiência Pública A ameaça do avanço do plantio da soja no Bioma Pantanal</vt:lpstr>
      <vt:lpstr>Apresentação do PowerPoint</vt:lpstr>
      <vt:lpstr>Apresentação do PowerPoint</vt:lpstr>
      <vt:lpstr>Monitoramento Bacia do Alto Paraguai</vt:lpstr>
      <vt:lpstr>Apresentação do PowerPoint</vt:lpstr>
      <vt:lpstr>Apresentação do PowerPoint</vt:lpstr>
      <vt:lpstr>Apresentação do PowerPoint</vt:lpstr>
      <vt:lpstr>Monitoramento 2012-2014 (Miranda – MS)</vt:lpstr>
      <vt:lpstr>Anomalia da Temperatura</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Fernando</dc:creator>
  <cp:lastModifiedBy>Felipe Dias</cp:lastModifiedBy>
  <cp:revision>139</cp:revision>
  <cp:lastPrinted>2016-09-15T12:08:29Z</cp:lastPrinted>
  <dcterms:created xsi:type="dcterms:W3CDTF">2016-08-22T19:37:09Z</dcterms:created>
  <dcterms:modified xsi:type="dcterms:W3CDTF">2016-09-20T21:49:19Z</dcterms:modified>
</cp:coreProperties>
</file>