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52" r:id="rId2"/>
    <p:sldId id="257" r:id="rId3"/>
    <p:sldId id="339" r:id="rId4"/>
    <p:sldId id="340" r:id="rId5"/>
    <p:sldId id="354" r:id="rId6"/>
    <p:sldId id="355" r:id="rId7"/>
  </p:sldIdLst>
  <p:sldSz cx="9144000" cy="6858000" type="screen4x3"/>
  <p:notesSz cx="6805613" cy="99393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4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8831" cy="496406"/>
          </a:xfrm>
          <a:prstGeom prst="rect">
            <a:avLst/>
          </a:prstGeom>
        </p:spPr>
        <p:txBody>
          <a:bodyPr vert="horz" lIns="92365" tIns="46182" rIns="92365" bIns="46182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5175" y="3"/>
            <a:ext cx="2948830" cy="496406"/>
          </a:xfrm>
          <a:prstGeom prst="rect">
            <a:avLst/>
          </a:prstGeom>
        </p:spPr>
        <p:txBody>
          <a:bodyPr vert="horz" lIns="92365" tIns="46182" rIns="92365" bIns="46182" rtlCol="0"/>
          <a:lstStyle>
            <a:lvl1pPr algn="r">
              <a:defRPr sz="1200"/>
            </a:lvl1pPr>
          </a:lstStyle>
          <a:p>
            <a:fld id="{0A04BEE9-189A-402F-BB63-8A45C051972C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1333"/>
            <a:ext cx="2948831" cy="496406"/>
          </a:xfrm>
          <a:prstGeom prst="rect">
            <a:avLst/>
          </a:prstGeom>
        </p:spPr>
        <p:txBody>
          <a:bodyPr vert="horz" lIns="92365" tIns="46182" rIns="92365" bIns="46182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5175" y="9441333"/>
            <a:ext cx="2948830" cy="496406"/>
          </a:xfrm>
          <a:prstGeom prst="rect">
            <a:avLst/>
          </a:prstGeom>
        </p:spPr>
        <p:txBody>
          <a:bodyPr vert="horz" lIns="92365" tIns="46182" rIns="92365" bIns="46182" rtlCol="0" anchor="b"/>
          <a:lstStyle>
            <a:lvl1pPr algn="r">
              <a:defRPr sz="1200"/>
            </a:lvl1pPr>
          </a:lstStyle>
          <a:p>
            <a:fld id="{14CBBE0C-8642-420D-9679-6410A067D8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537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8831" cy="498008"/>
          </a:xfrm>
          <a:prstGeom prst="rect">
            <a:avLst/>
          </a:prstGeom>
        </p:spPr>
        <p:txBody>
          <a:bodyPr vert="horz" lIns="92365" tIns="46182" rIns="92365" bIns="46182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5175" y="0"/>
            <a:ext cx="2948830" cy="498008"/>
          </a:xfrm>
          <a:prstGeom prst="rect">
            <a:avLst/>
          </a:prstGeom>
        </p:spPr>
        <p:txBody>
          <a:bodyPr vert="horz" lIns="92365" tIns="46182" rIns="92365" bIns="46182" rtlCol="0"/>
          <a:lstStyle>
            <a:lvl1pPr algn="r">
              <a:defRPr sz="1200"/>
            </a:lvl1pPr>
          </a:lstStyle>
          <a:p>
            <a:fld id="{28272539-9D41-4EC9-8395-1FE6021BA111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5" tIns="46182" rIns="92365" bIns="46182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365" y="4783116"/>
            <a:ext cx="5444490" cy="3913605"/>
          </a:xfrm>
          <a:prstGeom prst="rect">
            <a:avLst/>
          </a:prstGeom>
        </p:spPr>
        <p:txBody>
          <a:bodyPr vert="horz" lIns="92365" tIns="46182" rIns="92365" bIns="46182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1331"/>
            <a:ext cx="2948831" cy="498008"/>
          </a:xfrm>
          <a:prstGeom prst="rect">
            <a:avLst/>
          </a:prstGeom>
        </p:spPr>
        <p:txBody>
          <a:bodyPr vert="horz" lIns="92365" tIns="46182" rIns="92365" bIns="46182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5175" y="9441331"/>
            <a:ext cx="2948830" cy="498008"/>
          </a:xfrm>
          <a:prstGeom prst="rect">
            <a:avLst/>
          </a:prstGeom>
        </p:spPr>
        <p:txBody>
          <a:bodyPr vert="horz" lIns="92365" tIns="46182" rIns="92365" bIns="46182" rtlCol="0" anchor="b"/>
          <a:lstStyle>
            <a:lvl1pPr algn="r">
              <a:defRPr sz="1200"/>
            </a:lvl1pPr>
          </a:lstStyle>
          <a:p>
            <a:fld id="{F1B7FCC8-FD63-405B-843C-C816E053191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389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935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88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836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368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483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754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561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168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868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8087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95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1BA30-7109-4D2E-8F91-9F3D426A2DB2}" type="datetimeFigureOut">
              <a:rPr lang="pt-BR" smtClean="0"/>
              <a:t>12/06/2017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B1150-A1C9-4DBA-B97B-9845D31DC6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656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>
            <a:spLocks/>
          </p:cNvSpPr>
          <p:nvPr/>
        </p:nvSpPr>
        <p:spPr>
          <a:xfrm>
            <a:off x="1398214" y="4725144"/>
            <a:ext cx="6712537" cy="1008112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CRISTINA APARECIDA RIBEIRO BRASILIANO</a:t>
            </a:r>
            <a:br>
              <a:rPr lang="pt-BR" sz="14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endParaRPr lang="pt-BR" sz="14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r"/>
            <a:r>
              <a:rPr lang="pt-BR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Vice-Procuradora-Geral do Trabalho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8826" cy="6858000"/>
          </a:xfrm>
          <a:prstGeom prst="rect">
            <a:avLst/>
          </a:prstGeom>
        </p:spPr>
      </p:pic>
      <p:sp>
        <p:nvSpPr>
          <p:cNvPr id="9" name="Título 4"/>
          <p:cNvSpPr>
            <a:spLocks noGrp="1"/>
          </p:cNvSpPr>
          <p:nvPr>
            <p:ph type="ctrTitle"/>
          </p:nvPr>
        </p:nvSpPr>
        <p:spPr>
          <a:xfrm>
            <a:off x="2843809" y="0"/>
            <a:ext cx="6300192" cy="1628800"/>
          </a:xfrm>
          <a:noFill/>
        </p:spPr>
        <p:txBody>
          <a:bodyPr>
            <a:normAutofit fontScale="90000"/>
          </a:bodyPr>
          <a:lstStyle/>
          <a:p>
            <a:r>
              <a:rPr lang="pt-BR" sz="2200" b="1" dirty="0">
                <a:solidFill>
                  <a:schemeClr val="bg1"/>
                </a:solidFill>
                <a:latin typeface="Arial Black" panose="020B0A04020102020204" pitchFamily="34" charset="0"/>
              </a:rPr>
              <a:t>MINISTÉRIO PÚBLICO DO TRABALHO</a:t>
            </a:r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Cristina Aparecida Ribeiro Brasiliano</a:t>
            </a:r>
            <a:b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Procuradora-Geral do Trabalho em exercício</a:t>
            </a:r>
          </a:p>
        </p:txBody>
      </p:sp>
      <p:sp>
        <p:nvSpPr>
          <p:cNvPr id="11" name="Subtítulo 5"/>
          <p:cNvSpPr>
            <a:spLocks noGrp="1"/>
          </p:cNvSpPr>
          <p:nvPr>
            <p:ph type="subTitle" idx="1"/>
          </p:nvPr>
        </p:nvSpPr>
        <p:spPr>
          <a:xfrm>
            <a:off x="4047231" y="3009376"/>
            <a:ext cx="5096769" cy="839248"/>
          </a:xfrm>
          <a:solidFill>
            <a:schemeClr val="bg1">
              <a:alpha val="61000"/>
            </a:schemeClr>
          </a:solidFill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chemeClr val="tx1"/>
                </a:solidFill>
              </a:rPr>
              <a:t>ERRADICAÇÃO DO TRABALHO INFANTIL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1029" cy="5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33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722" cy="6858000"/>
          </a:xfrm>
          <a:prstGeom prst="rect">
            <a:avLst/>
          </a:prstGeom>
        </p:spPr>
      </p:pic>
      <p:sp>
        <p:nvSpPr>
          <p:cNvPr id="3" name="Subtítulo 5"/>
          <p:cNvSpPr txBox="1">
            <a:spLocks/>
          </p:cNvSpPr>
          <p:nvPr/>
        </p:nvSpPr>
        <p:spPr>
          <a:xfrm>
            <a:off x="827273" y="696881"/>
            <a:ext cx="7777175" cy="527165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/>
            <a:r>
              <a:rPr lang="pt-BR" sz="20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I -</a:t>
            </a:r>
            <a:r>
              <a:rPr lang="pt-BR" sz="2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 A Constituição da República de 1988 e os Direitos da Criança e Juventude;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Art. 227. Princípio da proteção integral à criança;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Inciso XXXIII, art.7º – proíbe o trabalho infantil, exceto aprendiz.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pt-BR" sz="2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Brasil possui ordenamento jurídico de vanguarda, mas ainda assim, há 3 milhões de crianças e de jovens entre 5 a 17 anos em situação de risco.</a:t>
            </a:r>
          </a:p>
          <a:p>
            <a:pPr lvl="1" algn="just"/>
            <a:endParaRPr lang="pt-BR" sz="14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lvl="1" algn="just"/>
            <a:r>
              <a:rPr lang="pt-BR" sz="20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II -</a:t>
            </a:r>
            <a:r>
              <a:rPr lang="pt-BR" sz="2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 O MPT e a atuação no Combate ao Trabalho Infantil – COORDINFÂNCIA</a:t>
            </a:r>
          </a:p>
          <a:p>
            <a:pPr lvl="1" algn="just"/>
            <a:endParaRPr lang="pt-BR" sz="1400" dirty="0">
              <a:solidFill>
                <a:schemeClr val="tx1"/>
              </a:solidFill>
              <a:latin typeface="+mj-lt"/>
              <a:cs typeface="Courier New" panose="02070309020205020404" pitchFamily="49" charset="0"/>
            </a:endParaRPr>
          </a:p>
          <a:p>
            <a:pPr lvl="1" algn="just"/>
            <a:r>
              <a:rPr lang="pt-BR" sz="20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III -</a:t>
            </a:r>
            <a:r>
              <a:rPr lang="pt-BR" sz="2000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 O Projeto Estratégico Nacional – </a:t>
            </a:r>
            <a:r>
              <a:rPr lang="pt-BR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ourier New" panose="02070309020205020404" pitchFamily="49" charset="0"/>
              </a:rPr>
              <a:t>Resgate a Infância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chemeClr val="tx1"/>
                </a:solidFill>
                <a:cs typeface="Courier New" panose="02070309020205020404" pitchFamily="49" charset="0"/>
              </a:rPr>
              <a:t>Eixo Educação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Eixo Aprendizagem</a:t>
            </a:r>
          </a:p>
          <a:p>
            <a:pPr marL="742950" lvl="1" indent="-285750" algn="l">
              <a:buFont typeface="Wingdings" panose="05000000000000000000" pitchFamily="2" charset="2"/>
              <a:buChar char="ü"/>
            </a:pPr>
            <a:r>
              <a:rPr lang="pt-BR" sz="1800" b="1" dirty="0">
                <a:solidFill>
                  <a:schemeClr val="tx1"/>
                </a:solidFill>
                <a:latin typeface="+mj-lt"/>
                <a:cs typeface="Courier New" panose="02070309020205020404" pitchFamily="49" charset="0"/>
              </a:rPr>
              <a:t>Eixo Políticas Públicas</a:t>
            </a:r>
          </a:p>
          <a:p>
            <a:pPr algn="just"/>
            <a:endParaRPr lang="pt-BR" sz="2000" b="1" dirty="0">
              <a:solidFill>
                <a:schemeClr val="tx1"/>
              </a:solidFill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043608" y="188641"/>
            <a:ext cx="7748204" cy="504056"/>
          </a:xfrm>
          <a:solidFill>
            <a:schemeClr val="bg1">
              <a:alpha val="89000"/>
            </a:schemeClr>
          </a:solidFill>
        </p:spPr>
        <p:txBody>
          <a:bodyPr>
            <a:no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MINISTÉRIO PÚBLICO DO TRABALHO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761511"/>
            <a:ext cx="2749145" cy="19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563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2" y="0"/>
            <a:ext cx="9150722" cy="6858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782021"/>
            <a:ext cx="4032448" cy="2345833"/>
          </a:xfrm>
          <a:prstGeom prst="rect">
            <a:avLst/>
          </a:prstGeom>
        </p:spPr>
      </p:pic>
      <p:sp>
        <p:nvSpPr>
          <p:cNvPr id="7" name="Título 4"/>
          <p:cNvSpPr>
            <a:spLocks noGrp="1"/>
          </p:cNvSpPr>
          <p:nvPr>
            <p:ph type="ctrTitle"/>
          </p:nvPr>
        </p:nvSpPr>
        <p:spPr>
          <a:xfrm>
            <a:off x="899592" y="11087"/>
            <a:ext cx="7848872" cy="764704"/>
          </a:xfrm>
          <a:solidFill>
            <a:schemeClr val="bg1">
              <a:alpha val="89000"/>
            </a:schemeClr>
          </a:solidFill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EIXO EDUCAÇÃO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143225" y="751344"/>
            <a:ext cx="7632848" cy="2677656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Principais protagonistas: professor e aluno;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Sensibilizar sobre os malefícios do trabalho infantil: perpetuação da miséria, da desigualdade social e ampliação da marginalidade;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Desconstruir mitos;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Importância da escola: a educação constrói o cidadão e o país.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14" y="3782021"/>
            <a:ext cx="3907210" cy="234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69"/>
            <a:ext cx="9213011" cy="6904682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848872" cy="588355"/>
          </a:xfrm>
          <a:solidFill>
            <a:schemeClr val="bg1">
              <a:alpha val="89000"/>
            </a:schemeClr>
          </a:solidFill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EIXO APRENDIZAGEM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449572"/>
            <a:ext cx="4032448" cy="200376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970" y="4437112"/>
            <a:ext cx="3668638" cy="202868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151620" y="882624"/>
            <a:ext cx="7632848" cy="3416320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Introduzir corretamente o jovem no mercado de trabalho: forja o caráter com valores, ética e disciplina; 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Sensibilizar sobre as vantagens da aprendizagem – não é um estorvo: auxiliar no combate ao trabalho ilegal, evita a evasão escolar e  promove o trabalho em condições saudáveis;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O MPT e a aprendizagem de jovens e adolescentes oriundos do sistema socioeducativo – termo de cooperação com os MPs estaduais.</a:t>
            </a:r>
          </a:p>
        </p:txBody>
      </p:sp>
    </p:spTree>
    <p:extLst>
      <p:ext uri="{BB962C8B-B14F-4D97-AF65-F5344CB8AC3E}">
        <p14:creationId xmlns:p14="http://schemas.microsoft.com/office/powerpoint/2010/main" val="3679735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531"/>
            <a:ext cx="9213011" cy="6904682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1062026" y="116632"/>
            <a:ext cx="7848872" cy="546131"/>
          </a:xfrm>
          <a:solidFill>
            <a:schemeClr val="bg1">
              <a:alpha val="89000"/>
            </a:schemeClr>
          </a:solidFill>
        </p:spPr>
        <p:txBody>
          <a:bodyPr>
            <a:normAutofit fontScale="90000"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EIXO POLÍTICAS PÚBLICAS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62" y="3515471"/>
            <a:ext cx="2105818" cy="26947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3525717"/>
            <a:ext cx="2115822" cy="275880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170038" y="1124744"/>
            <a:ext cx="7632848" cy="1938992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Inclusão de rubrica no orçamento municipal para ampliar e conferir efetividade à rede de proteção infanto-juvenil;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Interação entre MPT e os diversos atores sociais.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/>
              <a:t>O desafio é complexo e requer atuação concertada entre diversas instituições em parceria.</a:t>
            </a:r>
          </a:p>
        </p:txBody>
      </p:sp>
    </p:spTree>
    <p:extLst>
      <p:ext uri="{BB962C8B-B14F-4D97-AF65-F5344CB8AC3E}">
        <p14:creationId xmlns:p14="http://schemas.microsoft.com/office/powerpoint/2010/main" val="877607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9" y="0"/>
            <a:ext cx="9213011" cy="690468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273" y="4941168"/>
            <a:ext cx="1440940" cy="184391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0" y="4941168"/>
            <a:ext cx="1414160" cy="18439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33736" y="1641353"/>
            <a:ext cx="7930751" cy="3231654"/>
          </a:xfrm>
          <a:prstGeom prst="rect">
            <a:avLst/>
          </a:prstGeom>
          <a:noFill/>
          <a:ln w="381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Preocupação com as recentes propostas de reforma – trabalhista e previdenciária!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Crianças e adolescentes são seres em desenvolvimento biopsicossocial a quem o Estado, a família e a sociedade devem assegurar os direitos fundamentais.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Os malefícios do labor precoce atrai até acidentes de trabalho com mutilações envolvendo crianças. Os equipamentos de proteção individual não são adequados à compleição física da criança e não cumprem seu papel;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000" dirty="0"/>
              <a:t>Erradicar o trabalho infantil </a:t>
            </a:r>
            <a:r>
              <a:rPr lang="pt-BR" sz="2400" dirty="0">
                <a:solidFill>
                  <a:srgbClr val="A50021"/>
                </a:solidFill>
              </a:rPr>
              <a:t>é missão que exige coragem</a:t>
            </a:r>
            <a:r>
              <a:rPr lang="pt-BR" sz="2000" dirty="0"/>
              <a:t>!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737" y="161477"/>
            <a:ext cx="2324346" cy="129123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778" y="188641"/>
            <a:ext cx="2379927" cy="131605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9277" y="4941168"/>
            <a:ext cx="3080478" cy="179203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8641"/>
            <a:ext cx="2223377" cy="126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4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1667</TotalTime>
  <Words>358</Words>
  <Application>Microsoft Office PowerPoint</Application>
  <PresentationFormat>Apresentação na tela (4:3)</PresentationFormat>
  <Paragraphs>33</Paragraphs>
  <Slides>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Calibri</vt:lpstr>
      <vt:lpstr>Courier New</vt:lpstr>
      <vt:lpstr>Wingdings</vt:lpstr>
      <vt:lpstr>Tema do Office</vt:lpstr>
      <vt:lpstr>MINISTÉRIO PÚBLICO DO TRABALHO  Cristina Aparecida Ribeiro Brasiliano  Procuradora-Geral do Trabalho em exercício</vt:lpstr>
      <vt:lpstr>MINISTÉRIO PÚBLICO DO TRABALHO</vt:lpstr>
      <vt:lpstr>EIXO EDUCAÇÃO</vt:lpstr>
      <vt:lpstr>EIXO APRENDIZAGEM</vt:lpstr>
      <vt:lpstr>EIXO POLÍTICAS PÚBLICAS</vt:lpstr>
      <vt:lpstr>Apresentação do PowerPoint</vt:lpstr>
    </vt:vector>
  </TitlesOfParts>
  <Company>MPT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thiago.cpereira</dc:creator>
  <cp:lastModifiedBy>Ana Carolina Vaz da Silva</cp:lastModifiedBy>
  <cp:revision>256</cp:revision>
  <cp:lastPrinted>2017-06-12T19:31:10Z</cp:lastPrinted>
  <dcterms:created xsi:type="dcterms:W3CDTF">2013-08-28T18:12:35Z</dcterms:created>
  <dcterms:modified xsi:type="dcterms:W3CDTF">2017-06-12T20:49:16Z</dcterms:modified>
</cp:coreProperties>
</file>