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8" r:id="rId5"/>
    <p:sldId id="336" r:id="rId6"/>
    <p:sldId id="343" r:id="rId7"/>
    <p:sldId id="345" r:id="rId8"/>
    <p:sldId id="34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4" r:id="rId17"/>
    <p:sldId id="353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74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0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0175283-229A-4F5F-9DFA-1F92EAA92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6F6A4B-6373-4887-89DA-53386FAB4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F7FCAE-5E5A-45D5-B18D-66F72D93A103}" type="datetime1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725007-2A21-48A1-9E5A-231B265B3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FC09BF5-426E-412D-AFEA-FE30D83B4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0EFC00-6002-45FF-8385-9CF07DD24D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9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CAE9-E826-4007-AEA7-DD30C08FEB2F}" type="datetime1">
              <a:rPr lang="pt-BR" smtClean="0"/>
              <a:pPr/>
              <a:t>01/10/2024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E82FD2-F864-2E4E-ACF0-2DBC196A70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7249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10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2569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11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1348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12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6331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13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1626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8987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9075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342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2047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6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357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258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9582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pt-BR" noProof="0" smtClean="0"/>
              <a:t>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2555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3C4921B-870F-DA4B-99FE-526B47FAF5FF}"/>
              </a:ext>
            </a:extLst>
          </p:cNvPr>
          <p:cNvCxnSpPr/>
          <p:nvPr userDrawn="1"/>
        </p:nvCxnSpPr>
        <p:spPr>
          <a:xfrm flipH="1">
            <a:off x="351011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1">
            <a:extLst>
              <a:ext uri="{FF2B5EF4-FFF2-40B4-BE49-F238E27FC236}">
                <a16:creationId xmlns:a16="http://schemas.microsoft.com/office/drawing/2014/main" id="{3C217E0E-2C1A-4D03-BC55-D7D6609B8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683" y="879635"/>
            <a:ext cx="7659486" cy="1198178"/>
          </a:xfrm>
          <a:custGeom>
            <a:avLst/>
            <a:gdLst>
              <a:gd name="connsiteX0" fmla="*/ 0 w 7659486"/>
              <a:gd name="connsiteY0" fmla="*/ 0 h 1198178"/>
              <a:gd name="connsiteX1" fmla="*/ 7659486 w 7659486"/>
              <a:gd name="connsiteY1" fmla="*/ 0 h 1198178"/>
              <a:gd name="connsiteX2" fmla="*/ 7355455 w 7659486"/>
              <a:gd name="connsiteY2" fmla="*/ 1198178 h 1198178"/>
              <a:gd name="connsiteX3" fmla="*/ 0 w 7659486"/>
              <a:gd name="connsiteY3" fmla="*/ 1198178 h 1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486" h="1198178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tlCol="0">
            <a:noAutofit/>
          </a:bodyPr>
          <a:lstStyle>
            <a:lvl1pPr>
              <a:defRPr sz="40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6016" y="2551819"/>
            <a:ext cx="2952599" cy="178164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CC3E5904-E918-4A8B-8EC4-387286850D16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B46AC40-4848-C146-B8DE-C805F662D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DO TÍTULO PRINCIPAL</a:t>
            </a:r>
          </a:p>
        </p:txBody>
      </p:sp>
    </p:spTree>
    <p:extLst>
      <p:ext uri="{BB962C8B-B14F-4D97-AF65-F5344CB8AC3E}">
        <p14:creationId xmlns:p14="http://schemas.microsoft.com/office/powerpoint/2010/main" val="39096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 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A0DAFC3C-8A9C-459F-A997-D616407C53EC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114" y="6356350"/>
            <a:ext cx="2188029" cy="365125"/>
          </a:xfrm>
        </p:spPr>
        <p:txBody>
          <a:bodyPr rtlCol="0"/>
          <a:lstStyle>
            <a:lvl1pPr algn="r">
              <a:defRPr sz="1000"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9FE6242-19BA-2847-9959-30D6F0E27035}"/>
              </a:ext>
            </a:extLst>
          </p:cNvPr>
          <p:cNvCxnSpPr/>
          <p:nvPr userDrawn="1"/>
        </p:nvCxnSpPr>
        <p:spPr>
          <a:xfrm flipH="1">
            <a:off x="633306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1">
            <a:extLst>
              <a:ext uri="{FF2B5EF4-FFF2-40B4-BE49-F238E27FC236}">
                <a16:creationId xmlns:a16="http://schemas.microsoft.com/office/drawing/2014/main" id="{715A3155-E4BF-478C-8D90-C66F5EB27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683" y="879636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rtlCol="0" anchor="ctr">
            <a:noAutofit/>
          </a:bodyPr>
          <a:lstStyle>
            <a:lvl1pPr algn="l">
              <a:lnSpc>
                <a:spcPct val="100000"/>
              </a:lnSpc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DF23CDC-9A9D-5247-AD71-0A10D94BDC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6016" y="2551819"/>
            <a:ext cx="4413068" cy="3539265"/>
          </a:xfrm>
        </p:spPr>
        <p:txBody>
          <a:bodyPr rtlCol="0"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342" y="0"/>
            <a:ext cx="5730658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 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0F72571D-58D5-4367-9E7E-94A5A5D795B8}"/>
              </a:ext>
            </a:extLst>
          </p:cNvPr>
          <p:cNvSpPr/>
          <p:nvPr userDrawn="1"/>
        </p:nvSpPr>
        <p:spPr>
          <a:xfrm>
            <a:off x="693682" y="2286000"/>
            <a:ext cx="11498318" cy="34163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ACD184E7-842E-4CDA-8022-CFE5CEA0D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396480 w 8534400"/>
              <a:gd name="connsiteY2" fmla="*/ 2286000 h 6858000"/>
              <a:gd name="connsiteX3" fmla="*/ 693682 w 8534400"/>
              <a:gd name="connsiteY3" fmla="*/ 2286000 h 6858000"/>
              <a:gd name="connsiteX4" fmla="*/ 693682 w 8534400"/>
              <a:gd name="connsiteY4" fmla="*/ 5702300 h 6858000"/>
              <a:gd name="connsiteX5" fmla="*/ 8246759 w 8534400"/>
              <a:gd name="connsiteY5" fmla="*/ 5702300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396480" y="2286000"/>
                </a:lnTo>
                <a:lnTo>
                  <a:pt x="693682" y="2286000"/>
                </a:lnTo>
                <a:lnTo>
                  <a:pt x="693682" y="5702300"/>
                </a:lnTo>
                <a:lnTo>
                  <a:pt x="8246759" y="5702300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FE362CB4-78A2-44AA-B928-610456D16D31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C650A3-C37B-8949-AAFB-1CA610A432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069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823CE96-7B45-0E4E-8DD2-AAE6F7DB9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5132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7F451F20-9248-594B-8CD5-3442A645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032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2008AA3-BEDF-CE40-9D94-F5875454E799}"/>
              </a:ext>
            </a:extLst>
          </p:cNvPr>
          <p:cNvCxnSpPr>
            <a:cxnSpLocks/>
          </p:cNvCxnSpPr>
          <p:nvPr userDrawn="1"/>
        </p:nvCxnSpPr>
        <p:spPr>
          <a:xfrm>
            <a:off x="710823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684" y="879636"/>
            <a:ext cx="6294727" cy="1206888"/>
          </a:xfrm>
          <a:custGeom>
            <a:avLst/>
            <a:gdLst>
              <a:gd name="connsiteX0" fmla="*/ 5986630 w 6294727"/>
              <a:gd name="connsiteY0" fmla="*/ 0 h 1206888"/>
              <a:gd name="connsiteX1" fmla="*/ 6294727 w 6294727"/>
              <a:gd name="connsiteY1" fmla="*/ 1206888 h 1206888"/>
              <a:gd name="connsiteX2" fmla="*/ 0 w 6294727"/>
              <a:gd name="connsiteY2" fmla="*/ 1206888 h 1206888"/>
              <a:gd name="connsiteX3" fmla="*/ 0 w 6294727"/>
              <a:gd name="connsiteY3" fmla="*/ 8709 h 12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727" h="1206888">
                <a:moveTo>
                  <a:pt x="5986630" y="0"/>
                </a:moveTo>
                <a:lnTo>
                  <a:pt x="6294727" y="1206888"/>
                </a:lnTo>
                <a:lnTo>
                  <a:pt x="0" y="1206888"/>
                </a:lnTo>
                <a:lnTo>
                  <a:pt x="0" y="870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3102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62AE2-3831-A6E0-ED9C-5A8F78DD1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81BB82-455D-9D80-0854-385058849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14B77A-B69B-BF5B-D694-CCB4B1DC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C9F5-CBAB-4413-A58C-9D7F984719D3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1F55A7-6009-9A0D-9832-66FF933D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1FF265-B6D9-57E2-D167-D6754774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69F-E674-430A-B44C-11F194B2B8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7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AA6943C0-A7A3-4C4C-BEB2-9176DE863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047" y="0"/>
            <a:ext cx="8510952" cy="6858000"/>
          </a:xfrm>
          <a:custGeom>
            <a:avLst/>
            <a:gdLst>
              <a:gd name="connsiteX0" fmla="*/ 1706880 w 8510952"/>
              <a:gd name="connsiteY0" fmla="*/ 0 h 6858000"/>
              <a:gd name="connsiteX1" fmla="*/ 8510952 w 8510952"/>
              <a:gd name="connsiteY1" fmla="*/ 0 h 6858000"/>
              <a:gd name="connsiteX2" fmla="*/ 8510952 w 8510952"/>
              <a:gd name="connsiteY2" fmla="*/ 6858000 h 6858000"/>
              <a:gd name="connsiteX3" fmla="*/ 0 w 8510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52" h="6858000">
                <a:moveTo>
                  <a:pt x="1706880" y="0"/>
                </a:moveTo>
                <a:lnTo>
                  <a:pt x="8510952" y="0"/>
                </a:lnTo>
                <a:lnTo>
                  <a:pt x="85109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41283B3-F5BE-4FDF-829D-D1BE17F71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683" y="879635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6016" y="2551819"/>
            <a:ext cx="2952599" cy="3539265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>
            <a:lvl1pPr>
              <a:defRPr sz="1000"/>
            </a:lvl1pPr>
          </a:lstStyle>
          <a:p>
            <a:pPr rtl="0"/>
            <a:fld id="{2E04B8DD-B607-42A7-9A44-175DBA79615D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FD6AC9F3-6F32-409B-A3B1-EEF36BA06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070048 w 8534400"/>
              <a:gd name="connsiteY2" fmla="*/ 974442 h 6858000"/>
              <a:gd name="connsiteX3" fmla="*/ 5680814 w 8534400"/>
              <a:gd name="connsiteY3" fmla="*/ 974442 h 6858000"/>
              <a:gd name="connsiteX4" fmla="*/ 5680814 w 8534400"/>
              <a:gd name="connsiteY4" fmla="*/ 5758652 h 6858000"/>
              <a:gd name="connsiteX5" fmla="*/ 8260785 w 8534400"/>
              <a:gd name="connsiteY5" fmla="*/ 5758652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070048" y="974442"/>
                </a:lnTo>
                <a:lnTo>
                  <a:pt x="5680814" y="974442"/>
                </a:lnTo>
                <a:lnTo>
                  <a:pt x="5680814" y="5758652"/>
                </a:lnTo>
                <a:lnTo>
                  <a:pt x="8260785" y="5758652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106424"/>
            <a:ext cx="4446062" cy="916644"/>
          </a:xfrm>
        </p:spPr>
        <p:txBody>
          <a:bodyPr rtlCol="0" anchor="b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075245"/>
            <a:ext cx="4446062" cy="3295405"/>
          </a:xfrm>
        </p:spPr>
        <p:txBody>
          <a:bodyPr rtlCol="0">
            <a:normAutofit/>
          </a:bodyPr>
          <a:lstStyle>
            <a:lvl1pPr marL="0" indent="0" algn="l">
              <a:lnSpc>
                <a:spcPct val="125000"/>
              </a:lnSpc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>
            <a:cxnSpLocks/>
          </p:cNvCxnSpPr>
          <p:nvPr userDrawn="1"/>
        </p:nvCxnSpPr>
        <p:spPr>
          <a:xfrm>
            <a:off x="710823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92858600-834A-4D1E-BA00-6ADC0ED9AF66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C00B690-D495-014F-8F60-C8152AD122A2}"/>
              </a:ext>
            </a:extLst>
          </p:cNvPr>
          <p:cNvSpPr/>
          <p:nvPr userDrawn="1"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3D3DB60-9D00-2B4C-A1B6-A76F20998922}"/>
              </a:ext>
            </a:extLst>
          </p:cNvPr>
          <p:cNvSpPr/>
          <p:nvPr userDrawn="1"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4B7F1F1-6439-8D45-8BCD-B68DB64CEDC1}"/>
              </a:ext>
            </a:extLst>
          </p:cNvPr>
          <p:cNvSpPr/>
          <p:nvPr userDrawn="1"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B870777-57CE-7A40-BCBA-E189F67DF446}"/>
              </a:ext>
            </a:extLst>
          </p:cNvPr>
          <p:cNvSpPr/>
          <p:nvPr userDrawn="1"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A332DFE-5DF9-9744-86D5-7CE052E088CE}"/>
              </a:ext>
            </a:extLst>
          </p:cNvPr>
          <p:cNvSpPr/>
          <p:nvPr userDrawn="1"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22459DEE-E152-47DA-8D52-C9681014B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043953 w 12192000"/>
              <a:gd name="connsiteY0" fmla="*/ 2205318 h 6858000"/>
              <a:gd name="connsiteX1" fmla="*/ 2043953 w 12192000"/>
              <a:gd name="connsiteY1" fmla="*/ 4518212 h 6858000"/>
              <a:gd name="connsiteX2" fmla="*/ 10148047 w 12192000"/>
              <a:gd name="connsiteY2" fmla="*/ 4518212 h 6858000"/>
              <a:gd name="connsiteX3" fmla="*/ 10148047 w 12192000"/>
              <a:gd name="connsiteY3" fmla="*/ 22053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043953" y="2205318"/>
                </a:moveTo>
                <a:lnTo>
                  <a:pt x="2043953" y="4518212"/>
                </a:lnTo>
                <a:lnTo>
                  <a:pt x="10148047" y="4518212"/>
                </a:lnTo>
                <a:lnTo>
                  <a:pt x="10148047" y="22053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2050" y="2665037"/>
            <a:ext cx="7327900" cy="902916"/>
          </a:xfrm>
        </p:spPr>
        <p:txBody>
          <a:bodyPr rtlCol="0" anchor="ctr">
            <a:normAutofit/>
          </a:bodyPr>
          <a:lstStyle>
            <a:lvl1pPr algn="ctr">
              <a:defRPr sz="4000" spc="30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7462" y="3567953"/>
            <a:ext cx="4997076" cy="61006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spc="30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lement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DO TÍTULO PRINCIPAL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D6988164-40AB-49EE-803B-BD4D9132F885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582161-389A-C649-9A2B-A16F489BB170}"/>
              </a:ext>
            </a:extLst>
          </p:cNvPr>
          <p:cNvSpPr/>
          <p:nvPr userDrawn="1"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F7AA420-2BBF-AF48-8EF7-EF3CC47451FA}"/>
              </a:ext>
            </a:extLst>
          </p:cNvPr>
          <p:cNvSpPr/>
          <p:nvPr userDrawn="1"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0EDE653-D0BD-314F-B7B9-FD426A4C487F}"/>
              </a:ext>
            </a:extLst>
          </p:cNvPr>
          <p:cNvSpPr/>
          <p:nvPr userDrawn="1"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C43E8D-A8CD-974D-B3E2-5B4500E55B0A}"/>
              </a:ext>
            </a:extLst>
          </p:cNvPr>
          <p:cNvSpPr/>
          <p:nvPr userDrawn="1"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9A540AC-3D9F-5A42-BE59-E7EC044230B4}"/>
              </a:ext>
            </a:extLst>
          </p:cNvPr>
          <p:cNvSpPr/>
          <p:nvPr userDrawn="1"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9211669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1909E4AC-1256-48D1-AB33-AB53CEC39D0A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9211669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B329649E-3847-4CC6-A84D-56DE76BD1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683" y="879635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E120DB-DDEC-4DDF-8FB4-5C52F8078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3738" y="2705425"/>
            <a:ext cx="10745787" cy="327310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55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1764" y="2145265"/>
            <a:ext cx="8348472" cy="2363568"/>
          </a:xfrm>
          <a:noFill/>
        </p:spPr>
        <p:txBody>
          <a:bodyPr rtlCol="0">
            <a:normAutofit/>
          </a:bodyPr>
          <a:lstStyle>
            <a:lvl1pPr algn="ctr">
              <a:defRPr sz="4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pPr rtl="0"/>
            <a:r>
              <a:rPr lang="pt-BR" noProof="0"/>
              <a:t>Clique para editar o estilo do título principal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99416404-1E85-458F-9885-4DE6A730C40E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B51AFA9-C4C0-D44A-BE1A-30964CBCFE37}"/>
              </a:ext>
            </a:extLst>
          </p:cNvPr>
          <p:cNvSpPr txBox="1">
            <a:spLocks/>
          </p:cNvSpPr>
          <p:nvPr userDrawn="1"/>
        </p:nvSpPr>
        <p:spPr>
          <a:xfrm>
            <a:off x="970130" y="1879594"/>
            <a:ext cx="1141699" cy="122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rtl="0"/>
            <a:r>
              <a:rPr lang="pt-BR" sz="16600" noProof="0">
                <a:solidFill>
                  <a:schemeClr val="accent3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E169998-8E4C-AC45-9496-F3E1D40DD604}"/>
              </a:ext>
            </a:extLst>
          </p:cNvPr>
          <p:cNvSpPr txBox="1">
            <a:spLocks/>
          </p:cNvSpPr>
          <p:nvPr userDrawn="1"/>
        </p:nvSpPr>
        <p:spPr>
          <a:xfrm>
            <a:off x="10408852" y="4443180"/>
            <a:ext cx="1141699" cy="122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rtl="0"/>
            <a:r>
              <a:rPr lang="pt-BR" sz="16600" noProof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3F62FE2-8018-8846-A38A-108C9B02D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2738" y="4526051"/>
            <a:ext cx="3727450" cy="515938"/>
          </a:xfrm>
          <a:noFill/>
        </p:spPr>
        <p:txBody>
          <a:bodyPr rtlCol="0">
            <a:noAutofit/>
          </a:bodyPr>
          <a:lstStyle>
            <a:lvl1pPr marL="0" indent="0" algn="r">
              <a:buNone/>
              <a:defRPr sz="2000" spc="140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457200" indent="0" algn="r">
              <a:buNone/>
              <a:defRPr sz="1800">
                <a:solidFill>
                  <a:schemeClr val="tx2"/>
                </a:solidFill>
                <a:latin typeface="Tw Cen MT" panose="020B0602020104020603" pitchFamily="34" charset="77"/>
              </a:defRPr>
            </a:lvl2pPr>
            <a:lvl3pPr marL="914400" indent="0" algn="r">
              <a:buNone/>
              <a:defRPr sz="1600">
                <a:solidFill>
                  <a:schemeClr val="tx2"/>
                </a:solidFill>
                <a:latin typeface="Tw Cen MT" panose="020B0602020104020603" pitchFamily="34" charset="77"/>
              </a:defRPr>
            </a:lvl3pPr>
            <a:lvl4pPr marL="1371600" indent="0" algn="r">
              <a:buNone/>
              <a:defRPr sz="1400">
                <a:solidFill>
                  <a:schemeClr val="tx2"/>
                </a:solidFill>
                <a:latin typeface="Tw Cen MT" panose="020B0602020104020603" pitchFamily="34" charset="77"/>
              </a:defRPr>
            </a:lvl4pPr>
            <a:lvl5pPr marL="1828800" indent="0" algn="r">
              <a:buNone/>
              <a:defRPr sz="1400">
                <a:solidFill>
                  <a:schemeClr val="tx2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933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ça a equi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C278AAAD-8891-45F2-9DB5-3284CBC7B898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8044" y="2405063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0773" y="2498043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0773" y="2922586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1" name="Espaço Reservado para Imagem 16">
            <a:extLst>
              <a:ext uri="{FF2B5EF4-FFF2-40B4-BE49-F238E27FC236}">
                <a16:creationId xmlns:a16="http://schemas.microsoft.com/office/drawing/2014/main" id="{6D61AF1F-6298-744E-B9E2-999EED4A1E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38044" y="4021592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2" name="Espaço Reservado para Texto 18">
            <a:extLst>
              <a:ext uri="{FF2B5EF4-FFF2-40B4-BE49-F238E27FC236}">
                <a16:creationId xmlns:a16="http://schemas.microsoft.com/office/drawing/2014/main" id="{B409E4EC-6771-344F-AC49-F0493C4E50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0773" y="4114572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3" name="Espaço Reservado para Texto 18">
            <a:extLst>
              <a:ext uri="{FF2B5EF4-FFF2-40B4-BE49-F238E27FC236}">
                <a16:creationId xmlns:a16="http://schemas.microsoft.com/office/drawing/2014/main" id="{22E21560-0E2C-7E48-882F-77B02B0CE3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0773" y="4539115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0" name="Espaço Reservado para Imagem 16">
            <a:extLst>
              <a:ext uri="{FF2B5EF4-FFF2-40B4-BE49-F238E27FC236}">
                <a16:creationId xmlns:a16="http://schemas.microsoft.com/office/drawing/2014/main" id="{E38C0995-936E-464D-86FA-9C8847D9C4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0265" y="2405063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1" name="Espaço Reservado para Texto 18">
            <a:extLst>
              <a:ext uri="{FF2B5EF4-FFF2-40B4-BE49-F238E27FC236}">
                <a16:creationId xmlns:a16="http://schemas.microsoft.com/office/drawing/2014/main" id="{00F264F2-A8BF-BF4E-82E5-457A75FF3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2994" y="2498043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2" name="Espaço Reservado para Texto 18">
            <a:extLst>
              <a:ext uri="{FF2B5EF4-FFF2-40B4-BE49-F238E27FC236}">
                <a16:creationId xmlns:a16="http://schemas.microsoft.com/office/drawing/2014/main" id="{C969F956-9E58-0C47-8A73-BA93723042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2994" y="2922586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3" name="Espaço Reservado para Imagem 16">
            <a:extLst>
              <a:ext uri="{FF2B5EF4-FFF2-40B4-BE49-F238E27FC236}">
                <a16:creationId xmlns:a16="http://schemas.microsoft.com/office/drawing/2014/main" id="{3A0B62B7-7680-5D4B-BC6D-4FFA4956151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0265" y="4021592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4" name="Espaço Reservado para Texto 18">
            <a:extLst>
              <a:ext uri="{FF2B5EF4-FFF2-40B4-BE49-F238E27FC236}">
                <a16:creationId xmlns:a16="http://schemas.microsoft.com/office/drawing/2014/main" id="{6C664169-B5AF-FB46-AA38-C9DDC1EB8F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2994" y="4114572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5" name="Espaço Reservado para Texto 18">
            <a:extLst>
              <a:ext uri="{FF2B5EF4-FFF2-40B4-BE49-F238E27FC236}">
                <a16:creationId xmlns:a16="http://schemas.microsoft.com/office/drawing/2014/main" id="{EB349D7E-9425-EA4B-906F-145652D007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994" y="4539115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E6971742-A7E0-0D4A-AE6E-496FB9EC1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017" y="978408"/>
            <a:ext cx="8357616" cy="1088136"/>
          </a:xfrm>
        </p:spPr>
        <p:txBody>
          <a:bodyPr rtlCol="0" anchor="ctr">
            <a:norm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718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heça a equip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0A34E484-3701-421D-972C-79DAFDCD2D1F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8044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044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044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4" name="Espaço Reservado para Imagem 16">
            <a:extLst>
              <a:ext uri="{FF2B5EF4-FFF2-40B4-BE49-F238E27FC236}">
                <a16:creationId xmlns:a16="http://schemas.microsoft.com/office/drawing/2014/main" id="{6A88DE59-CC76-784E-91CC-86A873E12B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9251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EC7436AA-C631-914A-893C-01BFCB514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9251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6" name="Espaço Reservado para Texto 18">
            <a:extLst>
              <a:ext uri="{FF2B5EF4-FFF2-40B4-BE49-F238E27FC236}">
                <a16:creationId xmlns:a16="http://schemas.microsoft.com/office/drawing/2014/main" id="{7D3267A9-41C6-6D41-B94A-AF3A0B8D3C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9251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7" name="Espaço Reservado para Imagem 16">
            <a:extLst>
              <a:ext uri="{FF2B5EF4-FFF2-40B4-BE49-F238E27FC236}">
                <a16:creationId xmlns:a16="http://schemas.microsoft.com/office/drawing/2014/main" id="{0CA14719-28D1-1245-82ED-C30AEA3FF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5955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8" name="Espaço Reservado para Texto 18">
            <a:extLst>
              <a:ext uri="{FF2B5EF4-FFF2-40B4-BE49-F238E27FC236}">
                <a16:creationId xmlns:a16="http://schemas.microsoft.com/office/drawing/2014/main" id="{A0F20BEC-0D1F-424C-A708-3CD1B159CB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5955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29" name="Espaço Reservado para Texto 18">
            <a:extLst>
              <a:ext uri="{FF2B5EF4-FFF2-40B4-BE49-F238E27FC236}">
                <a16:creationId xmlns:a16="http://schemas.microsoft.com/office/drawing/2014/main" id="{1AF30013-E0ED-7F43-83DA-D58BF2C564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5955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6" name="Espaço Reservado para Imagem 16">
            <a:extLst>
              <a:ext uri="{FF2B5EF4-FFF2-40B4-BE49-F238E27FC236}">
                <a16:creationId xmlns:a16="http://schemas.microsoft.com/office/drawing/2014/main" id="{6F279F35-215F-8247-9F1E-B98FCFCBDC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97162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7" name="Espaço Reservado para Texto 18">
            <a:extLst>
              <a:ext uri="{FF2B5EF4-FFF2-40B4-BE49-F238E27FC236}">
                <a16:creationId xmlns:a16="http://schemas.microsoft.com/office/drawing/2014/main" id="{A61B963F-0880-1E47-A659-7FC76D4D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162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8" name="Espaço Reservado para Texto 18">
            <a:extLst>
              <a:ext uri="{FF2B5EF4-FFF2-40B4-BE49-F238E27FC236}">
                <a16:creationId xmlns:a16="http://schemas.microsoft.com/office/drawing/2014/main" id="{50E852F6-B5E8-8B43-801C-1C4F7B19A5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7162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39" name="Espaço Reservado para Imagem 16">
            <a:extLst>
              <a:ext uri="{FF2B5EF4-FFF2-40B4-BE49-F238E27FC236}">
                <a16:creationId xmlns:a16="http://schemas.microsoft.com/office/drawing/2014/main" id="{4FA256BD-105F-BE40-B47B-B9E1894250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8044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0" name="Espaço Reservado para Texto 18">
            <a:extLst>
              <a:ext uri="{FF2B5EF4-FFF2-40B4-BE49-F238E27FC236}">
                <a16:creationId xmlns:a16="http://schemas.microsoft.com/office/drawing/2014/main" id="{6A4AC0F6-874C-7C4C-9547-94508CE42D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8044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41" name="Espaço Reservado para Texto 18">
            <a:extLst>
              <a:ext uri="{FF2B5EF4-FFF2-40B4-BE49-F238E27FC236}">
                <a16:creationId xmlns:a16="http://schemas.microsoft.com/office/drawing/2014/main" id="{EA3CCA23-6E76-8F41-9FED-4DB323AEC8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8044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42" name="Espaço Reservado para Imagem 16">
            <a:extLst>
              <a:ext uri="{FF2B5EF4-FFF2-40B4-BE49-F238E27FC236}">
                <a16:creationId xmlns:a16="http://schemas.microsoft.com/office/drawing/2014/main" id="{C2654D0F-1EF0-C945-B023-1561C866903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19251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3" name="Espaço Reservado para Texto 18">
            <a:extLst>
              <a:ext uri="{FF2B5EF4-FFF2-40B4-BE49-F238E27FC236}">
                <a16:creationId xmlns:a16="http://schemas.microsoft.com/office/drawing/2014/main" id="{117D52FF-094D-6749-8A26-B894CEF6AC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19251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44" name="Espaço Reservado para Texto 18">
            <a:extLst>
              <a:ext uri="{FF2B5EF4-FFF2-40B4-BE49-F238E27FC236}">
                <a16:creationId xmlns:a16="http://schemas.microsoft.com/office/drawing/2014/main" id="{0052C3E7-B5A5-E44C-91BD-16DB655583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19251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45" name="Espaço Reservado para Imagem 16">
            <a:extLst>
              <a:ext uri="{FF2B5EF4-FFF2-40B4-BE49-F238E27FC236}">
                <a16:creationId xmlns:a16="http://schemas.microsoft.com/office/drawing/2014/main" id="{D4C618F6-4987-274F-8D08-0934922ACA5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955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6" name="Espaço Reservado para Texto 18">
            <a:extLst>
              <a:ext uri="{FF2B5EF4-FFF2-40B4-BE49-F238E27FC236}">
                <a16:creationId xmlns:a16="http://schemas.microsoft.com/office/drawing/2014/main" id="{04553546-0C16-4843-8655-70FFDC038A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15955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47" name="Espaço Reservado para Texto 18">
            <a:extLst>
              <a:ext uri="{FF2B5EF4-FFF2-40B4-BE49-F238E27FC236}">
                <a16:creationId xmlns:a16="http://schemas.microsoft.com/office/drawing/2014/main" id="{0F174D17-C816-804A-BED4-E43623C466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5955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48" name="Espaço Reservado para Imagem 16">
            <a:extLst>
              <a:ext uri="{FF2B5EF4-FFF2-40B4-BE49-F238E27FC236}">
                <a16:creationId xmlns:a16="http://schemas.microsoft.com/office/drawing/2014/main" id="{3A5BCDFF-966C-EE4B-B676-0DC4FE521CD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097162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9" name="Espaço Reservado para Texto 18">
            <a:extLst>
              <a:ext uri="{FF2B5EF4-FFF2-40B4-BE49-F238E27FC236}">
                <a16:creationId xmlns:a16="http://schemas.microsoft.com/office/drawing/2014/main" id="{3E877DB1-D772-1B4C-8F31-F2C6ACE01C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7162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50" name="Espaço Reservado para Texto 18">
            <a:extLst>
              <a:ext uri="{FF2B5EF4-FFF2-40B4-BE49-F238E27FC236}">
                <a16:creationId xmlns:a16="http://schemas.microsoft.com/office/drawing/2014/main" id="{BE7B6561-93FC-9B47-B1F2-95F66BC3A85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7162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pt-BR" noProof="0"/>
              <a:t>Clique para editar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373FEBAB-37BE-6B43-AFCA-653DB9B95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017" y="1033272"/>
            <a:ext cx="8357616" cy="969264"/>
          </a:xfrm>
        </p:spPr>
        <p:txBody>
          <a:bodyPr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240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pPr rtl="0"/>
            <a:fld id="{61C66A69-A395-4F03-8A93-F7C04419BBD4}" type="datetime1">
              <a:rPr lang="pt-BR" noProof="0" smtClean="0"/>
              <a:t>01/10/2024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4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2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mailto:tn@thomaznogueira.com.br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D664C730-036B-BD92-D8AB-27B039EA6E66}"/>
              </a:ext>
            </a:extLst>
          </p:cNvPr>
          <p:cNvSpPr/>
          <p:nvPr/>
        </p:nvSpPr>
        <p:spPr>
          <a:xfrm>
            <a:off x="32656" y="0"/>
            <a:ext cx="11778344" cy="626044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2256C7-57CB-8259-F88D-7C78653B2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2C92BD-3027-A532-2102-7F3DD29A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39B5-7C1F-4C1D-BD34-04B1794DDEFF}" type="datetime1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AF03A5-0C9A-4053-2963-54299FB1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6F027F-7EC5-412C-92A5-4B660DD4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69F-E674-430A-B44C-11F194B2B8E9}" type="slidenum">
              <a:rPr lang="pt-BR" smtClean="0"/>
              <a:t>1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5F8875-209B-222F-0E4A-6A77BC6F06E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" y="0"/>
            <a:ext cx="4514400" cy="198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7C6AAF-FA0E-FE8A-D2F3-3041B69631D3}"/>
              </a:ext>
            </a:extLst>
          </p:cNvPr>
          <p:cNvSpPr/>
          <p:nvPr/>
        </p:nvSpPr>
        <p:spPr>
          <a:xfrm>
            <a:off x="4772302" y="1"/>
            <a:ext cx="4556762" cy="198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3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3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 descr="http://www.gobrasil.net/images/AM-manaus04-460.jpg">
            <a:extLst>
              <a:ext uri="{FF2B5EF4-FFF2-40B4-BE49-F238E27FC236}">
                <a16:creationId xmlns:a16="http://schemas.microsoft.com/office/drawing/2014/main" id="{43B8AAA4-1858-D717-9531-CF990AFC03D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r="7938" b="6"/>
          <a:stretch/>
        </p:blipFill>
        <p:spPr bwMode="auto">
          <a:xfrm>
            <a:off x="9583195" y="3287965"/>
            <a:ext cx="2227805" cy="14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NCONTRO DAS ÁGUAS   006">
            <a:extLst>
              <a:ext uri="{FF2B5EF4-FFF2-40B4-BE49-F238E27FC236}">
                <a16:creationId xmlns:a16="http://schemas.microsoft.com/office/drawing/2014/main" id="{877E10B5-8E7E-BCB2-AD02-A7741DB7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9"/>
          <a:stretch/>
        </p:blipFill>
        <p:spPr bwMode="auto">
          <a:xfrm>
            <a:off x="9554097" y="1777065"/>
            <a:ext cx="2227805" cy="12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2.bp.blogspot.com/_mU7iPDtVGWk/TS44mkLm8yI/AAAAAAAAACI/Ccu6vbKOrvM/s1600/producao-de-motos1.jpg">
            <a:extLst>
              <a:ext uri="{FF2B5EF4-FFF2-40B4-BE49-F238E27FC236}">
                <a16:creationId xmlns:a16="http://schemas.microsoft.com/office/drawing/2014/main" id="{63B0C0DE-BB45-EA15-3FE6-F7ACF1ABE3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17837"/>
          <a:stretch/>
        </p:blipFill>
        <p:spPr bwMode="auto">
          <a:xfrm>
            <a:off x="9583195" y="4886788"/>
            <a:ext cx="2285576" cy="13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C4BF10E-F0BC-F8DD-0B35-74A7414C4091}"/>
              </a:ext>
            </a:extLst>
          </p:cNvPr>
          <p:cNvSpPr/>
          <p:nvPr/>
        </p:nvSpPr>
        <p:spPr>
          <a:xfrm>
            <a:off x="32656" y="2120400"/>
            <a:ext cx="4547899" cy="4095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Zona Franca de Manaus 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regulamentação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Tributária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PLP 68/24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Thomaz Nogueira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01/10/2024</a:t>
            </a:r>
          </a:p>
          <a:p>
            <a:pPr algn="ctr"/>
            <a:endParaRPr lang="pt-BR" dirty="0"/>
          </a:p>
        </p:txBody>
      </p:sp>
      <p:pic>
        <p:nvPicPr>
          <p:cNvPr id="13" name="Picture 8" descr="https://lh4.googleusercontent.com/-RtkHD62qF4w/T2eTTFoKGkI/AAAAAAABD6U/ZjCu1oAWazY/s846/DSC_9492.jpg">
            <a:extLst>
              <a:ext uri="{FF2B5EF4-FFF2-40B4-BE49-F238E27FC236}">
                <a16:creationId xmlns:a16="http://schemas.microsoft.com/office/drawing/2014/main" id="{097E38D3-97C0-57E3-0196-F699BB69C88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843" b="2"/>
          <a:stretch/>
        </p:blipFill>
        <p:spPr bwMode="auto">
          <a:xfrm>
            <a:off x="4772301" y="2120400"/>
            <a:ext cx="4556761" cy="40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DA4EFEA-75D3-2272-1F80-8547A747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537" y="23292"/>
            <a:ext cx="2279463" cy="14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9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450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162907" y="1651000"/>
            <a:ext cx="6785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450 – A “zeragem” do IPI para produtos com aliquota inferior a 6,5% e crédito presumido de CBS de 6%</a:t>
            </a: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Casuísmo que cria uma distinção tributária insustentável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33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466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056000" y="1638300"/>
            <a:ext cx="6785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466 –A “zeragem” do IPI Geral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questão aqui é o corte temporal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fácil solução, incluir os projetos aprovados na data de corte</a:t>
            </a:r>
          </a:p>
        </p:txBody>
      </p:sp>
    </p:spTree>
    <p:extLst>
      <p:ext uri="{BB962C8B-B14F-4D97-AF65-F5344CB8AC3E}">
        <p14:creationId xmlns:p14="http://schemas.microsoft.com/office/powerpoint/2010/main" val="356590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056000" y="1638300"/>
            <a:ext cx="6785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22 – Compras Governamentais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Mecanismo adotado retira a competitividade da produção do Polo Industrial de Manaus. Não se sustenta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fácil solução</a:t>
            </a:r>
          </a:p>
        </p:txBody>
      </p:sp>
    </p:spTree>
    <p:extLst>
      <p:ext uri="{BB962C8B-B14F-4D97-AF65-F5344CB8AC3E}">
        <p14:creationId xmlns:p14="http://schemas.microsoft.com/office/powerpoint/2010/main" val="389335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Obrigado!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056000" y="1638300"/>
            <a:ext cx="67855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Thomaz Nogueira</a:t>
            </a: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tn@thomaznogueira.com.br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(92)98113-8084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A4CD9C-6D69-8568-120A-5148B113C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954" y="894522"/>
            <a:ext cx="2836354" cy="3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7E95E-5F52-2812-1CB1-811F045D6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FBA11B-BB21-415B-2089-8B91C947C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464956-8FA0-331C-62AA-CFF3D2B6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B9C8-A738-40D4-9E8D-0D33C4F09D89}" type="datetime1">
              <a:rPr lang="pt-BR" smtClean="0"/>
              <a:t>01/10/2024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32B2EB-716A-D560-3DB0-B45C5DDB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C4551D-D6D6-4E5C-906D-242E3B67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69F-E674-430A-B44C-11F194B2B8E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64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7062C15-3B2D-D53A-67A4-98B6D3A1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3"/>
          <a:stretch/>
        </p:blipFill>
        <p:spPr>
          <a:xfrm>
            <a:off x="4288971" y="119741"/>
            <a:ext cx="777240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D8052B-0D8A-6756-6658-09636CC979B6}"/>
              </a:ext>
            </a:extLst>
          </p:cNvPr>
          <p:cNvSpPr txBox="1"/>
          <p:nvPr/>
        </p:nvSpPr>
        <p:spPr>
          <a:xfrm>
            <a:off x="381000" y="936171"/>
            <a:ext cx="31024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Este registro foi feito há exatos 56 anos.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 Zona Franca de Manaus e seu Polo Industrial se transformaram em um vetor fundamental da preservação da Floresta.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 Catástrofe Climática seria mais aguda sem essa alternativa econômica.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 Desafio é manter este modelo de desenvolvimento e diversificar a matriz econômica da região.</a:t>
            </a:r>
          </a:p>
        </p:txBody>
      </p:sp>
    </p:spTree>
    <p:extLst>
      <p:ext uri="{BB962C8B-B14F-4D97-AF65-F5344CB8AC3E}">
        <p14:creationId xmlns:p14="http://schemas.microsoft.com/office/powerpoint/2010/main" val="6687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D8052B-0D8A-6756-6658-09636CC979B6}"/>
              </a:ext>
            </a:extLst>
          </p:cNvPr>
          <p:cNvSpPr txBox="1"/>
          <p:nvPr/>
        </p:nvSpPr>
        <p:spPr>
          <a:xfrm>
            <a:off x="185057" y="1286147"/>
            <a:ext cx="31024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Constituição Federal assegurou a manutenção do Modelo de Desenvolvimento até 2073.</a:t>
            </a:r>
          </a:p>
          <a:p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92-B (do ADCT) da  Reforma estabeleceu os critérios demarcadores da forma que as leis que implementarão os novos tributos devem adotar para assegurar o mandamento constitucional</a:t>
            </a: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47B559-0F2B-BC16-8955-F70FBC9A1E73}"/>
              </a:ext>
            </a:extLst>
          </p:cNvPr>
          <p:cNvSpPr/>
          <p:nvPr/>
        </p:nvSpPr>
        <p:spPr>
          <a:xfrm>
            <a:off x="4981797" y="853112"/>
            <a:ext cx="7173686" cy="631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1"/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92-B -As leis instituidoras dos tributos previstos nos </a:t>
            </a:r>
            <a:r>
              <a:rPr lang="pt-BR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156-A e 195, V, da Constituição Federal estabelecerão os mecanismos necessários,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ou sem contrapartidas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manter,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caráter geral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diferencial competitivo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assegurado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Zona Franca de Manaus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pelos </a:t>
            </a:r>
            <a:r>
              <a:rPr lang="pt-BR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40 e 92-A e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 áreas de livre comércio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existentes em 31 de maio de 2023, nos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níveis estabelecidos pela legislação relativa aos tributos extintos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que se referem os </a:t>
            </a:r>
            <a:r>
              <a:rPr lang="pt-BR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126 a 129, todos deste Ato das Disposições Constitucionais Transitórias.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0F77AA-F25B-1868-9FED-568DB1CC4ECB}"/>
              </a:ext>
            </a:extLst>
          </p:cNvPr>
          <p:cNvSpPr txBox="1"/>
          <p:nvPr/>
        </p:nvSpPr>
        <p:spPr>
          <a:xfrm>
            <a:off x="4393969" y="430350"/>
            <a:ext cx="74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 DAS DISPOSIÇÕES CONSTITUCIONAIS TRANSITÓRIAS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2A8001-DCD8-3CC9-DECF-38B70ABF6B68}"/>
              </a:ext>
            </a:extLst>
          </p:cNvPr>
          <p:cNvSpPr txBox="1"/>
          <p:nvPr/>
        </p:nvSpPr>
        <p:spPr>
          <a:xfrm>
            <a:off x="3852065" y="78647"/>
            <a:ext cx="8221325" cy="4247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156953-7B04-32F8-BFD2-5345B08D6A3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8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D8052B-0D8A-6756-6658-09636CC979B6}"/>
              </a:ext>
            </a:extLst>
          </p:cNvPr>
          <p:cNvSpPr txBox="1"/>
          <p:nvPr/>
        </p:nvSpPr>
        <p:spPr>
          <a:xfrm>
            <a:off x="185057" y="1286147"/>
            <a:ext cx="31024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Constituição Federal assegurou a manutenção do Modelo de Desenvolvimento até 2073.</a:t>
            </a:r>
          </a:p>
          <a:p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92-B (do ADCT) da  Reforma estabeleceu os critérios demarcadores da forma que as leis que implementarão os novos tributos devem adotar para assegurar o mandamento constitucional</a:t>
            </a: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47B559-0F2B-BC16-8955-F70FBC9A1E73}"/>
              </a:ext>
            </a:extLst>
          </p:cNvPr>
          <p:cNvSpPr/>
          <p:nvPr/>
        </p:nvSpPr>
        <p:spPr>
          <a:xfrm>
            <a:off x="5018314" y="2307788"/>
            <a:ext cx="7173686" cy="3991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1663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Manutenção do Diferencial Competitivo </a:t>
            </a:r>
          </a:p>
          <a:p>
            <a:pPr marL="601663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ou sem contrapartidas </a:t>
            </a:r>
          </a:p>
          <a:p>
            <a:pPr marL="601663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caráter geral</a:t>
            </a:r>
          </a:p>
          <a:p>
            <a:pPr marL="601663" lvl="1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níveis estabelecidos pela legislação relativa aos tributos extintos.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0F77AA-F25B-1868-9FED-568DB1CC4ECB}"/>
              </a:ext>
            </a:extLst>
          </p:cNvPr>
          <p:cNvSpPr txBox="1"/>
          <p:nvPr/>
        </p:nvSpPr>
        <p:spPr>
          <a:xfrm>
            <a:off x="4393969" y="430350"/>
            <a:ext cx="74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 DAS DISPOSIÇÕES CONSTITUCIONAIS TRANSITÓRIAS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2A8001-DCD8-3CC9-DECF-38B70ABF6B68}"/>
              </a:ext>
            </a:extLst>
          </p:cNvPr>
          <p:cNvSpPr txBox="1"/>
          <p:nvPr/>
        </p:nvSpPr>
        <p:spPr>
          <a:xfrm>
            <a:off x="3852065" y="78647"/>
            <a:ext cx="8221325" cy="4247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156953-7B04-32F8-BFD2-5345B08D6A3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29F12AE-DA76-0E24-1970-6761AAD84037}"/>
              </a:ext>
            </a:extLst>
          </p:cNvPr>
          <p:cNvSpPr txBox="1"/>
          <p:nvPr/>
        </p:nvSpPr>
        <p:spPr>
          <a:xfrm>
            <a:off x="4230683" y="1784568"/>
            <a:ext cx="7464088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Parâmetros determinados a legislação instituidora</a:t>
            </a:r>
          </a:p>
        </p:txBody>
      </p:sp>
    </p:spTree>
    <p:extLst>
      <p:ext uri="{BB962C8B-B14F-4D97-AF65-F5344CB8AC3E}">
        <p14:creationId xmlns:p14="http://schemas.microsoft.com/office/powerpoint/2010/main" val="289177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9188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Preocupações a discutir com o texto que é submetido ao Senado Federal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130763" y="1668780"/>
            <a:ext cx="56616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440 – O tratamento fiscal na saída da produção Industria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449  - A oneração da CBS nas operações internas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450 – A “zeragem” do IPI e suas consequências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466 –A “zeragem” do IPI Geral 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22 – Compras Governamentais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66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440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286732" y="843677"/>
            <a:ext cx="67855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ENTENDER</a:t>
            </a:r>
          </a:p>
          <a:p>
            <a:pPr marL="457200" indent="-457200">
              <a:buFont typeface="+mj-lt"/>
              <a:buAutoNum type="arabicPeriod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Assimetrias geradas pela Reforma</a:t>
            </a:r>
          </a:p>
          <a:p>
            <a:pPr marL="457200" indent="-457200">
              <a:buFont typeface="+mj-lt"/>
              <a:buAutoNum type="arabicPeriod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dança das alíquotas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dinâmica Produtiva</a:t>
            </a:r>
          </a:p>
          <a:p>
            <a:pPr marL="457200" indent="-457200">
              <a:buFont typeface="+mj-lt"/>
              <a:buAutoNum type="arabicPeriod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Definição dos Níveis por Tipo de Bem </a:t>
            </a:r>
          </a:p>
          <a:p>
            <a:pPr marL="457200" indent="-457200">
              <a:buFont typeface="+mj-lt"/>
              <a:buAutoNum type="arabicPeriod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excepcionalidades e seu tratamento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80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440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286732" y="792877"/>
            <a:ext cx="67855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DANÇA DAS ALIQUOTAS</a:t>
            </a:r>
          </a:p>
          <a:p>
            <a:pPr marL="457200" indent="-457200">
              <a:buFont typeface="+mj-lt"/>
              <a:buAutoNum type="arabicPeriod"/>
            </a:pP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Hoje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aliquota de saída da ZFM é de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12%,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a qual se calculam os benefícios fiscais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aliquota do ICMS importação é igual a aliquota interna dos Estados (modal de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18%)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Reforma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qualquer hipótese, seja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16,5%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17,7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 a aliquota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 ZFM aumenta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 da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importação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interna nos demais Estados </a:t>
            </a:r>
            <a:r>
              <a:rPr lang="pt-B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reduz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58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440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023207" y="596900"/>
            <a:ext cx="67855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DEFINIÇÃO DOS NIVEIS DE INCENTIVO</a:t>
            </a: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- 55% (cinquenta e cinco por cento) para bens de consumo final;</a:t>
            </a: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- 75% (setenta e cinco por cento) para bens de capital; </a:t>
            </a: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- 90,25% (noventa inteiros e vinte e cinco centésimos por cento) para bens intermediários; e</a:t>
            </a: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- 100% (cem por cento) para bens de informática.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581DF2-8FBD-26CA-2188-6AF6F289A657}"/>
              </a:ext>
            </a:extLst>
          </p:cNvPr>
          <p:cNvSpPr txBox="1"/>
          <p:nvPr/>
        </p:nvSpPr>
        <p:spPr>
          <a:xfrm>
            <a:off x="5023207" y="4699000"/>
            <a:ext cx="6495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HÁ QUE RECONHECER AS EXCEPCIONALIDADES DA LEI LOCAL</a:t>
            </a:r>
          </a:p>
        </p:txBody>
      </p:sp>
    </p:spTree>
    <p:extLst>
      <p:ext uri="{BB962C8B-B14F-4D97-AF65-F5344CB8AC3E}">
        <p14:creationId xmlns:p14="http://schemas.microsoft.com/office/powerpoint/2010/main" val="11797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9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A5FDE-C0D0-4973-0068-6BD33237D6B6}"/>
              </a:ext>
            </a:extLst>
          </p:cNvPr>
          <p:cNvSpPr txBox="1"/>
          <p:nvPr/>
        </p:nvSpPr>
        <p:spPr>
          <a:xfrm>
            <a:off x="3850931" y="32657"/>
            <a:ext cx="82213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CAE -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Comissão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Assuntos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Econômicos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B4A471-C256-616C-D536-51205BA7D2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0"/>
            <a:ext cx="2558144" cy="609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033336F-8E4B-8BAD-C5CB-5BBD3574D916}"/>
              </a:ext>
            </a:extLst>
          </p:cNvPr>
          <p:cNvSpPr/>
          <p:nvPr/>
        </p:nvSpPr>
        <p:spPr>
          <a:xfrm>
            <a:off x="350476" y="1132114"/>
            <a:ext cx="2895600" cy="5029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ART. 449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01AEFC-D87F-CAA4-0CFA-603B83226DB8}"/>
              </a:ext>
            </a:extLst>
          </p:cNvPr>
          <p:cNvSpPr txBox="1"/>
          <p:nvPr/>
        </p:nvSpPr>
        <p:spPr>
          <a:xfrm>
            <a:off x="5023207" y="596900"/>
            <a:ext cx="67855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Oneração da CBS nas operações internas</a:t>
            </a:r>
          </a:p>
          <a:p>
            <a:pPr algn="ctr"/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Tributação foi desconstituída nos Tribunais.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tributação nessas operações introduz um contencioso instantâneo 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Arrecadação que hoje não existe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65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624_TF11580736_Win32" id="{7FD297E5-4F3E-4ECE-AFF1-D2BB2189E6B0}" vid="{DB2E77F3-9BE4-4396-B36D-1C8E09F5465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4C50BF-B542-4C65-9576-F6A949345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2BC193-1E5D-42CA-92FB-CB15BBE1F56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D1B13BD-E781-417A-B53F-0EDDA23B05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vermelha criativa</Template>
  <TotalTime>1022</TotalTime>
  <Words>774</Words>
  <Application>Microsoft Office PowerPoint</Application>
  <PresentationFormat>Widescreen</PresentationFormat>
  <Paragraphs>148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Calibri</vt:lpstr>
      <vt:lpstr>Tw Cen 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ZFM e  a REFORMA TRIBUTÁRIA</dc:title>
  <dc:creator>Thomaz Nogueira</dc:creator>
  <cp:lastModifiedBy>Thomaz Nogueira</cp:lastModifiedBy>
  <cp:revision>10</cp:revision>
  <dcterms:created xsi:type="dcterms:W3CDTF">2024-04-03T02:29:00Z</dcterms:created>
  <dcterms:modified xsi:type="dcterms:W3CDTF">2024-10-01T10:39:42Z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