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1" r:id="rId1"/>
  </p:sldMasterIdLst>
  <p:notesMasterIdLst>
    <p:notesMasterId r:id="rId21"/>
  </p:notesMasterIdLst>
  <p:sldIdLst>
    <p:sldId id="423" r:id="rId2"/>
    <p:sldId id="424" r:id="rId3"/>
    <p:sldId id="463" r:id="rId4"/>
    <p:sldId id="464" r:id="rId5"/>
    <p:sldId id="461" r:id="rId6"/>
    <p:sldId id="462" r:id="rId7"/>
    <p:sldId id="470" r:id="rId8"/>
    <p:sldId id="472" r:id="rId9"/>
    <p:sldId id="428" r:id="rId10"/>
    <p:sldId id="473" r:id="rId11"/>
    <p:sldId id="429" r:id="rId12"/>
    <p:sldId id="474" r:id="rId13"/>
    <p:sldId id="475" r:id="rId14"/>
    <p:sldId id="426" r:id="rId15"/>
    <p:sldId id="451" r:id="rId16"/>
    <p:sldId id="437" r:id="rId17"/>
    <p:sldId id="441" r:id="rId18"/>
    <p:sldId id="478" r:id="rId19"/>
    <p:sldId id="477" r:id="rId20"/>
  </p:sldIdLst>
  <p:sldSz cx="9144000" cy="6858000" type="screen4x3"/>
  <p:notesSz cx="7086600" cy="9429750"/>
  <p:defaultTextStyle>
    <a:defPPr>
      <a:defRPr lang="pt-B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6" autoAdjust="0"/>
    <p:restoredTop sz="94660"/>
  </p:normalViewPr>
  <p:slideViewPr>
    <p:cSldViewPr>
      <p:cViewPr varScale="1">
        <p:scale>
          <a:sx n="87" d="100"/>
          <a:sy n="87" d="100"/>
        </p:scale>
        <p:origin x="1506"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70225" cy="471488"/>
          </a:xfrm>
          <a:prstGeom prst="rect">
            <a:avLst/>
          </a:prstGeom>
          <a:noFill/>
          <a:ln w="9525">
            <a:noFill/>
            <a:miter lim="800000"/>
            <a:headEnd/>
            <a:tailEnd/>
          </a:ln>
        </p:spPr>
        <p:txBody>
          <a:bodyPr vert="horz" wrap="square" lIns="94375" tIns="47188" rIns="94375" bIns="47188" numCol="1" anchor="t" anchorCtr="0" compatLnSpc="1">
            <a:prstTxWarp prst="textNoShape">
              <a:avLst/>
            </a:prstTxWarp>
          </a:bodyPr>
          <a:lstStyle>
            <a:lvl1pPr defTabSz="942975" eaLnBrk="0" hangingPunct="0">
              <a:defRPr sz="1200" smtClean="0">
                <a:latin typeface="Times New Roman" pitchFamily="18" charset="0"/>
              </a:defRPr>
            </a:lvl1pPr>
          </a:lstStyle>
          <a:p>
            <a:pPr>
              <a:defRPr/>
            </a:pPr>
            <a:endParaRPr lang="pt-BR"/>
          </a:p>
        </p:txBody>
      </p:sp>
      <p:sp>
        <p:nvSpPr>
          <p:cNvPr id="59395" name="Rectangle 3"/>
          <p:cNvSpPr>
            <a:spLocks noGrp="1" noChangeArrowheads="1"/>
          </p:cNvSpPr>
          <p:nvPr>
            <p:ph type="dt" idx="1"/>
          </p:nvPr>
        </p:nvSpPr>
        <p:spPr bwMode="auto">
          <a:xfrm>
            <a:off x="4016375" y="0"/>
            <a:ext cx="3070225" cy="471488"/>
          </a:xfrm>
          <a:prstGeom prst="rect">
            <a:avLst/>
          </a:prstGeom>
          <a:noFill/>
          <a:ln w="9525">
            <a:noFill/>
            <a:miter lim="800000"/>
            <a:headEnd/>
            <a:tailEnd/>
          </a:ln>
        </p:spPr>
        <p:txBody>
          <a:bodyPr vert="horz" wrap="square" lIns="94375" tIns="47188" rIns="94375" bIns="47188" numCol="1" anchor="t" anchorCtr="0" compatLnSpc="1">
            <a:prstTxWarp prst="textNoShape">
              <a:avLst/>
            </a:prstTxWarp>
          </a:bodyPr>
          <a:lstStyle>
            <a:lvl1pPr algn="r" defTabSz="942975" eaLnBrk="0" hangingPunct="0">
              <a:defRPr sz="1200" smtClean="0">
                <a:latin typeface="Times New Roman" pitchFamily="18" charset="0"/>
              </a:defRPr>
            </a:lvl1pPr>
          </a:lstStyle>
          <a:p>
            <a:pPr>
              <a:defRPr/>
            </a:pPr>
            <a:endParaRPr lang="pt-BR"/>
          </a:p>
        </p:txBody>
      </p:sp>
      <p:sp>
        <p:nvSpPr>
          <p:cNvPr id="32772" name="Rectangle 4"/>
          <p:cNvSpPr>
            <a:spLocks noGrp="1" noRot="1" noChangeAspect="1" noChangeArrowheads="1" noTextEdit="1"/>
          </p:cNvSpPr>
          <p:nvPr>
            <p:ph type="sldImg" idx="2"/>
          </p:nvPr>
        </p:nvSpPr>
        <p:spPr bwMode="auto">
          <a:xfrm>
            <a:off x="1187450" y="708025"/>
            <a:ext cx="4713288" cy="3535363"/>
          </a:xfrm>
          <a:prstGeom prst="rect">
            <a:avLst/>
          </a:prstGeom>
          <a:noFill/>
          <a:ln w="9525">
            <a:solidFill>
              <a:srgbClr val="000000"/>
            </a:solidFill>
            <a:miter lim="800000"/>
            <a:headEnd/>
            <a:tailEnd/>
          </a:ln>
        </p:spPr>
      </p:sp>
      <p:sp>
        <p:nvSpPr>
          <p:cNvPr id="59397" name="Rectangle 5"/>
          <p:cNvSpPr>
            <a:spLocks noGrp="1" noChangeArrowheads="1"/>
          </p:cNvSpPr>
          <p:nvPr>
            <p:ph type="body" sz="quarter" idx="3"/>
          </p:nvPr>
        </p:nvSpPr>
        <p:spPr bwMode="auto">
          <a:xfrm>
            <a:off x="944563" y="4479925"/>
            <a:ext cx="5197475" cy="4243388"/>
          </a:xfrm>
          <a:prstGeom prst="rect">
            <a:avLst/>
          </a:prstGeom>
          <a:noFill/>
          <a:ln w="9525">
            <a:noFill/>
            <a:miter lim="800000"/>
            <a:headEnd/>
            <a:tailEnd/>
          </a:ln>
        </p:spPr>
        <p:txBody>
          <a:bodyPr vert="horz" wrap="square" lIns="94375" tIns="47188" rIns="94375" bIns="47188" numCol="1" anchor="t" anchorCtr="0" compatLnSpc="1">
            <a:prstTxWarp prst="textNoShape">
              <a:avLst/>
            </a:prstTxWarp>
          </a:bodyPr>
          <a:lstStyle/>
          <a:p>
            <a:pPr lvl="0"/>
            <a:r>
              <a:rPr lang="pt-BR" noProof="0"/>
              <a:t>Clique para editar os estilos do texto mestre</a:t>
            </a:r>
          </a:p>
          <a:p>
            <a:pPr lvl="1"/>
            <a:r>
              <a:rPr lang="pt-BR" noProof="0"/>
              <a:t>Segundo nível</a:t>
            </a:r>
          </a:p>
          <a:p>
            <a:pPr lvl="2"/>
            <a:r>
              <a:rPr lang="pt-BR" noProof="0"/>
              <a:t>Terceiro nível</a:t>
            </a:r>
          </a:p>
          <a:p>
            <a:pPr lvl="3"/>
            <a:r>
              <a:rPr lang="pt-BR" noProof="0"/>
              <a:t>Quarto nível</a:t>
            </a:r>
          </a:p>
          <a:p>
            <a:pPr lvl="4"/>
            <a:r>
              <a:rPr lang="pt-BR" noProof="0"/>
              <a:t>Quinto nível</a:t>
            </a:r>
          </a:p>
        </p:txBody>
      </p:sp>
      <p:sp>
        <p:nvSpPr>
          <p:cNvPr id="59398" name="Rectangle 6"/>
          <p:cNvSpPr>
            <a:spLocks noGrp="1" noChangeArrowheads="1"/>
          </p:cNvSpPr>
          <p:nvPr>
            <p:ph type="ftr" sz="quarter" idx="4"/>
          </p:nvPr>
        </p:nvSpPr>
        <p:spPr bwMode="auto">
          <a:xfrm>
            <a:off x="0" y="8958263"/>
            <a:ext cx="3070225" cy="471487"/>
          </a:xfrm>
          <a:prstGeom prst="rect">
            <a:avLst/>
          </a:prstGeom>
          <a:noFill/>
          <a:ln w="9525">
            <a:noFill/>
            <a:miter lim="800000"/>
            <a:headEnd/>
            <a:tailEnd/>
          </a:ln>
        </p:spPr>
        <p:txBody>
          <a:bodyPr vert="horz" wrap="square" lIns="94375" tIns="47188" rIns="94375" bIns="47188" numCol="1" anchor="b" anchorCtr="0" compatLnSpc="1">
            <a:prstTxWarp prst="textNoShape">
              <a:avLst/>
            </a:prstTxWarp>
          </a:bodyPr>
          <a:lstStyle>
            <a:lvl1pPr defTabSz="942975" eaLnBrk="0" hangingPunct="0">
              <a:defRPr sz="1200" smtClean="0">
                <a:latin typeface="Times New Roman" pitchFamily="18" charset="0"/>
              </a:defRPr>
            </a:lvl1pPr>
          </a:lstStyle>
          <a:p>
            <a:pPr>
              <a:defRPr/>
            </a:pPr>
            <a:endParaRPr lang="pt-BR"/>
          </a:p>
        </p:txBody>
      </p:sp>
      <p:sp>
        <p:nvSpPr>
          <p:cNvPr id="59399" name="Rectangle 7"/>
          <p:cNvSpPr>
            <a:spLocks noGrp="1" noChangeArrowheads="1"/>
          </p:cNvSpPr>
          <p:nvPr>
            <p:ph type="sldNum" sz="quarter" idx="5"/>
          </p:nvPr>
        </p:nvSpPr>
        <p:spPr bwMode="auto">
          <a:xfrm>
            <a:off x="4016375" y="8958263"/>
            <a:ext cx="3070225" cy="471487"/>
          </a:xfrm>
          <a:prstGeom prst="rect">
            <a:avLst/>
          </a:prstGeom>
          <a:noFill/>
          <a:ln w="9525">
            <a:noFill/>
            <a:miter lim="800000"/>
            <a:headEnd/>
            <a:tailEnd/>
          </a:ln>
        </p:spPr>
        <p:txBody>
          <a:bodyPr vert="horz" wrap="square" lIns="94375" tIns="47188" rIns="94375" bIns="47188" numCol="1" anchor="b" anchorCtr="0" compatLnSpc="1">
            <a:prstTxWarp prst="textNoShape">
              <a:avLst/>
            </a:prstTxWarp>
          </a:bodyPr>
          <a:lstStyle>
            <a:lvl1pPr algn="r" defTabSz="942975" eaLnBrk="0" hangingPunct="0">
              <a:defRPr sz="1200" smtClean="0">
                <a:latin typeface="Times New Roman" pitchFamily="18" charset="0"/>
              </a:defRPr>
            </a:lvl1pPr>
          </a:lstStyle>
          <a:p>
            <a:pPr>
              <a:defRPr/>
            </a:pPr>
            <a:fld id="{55E1995D-D8B9-483B-975A-FC369B7790F3}" type="slidenum">
              <a:rPr lang="pt-BR"/>
              <a:pPr>
                <a:defRPr/>
              </a:pPr>
              <a:t>‹nº›</a:t>
            </a:fld>
            <a:endParaRPr lang="pt-BR"/>
          </a:p>
        </p:txBody>
      </p:sp>
    </p:spTree>
    <p:extLst>
      <p:ext uri="{BB962C8B-B14F-4D97-AF65-F5344CB8AC3E}">
        <p14:creationId xmlns:p14="http://schemas.microsoft.com/office/powerpoint/2010/main" val="25085940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1</a:t>
            </a:fld>
            <a:endParaRPr lang="pt-BR"/>
          </a:p>
        </p:txBody>
      </p:sp>
    </p:spTree>
    <p:extLst>
      <p:ext uri="{BB962C8B-B14F-4D97-AF65-F5344CB8AC3E}">
        <p14:creationId xmlns:p14="http://schemas.microsoft.com/office/powerpoint/2010/main" val="3357009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Espaço Reservado para Imagem de Slide 1"/>
          <p:cNvSpPr>
            <a:spLocks noGrp="1" noRot="1" noChangeAspect="1" noTextEdit="1"/>
          </p:cNvSpPr>
          <p:nvPr>
            <p:ph type="sldImg"/>
          </p:nvPr>
        </p:nvSpPr>
        <p:spPr>
          <a:ln/>
        </p:spPr>
      </p:sp>
      <p:sp>
        <p:nvSpPr>
          <p:cNvPr id="123907" name="Espaço Reservado para Anotações 2"/>
          <p:cNvSpPr>
            <a:spLocks noGrp="1"/>
          </p:cNvSpPr>
          <p:nvPr>
            <p:ph type="body" idx="1"/>
          </p:nvPr>
        </p:nvSpPr>
        <p:spPr>
          <a:noFill/>
          <a:ln/>
        </p:spPr>
        <p:txBody>
          <a:bodyPr/>
          <a:lstStyle/>
          <a:p>
            <a:endParaRPr lang="pt-BR">
              <a:latin typeface="Times New Roman" pitchFamily="18" charset="0"/>
            </a:endParaRPr>
          </a:p>
        </p:txBody>
      </p:sp>
      <p:sp>
        <p:nvSpPr>
          <p:cNvPr id="123908" name="Espaço Reservado para Número de Slide 3"/>
          <p:cNvSpPr>
            <a:spLocks noGrp="1"/>
          </p:cNvSpPr>
          <p:nvPr>
            <p:ph type="sldNum" sz="quarter" idx="5"/>
          </p:nvPr>
        </p:nvSpPr>
        <p:spPr>
          <a:noFill/>
        </p:spPr>
        <p:txBody>
          <a:bodyPr/>
          <a:lstStyle/>
          <a:p>
            <a:fld id="{475033DF-831B-4B20-AAE1-8819E101275E}" type="slidenum">
              <a:rPr lang="pt-BR" smtClean="0">
                <a:latin typeface="Times New Roman" pitchFamily="18" charset="0"/>
              </a:rPr>
              <a:pPr/>
              <a:t>11</a:t>
            </a:fld>
            <a:endParaRPr lang="pt-BR">
              <a:latin typeface="Times New Roman" pitchFamily="18" charset="0"/>
            </a:endParaRPr>
          </a:p>
        </p:txBody>
      </p:sp>
    </p:spTree>
    <p:extLst>
      <p:ext uri="{BB962C8B-B14F-4D97-AF65-F5344CB8AC3E}">
        <p14:creationId xmlns:p14="http://schemas.microsoft.com/office/powerpoint/2010/main" val="1767241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Espaço Reservado para Imagem de Slide 1"/>
          <p:cNvSpPr>
            <a:spLocks noGrp="1" noRot="1" noChangeAspect="1" noTextEdit="1"/>
          </p:cNvSpPr>
          <p:nvPr>
            <p:ph type="sldImg"/>
          </p:nvPr>
        </p:nvSpPr>
        <p:spPr>
          <a:ln/>
        </p:spPr>
      </p:sp>
      <p:sp>
        <p:nvSpPr>
          <p:cNvPr id="120835" name="Espaço Reservado para Anotações 2"/>
          <p:cNvSpPr>
            <a:spLocks noGrp="1"/>
          </p:cNvSpPr>
          <p:nvPr>
            <p:ph type="body" idx="1"/>
          </p:nvPr>
        </p:nvSpPr>
        <p:spPr>
          <a:noFill/>
          <a:ln/>
        </p:spPr>
        <p:txBody>
          <a:bodyPr/>
          <a:lstStyle/>
          <a:p>
            <a:endParaRPr lang="pt-BR">
              <a:latin typeface="Times New Roman" pitchFamily="18" charset="0"/>
            </a:endParaRPr>
          </a:p>
        </p:txBody>
      </p:sp>
      <p:sp>
        <p:nvSpPr>
          <p:cNvPr id="120836" name="Espaço Reservado para Número de Slide 3"/>
          <p:cNvSpPr>
            <a:spLocks noGrp="1"/>
          </p:cNvSpPr>
          <p:nvPr>
            <p:ph type="sldNum" sz="quarter" idx="5"/>
          </p:nvPr>
        </p:nvSpPr>
        <p:spPr>
          <a:noFill/>
        </p:spPr>
        <p:txBody>
          <a:bodyPr/>
          <a:lstStyle/>
          <a:p>
            <a:fld id="{59A4BE7D-30F2-441F-B2F3-8595F9C02BAD}" type="slidenum">
              <a:rPr lang="pt-BR" smtClean="0">
                <a:latin typeface="Times New Roman" pitchFamily="18" charset="0"/>
              </a:rPr>
              <a:pPr/>
              <a:t>14</a:t>
            </a:fld>
            <a:endParaRPr lang="pt-BR">
              <a:latin typeface="Times New Roman" pitchFamily="18" charset="0"/>
            </a:endParaRPr>
          </a:p>
        </p:txBody>
      </p:sp>
    </p:spTree>
    <p:extLst>
      <p:ext uri="{BB962C8B-B14F-4D97-AF65-F5344CB8AC3E}">
        <p14:creationId xmlns:p14="http://schemas.microsoft.com/office/powerpoint/2010/main" val="4136943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15</a:t>
            </a:fld>
            <a:endParaRPr lang="pt-BR"/>
          </a:p>
        </p:txBody>
      </p:sp>
    </p:spTree>
    <p:extLst>
      <p:ext uri="{BB962C8B-B14F-4D97-AF65-F5344CB8AC3E}">
        <p14:creationId xmlns:p14="http://schemas.microsoft.com/office/powerpoint/2010/main" val="2904280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14BB7791-7CEF-4D59-A1C9-8158F2AD05F2}" type="slidenum">
              <a:rPr lang="pt-BR" smtClean="0"/>
              <a:pPr>
                <a:defRPr/>
              </a:pPr>
              <a:t>16</a:t>
            </a:fld>
            <a:endParaRPr lang="pt-BR"/>
          </a:p>
        </p:txBody>
      </p:sp>
    </p:spTree>
    <p:extLst>
      <p:ext uri="{BB962C8B-B14F-4D97-AF65-F5344CB8AC3E}">
        <p14:creationId xmlns:p14="http://schemas.microsoft.com/office/powerpoint/2010/main" val="3727165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14BB7791-7CEF-4D59-A1C9-8158F2AD05F2}" type="slidenum">
              <a:rPr lang="pt-BR" smtClean="0"/>
              <a:pPr>
                <a:defRPr/>
              </a:pPr>
              <a:t>17</a:t>
            </a:fld>
            <a:endParaRPr lang="pt-BR"/>
          </a:p>
        </p:txBody>
      </p:sp>
    </p:spTree>
    <p:extLst>
      <p:ext uri="{BB962C8B-B14F-4D97-AF65-F5344CB8AC3E}">
        <p14:creationId xmlns:p14="http://schemas.microsoft.com/office/powerpoint/2010/main" val="102806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2</a:t>
            </a:fld>
            <a:endParaRPr lang="pt-BR"/>
          </a:p>
        </p:txBody>
      </p:sp>
    </p:spTree>
    <p:extLst>
      <p:ext uri="{BB962C8B-B14F-4D97-AF65-F5344CB8AC3E}">
        <p14:creationId xmlns:p14="http://schemas.microsoft.com/office/powerpoint/2010/main" val="3195719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3</a:t>
            </a:fld>
            <a:endParaRPr lang="pt-BR"/>
          </a:p>
        </p:txBody>
      </p:sp>
    </p:spTree>
    <p:extLst>
      <p:ext uri="{BB962C8B-B14F-4D97-AF65-F5344CB8AC3E}">
        <p14:creationId xmlns:p14="http://schemas.microsoft.com/office/powerpoint/2010/main" val="827332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4</a:t>
            </a:fld>
            <a:endParaRPr lang="pt-BR"/>
          </a:p>
        </p:txBody>
      </p:sp>
    </p:spTree>
    <p:extLst>
      <p:ext uri="{BB962C8B-B14F-4D97-AF65-F5344CB8AC3E}">
        <p14:creationId xmlns:p14="http://schemas.microsoft.com/office/powerpoint/2010/main" val="3977068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5</a:t>
            </a:fld>
            <a:endParaRPr lang="pt-BR"/>
          </a:p>
        </p:txBody>
      </p:sp>
    </p:spTree>
    <p:extLst>
      <p:ext uri="{BB962C8B-B14F-4D97-AF65-F5344CB8AC3E}">
        <p14:creationId xmlns:p14="http://schemas.microsoft.com/office/powerpoint/2010/main" val="3160350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6</a:t>
            </a:fld>
            <a:endParaRPr lang="pt-BR"/>
          </a:p>
        </p:txBody>
      </p:sp>
    </p:spTree>
    <p:extLst>
      <p:ext uri="{BB962C8B-B14F-4D97-AF65-F5344CB8AC3E}">
        <p14:creationId xmlns:p14="http://schemas.microsoft.com/office/powerpoint/2010/main" val="1319600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7</a:t>
            </a:fld>
            <a:endParaRPr lang="pt-BR"/>
          </a:p>
        </p:txBody>
      </p:sp>
    </p:spTree>
    <p:extLst>
      <p:ext uri="{BB962C8B-B14F-4D97-AF65-F5344CB8AC3E}">
        <p14:creationId xmlns:p14="http://schemas.microsoft.com/office/powerpoint/2010/main" val="3528796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55E1995D-D8B9-483B-975A-FC369B7790F3}" type="slidenum">
              <a:rPr lang="pt-BR" smtClean="0"/>
              <a:pPr>
                <a:defRPr/>
              </a:pPr>
              <a:t>8</a:t>
            </a:fld>
            <a:endParaRPr lang="pt-BR"/>
          </a:p>
        </p:txBody>
      </p:sp>
    </p:spTree>
    <p:extLst>
      <p:ext uri="{BB962C8B-B14F-4D97-AF65-F5344CB8AC3E}">
        <p14:creationId xmlns:p14="http://schemas.microsoft.com/office/powerpoint/2010/main" val="3447681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Espaço Reservado para Imagem de Slide 1"/>
          <p:cNvSpPr>
            <a:spLocks noGrp="1" noRot="1" noChangeAspect="1" noTextEdit="1"/>
          </p:cNvSpPr>
          <p:nvPr>
            <p:ph type="sldImg"/>
          </p:nvPr>
        </p:nvSpPr>
        <p:spPr>
          <a:ln/>
        </p:spPr>
      </p:sp>
      <p:sp>
        <p:nvSpPr>
          <p:cNvPr id="122883" name="Espaço Reservado para Anotações 2"/>
          <p:cNvSpPr>
            <a:spLocks noGrp="1"/>
          </p:cNvSpPr>
          <p:nvPr>
            <p:ph type="body" idx="1"/>
          </p:nvPr>
        </p:nvSpPr>
        <p:spPr>
          <a:noFill/>
          <a:ln/>
        </p:spPr>
        <p:txBody>
          <a:bodyPr/>
          <a:lstStyle/>
          <a:p>
            <a:r>
              <a:rPr lang="pt-BR" dirty="0" err="1">
                <a:latin typeface="Times New Roman" pitchFamily="18" charset="0"/>
              </a:rPr>
              <a:t>Photo</a:t>
            </a:r>
            <a:r>
              <a:rPr lang="pt-BR" dirty="0">
                <a:latin typeface="Times New Roman" pitchFamily="18" charset="0"/>
              </a:rPr>
              <a:t> </a:t>
            </a:r>
            <a:r>
              <a:rPr lang="pt-BR" dirty="0" err="1">
                <a:latin typeface="Times New Roman" pitchFamily="18" charset="0"/>
              </a:rPr>
              <a:t>credit</a:t>
            </a:r>
            <a:r>
              <a:rPr lang="pt-BR" dirty="0">
                <a:latin typeface="Times New Roman" pitchFamily="18" charset="0"/>
              </a:rPr>
              <a:t>: &lt;a </a:t>
            </a:r>
            <a:r>
              <a:rPr lang="pt-BR" dirty="0" err="1">
                <a:latin typeface="Times New Roman" pitchFamily="18" charset="0"/>
              </a:rPr>
              <a:t>href</a:t>
            </a:r>
            <a:r>
              <a:rPr lang="pt-BR" dirty="0">
                <a:latin typeface="Times New Roman" pitchFamily="18" charset="0"/>
              </a:rPr>
              <a:t>="https://www.flickr.com/photos/vdm/1892415506/"&gt;Jacob Johan&lt;/a&gt; via &lt;a </a:t>
            </a:r>
            <a:r>
              <a:rPr lang="pt-BR" dirty="0" err="1">
                <a:latin typeface="Times New Roman" pitchFamily="18" charset="0"/>
              </a:rPr>
              <a:t>href</a:t>
            </a:r>
            <a:r>
              <a:rPr lang="pt-BR" dirty="0">
                <a:latin typeface="Times New Roman" pitchFamily="18" charset="0"/>
              </a:rPr>
              <a:t>="https://visualhunt.com"&gt;Visual Hunt&lt;/a&gt; / &lt;a </a:t>
            </a:r>
            <a:r>
              <a:rPr lang="pt-BR" dirty="0" err="1">
                <a:latin typeface="Times New Roman" pitchFamily="18" charset="0"/>
              </a:rPr>
              <a:t>href</a:t>
            </a:r>
            <a:r>
              <a:rPr lang="pt-BR" dirty="0">
                <a:latin typeface="Times New Roman" pitchFamily="18" charset="0"/>
              </a:rPr>
              <a:t>="http://creativecommons.org/licenses/by-nc-sa/2.0/"&gt;CC BY-NC-SA&lt;/a&gt;</a:t>
            </a:r>
          </a:p>
        </p:txBody>
      </p:sp>
      <p:sp>
        <p:nvSpPr>
          <p:cNvPr id="122884" name="Espaço Reservado para Número de Slide 3"/>
          <p:cNvSpPr>
            <a:spLocks noGrp="1"/>
          </p:cNvSpPr>
          <p:nvPr>
            <p:ph type="sldNum" sz="quarter" idx="5"/>
          </p:nvPr>
        </p:nvSpPr>
        <p:spPr>
          <a:noFill/>
        </p:spPr>
        <p:txBody>
          <a:bodyPr/>
          <a:lstStyle/>
          <a:p>
            <a:fld id="{1FBCEC7C-157D-459D-9417-AB91F025CFEC}" type="slidenum">
              <a:rPr lang="pt-BR" smtClean="0">
                <a:latin typeface="Times New Roman" pitchFamily="18" charset="0"/>
              </a:rPr>
              <a:pPr/>
              <a:t>9</a:t>
            </a:fld>
            <a:endParaRPr lang="pt-BR">
              <a:latin typeface="Times New Roman" pitchFamily="18" charset="0"/>
            </a:endParaRPr>
          </a:p>
        </p:txBody>
      </p:sp>
    </p:spTree>
    <p:extLst>
      <p:ext uri="{BB962C8B-B14F-4D97-AF65-F5344CB8AC3E}">
        <p14:creationId xmlns:p14="http://schemas.microsoft.com/office/powerpoint/2010/main" val="222788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pPr>
              <a:defRPr/>
            </a:pPr>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pPr>
              <a:defRPr/>
            </a:pPr>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pPr>
              <a:defRPr/>
            </a:pPr>
            <a:fld id="{6851E2BA-22A5-41BA-BD7D-3397FBF49FE6}"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6851E2BA-22A5-41BA-BD7D-3397FBF49FE6}" type="slidenum">
              <a:rPr lang="pt-BR" smtClean="0"/>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6851E2BA-22A5-41BA-BD7D-3397FBF49FE6}" type="slidenum">
              <a:rPr lang="pt-BR" smtClean="0"/>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pPr>
              <a:defRPr/>
            </a:pPr>
            <a:endParaRPr lang="pt-BR"/>
          </a:p>
        </p:txBody>
      </p:sp>
      <p:sp>
        <p:nvSpPr>
          <p:cNvPr id="9" name="Espaço Reservado para Número de Slide 8"/>
          <p:cNvSpPr>
            <a:spLocks noGrp="1"/>
          </p:cNvSpPr>
          <p:nvPr>
            <p:ph type="sldNum" sz="quarter" idx="15"/>
          </p:nvPr>
        </p:nvSpPr>
        <p:spPr/>
        <p:txBody>
          <a:bodyPr rtlCol="0"/>
          <a:lstStyle/>
          <a:p>
            <a:pPr>
              <a:defRPr/>
            </a:pPr>
            <a:fld id="{6851E2BA-22A5-41BA-BD7D-3397FBF49FE6}" type="slidenum">
              <a:rPr lang="pt-BR" smtClean="0"/>
              <a:pPr>
                <a:defRPr/>
              </a:pPr>
              <a:t>‹nº›</a:t>
            </a:fld>
            <a:endParaRPr lang="pt-BR"/>
          </a:p>
        </p:txBody>
      </p:sp>
      <p:sp>
        <p:nvSpPr>
          <p:cNvPr id="10" name="Espaço Reservado para Rodapé 9"/>
          <p:cNvSpPr>
            <a:spLocks noGrp="1"/>
          </p:cNvSpPr>
          <p:nvPr>
            <p:ph type="ftr" sz="quarter" idx="16"/>
          </p:nvPr>
        </p:nvSpPr>
        <p:spPr/>
        <p:txBody>
          <a:bodyPr rtlCol="0"/>
          <a:lstStyle/>
          <a:p>
            <a:pPr>
              <a:defRPr/>
            </a:pPr>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pPr>
              <a:defRPr/>
            </a:pPr>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pPr>
              <a:defRPr/>
            </a:pPr>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pPr>
              <a:defRPr/>
            </a:pPr>
            <a:fld id="{6851E2BA-22A5-41BA-BD7D-3397FBF49FE6}" type="slidenum">
              <a:rPr lang="pt-BR" smtClean="0"/>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6851E2BA-22A5-41BA-BD7D-3397FBF49FE6}" type="slidenum">
              <a:rPr lang="pt-BR" smtClean="0"/>
              <a:pPr>
                <a:defRPr/>
              </a:pPr>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estilo do título mestre</a:t>
            </a:r>
            <a:endParaRPr kumimoji="0" lang="en-US"/>
          </a:p>
        </p:txBody>
      </p:sp>
      <p:sp>
        <p:nvSpPr>
          <p:cNvPr id="7" name="Espaço Reservado para Data 6"/>
          <p:cNvSpPr>
            <a:spLocks noGrp="1"/>
          </p:cNvSpPr>
          <p:nvPr>
            <p:ph type="dt" sz="half" idx="10"/>
          </p:nvPr>
        </p:nvSpPr>
        <p:spPr/>
        <p:txBody>
          <a:bodyPr/>
          <a:lstStyle/>
          <a:p>
            <a:pPr>
              <a:defRPr/>
            </a:pPr>
            <a:endParaRPr lang="pt-BR"/>
          </a:p>
        </p:txBody>
      </p:sp>
      <p:sp>
        <p:nvSpPr>
          <p:cNvPr id="8" name="Espaço Reservado para Rodapé 7"/>
          <p:cNvSpPr>
            <a:spLocks noGrp="1"/>
          </p:cNvSpPr>
          <p:nvPr>
            <p:ph type="ftr" sz="quarter" idx="11"/>
          </p:nvPr>
        </p:nvSpPr>
        <p:spPr/>
        <p:txBody>
          <a:bodyPr/>
          <a:lstStyle/>
          <a:p>
            <a:pPr>
              <a:defRPr/>
            </a:pPr>
            <a:endParaRPr lang="pt-BR"/>
          </a:p>
        </p:txBody>
      </p:sp>
      <p:sp>
        <p:nvSpPr>
          <p:cNvPr id="9" name="Espaço Reservado para Número de Slide 8"/>
          <p:cNvSpPr>
            <a:spLocks noGrp="1"/>
          </p:cNvSpPr>
          <p:nvPr>
            <p:ph type="sldNum" sz="quarter" idx="12"/>
          </p:nvPr>
        </p:nvSpPr>
        <p:spPr/>
        <p:txBody>
          <a:bodyPr/>
          <a:lstStyle/>
          <a:p>
            <a:pPr>
              <a:defRPr/>
            </a:pPr>
            <a:fld id="{6851E2BA-22A5-41BA-BD7D-3397FBF49FE6}" type="slidenum">
              <a:rPr lang="pt-BR" smtClean="0"/>
              <a:pPr>
                <a:defRPr/>
              </a:pPr>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6" name="Espaço Reservado para Data 5"/>
          <p:cNvSpPr>
            <a:spLocks noGrp="1"/>
          </p:cNvSpPr>
          <p:nvPr>
            <p:ph type="dt" sz="half" idx="10"/>
          </p:nvPr>
        </p:nvSpPr>
        <p:spPr/>
        <p:txBody>
          <a:bodyPr rtlCol="0"/>
          <a:lstStyle/>
          <a:p>
            <a:pPr>
              <a:defRPr/>
            </a:pPr>
            <a:endParaRPr lang="pt-BR"/>
          </a:p>
        </p:txBody>
      </p:sp>
      <p:sp>
        <p:nvSpPr>
          <p:cNvPr id="7" name="Espaço Reservado para Número de Slide 6"/>
          <p:cNvSpPr>
            <a:spLocks noGrp="1"/>
          </p:cNvSpPr>
          <p:nvPr>
            <p:ph type="sldNum" sz="quarter" idx="11"/>
          </p:nvPr>
        </p:nvSpPr>
        <p:spPr/>
        <p:txBody>
          <a:bodyPr rtlCol="0"/>
          <a:lstStyle/>
          <a:p>
            <a:pPr>
              <a:defRPr/>
            </a:pPr>
            <a:fld id="{6851E2BA-22A5-41BA-BD7D-3397FBF49FE6}" type="slidenum">
              <a:rPr lang="pt-BR" smtClean="0"/>
              <a:pPr>
                <a:defRPr/>
              </a:pPr>
              <a:t>‹nº›</a:t>
            </a:fld>
            <a:endParaRPr lang="pt-BR"/>
          </a:p>
        </p:txBody>
      </p:sp>
      <p:sp>
        <p:nvSpPr>
          <p:cNvPr id="8" name="Espaço Reservado para Rodapé 7"/>
          <p:cNvSpPr>
            <a:spLocks noGrp="1"/>
          </p:cNvSpPr>
          <p:nvPr>
            <p:ph type="ftr" sz="quarter" idx="12"/>
          </p:nvPr>
        </p:nvSpPr>
        <p:spPr/>
        <p:txBody>
          <a:bodyPr rtlCol="0"/>
          <a:lstStyle/>
          <a:p>
            <a:pPr>
              <a:defRPr/>
            </a:pPr>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pPr>
              <a:defRPr/>
            </a:pPr>
            <a:endParaRPr lang="pt-BR"/>
          </a:p>
        </p:txBody>
      </p:sp>
      <p:sp>
        <p:nvSpPr>
          <p:cNvPr id="3" name="Espaço Reservado para Rodapé 2"/>
          <p:cNvSpPr>
            <a:spLocks noGrp="1"/>
          </p:cNvSpPr>
          <p:nvPr>
            <p:ph type="ftr" sz="quarter" idx="11"/>
          </p:nvPr>
        </p:nvSpPr>
        <p:spPr/>
        <p:txBody>
          <a:bodyPr/>
          <a:lstStyle/>
          <a:p>
            <a:pPr>
              <a:defRPr/>
            </a:pPr>
            <a:endParaRPr lang="pt-BR"/>
          </a:p>
        </p:txBody>
      </p:sp>
      <p:sp>
        <p:nvSpPr>
          <p:cNvPr id="4" name="Espaço Reservado para Número de Slide 3"/>
          <p:cNvSpPr>
            <a:spLocks noGrp="1"/>
          </p:cNvSpPr>
          <p:nvPr>
            <p:ph type="sldNum" sz="quarter" idx="12"/>
          </p:nvPr>
        </p:nvSpPr>
        <p:spPr/>
        <p:txBody>
          <a:bodyPr/>
          <a:lstStyle/>
          <a:p>
            <a:pPr>
              <a:defRPr/>
            </a:pPr>
            <a:fld id="{6851E2BA-22A5-41BA-BD7D-3397FBF49FE6}" type="slidenum">
              <a:rPr lang="pt-BR" smtClean="0"/>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pPr>
              <a:defRPr/>
            </a:pPr>
            <a:endParaRPr lang="pt-BR"/>
          </a:p>
        </p:txBody>
      </p:sp>
      <p:sp>
        <p:nvSpPr>
          <p:cNvPr id="22" name="Espaço Reservado para Número de Slide 21"/>
          <p:cNvSpPr>
            <a:spLocks noGrp="1"/>
          </p:cNvSpPr>
          <p:nvPr>
            <p:ph type="sldNum" sz="quarter" idx="15"/>
          </p:nvPr>
        </p:nvSpPr>
        <p:spPr/>
        <p:txBody>
          <a:bodyPr rtlCol="0"/>
          <a:lstStyle/>
          <a:p>
            <a:pPr>
              <a:defRPr/>
            </a:pPr>
            <a:fld id="{6851E2BA-22A5-41BA-BD7D-3397FBF49FE6}" type="slidenum">
              <a:rPr lang="pt-BR" smtClean="0"/>
              <a:pPr>
                <a:defRPr/>
              </a:pPr>
              <a:t>‹nº›</a:t>
            </a:fld>
            <a:endParaRPr lang="pt-BR"/>
          </a:p>
        </p:txBody>
      </p:sp>
      <p:sp>
        <p:nvSpPr>
          <p:cNvPr id="23" name="Espaço Reservado para Rodapé 22"/>
          <p:cNvSpPr>
            <a:spLocks noGrp="1"/>
          </p:cNvSpPr>
          <p:nvPr>
            <p:ph type="ftr" sz="quarter" idx="16"/>
          </p:nvPr>
        </p:nvSpPr>
        <p:spPr/>
        <p:txBody>
          <a:bodyPr rtlCol="0"/>
          <a:lstStyle/>
          <a:p>
            <a:pPr>
              <a:defRPr/>
            </a:pPr>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pPr>
              <a:defRPr/>
            </a:pPr>
            <a:endParaRPr lang="pt-BR"/>
          </a:p>
        </p:txBody>
      </p:sp>
      <p:sp>
        <p:nvSpPr>
          <p:cNvPr id="18" name="Espaço Reservado para Número de Slide 17"/>
          <p:cNvSpPr>
            <a:spLocks noGrp="1"/>
          </p:cNvSpPr>
          <p:nvPr>
            <p:ph type="sldNum" sz="quarter" idx="11"/>
          </p:nvPr>
        </p:nvSpPr>
        <p:spPr/>
        <p:txBody>
          <a:bodyPr rtlCol="0"/>
          <a:lstStyle/>
          <a:p>
            <a:pPr>
              <a:defRPr/>
            </a:pPr>
            <a:fld id="{6851E2BA-22A5-41BA-BD7D-3397FBF49FE6}" type="slidenum">
              <a:rPr lang="pt-BR" smtClean="0"/>
              <a:pPr>
                <a:defRPr/>
              </a:pPr>
              <a:t>‹nº›</a:t>
            </a:fld>
            <a:endParaRPr lang="pt-BR"/>
          </a:p>
        </p:txBody>
      </p:sp>
      <p:sp>
        <p:nvSpPr>
          <p:cNvPr id="21" name="Espaço Reservado para Rodapé 20"/>
          <p:cNvSpPr>
            <a:spLocks noGrp="1"/>
          </p:cNvSpPr>
          <p:nvPr>
            <p:ph type="ftr" sz="quarter" idx="12"/>
          </p:nvPr>
        </p:nvSpPr>
        <p:spPr/>
        <p:txBody>
          <a:bodyPr rtlCol="0"/>
          <a:lstStyle/>
          <a:p>
            <a:pPr>
              <a:defRPr/>
            </a:pPr>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6851E2BA-22A5-41BA-BD7D-3397FBF49FE6}" type="slidenum">
              <a:rPr lang="pt-BR" smtClean="0"/>
              <a:pPr>
                <a:defRPr/>
              </a:pPr>
              <a:t>‹nº›</a:t>
            </a:fld>
            <a:endParaRPr lang="pt-B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revistabioetica.cfm.org.br/index.php/revista_bioetica/article/view/445/32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b="0" dirty="0"/>
              <a:t/>
            </a:r>
            <a:br>
              <a:rPr lang="pt-BR" b="0" dirty="0"/>
            </a:br>
            <a:r>
              <a:rPr lang="pt-BR" b="0" dirty="0"/>
              <a:t> </a:t>
            </a:r>
            <a:r>
              <a:rPr lang="pt-BR" dirty="0"/>
              <a:t>O DIREITO A VIDA DA PESSOA COM DEFICIÊNCIA </a:t>
            </a:r>
            <a:r>
              <a:rPr lang="pt-BR" b="0" dirty="0"/>
              <a:t>	</a:t>
            </a:r>
          </a:p>
        </p:txBody>
      </p:sp>
      <p:sp>
        <p:nvSpPr>
          <p:cNvPr id="5" name="Subtítulo 4"/>
          <p:cNvSpPr>
            <a:spLocks noGrp="1"/>
          </p:cNvSpPr>
          <p:nvPr>
            <p:ph type="subTitle" idx="1"/>
          </p:nvPr>
        </p:nvSpPr>
        <p:spPr/>
        <p:txBody>
          <a:bodyPr/>
          <a:lstStyle/>
          <a:p>
            <a:endParaRPr lang="pt-BR"/>
          </a:p>
        </p:txBody>
      </p:sp>
      <p:pic>
        <p:nvPicPr>
          <p:cNvPr id="4" name="Imagem 3" descr="microcefalia.jpg"/>
          <p:cNvPicPr>
            <a:picLocks noChangeAspect="1"/>
          </p:cNvPicPr>
          <p:nvPr/>
        </p:nvPicPr>
        <p:blipFill>
          <a:blip r:embed="rId3" cstate="print"/>
          <a:stretch>
            <a:fillRect/>
          </a:stretch>
        </p:blipFill>
        <p:spPr>
          <a:xfrm>
            <a:off x="1939784" y="0"/>
            <a:ext cx="7058800" cy="393305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Estatuto da Pessoa com Deficiência </a:t>
            </a:r>
          </a:p>
        </p:txBody>
      </p:sp>
      <p:sp>
        <p:nvSpPr>
          <p:cNvPr id="3" name="Espaço Reservado para Conteúdo 2"/>
          <p:cNvSpPr>
            <a:spLocks noGrp="1"/>
          </p:cNvSpPr>
          <p:nvPr>
            <p:ph sz="quarter" idx="1"/>
          </p:nvPr>
        </p:nvSpPr>
        <p:spPr/>
        <p:txBody>
          <a:bodyPr/>
          <a:lstStyle/>
          <a:p>
            <a:r>
              <a:rPr lang="pt-BR" dirty="0"/>
              <a:t>Art. 1</a:t>
            </a:r>
            <a:r>
              <a:rPr lang="pt-BR" u="sng" baseline="30000" dirty="0"/>
              <a:t>o</a:t>
            </a:r>
            <a:r>
              <a:rPr lang="pt-BR" dirty="0"/>
              <a:t>: “É instituída a Lei Brasileira de Inclusão da Pessoa com Deficiência (Estatuto da Pessoa com Deficiência), destinada a assegurar e a promover, em condições de igualdade, o exercício dos direitos e das liberdades fundamentais por pessoa com deficiência, visando à sua inclusão social e cidadania.”</a:t>
            </a:r>
          </a:p>
          <a:p>
            <a:r>
              <a:rPr lang="pt-BR" dirty="0"/>
              <a:t>Art. 5</a:t>
            </a:r>
            <a:r>
              <a:rPr lang="pt-BR" u="sng" baseline="30000" dirty="0"/>
              <a:t>o</a:t>
            </a:r>
            <a:r>
              <a:rPr lang="pt-BR" dirty="0"/>
              <a:t> “A pessoa com deficiência será protegida de toda forma de negligência, discriminação, exploração, violência, tortura, crueldade, opressão e tratamento desumano ou degradante.”</a:t>
            </a:r>
          </a:p>
        </p:txBody>
      </p:sp>
    </p:spTree>
    <p:extLst>
      <p:ext uri="{BB962C8B-B14F-4D97-AF65-F5344CB8AC3E}">
        <p14:creationId xmlns:p14="http://schemas.microsoft.com/office/powerpoint/2010/main" val="3072849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Espaço Reservado para Conteúdo 3" descr="cadeirantes.jpg"/>
          <p:cNvPicPr>
            <a:picLocks noGrp="1" noChangeAspect="1"/>
          </p:cNvPicPr>
          <p:nvPr>
            <p:ph idx="1"/>
          </p:nvPr>
        </p:nvPicPr>
        <p:blipFill>
          <a:blip r:embed="rId3" cstate="print"/>
          <a:srcRect/>
          <a:stretch>
            <a:fillRect/>
          </a:stretch>
        </p:blipFill>
        <p:spPr>
          <a:xfrm>
            <a:off x="4849813" y="3933825"/>
            <a:ext cx="3754437" cy="2554288"/>
          </a:xfrm>
        </p:spPr>
      </p:pic>
      <p:sp>
        <p:nvSpPr>
          <p:cNvPr id="3" name="Título 2"/>
          <p:cNvSpPr>
            <a:spLocks noGrp="1"/>
          </p:cNvSpPr>
          <p:nvPr>
            <p:ph type="title"/>
          </p:nvPr>
        </p:nvSpPr>
        <p:spPr/>
        <p:txBody>
          <a:bodyPr/>
          <a:lstStyle/>
          <a:p>
            <a:pPr>
              <a:defRPr/>
            </a:pPr>
            <a:r>
              <a:rPr lang="en-US" dirty="0" err="1"/>
              <a:t>Paralimpíadas</a:t>
            </a:r>
            <a:endParaRPr lang="pt-BR" dirty="0"/>
          </a:p>
        </p:txBody>
      </p:sp>
      <p:pic>
        <p:nvPicPr>
          <p:cNvPr id="64516" name="Imagem 4" descr="Daniel Dias.jpg"/>
          <p:cNvPicPr>
            <a:picLocks noChangeAspect="1"/>
          </p:cNvPicPr>
          <p:nvPr/>
        </p:nvPicPr>
        <p:blipFill>
          <a:blip r:embed="rId4" cstate="print"/>
          <a:srcRect/>
          <a:stretch>
            <a:fillRect/>
          </a:stretch>
        </p:blipFill>
        <p:spPr bwMode="auto">
          <a:xfrm>
            <a:off x="755575" y="1412693"/>
            <a:ext cx="3078237" cy="2311582"/>
          </a:xfrm>
          <a:prstGeom prst="rect">
            <a:avLst/>
          </a:prstGeom>
          <a:noFill/>
          <a:ln w="9525">
            <a:noFill/>
            <a:miter lim="800000"/>
            <a:headEnd/>
            <a:tailEnd/>
          </a:ln>
        </p:spPr>
      </p:pic>
      <p:pic>
        <p:nvPicPr>
          <p:cNvPr id="64517" name="Imagem 5" descr="danieldias292.jpg"/>
          <p:cNvPicPr>
            <a:picLocks noChangeAspect="1"/>
          </p:cNvPicPr>
          <p:nvPr/>
        </p:nvPicPr>
        <p:blipFill>
          <a:blip r:embed="rId5" cstate="print"/>
          <a:srcRect/>
          <a:stretch>
            <a:fillRect/>
          </a:stretch>
        </p:blipFill>
        <p:spPr bwMode="auto">
          <a:xfrm>
            <a:off x="827088" y="3860800"/>
            <a:ext cx="2781300" cy="2667000"/>
          </a:xfrm>
          <a:prstGeom prst="rect">
            <a:avLst/>
          </a:prstGeom>
          <a:noFill/>
          <a:ln w="9525">
            <a:noFill/>
            <a:miter lim="800000"/>
            <a:headEnd/>
            <a:tailEnd/>
          </a:ln>
        </p:spPr>
      </p:pic>
      <p:pic>
        <p:nvPicPr>
          <p:cNvPr id="64518" name="Imagem 6" descr="Yohansson+Nascimento.jpg"/>
          <p:cNvPicPr>
            <a:picLocks noChangeAspect="1"/>
          </p:cNvPicPr>
          <p:nvPr/>
        </p:nvPicPr>
        <p:blipFill>
          <a:blip r:embed="rId6" cstate="print"/>
          <a:srcRect/>
          <a:stretch>
            <a:fillRect/>
          </a:stretch>
        </p:blipFill>
        <p:spPr bwMode="auto">
          <a:xfrm>
            <a:off x="4932363" y="1138238"/>
            <a:ext cx="3697287" cy="2682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Teresa </a:t>
            </a:r>
            <a:r>
              <a:rPr lang="pt-BR" dirty="0" err="1"/>
              <a:t>vargas</a:t>
            </a:r>
            <a:r>
              <a:rPr lang="pt-BR" dirty="0"/>
              <a:t> – síndrome de </a:t>
            </a:r>
            <a:r>
              <a:rPr lang="pt-BR" dirty="0" err="1"/>
              <a:t>down</a:t>
            </a:r>
            <a:r>
              <a:rPr lang="pt-BR" dirty="0"/>
              <a:t> na </a:t>
            </a:r>
            <a:r>
              <a:rPr lang="pt-BR" dirty="0" err="1"/>
              <a:t>espanha</a:t>
            </a:r>
            <a:endParaRPr lang="pt-BR" dirty="0"/>
          </a:p>
        </p:txBody>
      </p:sp>
      <p:sp>
        <p:nvSpPr>
          <p:cNvPr id="3" name="Espaço Reservado para Conteúdo 2"/>
          <p:cNvSpPr>
            <a:spLocks noGrp="1"/>
          </p:cNvSpPr>
          <p:nvPr>
            <p:ph sz="quarter" idx="1"/>
          </p:nvPr>
        </p:nvSpPr>
        <p:spPr/>
        <p:txBody>
          <a:bodyPr/>
          <a:lstStyle/>
          <a:p>
            <a:r>
              <a:rPr lang="pt-BR" dirty="0"/>
              <a:t>Portadores de Síndrome de Down a cada 10 mil partos</a:t>
            </a:r>
          </a:p>
          <a:p>
            <a:endParaRPr lang="pt-BR" dirty="0"/>
          </a:p>
          <a:p>
            <a:endParaRPr lang="pt-BR" dirty="0"/>
          </a:p>
          <a:p>
            <a:endParaRPr lang="pt-BR" dirty="0"/>
          </a:p>
        </p:txBody>
      </p:sp>
      <p:graphicFrame>
        <p:nvGraphicFramePr>
          <p:cNvPr id="5" name="Tabela 4"/>
          <p:cNvGraphicFramePr>
            <a:graphicFrameLocks noGrp="1"/>
          </p:cNvGraphicFramePr>
          <p:nvPr>
            <p:extLst>
              <p:ext uri="{D42A27DB-BD31-4B8C-83A1-F6EECF244321}">
                <p14:modId xmlns:p14="http://schemas.microsoft.com/office/powerpoint/2010/main" val="433754533"/>
              </p:ext>
            </p:extLst>
          </p:nvPr>
        </p:nvGraphicFramePr>
        <p:xfrm>
          <a:off x="1524000" y="3140968"/>
          <a:ext cx="6096000" cy="2736304"/>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686210285"/>
                    </a:ext>
                  </a:extLst>
                </a:gridCol>
                <a:gridCol w="3048000">
                  <a:extLst>
                    <a:ext uri="{9D8B030D-6E8A-4147-A177-3AD203B41FA5}">
                      <a16:colId xmlns="" xmlns:a16="http://schemas.microsoft.com/office/drawing/2014/main" val="24684234"/>
                    </a:ext>
                  </a:extLst>
                </a:gridCol>
              </a:tblGrid>
              <a:tr h="684076">
                <a:tc>
                  <a:txBody>
                    <a:bodyPr/>
                    <a:lstStyle/>
                    <a:p>
                      <a:r>
                        <a:rPr lang="pt-BR" dirty="0"/>
                        <a:t>1980-1985</a:t>
                      </a:r>
                    </a:p>
                  </a:txBody>
                  <a:tcPr/>
                </a:tc>
                <a:tc>
                  <a:txBody>
                    <a:bodyPr/>
                    <a:lstStyle/>
                    <a:p>
                      <a:r>
                        <a:rPr lang="pt-BR" dirty="0"/>
                        <a:t>14,78</a:t>
                      </a:r>
                    </a:p>
                  </a:txBody>
                  <a:tcPr/>
                </a:tc>
                <a:extLst>
                  <a:ext uri="{0D108BD9-81ED-4DB2-BD59-A6C34878D82A}">
                    <a16:rowId xmlns="" xmlns:a16="http://schemas.microsoft.com/office/drawing/2014/main" val="2391718421"/>
                  </a:ext>
                </a:extLst>
              </a:tr>
              <a:tr h="684076">
                <a:tc>
                  <a:txBody>
                    <a:bodyPr/>
                    <a:lstStyle/>
                    <a:p>
                      <a:r>
                        <a:rPr lang="pt-BR" dirty="0"/>
                        <a:t>1986-2009</a:t>
                      </a:r>
                    </a:p>
                  </a:txBody>
                  <a:tcPr/>
                </a:tc>
                <a:tc>
                  <a:txBody>
                    <a:bodyPr/>
                    <a:lstStyle/>
                    <a:p>
                      <a:r>
                        <a:rPr lang="pt-BR" dirty="0"/>
                        <a:t>10,04</a:t>
                      </a:r>
                    </a:p>
                  </a:txBody>
                  <a:tcPr/>
                </a:tc>
                <a:extLst>
                  <a:ext uri="{0D108BD9-81ED-4DB2-BD59-A6C34878D82A}">
                    <a16:rowId xmlns="" xmlns:a16="http://schemas.microsoft.com/office/drawing/2014/main" val="2218246086"/>
                  </a:ext>
                </a:extLst>
              </a:tr>
              <a:tr h="684076">
                <a:tc>
                  <a:txBody>
                    <a:bodyPr/>
                    <a:lstStyle/>
                    <a:p>
                      <a:r>
                        <a:rPr lang="pt-BR" dirty="0"/>
                        <a:t>2010</a:t>
                      </a:r>
                    </a:p>
                  </a:txBody>
                  <a:tcPr/>
                </a:tc>
                <a:tc>
                  <a:txBody>
                    <a:bodyPr/>
                    <a:lstStyle/>
                    <a:p>
                      <a:r>
                        <a:rPr lang="pt-BR" dirty="0"/>
                        <a:t>7,23</a:t>
                      </a:r>
                    </a:p>
                  </a:txBody>
                  <a:tcPr/>
                </a:tc>
                <a:extLst>
                  <a:ext uri="{0D108BD9-81ED-4DB2-BD59-A6C34878D82A}">
                    <a16:rowId xmlns="" xmlns:a16="http://schemas.microsoft.com/office/drawing/2014/main" val="204144496"/>
                  </a:ext>
                </a:extLst>
              </a:tr>
              <a:tr h="684076">
                <a:tc>
                  <a:txBody>
                    <a:bodyPr/>
                    <a:lstStyle/>
                    <a:p>
                      <a:r>
                        <a:rPr lang="pt-BR" dirty="0"/>
                        <a:t>2011</a:t>
                      </a:r>
                    </a:p>
                  </a:txBody>
                  <a:tcPr/>
                </a:tc>
                <a:tc>
                  <a:txBody>
                    <a:bodyPr/>
                    <a:lstStyle/>
                    <a:p>
                      <a:r>
                        <a:rPr lang="pt-BR" dirty="0"/>
                        <a:t>4,84</a:t>
                      </a:r>
                    </a:p>
                  </a:txBody>
                  <a:tcPr/>
                </a:tc>
                <a:extLst>
                  <a:ext uri="{0D108BD9-81ED-4DB2-BD59-A6C34878D82A}">
                    <a16:rowId xmlns="" xmlns:a16="http://schemas.microsoft.com/office/drawing/2014/main" val="654614144"/>
                  </a:ext>
                </a:extLst>
              </a:tr>
            </a:tbl>
          </a:graphicData>
        </a:graphic>
      </p:graphicFrame>
    </p:spTree>
    <p:extLst>
      <p:ext uri="{BB962C8B-B14F-4D97-AF65-F5344CB8AC3E}">
        <p14:creationId xmlns:p14="http://schemas.microsoft.com/office/powerpoint/2010/main" val="1986498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Pressão dos profissionais de saúde</a:t>
            </a:r>
          </a:p>
        </p:txBody>
      </p:sp>
      <p:sp>
        <p:nvSpPr>
          <p:cNvPr id="3" name="Espaço Reservado para Conteúdo 2"/>
          <p:cNvSpPr>
            <a:spLocks noGrp="1"/>
          </p:cNvSpPr>
          <p:nvPr>
            <p:ph sz="quarter" idx="1"/>
          </p:nvPr>
        </p:nvSpPr>
        <p:spPr/>
        <p:txBody>
          <a:bodyPr/>
          <a:lstStyle/>
          <a:p>
            <a:r>
              <a:rPr lang="pt-BR" dirty="0"/>
              <a:t>. </a:t>
            </a:r>
            <a:r>
              <a:rPr lang="pt-BR"/>
              <a:t>“Poucas horas antes de meu filho nascer, uma enfermeira me perguntou como eu pude deixar que ele nascesse, com todos os avanços que temos hoje em dia”</a:t>
            </a:r>
          </a:p>
        </p:txBody>
      </p:sp>
    </p:spTree>
    <p:extLst>
      <p:ext uri="{BB962C8B-B14F-4D97-AF65-F5344CB8AC3E}">
        <p14:creationId xmlns:p14="http://schemas.microsoft.com/office/powerpoint/2010/main" val="2981019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ço Reservado para Conteúdo 1"/>
          <p:cNvSpPr>
            <a:spLocks noGrp="1"/>
          </p:cNvSpPr>
          <p:nvPr>
            <p:ph idx="1"/>
          </p:nvPr>
        </p:nvSpPr>
        <p:spPr/>
        <p:txBody>
          <a:bodyPr/>
          <a:lstStyle/>
          <a:p>
            <a:r>
              <a:rPr lang="pt-BR" sz="1800"/>
              <a:t>Dr. Gollop: "É fácil entender também porque nos países desenvolvidos são elaborados programas nacionais para defecção de anomalias fetais. Não se trata de altroismo. Simplesmente, não interessa ao Estado arcar com número maior de deficientes de toda a natureza, além do estritamente imprevisível. As cifras são impressionantes. Nos Estados Unidos são gastos 3 bilhões de dólares por ano com crianças com sequelas de paralisia cerebral, apenas para citarmos um exemplo. Outro dado importante é que o custo de uma criança com síndrome de Down nos primeiros dez anos de vida permite a realização de 10 mil amniocenteses ou amostras de vilo corial. Olhada a questão sob esse prisma passamos a obter fundamentos para uma argumentação mais sólida no sentido de divulgarmos a Medicina Fetal e exigirmos uma reformulação legal.”</a:t>
            </a:r>
          </a:p>
          <a:p>
            <a:pPr>
              <a:buFont typeface="Wingdings 3" pitchFamily="18" charset="2"/>
              <a:buNone/>
            </a:pPr>
            <a:r>
              <a:rPr lang="pt-BR" sz="1800">
                <a:hlinkClick r:id="rId3"/>
              </a:rPr>
              <a:t>http://revistabioetica.cfm.org.br/index.php/revista_bioetica/article/view/445/328</a:t>
            </a:r>
            <a:endParaRPr lang="pt-BR" sz="1800"/>
          </a:p>
        </p:txBody>
      </p:sp>
      <p:sp>
        <p:nvSpPr>
          <p:cNvPr id="3" name="Título 2"/>
          <p:cNvSpPr>
            <a:spLocks noGrp="1"/>
          </p:cNvSpPr>
          <p:nvPr>
            <p:ph type="title"/>
          </p:nvPr>
        </p:nvSpPr>
        <p:spPr/>
        <p:txBody>
          <a:bodyPr/>
          <a:lstStyle/>
          <a:p>
            <a:pPr>
              <a:defRPr/>
            </a:pPr>
            <a:r>
              <a:rPr lang="en-US" dirty="0" err="1"/>
              <a:t>Aborto</a:t>
            </a:r>
            <a:r>
              <a:rPr lang="en-US" dirty="0"/>
              <a:t> </a:t>
            </a:r>
            <a:r>
              <a:rPr lang="en-US" dirty="0" err="1"/>
              <a:t>eugênico</a:t>
            </a:r>
            <a:endParaRPr lang="pt-BR" dirty="0"/>
          </a:p>
        </p:txBody>
      </p:sp>
    </p:spTree>
    <p:extLst>
      <p:ext uri="{BB962C8B-B14F-4D97-AF65-F5344CB8AC3E}">
        <p14:creationId xmlns:p14="http://schemas.microsoft.com/office/powerpoint/2010/main" val="2252065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Aborto</a:t>
            </a:r>
            <a:r>
              <a:rPr lang="en-US" dirty="0"/>
              <a:t> </a:t>
            </a:r>
            <a:r>
              <a:rPr lang="en-US" dirty="0" err="1"/>
              <a:t>legalizado</a:t>
            </a:r>
            <a:r>
              <a:rPr lang="en-US" dirty="0"/>
              <a:t>? </a:t>
            </a:r>
            <a:endParaRPr lang="pt-BR" dirty="0"/>
          </a:p>
        </p:txBody>
      </p:sp>
      <p:sp>
        <p:nvSpPr>
          <p:cNvPr id="3" name="Espaço Reservado para Texto 2"/>
          <p:cNvSpPr>
            <a:spLocks noGrp="1"/>
          </p:cNvSpPr>
          <p:nvPr>
            <p:ph type="body" idx="1"/>
          </p:nvPr>
        </p:nvSpPr>
        <p:spPr/>
        <p:txBody>
          <a:bodyPr/>
          <a:lstStyle/>
          <a:p>
            <a:r>
              <a:rPr lang="en-US" dirty="0"/>
              <a:t>Os </a:t>
            </a:r>
            <a:r>
              <a:rPr lang="en-US" dirty="0" err="1"/>
              <a:t>falsos</a:t>
            </a:r>
            <a:r>
              <a:rPr lang="en-US" dirty="0"/>
              <a:t> </a:t>
            </a:r>
            <a:r>
              <a:rPr lang="en-US" dirty="0" err="1"/>
              <a:t>argumentos</a:t>
            </a:r>
            <a:endParaRPr lang="pt-B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Qual</a:t>
            </a:r>
            <a:r>
              <a:rPr lang="en-US" dirty="0"/>
              <a:t> é a </a:t>
            </a:r>
            <a:r>
              <a:rPr lang="en-US" dirty="0" err="1"/>
              <a:t>escolha</a:t>
            </a:r>
            <a:r>
              <a:rPr lang="en-US" dirty="0"/>
              <a:t>?</a:t>
            </a:r>
            <a:endParaRPr lang="pt-BR" dirty="0"/>
          </a:p>
        </p:txBody>
      </p:sp>
      <p:sp>
        <p:nvSpPr>
          <p:cNvPr id="4" name="Retângulo de cantos arredondados 3"/>
          <p:cNvSpPr/>
          <p:nvPr/>
        </p:nvSpPr>
        <p:spPr>
          <a:xfrm>
            <a:off x="827584" y="1844824"/>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ABORTO </a:t>
            </a:r>
          </a:p>
          <a:p>
            <a:pPr algn="ctr"/>
            <a:r>
              <a:rPr lang="en-US" sz="2800" dirty="0"/>
              <a:t>LEGALIZADO</a:t>
            </a:r>
            <a:endParaRPr lang="pt-BR" sz="2800" dirty="0"/>
          </a:p>
        </p:txBody>
      </p:sp>
      <p:sp>
        <p:nvSpPr>
          <p:cNvPr id="5" name="Retângulo de cantos arredondados 4"/>
          <p:cNvSpPr/>
          <p:nvPr/>
        </p:nvSpPr>
        <p:spPr>
          <a:xfrm>
            <a:off x="4644008" y="1844824"/>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ABORTO</a:t>
            </a:r>
          </a:p>
          <a:p>
            <a:pPr algn="ctr"/>
            <a:r>
              <a:rPr lang="en-US" sz="2800" dirty="0"/>
              <a:t>CLANDESTINO</a:t>
            </a:r>
            <a:endParaRPr lang="pt-BR" sz="2800" dirty="0"/>
          </a:p>
        </p:txBody>
      </p:sp>
      <p:sp>
        <p:nvSpPr>
          <p:cNvPr id="6" name="Multiplicar 5"/>
          <p:cNvSpPr/>
          <p:nvPr/>
        </p:nvSpPr>
        <p:spPr>
          <a:xfrm>
            <a:off x="4067944" y="2420888"/>
            <a:ext cx="554360" cy="48235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Retângulo de cantos arredondados 7"/>
          <p:cNvSpPr/>
          <p:nvPr/>
        </p:nvSpPr>
        <p:spPr>
          <a:xfrm>
            <a:off x="827584" y="4293096"/>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ABORTO </a:t>
            </a:r>
          </a:p>
        </p:txBody>
      </p:sp>
      <p:sp>
        <p:nvSpPr>
          <p:cNvPr id="10" name="Retângulo de cantos arredondados 9"/>
          <p:cNvSpPr/>
          <p:nvPr/>
        </p:nvSpPr>
        <p:spPr>
          <a:xfrm>
            <a:off x="4644008" y="4293096"/>
            <a:ext cx="3168352" cy="1584176"/>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VIDA </a:t>
            </a:r>
          </a:p>
        </p:txBody>
      </p:sp>
      <p:sp>
        <p:nvSpPr>
          <p:cNvPr id="12" name="Multiplicar 11"/>
          <p:cNvSpPr/>
          <p:nvPr/>
        </p:nvSpPr>
        <p:spPr>
          <a:xfrm>
            <a:off x="3995936" y="4725144"/>
            <a:ext cx="626368" cy="69837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10"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Qual</a:t>
            </a:r>
            <a:r>
              <a:rPr lang="en-US" dirty="0"/>
              <a:t> é a </a:t>
            </a:r>
            <a:r>
              <a:rPr lang="en-US" dirty="0" err="1"/>
              <a:t>escolha</a:t>
            </a:r>
            <a:r>
              <a:rPr lang="en-US" dirty="0"/>
              <a:t> </a:t>
            </a:r>
            <a:r>
              <a:rPr lang="en-US" sz="2400" dirty="0"/>
              <a:t>DA GESTANTE</a:t>
            </a:r>
            <a:r>
              <a:rPr lang="en-US" dirty="0"/>
              <a:t>?</a:t>
            </a:r>
            <a:endParaRPr lang="pt-BR" dirty="0"/>
          </a:p>
        </p:txBody>
      </p:sp>
      <p:sp>
        <p:nvSpPr>
          <p:cNvPr id="4" name="Retângulo de cantos arredondados 3"/>
          <p:cNvSpPr/>
          <p:nvPr/>
        </p:nvSpPr>
        <p:spPr>
          <a:xfrm>
            <a:off x="827584" y="1844824"/>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SER MÃE</a:t>
            </a:r>
            <a:endParaRPr lang="pt-BR" sz="2800" dirty="0"/>
          </a:p>
        </p:txBody>
      </p:sp>
      <p:sp>
        <p:nvSpPr>
          <p:cNvPr id="5" name="Retângulo de cantos arredondados 4"/>
          <p:cNvSpPr/>
          <p:nvPr/>
        </p:nvSpPr>
        <p:spPr>
          <a:xfrm>
            <a:off x="4644008" y="1844824"/>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NÃO SER MÃE</a:t>
            </a:r>
            <a:endParaRPr lang="pt-BR" sz="2800" dirty="0"/>
          </a:p>
        </p:txBody>
      </p:sp>
      <p:sp>
        <p:nvSpPr>
          <p:cNvPr id="6" name="Multiplicar 5"/>
          <p:cNvSpPr/>
          <p:nvPr/>
        </p:nvSpPr>
        <p:spPr>
          <a:xfrm>
            <a:off x="4067944" y="2420888"/>
            <a:ext cx="554360" cy="48235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Retângulo de cantos arredondados 7"/>
          <p:cNvSpPr/>
          <p:nvPr/>
        </p:nvSpPr>
        <p:spPr>
          <a:xfrm>
            <a:off x="827584" y="4293096"/>
            <a:ext cx="316835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TER UM FILHO VIVO </a:t>
            </a:r>
          </a:p>
        </p:txBody>
      </p:sp>
      <p:sp>
        <p:nvSpPr>
          <p:cNvPr id="10" name="Retângulo de cantos arredondados 9"/>
          <p:cNvSpPr/>
          <p:nvPr/>
        </p:nvSpPr>
        <p:spPr>
          <a:xfrm>
            <a:off x="4644008" y="4293096"/>
            <a:ext cx="3168352" cy="158417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TER UM FILHO MORTO</a:t>
            </a:r>
          </a:p>
        </p:txBody>
      </p:sp>
      <p:sp>
        <p:nvSpPr>
          <p:cNvPr id="12" name="Multiplicar 11"/>
          <p:cNvSpPr/>
          <p:nvPr/>
        </p:nvSpPr>
        <p:spPr>
          <a:xfrm>
            <a:off x="3995936" y="4725144"/>
            <a:ext cx="626368" cy="69837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10"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0213F7E-E443-4C9C-B25F-42E2BF8803A1}"/>
              </a:ext>
            </a:extLst>
          </p:cNvPr>
          <p:cNvSpPr>
            <a:spLocks noGrp="1"/>
          </p:cNvSpPr>
          <p:nvPr>
            <p:ph type="title"/>
          </p:nvPr>
        </p:nvSpPr>
        <p:spPr/>
        <p:txBody>
          <a:bodyPr/>
          <a:lstStyle/>
          <a:p>
            <a:r>
              <a:rPr lang="pt-BR" dirty="0"/>
              <a:t>É realmente uma escolha da mulher?</a:t>
            </a:r>
          </a:p>
        </p:txBody>
      </p:sp>
      <p:sp>
        <p:nvSpPr>
          <p:cNvPr id="3" name="Espaço Reservado para Conteúdo 2">
            <a:extLst>
              <a:ext uri="{FF2B5EF4-FFF2-40B4-BE49-F238E27FC236}">
                <a16:creationId xmlns="" xmlns:a16="http://schemas.microsoft.com/office/drawing/2014/main" id="{A67368DB-9534-4AC7-B724-358AA17F2C6C}"/>
              </a:ext>
            </a:extLst>
          </p:cNvPr>
          <p:cNvSpPr>
            <a:spLocks noGrp="1"/>
          </p:cNvSpPr>
          <p:nvPr>
            <p:ph sz="quarter" idx="1"/>
          </p:nvPr>
        </p:nvSpPr>
        <p:spPr/>
        <p:txBody>
          <a:bodyPr>
            <a:normAutofit lnSpcReduction="10000"/>
          </a:bodyPr>
          <a:lstStyle/>
          <a:p>
            <a:r>
              <a:rPr lang="pt-BR" dirty="0"/>
              <a:t>Há muitos casos de pressão para abortar</a:t>
            </a:r>
          </a:p>
          <a:p>
            <a:r>
              <a:rPr lang="en-US" dirty="0"/>
              <a:t>Vincent M. Rue, Priscilla K. Coleman, James J. Rue, David C. Reardon. Induced abortion and traumatic stress: A preliminary comparison of American and Russian women. Med Sci </a:t>
            </a:r>
            <a:r>
              <a:rPr lang="en-US" dirty="0" err="1"/>
              <a:t>Monit</a:t>
            </a:r>
            <a:r>
              <a:rPr lang="en-US" dirty="0"/>
              <a:t> 2004; 10(10): SR5-16</a:t>
            </a:r>
            <a:endParaRPr lang="pt-BR" dirty="0"/>
          </a:p>
          <a:p>
            <a:pPr lvl="1"/>
            <a:r>
              <a:rPr lang="pt-BR" dirty="0"/>
              <a:t>64% das americanas responderam sim, quando perguntadas se elas se sentiram pressionadas por terceiros a abortar.</a:t>
            </a:r>
          </a:p>
          <a:p>
            <a:pPr lvl="1"/>
            <a:r>
              <a:rPr lang="pt-BR" dirty="0"/>
              <a:t>77,9% das americanas declararam sentimento de culpa por terem realizado aborto </a:t>
            </a:r>
          </a:p>
          <a:p>
            <a:pPr lvl="1"/>
            <a:r>
              <a:rPr lang="pt-BR" dirty="0"/>
              <a:t>59,5% das americanas marcaram “Sim” diante da questão “senti parte de mim morrer”</a:t>
            </a:r>
            <a:br>
              <a:rPr lang="pt-BR" dirty="0"/>
            </a:br>
            <a:endParaRPr lang="pt-BR" dirty="0"/>
          </a:p>
        </p:txBody>
      </p:sp>
    </p:spTree>
    <p:extLst>
      <p:ext uri="{BB962C8B-B14F-4D97-AF65-F5344CB8AC3E}">
        <p14:creationId xmlns:p14="http://schemas.microsoft.com/office/powerpoint/2010/main" val="7763186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98C5C8F-30CF-4CD2-84A5-25845A72F305}"/>
              </a:ext>
            </a:extLst>
          </p:cNvPr>
          <p:cNvSpPr>
            <a:spLocks noGrp="1"/>
          </p:cNvSpPr>
          <p:nvPr>
            <p:ph type="title"/>
          </p:nvPr>
        </p:nvSpPr>
        <p:spPr/>
        <p:txBody>
          <a:bodyPr/>
          <a:lstStyle/>
          <a:p>
            <a:r>
              <a:rPr lang="pt-BR" dirty="0"/>
              <a:t>Frank </a:t>
            </a:r>
            <a:r>
              <a:rPr lang="pt-BR" dirty="0" err="1"/>
              <a:t>stephens</a:t>
            </a:r>
            <a:r>
              <a:rPr lang="pt-BR" dirty="0"/>
              <a:t>, </a:t>
            </a:r>
            <a:r>
              <a:rPr lang="pt-BR" dirty="0" err="1"/>
              <a:t>ex-atleta</a:t>
            </a:r>
            <a:r>
              <a:rPr lang="pt-BR" dirty="0"/>
              <a:t> </a:t>
            </a:r>
            <a:r>
              <a:rPr lang="pt-BR" dirty="0" err="1"/>
              <a:t>paralímpico</a:t>
            </a:r>
            <a:endParaRPr lang="pt-BR" dirty="0"/>
          </a:p>
        </p:txBody>
      </p:sp>
      <p:pic>
        <p:nvPicPr>
          <p:cNvPr id="5" name="Espaço Reservado para Conteúdo 4">
            <a:extLst>
              <a:ext uri="{FF2B5EF4-FFF2-40B4-BE49-F238E27FC236}">
                <a16:creationId xmlns="" xmlns:a16="http://schemas.microsoft.com/office/drawing/2014/main" id="{9113E6D7-F12D-4EC6-B4F3-0D4F7E00E72A}"/>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35781" y="1600200"/>
            <a:ext cx="7310437" cy="4873625"/>
          </a:xfrm>
        </p:spPr>
      </p:pic>
      <p:sp>
        <p:nvSpPr>
          <p:cNvPr id="6" name="Retângulo: Cantos Arredondados 5">
            <a:extLst>
              <a:ext uri="{FF2B5EF4-FFF2-40B4-BE49-F238E27FC236}">
                <a16:creationId xmlns="" xmlns:a16="http://schemas.microsoft.com/office/drawing/2014/main" id="{CCFDF099-9932-4BBA-A9E8-67179DE4BE52}"/>
              </a:ext>
            </a:extLst>
          </p:cNvPr>
          <p:cNvSpPr/>
          <p:nvPr/>
        </p:nvSpPr>
        <p:spPr>
          <a:xfrm>
            <a:off x="683568" y="5517232"/>
            <a:ext cx="3816424" cy="9565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Minha vida vale a pena porque ela é fantástica</a:t>
            </a:r>
          </a:p>
          <a:p>
            <a:pPr algn="ctr"/>
            <a:endParaRPr lang="pt-BR" dirty="0"/>
          </a:p>
        </p:txBody>
      </p:sp>
      <p:sp>
        <p:nvSpPr>
          <p:cNvPr id="7" name="Retângulo: Cantos Arredondados 6">
            <a:extLst>
              <a:ext uri="{FF2B5EF4-FFF2-40B4-BE49-F238E27FC236}">
                <a16:creationId xmlns="" xmlns:a16="http://schemas.microsoft.com/office/drawing/2014/main" id="{98D6379E-927B-4684-BD11-51250B88680D}"/>
              </a:ext>
            </a:extLst>
          </p:cNvPr>
          <p:cNvSpPr/>
          <p:nvPr/>
        </p:nvSpPr>
        <p:spPr>
          <a:xfrm>
            <a:off x="683568" y="1772816"/>
            <a:ext cx="2088232" cy="25922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t>Não quero tornar o aborto ilegal, quero torna-lo impensável</a:t>
            </a:r>
          </a:p>
          <a:p>
            <a:pPr algn="ctr"/>
            <a:endParaRPr lang="pt-BR" dirty="0"/>
          </a:p>
        </p:txBody>
      </p:sp>
    </p:spTree>
    <p:extLst>
      <p:ext uri="{BB962C8B-B14F-4D97-AF65-F5344CB8AC3E}">
        <p14:creationId xmlns:p14="http://schemas.microsoft.com/office/powerpoint/2010/main" val="395138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a:t>Dados de </a:t>
            </a:r>
            <a:r>
              <a:rPr lang="en-US" dirty="0" err="1"/>
              <a:t>microcefalia</a:t>
            </a:r>
            <a:r>
              <a:rPr lang="en-US" dirty="0"/>
              <a:t> </a:t>
            </a:r>
            <a:r>
              <a:rPr lang="en-US" dirty="0" err="1"/>
              <a:t>em</a:t>
            </a:r>
            <a:r>
              <a:rPr lang="en-US" dirty="0"/>
              <a:t> </a:t>
            </a:r>
            <a:r>
              <a:rPr lang="en-US" sz="2400" dirty="0"/>
              <a:t>MAIO 2017</a:t>
            </a:r>
            <a:br>
              <a:rPr lang="en-US" sz="2400" dirty="0"/>
            </a:br>
            <a:r>
              <a:rPr lang="en-US" sz="2400" dirty="0"/>
              <a:t> (ÚLTIMO BOLETIM SEMANAL)</a:t>
            </a:r>
            <a:endParaRPr lang="pt-BR" dirty="0"/>
          </a:p>
        </p:txBody>
      </p:sp>
      <p:graphicFrame>
        <p:nvGraphicFramePr>
          <p:cNvPr id="4" name="Espaço Reservado para Conteúdo 3">
            <a:extLst>
              <a:ext uri="{FF2B5EF4-FFF2-40B4-BE49-F238E27FC236}">
                <a16:creationId xmlns="" xmlns:a16="http://schemas.microsoft.com/office/drawing/2014/main" id="{2925191E-A665-4345-970A-A0A6956107AF}"/>
              </a:ext>
            </a:extLst>
          </p:cNvPr>
          <p:cNvGraphicFramePr>
            <a:graphicFrameLocks noGrp="1"/>
          </p:cNvGraphicFramePr>
          <p:nvPr>
            <p:ph sz="quarter" idx="1"/>
            <p:extLst>
              <p:ext uri="{D42A27DB-BD31-4B8C-83A1-F6EECF244321}">
                <p14:modId xmlns:p14="http://schemas.microsoft.com/office/powerpoint/2010/main" val="2153880266"/>
              </p:ext>
            </p:extLst>
          </p:nvPr>
        </p:nvGraphicFramePr>
        <p:xfrm>
          <a:off x="457200" y="1600200"/>
          <a:ext cx="7467600" cy="2865120"/>
        </p:xfrm>
        <a:graphic>
          <a:graphicData uri="http://schemas.openxmlformats.org/drawingml/2006/table">
            <a:tbl>
              <a:tblPr firstRow="1" bandRow="1">
                <a:tableStyleId>{5C22544A-7EE6-4342-B048-85BDC9FD1C3A}</a:tableStyleId>
              </a:tblPr>
              <a:tblGrid>
                <a:gridCol w="2489200">
                  <a:extLst>
                    <a:ext uri="{9D8B030D-6E8A-4147-A177-3AD203B41FA5}">
                      <a16:colId xmlns="" xmlns:a16="http://schemas.microsoft.com/office/drawing/2014/main" val="2719319640"/>
                    </a:ext>
                  </a:extLst>
                </a:gridCol>
                <a:gridCol w="2489200">
                  <a:extLst>
                    <a:ext uri="{9D8B030D-6E8A-4147-A177-3AD203B41FA5}">
                      <a16:colId xmlns="" xmlns:a16="http://schemas.microsoft.com/office/drawing/2014/main" val="932033763"/>
                    </a:ext>
                  </a:extLst>
                </a:gridCol>
                <a:gridCol w="2489200">
                  <a:extLst>
                    <a:ext uri="{9D8B030D-6E8A-4147-A177-3AD203B41FA5}">
                      <a16:colId xmlns="" xmlns:a16="http://schemas.microsoft.com/office/drawing/2014/main" val="3797561325"/>
                    </a:ext>
                  </a:extLst>
                </a:gridCol>
              </a:tblGrid>
              <a:tr h="370840">
                <a:tc>
                  <a:txBody>
                    <a:bodyPr/>
                    <a:lstStyle/>
                    <a:p>
                      <a:pPr algn="ctr"/>
                      <a:r>
                        <a:rPr lang="pt-BR" dirty="0"/>
                        <a:t>Situação</a:t>
                      </a:r>
                    </a:p>
                  </a:txBody>
                  <a:tcPr/>
                </a:tc>
                <a:tc>
                  <a:txBody>
                    <a:bodyPr/>
                    <a:lstStyle/>
                    <a:p>
                      <a:pPr algn="ctr"/>
                      <a:r>
                        <a:rPr lang="pt-BR" dirty="0"/>
                        <a:t>Número total</a:t>
                      </a:r>
                    </a:p>
                  </a:txBody>
                  <a:tcPr/>
                </a:tc>
                <a:tc>
                  <a:txBody>
                    <a:bodyPr/>
                    <a:lstStyle/>
                    <a:p>
                      <a:pPr algn="ctr"/>
                      <a:r>
                        <a:rPr lang="pt-BR" dirty="0"/>
                        <a:t>Porcentagem</a:t>
                      </a:r>
                    </a:p>
                  </a:txBody>
                  <a:tcPr/>
                </a:tc>
                <a:extLst>
                  <a:ext uri="{0D108BD9-81ED-4DB2-BD59-A6C34878D82A}">
                    <a16:rowId xmlns="" xmlns:a16="http://schemas.microsoft.com/office/drawing/2014/main" val="580104485"/>
                  </a:ext>
                </a:extLst>
              </a:tr>
              <a:tr h="370840">
                <a:tc>
                  <a:txBody>
                    <a:bodyPr/>
                    <a:lstStyle/>
                    <a:p>
                      <a:pPr algn="ctr"/>
                      <a:r>
                        <a:rPr lang="pt-BR" dirty="0"/>
                        <a:t>Casos suspeitos</a:t>
                      </a:r>
                    </a:p>
                  </a:txBody>
                  <a:tcPr/>
                </a:tc>
                <a:tc>
                  <a:txBody>
                    <a:bodyPr/>
                    <a:lstStyle/>
                    <a:p>
                      <a:pPr algn="ctr"/>
                      <a:r>
                        <a:rPr lang="pt-BR" dirty="0"/>
                        <a:t>13.835</a:t>
                      </a:r>
                    </a:p>
                  </a:txBody>
                  <a:tcPr/>
                </a:tc>
                <a:tc>
                  <a:txBody>
                    <a:bodyPr/>
                    <a:lstStyle/>
                    <a:p>
                      <a:pPr algn="ctr"/>
                      <a:r>
                        <a:rPr lang="pt-BR" dirty="0"/>
                        <a:t>100</a:t>
                      </a:r>
                    </a:p>
                  </a:txBody>
                  <a:tcPr/>
                </a:tc>
                <a:extLst>
                  <a:ext uri="{0D108BD9-81ED-4DB2-BD59-A6C34878D82A}">
                    <a16:rowId xmlns="" xmlns:a16="http://schemas.microsoft.com/office/drawing/2014/main" val="2553230729"/>
                  </a:ext>
                </a:extLst>
              </a:tr>
              <a:tr h="370840">
                <a:tc>
                  <a:txBody>
                    <a:bodyPr/>
                    <a:lstStyle/>
                    <a:p>
                      <a:pPr algn="ctr"/>
                      <a:r>
                        <a:rPr lang="pt-BR" dirty="0"/>
                        <a:t>Casos confirmados</a:t>
                      </a:r>
                    </a:p>
                  </a:txBody>
                  <a:tcPr/>
                </a:tc>
                <a:tc>
                  <a:txBody>
                    <a:bodyPr/>
                    <a:lstStyle/>
                    <a:p>
                      <a:pPr algn="ctr"/>
                      <a:r>
                        <a:rPr lang="pt-BR" dirty="0"/>
                        <a:t>2.753</a:t>
                      </a:r>
                    </a:p>
                  </a:txBody>
                  <a:tcPr/>
                </a:tc>
                <a:tc>
                  <a:txBody>
                    <a:bodyPr/>
                    <a:lstStyle/>
                    <a:p>
                      <a:pPr algn="ctr"/>
                      <a:r>
                        <a:rPr lang="pt-BR" dirty="0"/>
                        <a:t>19,9</a:t>
                      </a:r>
                    </a:p>
                  </a:txBody>
                  <a:tcPr/>
                </a:tc>
                <a:extLst>
                  <a:ext uri="{0D108BD9-81ED-4DB2-BD59-A6C34878D82A}">
                    <a16:rowId xmlns="" xmlns:a16="http://schemas.microsoft.com/office/drawing/2014/main" val="1942143939"/>
                  </a:ext>
                </a:extLst>
              </a:tr>
              <a:tr h="370840">
                <a:tc>
                  <a:txBody>
                    <a:bodyPr/>
                    <a:lstStyle/>
                    <a:p>
                      <a:pPr algn="ctr"/>
                      <a:r>
                        <a:rPr lang="pt-BR" dirty="0"/>
                        <a:t>Casos descartados</a:t>
                      </a:r>
                    </a:p>
                  </a:txBody>
                  <a:tcPr/>
                </a:tc>
                <a:tc>
                  <a:txBody>
                    <a:bodyPr/>
                    <a:lstStyle/>
                    <a:p>
                      <a:pPr algn="ctr"/>
                      <a:r>
                        <a:rPr lang="pt-BR" dirty="0"/>
                        <a:t>5.892</a:t>
                      </a:r>
                    </a:p>
                  </a:txBody>
                  <a:tcPr/>
                </a:tc>
                <a:tc>
                  <a:txBody>
                    <a:bodyPr/>
                    <a:lstStyle/>
                    <a:p>
                      <a:pPr algn="ctr"/>
                      <a:r>
                        <a:rPr lang="pt-BR" dirty="0"/>
                        <a:t>42,6</a:t>
                      </a:r>
                    </a:p>
                  </a:txBody>
                  <a:tcPr/>
                </a:tc>
                <a:extLst>
                  <a:ext uri="{0D108BD9-81ED-4DB2-BD59-A6C34878D82A}">
                    <a16:rowId xmlns="" xmlns:a16="http://schemas.microsoft.com/office/drawing/2014/main" val="1718381568"/>
                  </a:ext>
                </a:extLst>
              </a:tr>
              <a:tr h="370840">
                <a:tc>
                  <a:txBody>
                    <a:bodyPr/>
                    <a:lstStyle/>
                    <a:p>
                      <a:pPr algn="ctr"/>
                      <a:r>
                        <a:rPr lang="pt-BR" dirty="0"/>
                        <a:t>Casos prováveis</a:t>
                      </a:r>
                    </a:p>
                  </a:txBody>
                  <a:tcPr/>
                </a:tc>
                <a:tc>
                  <a:txBody>
                    <a:bodyPr/>
                    <a:lstStyle/>
                    <a:p>
                      <a:pPr algn="ctr"/>
                      <a:r>
                        <a:rPr lang="pt-BR" dirty="0"/>
                        <a:t>141</a:t>
                      </a:r>
                    </a:p>
                  </a:txBody>
                  <a:tcPr/>
                </a:tc>
                <a:tc>
                  <a:txBody>
                    <a:bodyPr/>
                    <a:lstStyle/>
                    <a:p>
                      <a:pPr algn="ctr"/>
                      <a:r>
                        <a:rPr lang="pt-BR" dirty="0"/>
                        <a:t>1,0</a:t>
                      </a:r>
                    </a:p>
                  </a:txBody>
                  <a:tcPr/>
                </a:tc>
                <a:extLst>
                  <a:ext uri="{0D108BD9-81ED-4DB2-BD59-A6C34878D82A}">
                    <a16:rowId xmlns="" xmlns:a16="http://schemas.microsoft.com/office/drawing/2014/main" val="4046286161"/>
                  </a:ext>
                </a:extLst>
              </a:tr>
              <a:tr h="370840">
                <a:tc>
                  <a:txBody>
                    <a:bodyPr/>
                    <a:lstStyle/>
                    <a:p>
                      <a:pPr algn="ctr"/>
                      <a:r>
                        <a:rPr lang="pt-BR" dirty="0"/>
                        <a:t>Excluídos após investigação</a:t>
                      </a:r>
                    </a:p>
                  </a:txBody>
                  <a:tcPr/>
                </a:tc>
                <a:tc>
                  <a:txBody>
                    <a:bodyPr/>
                    <a:lstStyle/>
                    <a:p>
                      <a:pPr algn="ctr"/>
                      <a:r>
                        <a:rPr lang="pt-BR" dirty="0"/>
                        <a:t>1.838</a:t>
                      </a:r>
                    </a:p>
                  </a:txBody>
                  <a:tcPr/>
                </a:tc>
                <a:tc>
                  <a:txBody>
                    <a:bodyPr/>
                    <a:lstStyle/>
                    <a:p>
                      <a:pPr algn="ctr"/>
                      <a:r>
                        <a:rPr lang="pt-BR" dirty="0"/>
                        <a:t>13,3</a:t>
                      </a:r>
                    </a:p>
                  </a:txBody>
                  <a:tcPr/>
                </a:tc>
                <a:extLst>
                  <a:ext uri="{0D108BD9-81ED-4DB2-BD59-A6C34878D82A}">
                    <a16:rowId xmlns="" xmlns:a16="http://schemas.microsoft.com/office/drawing/2014/main" val="2110915848"/>
                  </a:ext>
                </a:extLst>
              </a:tr>
              <a:tr h="370840">
                <a:tc>
                  <a:txBody>
                    <a:bodyPr/>
                    <a:lstStyle/>
                    <a:p>
                      <a:pPr algn="ctr"/>
                      <a:r>
                        <a:rPr lang="pt-BR" dirty="0"/>
                        <a:t>Em investigação</a:t>
                      </a:r>
                    </a:p>
                  </a:txBody>
                  <a:tcPr/>
                </a:tc>
                <a:tc>
                  <a:txBody>
                    <a:bodyPr/>
                    <a:lstStyle/>
                    <a:p>
                      <a:pPr algn="ctr"/>
                      <a:r>
                        <a:rPr lang="pt-BR" dirty="0"/>
                        <a:t>3.211</a:t>
                      </a:r>
                    </a:p>
                  </a:txBody>
                  <a:tcPr/>
                </a:tc>
                <a:tc>
                  <a:txBody>
                    <a:bodyPr/>
                    <a:lstStyle/>
                    <a:p>
                      <a:pPr algn="ctr"/>
                      <a:r>
                        <a:rPr lang="pt-BR" dirty="0"/>
                        <a:t>23,2</a:t>
                      </a:r>
                    </a:p>
                  </a:txBody>
                  <a:tcPr/>
                </a:tc>
                <a:extLst>
                  <a:ext uri="{0D108BD9-81ED-4DB2-BD59-A6C34878D82A}">
                    <a16:rowId xmlns="" xmlns:a16="http://schemas.microsoft.com/office/drawing/2014/main" val="2231533435"/>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dirty="0"/>
              <a:t>Detection and sequencing of </a:t>
            </a:r>
            <a:r>
              <a:rPr lang="en-US" dirty="0" err="1"/>
              <a:t>Zika</a:t>
            </a:r>
            <a:r>
              <a:rPr lang="en-US" dirty="0"/>
              <a:t> virus from amniotic fluid</a:t>
            </a:r>
            <a:br>
              <a:rPr lang="en-US" dirty="0"/>
            </a:br>
            <a:r>
              <a:rPr lang="en-US" dirty="0"/>
              <a:t>of fetuses with </a:t>
            </a:r>
            <a:r>
              <a:rPr lang="en-US" dirty="0" err="1"/>
              <a:t>microcephaly</a:t>
            </a:r>
            <a:r>
              <a:rPr lang="en-US" dirty="0"/>
              <a:t> in Brazil: a case study</a:t>
            </a:r>
            <a:br>
              <a:rPr lang="en-US" dirty="0"/>
            </a:br>
            <a:r>
              <a:rPr lang="pt-BR" sz="2200" i="1" dirty="0"/>
              <a:t>Guilherme </a:t>
            </a:r>
            <a:r>
              <a:rPr lang="pt-BR" sz="2200" i="1" dirty="0" err="1"/>
              <a:t>Calvet</a:t>
            </a:r>
            <a:r>
              <a:rPr lang="pt-BR" sz="2200" i="1" dirty="0"/>
              <a:t>, </a:t>
            </a:r>
            <a:r>
              <a:rPr lang="pt-BR" sz="2200" i="1" dirty="0" err="1"/>
              <a:t>adriana</a:t>
            </a:r>
            <a:r>
              <a:rPr lang="pt-BR" sz="2200" i="1" dirty="0"/>
              <a:t> melo </a:t>
            </a:r>
            <a:r>
              <a:rPr lang="pt-BR" sz="2200" i="1" dirty="0" err="1"/>
              <a:t>et</a:t>
            </a:r>
            <a:r>
              <a:rPr lang="pt-BR" sz="2200" i="1" dirty="0"/>
              <a:t> </a:t>
            </a:r>
            <a:r>
              <a:rPr lang="pt-BR" sz="2200" i="1" dirty="0" err="1"/>
              <a:t>al</a:t>
            </a:r>
            <a:endParaRPr lang="pt-BR" dirty="0"/>
          </a:p>
        </p:txBody>
      </p:sp>
      <p:sp>
        <p:nvSpPr>
          <p:cNvPr id="3" name="Espaço Reservado para Texto 2"/>
          <p:cNvSpPr>
            <a:spLocks noGrp="1"/>
          </p:cNvSpPr>
          <p:nvPr>
            <p:ph type="body" idx="1"/>
          </p:nvPr>
        </p:nvSpPr>
        <p:spPr/>
        <p:txBody>
          <a:bodyPr/>
          <a:lstStyle/>
          <a:p>
            <a:r>
              <a:rPr lang="en-US" dirty="0"/>
              <a:t>The Lancet, 17/02/2016</a:t>
            </a:r>
            <a:endParaRPr lang="pt-BR" dirty="0"/>
          </a:p>
        </p:txBody>
      </p:sp>
      <p:pic>
        <p:nvPicPr>
          <p:cNvPr id="4" name="Imagem 3" descr="adriana melo.jpg"/>
          <p:cNvPicPr>
            <a:picLocks noChangeAspect="1"/>
          </p:cNvPicPr>
          <p:nvPr/>
        </p:nvPicPr>
        <p:blipFill>
          <a:blip r:embed="rId3" cstate="print"/>
          <a:stretch>
            <a:fillRect/>
          </a:stretch>
        </p:blipFill>
        <p:spPr>
          <a:xfrm>
            <a:off x="4644008" y="0"/>
            <a:ext cx="4374654" cy="2911133"/>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Estudo</a:t>
            </a:r>
            <a:r>
              <a:rPr lang="en-US" dirty="0"/>
              <a:t> do </a:t>
            </a:r>
            <a:r>
              <a:rPr lang="en-US" dirty="0" err="1"/>
              <a:t>líquido</a:t>
            </a:r>
            <a:r>
              <a:rPr lang="en-US" dirty="0"/>
              <a:t> </a:t>
            </a:r>
            <a:r>
              <a:rPr lang="en-US" dirty="0" err="1"/>
              <a:t>amniótico</a:t>
            </a:r>
            <a:r>
              <a:rPr lang="en-US" dirty="0"/>
              <a:t> de 2 </a:t>
            </a:r>
            <a:r>
              <a:rPr lang="en-US" dirty="0" err="1"/>
              <a:t>grávidas</a:t>
            </a:r>
            <a:r>
              <a:rPr lang="en-US" dirty="0"/>
              <a:t> de </a:t>
            </a:r>
            <a:r>
              <a:rPr lang="en-US" dirty="0" err="1"/>
              <a:t>filhos</a:t>
            </a:r>
            <a:r>
              <a:rPr lang="en-US" dirty="0"/>
              <a:t> com </a:t>
            </a:r>
            <a:r>
              <a:rPr lang="en-US" dirty="0" err="1"/>
              <a:t>microcefalia</a:t>
            </a:r>
            <a:endParaRPr lang="pt-BR" dirty="0"/>
          </a:p>
        </p:txBody>
      </p:sp>
      <p:sp>
        <p:nvSpPr>
          <p:cNvPr id="3" name="Espaço Reservado para Conteúdo 2"/>
          <p:cNvSpPr>
            <a:spLocks noGrp="1"/>
          </p:cNvSpPr>
          <p:nvPr>
            <p:ph sz="quarter" idx="1"/>
          </p:nvPr>
        </p:nvSpPr>
        <p:spPr/>
        <p:txBody>
          <a:bodyPr/>
          <a:lstStyle/>
          <a:p>
            <a:r>
              <a:rPr lang="en-US" dirty="0" err="1"/>
              <a:t>Presença</a:t>
            </a:r>
            <a:r>
              <a:rPr lang="en-US" dirty="0"/>
              <a:t> do virus Zica</a:t>
            </a:r>
          </a:p>
          <a:p>
            <a:r>
              <a:rPr lang="en-US" dirty="0" err="1"/>
              <a:t>Estudo</a:t>
            </a:r>
            <a:r>
              <a:rPr lang="en-US" dirty="0"/>
              <a:t> </a:t>
            </a:r>
            <a:r>
              <a:rPr lang="en-US" dirty="0" err="1"/>
              <a:t>filogenético</a:t>
            </a:r>
            <a:r>
              <a:rPr lang="en-US" dirty="0"/>
              <a:t> </a:t>
            </a:r>
            <a:r>
              <a:rPr lang="en-US" dirty="0" err="1"/>
              <a:t>mostrou</a:t>
            </a:r>
            <a:r>
              <a:rPr lang="en-US" dirty="0"/>
              <a:t> ser 97 a 100% </a:t>
            </a:r>
            <a:r>
              <a:rPr lang="en-US" dirty="0" err="1"/>
              <a:t>igual</a:t>
            </a:r>
            <a:r>
              <a:rPr lang="en-US" dirty="0"/>
              <a:t> </a:t>
            </a:r>
            <a:r>
              <a:rPr lang="en-US" dirty="0" err="1"/>
              <a:t>ao</a:t>
            </a:r>
            <a:r>
              <a:rPr lang="en-US" dirty="0"/>
              <a:t> da </a:t>
            </a:r>
            <a:r>
              <a:rPr lang="en-US" dirty="0" err="1"/>
              <a:t>polinésia</a:t>
            </a:r>
            <a:r>
              <a:rPr lang="en-US" dirty="0"/>
              <a:t> </a:t>
            </a:r>
            <a:r>
              <a:rPr lang="en-US" dirty="0" err="1"/>
              <a:t>francesa</a:t>
            </a:r>
            <a:r>
              <a:rPr lang="en-US" dirty="0"/>
              <a:t> (</a:t>
            </a:r>
            <a:r>
              <a:rPr lang="en-US" dirty="0" err="1"/>
              <a:t>surto</a:t>
            </a:r>
            <a:r>
              <a:rPr lang="en-US" dirty="0"/>
              <a:t> </a:t>
            </a:r>
            <a:r>
              <a:rPr lang="en-US" dirty="0" err="1"/>
              <a:t>em</a:t>
            </a:r>
            <a:r>
              <a:rPr lang="en-US" dirty="0"/>
              <a:t> 2013)</a:t>
            </a:r>
          </a:p>
          <a:p>
            <a:r>
              <a:rPr lang="en-US" dirty="0"/>
              <a:t>Teste </a:t>
            </a:r>
            <a:r>
              <a:rPr lang="en-US" dirty="0" err="1"/>
              <a:t>negativo</a:t>
            </a:r>
            <a:r>
              <a:rPr lang="en-US" dirty="0"/>
              <a:t> para outros virus e </a:t>
            </a:r>
            <a:r>
              <a:rPr lang="en-US" dirty="0" err="1"/>
              <a:t>agentes</a:t>
            </a:r>
            <a:r>
              <a:rPr lang="en-US" dirty="0"/>
              <a:t> </a:t>
            </a:r>
            <a:r>
              <a:rPr lang="en-US" dirty="0" err="1"/>
              <a:t>etiológicos</a:t>
            </a:r>
            <a:r>
              <a:rPr lang="en-US" dirty="0"/>
              <a:t> </a:t>
            </a:r>
          </a:p>
          <a:p>
            <a:endParaRPr lang="en-US" dirty="0"/>
          </a:p>
          <a:p>
            <a:endParaRPr lang="en-US" dirty="0"/>
          </a:p>
          <a:p>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dirty="0"/>
              <a:t>Association between </a:t>
            </a:r>
            <a:r>
              <a:rPr lang="en-US" dirty="0" err="1"/>
              <a:t>Zika</a:t>
            </a:r>
            <a:r>
              <a:rPr lang="en-US" dirty="0"/>
              <a:t> virus and </a:t>
            </a:r>
            <a:r>
              <a:rPr lang="en-US" dirty="0" err="1"/>
              <a:t>microcephaly</a:t>
            </a:r>
            <a:r>
              <a:rPr lang="en-US" dirty="0"/>
              <a:t> in French</a:t>
            </a:r>
            <a:br>
              <a:rPr lang="en-US" dirty="0"/>
            </a:br>
            <a:r>
              <a:rPr lang="pt-BR" dirty="0" err="1"/>
              <a:t>Polynesia</a:t>
            </a:r>
            <a:r>
              <a:rPr lang="pt-BR" dirty="0"/>
              <a:t>, 2013–15: a </a:t>
            </a:r>
            <a:r>
              <a:rPr lang="pt-BR" dirty="0" err="1"/>
              <a:t>retrospective</a:t>
            </a:r>
            <a:r>
              <a:rPr lang="pt-BR" dirty="0"/>
              <a:t> </a:t>
            </a:r>
            <a:r>
              <a:rPr lang="pt-BR" dirty="0" err="1"/>
              <a:t>study</a:t>
            </a:r>
            <a:r>
              <a:rPr lang="pt-BR" dirty="0"/>
              <a:t/>
            </a:r>
            <a:br>
              <a:rPr lang="pt-BR" dirty="0"/>
            </a:br>
            <a:r>
              <a:rPr lang="pt-BR" sz="2200" i="1" dirty="0"/>
              <a:t>Simon </a:t>
            </a:r>
            <a:r>
              <a:rPr lang="pt-BR" sz="2200" i="1" dirty="0" err="1"/>
              <a:t>Cauchemez</a:t>
            </a:r>
            <a:r>
              <a:rPr lang="pt-BR" sz="2200" i="1" dirty="0"/>
              <a:t> </a:t>
            </a:r>
            <a:r>
              <a:rPr lang="pt-BR" sz="2200" i="1" dirty="0" err="1"/>
              <a:t>et</a:t>
            </a:r>
            <a:r>
              <a:rPr lang="pt-BR" sz="2200" i="1" dirty="0"/>
              <a:t> </a:t>
            </a:r>
            <a:r>
              <a:rPr lang="pt-BR" sz="2200" i="1" dirty="0" err="1"/>
              <a:t>al</a:t>
            </a:r>
            <a:endParaRPr lang="pt-BR" dirty="0"/>
          </a:p>
        </p:txBody>
      </p:sp>
      <p:sp>
        <p:nvSpPr>
          <p:cNvPr id="3" name="Espaço Reservado para Texto 2"/>
          <p:cNvSpPr>
            <a:spLocks noGrp="1"/>
          </p:cNvSpPr>
          <p:nvPr>
            <p:ph type="body" idx="1"/>
          </p:nvPr>
        </p:nvSpPr>
        <p:spPr/>
        <p:txBody>
          <a:bodyPr/>
          <a:lstStyle/>
          <a:p>
            <a:r>
              <a:rPr lang="en-US" dirty="0"/>
              <a:t>The Lancet,  15/03/2016</a:t>
            </a: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Estudo</a:t>
            </a:r>
            <a:r>
              <a:rPr lang="en-US" dirty="0"/>
              <a:t> </a:t>
            </a:r>
            <a:r>
              <a:rPr lang="en-US" dirty="0" err="1"/>
              <a:t>retrospectivo</a:t>
            </a:r>
            <a:r>
              <a:rPr lang="en-US" dirty="0"/>
              <a:t> </a:t>
            </a:r>
            <a:r>
              <a:rPr lang="en-US" dirty="0" err="1"/>
              <a:t>epidemiológico</a:t>
            </a:r>
            <a:endParaRPr lang="pt-BR" dirty="0"/>
          </a:p>
        </p:txBody>
      </p:sp>
      <p:sp>
        <p:nvSpPr>
          <p:cNvPr id="3" name="Espaço Reservado para Conteúdo 2"/>
          <p:cNvSpPr>
            <a:spLocks noGrp="1"/>
          </p:cNvSpPr>
          <p:nvPr>
            <p:ph sz="quarter" idx="1"/>
          </p:nvPr>
        </p:nvSpPr>
        <p:spPr/>
        <p:txBody>
          <a:bodyPr>
            <a:normAutofit/>
          </a:bodyPr>
          <a:lstStyle/>
          <a:p>
            <a:r>
              <a:rPr lang="en-US" dirty="0" err="1"/>
              <a:t>Epidemia</a:t>
            </a:r>
            <a:r>
              <a:rPr lang="en-US" dirty="0"/>
              <a:t> de </a:t>
            </a:r>
            <a:r>
              <a:rPr lang="en-US" dirty="0" err="1"/>
              <a:t>zica</a:t>
            </a:r>
            <a:r>
              <a:rPr lang="en-US" dirty="0"/>
              <a:t> entre </a:t>
            </a:r>
            <a:r>
              <a:rPr lang="en-US" dirty="0" err="1"/>
              <a:t>outubro</a:t>
            </a:r>
            <a:r>
              <a:rPr lang="en-US" dirty="0"/>
              <a:t> de 2013 e </a:t>
            </a:r>
            <a:r>
              <a:rPr lang="en-US" dirty="0" err="1"/>
              <a:t>abril</a:t>
            </a:r>
            <a:r>
              <a:rPr lang="en-US" dirty="0"/>
              <a:t> de 2014</a:t>
            </a:r>
          </a:p>
          <a:p>
            <a:r>
              <a:rPr lang="en-US" dirty="0"/>
              <a:t>66% </a:t>
            </a:r>
            <a:r>
              <a:rPr lang="en-US" dirty="0" err="1"/>
              <a:t>da</a:t>
            </a:r>
            <a:r>
              <a:rPr lang="en-US" dirty="0"/>
              <a:t> </a:t>
            </a:r>
            <a:r>
              <a:rPr lang="en-US" dirty="0" err="1"/>
              <a:t>população</a:t>
            </a:r>
            <a:r>
              <a:rPr lang="en-US" dirty="0"/>
              <a:t> </a:t>
            </a:r>
            <a:r>
              <a:rPr lang="en-US" dirty="0" err="1"/>
              <a:t>foi</a:t>
            </a:r>
            <a:r>
              <a:rPr lang="en-US" dirty="0"/>
              <a:t> </a:t>
            </a:r>
            <a:r>
              <a:rPr lang="en-US" dirty="0" err="1"/>
              <a:t>infectada</a:t>
            </a:r>
            <a:endParaRPr lang="en-US" dirty="0"/>
          </a:p>
          <a:p>
            <a:r>
              <a:rPr lang="en-US" dirty="0" err="1"/>
              <a:t>Estudo</a:t>
            </a:r>
            <a:r>
              <a:rPr lang="en-US" dirty="0"/>
              <a:t> dos dados de 10/2013 a 07/2015</a:t>
            </a:r>
          </a:p>
          <a:p>
            <a:r>
              <a:rPr lang="en-US" dirty="0"/>
              <a:t>8 </a:t>
            </a:r>
            <a:r>
              <a:rPr lang="en-US" dirty="0" err="1"/>
              <a:t>casos</a:t>
            </a:r>
            <a:r>
              <a:rPr lang="en-US" dirty="0"/>
              <a:t> de </a:t>
            </a:r>
            <a:r>
              <a:rPr lang="en-US" dirty="0" err="1"/>
              <a:t>microcefalia</a:t>
            </a:r>
            <a:endParaRPr lang="en-US" dirty="0"/>
          </a:p>
          <a:p>
            <a:r>
              <a:rPr lang="en-US" dirty="0" err="1"/>
              <a:t>Prevalência</a:t>
            </a:r>
            <a:r>
              <a:rPr lang="en-US" dirty="0"/>
              <a:t> </a:t>
            </a:r>
            <a:r>
              <a:rPr lang="en-US" dirty="0" err="1"/>
              <a:t>geral</a:t>
            </a:r>
            <a:r>
              <a:rPr lang="en-US" dirty="0"/>
              <a:t> da </a:t>
            </a:r>
            <a:r>
              <a:rPr lang="en-US" dirty="0" err="1"/>
              <a:t>microcefalia</a:t>
            </a:r>
            <a:r>
              <a:rPr lang="en-US" dirty="0"/>
              <a:t>: 2 a </a:t>
            </a:r>
            <a:r>
              <a:rPr lang="en-US" dirty="0" err="1"/>
              <a:t>cada</a:t>
            </a:r>
            <a:r>
              <a:rPr lang="en-US" dirty="0"/>
              <a:t> 10 000 </a:t>
            </a:r>
            <a:r>
              <a:rPr lang="en-US" dirty="0" err="1"/>
              <a:t>nascimentos</a:t>
            </a:r>
            <a:endParaRPr lang="en-US" dirty="0"/>
          </a:p>
          <a:p>
            <a:r>
              <a:rPr lang="en-US" dirty="0" err="1"/>
              <a:t>Microcefalia</a:t>
            </a:r>
            <a:r>
              <a:rPr lang="en-US" dirty="0"/>
              <a:t> </a:t>
            </a:r>
            <a:r>
              <a:rPr lang="en-US" dirty="0" err="1"/>
              <a:t>associada</a:t>
            </a:r>
            <a:r>
              <a:rPr lang="en-US" dirty="0"/>
              <a:t> a </a:t>
            </a:r>
            <a:r>
              <a:rPr lang="en-US" dirty="0" err="1"/>
              <a:t>zica</a:t>
            </a:r>
            <a:r>
              <a:rPr lang="en-US" dirty="0"/>
              <a:t>: 95 a </a:t>
            </a:r>
            <a:r>
              <a:rPr lang="en-US" dirty="0" err="1"/>
              <a:t>cada</a:t>
            </a:r>
            <a:r>
              <a:rPr lang="en-US" dirty="0"/>
              <a:t> 10 000 </a:t>
            </a:r>
            <a:r>
              <a:rPr lang="en-US" dirty="0" err="1"/>
              <a:t>mulheres</a:t>
            </a:r>
            <a:r>
              <a:rPr lang="en-US" dirty="0"/>
              <a:t> </a:t>
            </a:r>
            <a:r>
              <a:rPr lang="en-US" dirty="0" err="1"/>
              <a:t>infectadas</a:t>
            </a:r>
            <a:r>
              <a:rPr lang="en-US" dirty="0"/>
              <a:t> no 1</a:t>
            </a:r>
            <a:r>
              <a:rPr lang="en-US" baseline="30000" dirty="0"/>
              <a:t>o</a:t>
            </a:r>
            <a:r>
              <a:rPr lang="en-US" dirty="0"/>
              <a:t> </a:t>
            </a:r>
            <a:r>
              <a:rPr lang="en-US" dirty="0" err="1"/>
              <a:t>trimestre</a:t>
            </a:r>
            <a:r>
              <a:rPr lang="en-US" dirty="0"/>
              <a:t> </a:t>
            </a:r>
          </a:p>
          <a:p>
            <a:r>
              <a:rPr lang="en-US" dirty="0" err="1"/>
              <a:t>Microcefalia</a:t>
            </a:r>
            <a:r>
              <a:rPr lang="en-US" dirty="0"/>
              <a:t> </a:t>
            </a:r>
            <a:r>
              <a:rPr lang="en-US" dirty="0" err="1"/>
              <a:t>em</a:t>
            </a:r>
            <a:r>
              <a:rPr lang="en-US" dirty="0"/>
              <a:t> </a:t>
            </a:r>
            <a:r>
              <a:rPr lang="en-US" dirty="0" err="1"/>
              <a:t>cerca</a:t>
            </a:r>
            <a:r>
              <a:rPr lang="en-US" dirty="0"/>
              <a:t> de 1% dos </a:t>
            </a:r>
            <a:r>
              <a:rPr lang="en-US" dirty="0" err="1"/>
              <a:t>casos</a:t>
            </a:r>
            <a:r>
              <a:rPr lang="en-US" dirty="0"/>
              <a:t> de </a:t>
            </a:r>
            <a:r>
              <a:rPr lang="en-US" dirty="0" err="1"/>
              <a:t>zica</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zica </a:t>
            </a:r>
            <a:r>
              <a:rPr lang="en-US" dirty="0" err="1"/>
              <a:t>como</a:t>
            </a:r>
            <a:r>
              <a:rPr lang="en-US" dirty="0"/>
              <a:t> </a:t>
            </a:r>
            <a:r>
              <a:rPr lang="en-US" dirty="0" err="1"/>
              <a:t>justificativa</a:t>
            </a:r>
            <a:r>
              <a:rPr lang="en-US" dirty="0"/>
              <a:t> da </a:t>
            </a:r>
            <a:r>
              <a:rPr lang="en-US" dirty="0" err="1"/>
              <a:t>liberação</a:t>
            </a:r>
            <a:r>
              <a:rPr lang="en-US" dirty="0"/>
              <a:t> do </a:t>
            </a:r>
            <a:r>
              <a:rPr lang="en-US" dirty="0" err="1"/>
              <a:t>aborto</a:t>
            </a:r>
            <a:r>
              <a:rPr lang="en-US" dirty="0"/>
              <a:t>?</a:t>
            </a:r>
            <a:endParaRPr lang="pt-BR" dirty="0"/>
          </a:p>
        </p:txBody>
      </p:sp>
      <p:sp>
        <p:nvSpPr>
          <p:cNvPr id="3" name="Espaço Reservado para Texto 2"/>
          <p:cNvSpPr>
            <a:spLocks noGrp="1"/>
          </p:cNvSpPr>
          <p:nvPr>
            <p:ph type="body" idx="1"/>
          </p:nvPr>
        </p:nvSpPr>
        <p:spPr/>
        <p:txBody>
          <a:bodyPr/>
          <a:lstStyle/>
          <a:p>
            <a:endParaRPr lang="pt-B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Por que </a:t>
            </a:r>
            <a:r>
              <a:rPr lang="en-US" dirty="0" err="1"/>
              <a:t>apenas</a:t>
            </a:r>
            <a:r>
              <a:rPr lang="en-US" dirty="0"/>
              <a:t> </a:t>
            </a:r>
            <a:r>
              <a:rPr lang="en-US" dirty="0" err="1"/>
              <a:t>confirmar</a:t>
            </a:r>
            <a:r>
              <a:rPr lang="en-US" dirty="0"/>
              <a:t> a </a:t>
            </a:r>
            <a:r>
              <a:rPr lang="en-US" dirty="0" err="1"/>
              <a:t>zica</a:t>
            </a:r>
            <a:r>
              <a:rPr lang="en-US" dirty="0"/>
              <a:t>?</a:t>
            </a:r>
            <a:endParaRPr lang="pt-BR" dirty="0"/>
          </a:p>
        </p:txBody>
      </p:sp>
      <p:sp>
        <p:nvSpPr>
          <p:cNvPr id="3" name="Espaço Reservado para Conteúdo 2"/>
          <p:cNvSpPr>
            <a:spLocks noGrp="1"/>
          </p:cNvSpPr>
          <p:nvPr>
            <p:ph sz="quarter" idx="1"/>
          </p:nvPr>
        </p:nvSpPr>
        <p:spPr/>
        <p:txBody>
          <a:bodyPr/>
          <a:lstStyle/>
          <a:p>
            <a:r>
              <a:rPr lang="en-US" dirty="0"/>
              <a:t>O </a:t>
            </a:r>
            <a:r>
              <a:rPr lang="en-US" dirty="0" err="1"/>
              <a:t>diagnóstico</a:t>
            </a:r>
            <a:r>
              <a:rPr lang="en-US" dirty="0"/>
              <a:t> de </a:t>
            </a:r>
            <a:r>
              <a:rPr lang="en-US" dirty="0" err="1"/>
              <a:t>microcefalia</a:t>
            </a:r>
            <a:r>
              <a:rPr lang="en-US" dirty="0"/>
              <a:t>, </a:t>
            </a:r>
            <a:r>
              <a:rPr lang="en-US" dirty="0" err="1"/>
              <a:t>ou</a:t>
            </a:r>
            <a:r>
              <a:rPr lang="en-US" dirty="0"/>
              <a:t> </a:t>
            </a:r>
            <a:r>
              <a:rPr lang="en-US" dirty="0" err="1"/>
              <a:t>outras</a:t>
            </a:r>
            <a:r>
              <a:rPr lang="en-US" dirty="0"/>
              <a:t> </a:t>
            </a:r>
            <a:r>
              <a:rPr lang="en-US" dirty="0" err="1"/>
              <a:t>síndromes</a:t>
            </a:r>
            <a:r>
              <a:rPr lang="en-US" dirty="0"/>
              <a:t> </a:t>
            </a:r>
            <a:r>
              <a:rPr lang="en-US" dirty="0" err="1"/>
              <a:t>neurológicas</a:t>
            </a:r>
            <a:r>
              <a:rPr lang="en-US" dirty="0"/>
              <a:t>, é </a:t>
            </a:r>
            <a:r>
              <a:rPr lang="en-US" dirty="0" err="1"/>
              <a:t>tardio</a:t>
            </a:r>
            <a:r>
              <a:rPr lang="en-US" dirty="0"/>
              <a:t>, a </a:t>
            </a:r>
            <a:r>
              <a:rPr lang="en-US" dirty="0" err="1"/>
              <a:t>partir</a:t>
            </a:r>
            <a:r>
              <a:rPr lang="en-US" dirty="0"/>
              <a:t> do 6o </a:t>
            </a:r>
            <a:r>
              <a:rPr lang="en-US" dirty="0" err="1"/>
              <a:t>mês</a:t>
            </a:r>
            <a:r>
              <a:rPr lang="en-US" dirty="0"/>
              <a:t> de </a:t>
            </a:r>
            <a:r>
              <a:rPr lang="en-US" dirty="0" err="1"/>
              <a:t>gravidez</a:t>
            </a:r>
            <a:r>
              <a:rPr lang="en-US" dirty="0"/>
              <a:t>, e </a:t>
            </a:r>
            <a:r>
              <a:rPr lang="en-US" dirty="0" err="1"/>
              <a:t>incerto</a:t>
            </a:r>
            <a:r>
              <a:rPr lang="en-US" dirty="0"/>
              <a:t>.</a:t>
            </a:r>
          </a:p>
          <a:p>
            <a:r>
              <a:rPr lang="en-US" dirty="0"/>
              <a:t>19,9% de </a:t>
            </a:r>
            <a:r>
              <a:rPr lang="en-US" dirty="0" err="1"/>
              <a:t>casos</a:t>
            </a:r>
            <a:r>
              <a:rPr lang="en-US" dirty="0"/>
              <a:t> </a:t>
            </a:r>
            <a:r>
              <a:rPr lang="en-US" dirty="0" err="1"/>
              <a:t>confirmados</a:t>
            </a:r>
            <a:r>
              <a:rPr lang="en-US" dirty="0"/>
              <a:t> </a:t>
            </a:r>
            <a:r>
              <a:rPr lang="en-US" dirty="0" err="1"/>
              <a:t>em</a:t>
            </a:r>
            <a:r>
              <a:rPr lang="en-US" dirty="0"/>
              <a:t> </a:t>
            </a:r>
            <a:r>
              <a:rPr lang="en-US" dirty="0" err="1"/>
              <a:t>suspeita</a:t>
            </a:r>
            <a:r>
              <a:rPr lang="en-US" dirty="0"/>
              <a:t> de </a:t>
            </a:r>
            <a:r>
              <a:rPr lang="en-US" dirty="0" err="1"/>
              <a:t>microcefalia</a:t>
            </a:r>
            <a:r>
              <a:rPr lang="en-US" dirty="0"/>
              <a:t> APÓS O NASCIMENTO</a:t>
            </a:r>
          </a:p>
          <a:p>
            <a:r>
              <a:rPr lang="en-US" dirty="0" err="1"/>
              <a:t>Pede</a:t>
            </a:r>
            <a:r>
              <a:rPr lang="en-US" dirty="0"/>
              <a:t>-se o </a:t>
            </a:r>
            <a:r>
              <a:rPr lang="en-US" dirty="0" err="1"/>
              <a:t>aborto</a:t>
            </a:r>
            <a:r>
              <a:rPr lang="en-US" dirty="0"/>
              <a:t> para o </a:t>
            </a:r>
            <a:r>
              <a:rPr lang="en-US" dirty="0" err="1"/>
              <a:t>caso</a:t>
            </a:r>
            <a:r>
              <a:rPr lang="en-US" dirty="0"/>
              <a:t> de zica </a:t>
            </a:r>
            <a:r>
              <a:rPr lang="en-US" dirty="0" err="1"/>
              <a:t>na</a:t>
            </a:r>
            <a:r>
              <a:rPr lang="en-US" dirty="0"/>
              <a:t> </a:t>
            </a:r>
            <a:r>
              <a:rPr lang="en-US" dirty="0" err="1"/>
              <a:t>mãe</a:t>
            </a:r>
            <a:r>
              <a:rPr lang="en-US" dirty="0"/>
              <a:t>. Mas </a:t>
            </a:r>
            <a:r>
              <a:rPr lang="en-US" dirty="0" err="1"/>
              <a:t>pelo</a:t>
            </a:r>
            <a:r>
              <a:rPr lang="en-US" dirty="0"/>
              <a:t> </a:t>
            </a:r>
            <a:r>
              <a:rPr lang="en-US" dirty="0" err="1"/>
              <a:t>menos</a:t>
            </a:r>
            <a:r>
              <a:rPr lang="en-US" dirty="0"/>
              <a:t> 70% dos </a:t>
            </a:r>
            <a:r>
              <a:rPr lang="en-US" dirty="0" err="1"/>
              <a:t>bebês</a:t>
            </a:r>
            <a:r>
              <a:rPr lang="en-US" dirty="0"/>
              <a:t> (</a:t>
            </a:r>
            <a:r>
              <a:rPr lang="en-US" dirty="0" err="1"/>
              <a:t>estudos</a:t>
            </a:r>
            <a:r>
              <a:rPr lang="en-US" dirty="0"/>
              <a:t> </a:t>
            </a:r>
            <a:r>
              <a:rPr lang="en-US" dirty="0" err="1"/>
              <a:t>brasileiros</a:t>
            </a:r>
            <a:r>
              <a:rPr lang="en-US" dirty="0"/>
              <a:t>), </a:t>
            </a:r>
            <a:r>
              <a:rPr lang="en-US" dirty="0" err="1"/>
              <a:t>talvez</a:t>
            </a:r>
            <a:r>
              <a:rPr lang="en-US" dirty="0"/>
              <a:t> 99% (</a:t>
            </a:r>
            <a:r>
              <a:rPr lang="en-US" dirty="0" err="1"/>
              <a:t>polinésia</a:t>
            </a:r>
            <a:r>
              <a:rPr lang="en-US" dirty="0"/>
              <a:t> </a:t>
            </a:r>
            <a:r>
              <a:rPr lang="en-US" dirty="0" err="1"/>
              <a:t>francesa</a:t>
            </a:r>
            <a:r>
              <a:rPr lang="en-US" dirty="0"/>
              <a:t>), </a:t>
            </a:r>
            <a:r>
              <a:rPr lang="en-US" dirty="0" err="1"/>
              <a:t>são</a:t>
            </a:r>
            <a:r>
              <a:rPr lang="en-US" dirty="0"/>
              <a:t> </a:t>
            </a:r>
            <a:r>
              <a:rPr lang="en-US" dirty="0" err="1"/>
              <a:t>normais</a:t>
            </a:r>
            <a:r>
              <a:rPr lang="en-US" dirty="0"/>
              <a:t>. </a:t>
            </a:r>
            <a:endParaRPr lang="pt-BR" dirty="0"/>
          </a:p>
          <a:p>
            <a:endParaRPr lang="en-US" dirty="0"/>
          </a:p>
          <a:p>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p:cNvSpPr>
          <p:nvPr>
            <p:ph type="body" idx="1"/>
          </p:nvPr>
        </p:nvSpPr>
        <p:spPr/>
        <p:txBody>
          <a:bodyPr/>
          <a:lstStyle/>
          <a:p>
            <a:r>
              <a:rPr lang="pt-BR" sz="3600"/>
              <a:t>Todo ser humano tem dignidade</a:t>
            </a:r>
          </a:p>
        </p:txBody>
      </p:sp>
      <p:pic>
        <p:nvPicPr>
          <p:cNvPr id="4" name="Imagem 3" descr="microcefalia.jpg"/>
          <p:cNvPicPr>
            <a:picLocks noChangeAspect="1"/>
          </p:cNvPicPr>
          <p:nvPr/>
        </p:nvPicPr>
        <p:blipFill>
          <a:blip r:embed="rId3" cstate="print"/>
          <a:stretch>
            <a:fillRect/>
          </a:stretch>
        </p:blipFill>
        <p:spPr>
          <a:xfrm>
            <a:off x="1331640" y="2452758"/>
            <a:ext cx="5976664" cy="3968505"/>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2538</TotalTime>
  <Words>786</Words>
  <Application>Microsoft Office PowerPoint</Application>
  <PresentationFormat>Apresentação na tela (4:3)</PresentationFormat>
  <Paragraphs>104</Paragraphs>
  <Slides>19</Slides>
  <Notes>14</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19</vt:i4>
      </vt:variant>
    </vt:vector>
  </HeadingPairs>
  <TitlesOfParts>
    <vt:vector size="26" baseType="lpstr">
      <vt:lpstr>Century Schoolbook</vt:lpstr>
      <vt:lpstr>Times New Roman</vt:lpstr>
      <vt:lpstr>Verdana</vt:lpstr>
      <vt:lpstr>Wingdings</vt:lpstr>
      <vt:lpstr>Wingdings 2</vt:lpstr>
      <vt:lpstr>Wingdings 3</vt:lpstr>
      <vt:lpstr>Balcão Envidraçado</vt:lpstr>
      <vt:lpstr>  O DIREITO A VIDA DA PESSOA COM DEFICIÊNCIA  </vt:lpstr>
      <vt:lpstr>Dados de microcefalia em MAIO 2017  (ÚLTIMO BOLETIM SEMANAL)</vt:lpstr>
      <vt:lpstr>Detection and sequencing of Zika virus from amniotic fluid of fetuses with microcephaly in Brazil: a case study Guilherme Calvet, adriana melo et al</vt:lpstr>
      <vt:lpstr>Estudo do líquido amniótico de 2 grávidas de filhos com microcefalia</vt:lpstr>
      <vt:lpstr>Association between Zika virus and microcephaly in French Polynesia, 2013–15: a retrospective study Simon Cauchemez et al</vt:lpstr>
      <vt:lpstr>Estudo retrospectivo epidemiológico</vt:lpstr>
      <vt:lpstr>zica como justificativa da liberação do aborto?</vt:lpstr>
      <vt:lpstr>Por que apenas confirmar a zica?</vt:lpstr>
      <vt:lpstr>Apresentação do PowerPoint</vt:lpstr>
      <vt:lpstr>Estatuto da Pessoa com Deficiência </vt:lpstr>
      <vt:lpstr>Paralimpíadas</vt:lpstr>
      <vt:lpstr>Teresa vargas – síndrome de down na espanha</vt:lpstr>
      <vt:lpstr>Pressão dos profissionais de saúde</vt:lpstr>
      <vt:lpstr>Aborto eugênico</vt:lpstr>
      <vt:lpstr>Aborto legalizado? </vt:lpstr>
      <vt:lpstr>Qual é a escolha?</vt:lpstr>
      <vt:lpstr>Qual é a escolha DA GESTANTE?</vt:lpstr>
      <vt:lpstr>É realmente uma escolha da mulher?</vt:lpstr>
      <vt:lpstr>Frank stephens, ex-atleta paralímpico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Manipulação genética</dc:title>
  <dc:creator>lenise</dc:creator>
  <cp:lastModifiedBy>Saulo Kleber Rodrigues Ribeiro</cp:lastModifiedBy>
  <cp:revision>285</cp:revision>
  <dcterms:created xsi:type="dcterms:W3CDTF">1999-09-11T22:28:42Z</dcterms:created>
  <dcterms:modified xsi:type="dcterms:W3CDTF">2019-04-24T20:24:03Z</dcterms:modified>
</cp:coreProperties>
</file>