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8" r:id="rId3"/>
    <p:sldId id="286" r:id="rId4"/>
    <p:sldId id="265" r:id="rId5"/>
    <p:sldId id="264" r:id="rId6"/>
    <p:sldId id="263" r:id="rId7"/>
    <p:sldId id="277" r:id="rId8"/>
    <p:sldId id="261" r:id="rId9"/>
    <p:sldId id="276" r:id="rId10"/>
    <p:sldId id="269" r:id="rId11"/>
    <p:sldId id="266" r:id="rId12"/>
    <p:sldId id="267" r:id="rId13"/>
    <p:sldId id="284" r:id="rId14"/>
    <p:sldId id="268" r:id="rId15"/>
    <p:sldId id="262" r:id="rId16"/>
    <p:sldId id="271" r:id="rId17"/>
    <p:sldId id="272" r:id="rId18"/>
    <p:sldId id="273" r:id="rId19"/>
    <p:sldId id="28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 userDrawn="1">
          <p15:clr>
            <a:srgbClr val="A4A3A4"/>
          </p15:clr>
        </p15:guide>
        <p15:guide id="2" pos="589" userDrawn="1">
          <p15:clr>
            <a:srgbClr val="A4A3A4"/>
          </p15:clr>
        </p15:guide>
        <p15:guide id="3" pos="5148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8FB71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6305" autoAdjust="0"/>
  </p:normalViewPr>
  <p:slideViewPr>
    <p:cSldViewPr snapToGrid="0">
      <p:cViewPr>
        <p:scale>
          <a:sx n="95" d="100"/>
          <a:sy n="95" d="100"/>
        </p:scale>
        <p:origin x="-1230" y="-72"/>
      </p:cViewPr>
      <p:guideLst>
        <p:guide orient="horz" pos="436"/>
        <p:guide orient="horz" pos="3884"/>
        <p:guide pos="589"/>
        <p:guide pos="5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20"/>
      <c:rotY val="359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64272573405228E-4"/>
          <c:y val="0.19266224427426024"/>
          <c:w val="0.97176797409669591"/>
          <c:h val="0.7319019882788624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da Comercialização do Arroz Gaúcho entre Jun/2014 e Mai/2015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  <a:alpha val="89000"/>
                </a:schemeClr>
              </a:solidFill>
            </c:spPr>
          </c:dPt>
          <c:dPt>
            <c:idx val="1"/>
            <c:bubble3D val="0"/>
            <c:spPr>
              <a:solidFill>
                <a:srgbClr val="C00000">
                  <a:alpha val="89000"/>
                </a:srgbClr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explosion val="24"/>
            <c:spPr>
              <a:solidFill>
                <a:srgbClr val="7030A0">
                  <a:alpha val="74000"/>
                </a:srgbClr>
              </a:solidFill>
            </c:spPr>
          </c:dPt>
          <c:dLbls>
            <c:dLbl>
              <c:idx val="0"/>
              <c:layout>
                <c:manualLayout>
                  <c:x val="-0.14632760566144185"/>
                  <c:y val="6.0774817531370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662527289229034"/>
                  <c:y val="-0.151455254736993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299163539137049E-2"/>
                  <c:y val="-0.201327796354222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438117840410138"/>
                  <c:y val="5.1655161255527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SP</c:v>
                </c:pt>
                <c:pt idx="1">
                  <c:v>MG</c:v>
                </c:pt>
                <c:pt idx="2">
                  <c:v>RJ</c:v>
                </c:pt>
                <c:pt idx="3">
                  <c:v>OUTROS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0.33</c:v>
                </c:pt>
                <c:pt idx="1">
                  <c:v>0.15</c:v>
                </c:pt>
                <c:pt idx="2">
                  <c:v>0.12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2011369490028704"/>
          <c:y val="0.83043378995433792"/>
          <c:w val="0.40245173792528277"/>
          <c:h val="0.102180814726926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20"/>
      <c:rotY val="359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298187897745658"/>
          <c:w val="1"/>
          <c:h val="0.8277923992377664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da Comercialização do Arroz Gaúcho entre Jun/2014 e Mai/2015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noFill/>
              <a:ln>
                <a:noFill/>
              </a:ln>
            </c:spPr>
          </c:dPt>
          <c:dPt>
            <c:idx val="1"/>
            <c:bubble3D val="0"/>
            <c:spPr>
              <a:solidFill>
                <a:srgbClr val="C00000">
                  <a:alpha val="83000"/>
                </a:srgbClr>
              </a:solidFill>
            </c:spPr>
          </c:dPt>
          <c:dPt>
            <c:idx val="2"/>
            <c:bubble3D val="0"/>
            <c:explosion val="0"/>
            <c:spPr>
              <a:noFill/>
              <a:ln>
                <a:noFill/>
              </a:ln>
            </c:spPr>
          </c:dPt>
          <c:dPt>
            <c:idx val="3"/>
            <c:bubble3D val="0"/>
            <c:explosion val="0"/>
            <c:spPr>
              <a:noFill/>
              <a:ln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057657426967981"/>
                  <c:y val="-0.22237599255789228"/>
                </c:manualLayout>
              </c:layout>
              <c:tx>
                <c:rich>
                  <a:bodyPr/>
                  <a:lstStyle/>
                  <a:p>
                    <a:pPr>
                      <a:defRPr sz="2400" b="0" i="0"/>
                    </a:pP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15%</a:t>
                    </a:r>
                    <a:endParaRPr lang="pt-BR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0" i="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SP</c:v>
                </c:pt>
                <c:pt idx="1">
                  <c:v>MG</c:v>
                </c:pt>
                <c:pt idx="2">
                  <c:v>RJ</c:v>
                </c:pt>
                <c:pt idx="3">
                  <c:v>OUTROS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0.33</c:v>
                </c:pt>
                <c:pt idx="1">
                  <c:v>0.15</c:v>
                </c:pt>
                <c:pt idx="2">
                  <c:v>0.12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20"/>
      <c:rotY val="359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2205623269694031E-2"/>
          <c:w val="1"/>
          <c:h val="0.7958289289181318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da Comercialização do Arroz Gaúcho entre Jun/2014 e Mai/2015</c:v>
                </c:pt>
              </c:strCache>
            </c:strRef>
          </c:tx>
          <c:explosion val="10"/>
          <c:dPt>
            <c:idx val="0"/>
            <c:bubble3D val="0"/>
            <c:explosion val="7"/>
            <c:spPr>
              <a:solidFill>
                <a:srgbClr val="002060">
                  <a:alpha val="79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dPt>
            <c:idx val="2"/>
            <c:bubble3D val="0"/>
            <c:spPr>
              <a:noFill/>
              <a:ln>
                <a:noFill/>
              </a:ln>
            </c:spPr>
          </c:dPt>
          <c:dPt>
            <c:idx val="3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layout>
                <c:manualLayout>
                  <c:x val="-0.21431449938647779"/>
                  <c:y val="0.1988911660015100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33%</a:t>
                    </a:r>
                    <a:endParaRPr lang="pt-B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SP</c:v>
                </c:pt>
                <c:pt idx="1">
                  <c:v>MG</c:v>
                </c:pt>
                <c:pt idx="2">
                  <c:v>RJ</c:v>
                </c:pt>
                <c:pt idx="3">
                  <c:v>OUTROS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0.33</c:v>
                </c:pt>
                <c:pt idx="1">
                  <c:v>0.15</c:v>
                </c:pt>
                <c:pt idx="2">
                  <c:v>0.12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0.14953</cdr:x>
      <cdr:y>0.31507</cdr:y>
    </cdr:from>
    <cdr:to>
      <cdr:x>0.26168</cdr:x>
      <cdr:y>0.47945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19200" y="1752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Outros</a:t>
          </a:r>
          <a:endParaRPr lang="pt-BR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0.57944</cdr:x>
      <cdr:y>0.31507</cdr:y>
    </cdr:from>
    <cdr:to>
      <cdr:x>0.69159</cdr:x>
      <cdr:y>0.36986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724400" y="17526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São Paulo</a:t>
          </a:r>
          <a:endParaRPr lang="pt-BR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0.53271</cdr:x>
      <cdr:y>0.4726</cdr:y>
    </cdr:from>
    <cdr:to>
      <cdr:x>0.64486</cdr:x>
      <cdr:y>0.5274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343400" y="26289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Minas Gerais</a:t>
          </a:r>
          <a:endParaRPr lang="pt-BR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0.29907</cdr:x>
      <cdr:y>0.5</cdr:y>
    </cdr:from>
    <cdr:to>
      <cdr:x>0.41121</cdr:x>
      <cdr:y>0.55479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438400" y="27813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75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Rio de Janeiro</a:t>
          </a:r>
          <a:endParaRPr lang="pt-BR" sz="175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0.60163</cdr:x>
      <cdr:y>0.49367</cdr:y>
    </cdr:from>
    <cdr:to>
      <cdr:x>0.71378</cdr:x>
      <cdr:y>0.54847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638800" y="2971800"/>
          <a:ext cx="1051137" cy="32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Minas Gerais</a:t>
          </a:r>
          <a:endParaRPr lang="pt-BR" sz="1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0.59947</cdr:x>
      <cdr:y>0.25109</cdr:y>
    </cdr:from>
    <cdr:to>
      <cdr:x>0.72096</cdr:x>
      <cdr:y>0.41548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511709" y="13967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São Paulo</a:t>
          </a:r>
          <a:endParaRPr lang="pt-BR" sz="24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1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2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5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55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6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83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1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71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93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CE1B-152F-413B-8909-9186CF5F57F5}" type="datetimeFigureOut">
              <a:rPr lang="pt-BR" smtClean="0"/>
              <a:t>19/02/2016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D4DF-D842-41B2-8973-FDB6C2E86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6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7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012956554"/>
              </p:ext>
            </p:extLst>
          </p:nvPr>
        </p:nvGraphicFramePr>
        <p:xfrm>
          <a:off x="610854" y="663191"/>
          <a:ext cx="8153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834014" y="683288"/>
            <a:ext cx="7305150" cy="115556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Comercialização do Arroz pela Indústria Gaúcha entre </a:t>
            </a:r>
            <a:r>
              <a:rPr lang="pt-BR" sz="2400" b="1" dirty="0" err="1" smtClean="0"/>
              <a:t>Jun</a:t>
            </a:r>
            <a:r>
              <a:rPr lang="pt-BR" sz="2400" b="1" dirty="0" smtClean="0"/>
              <a:t>/2014 e Mai/2015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046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19100" y="0"/>
            <a:ext cx="7467600" cy="1066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DECRETO N° 46.677, DE 18 DE DEZEMBRO DE 2014</a:t>
            </a:r>
          </a:p>
          <a:p>
            <a:pPr algn="ctr"/>
            <a:r>
              <a:rPr lang="pt-BR" sz="2000" b="1" dirty="0"/>
              <a:t>(DOE de 19.12.2014)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28600" y="1295400"/>
            <a:ext cx="7848600" cy="53993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9000"/>
                  <a:lumMod val="54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Instituiu o Crédito Presumido onde nas saídas de arroz e feijão o valor do crédito presumido é equivalente ao imposto devido, vedando o aproveitamento de outros créditos por entradas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</a:rPr>
              <a:t>CRÉDITO </a:t>
            </a:r>
            <a:r>
              <a:rPr lang="pt-BR" b="1" dirty="0" smtClean="0">
                <a:solidFill>
                  <a:schemeClr val="tx1"/>
                </a:solidFill>
              </a:rPr>
              <a:t>PRESUMIDO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legislação mineira concede crédito presumido ao estabelecimento industrial ou de produtor rural ou de cooperativa de produtores rurais nas saídas de arroz e feijão de valor equivalente ao imposto devido, vedado o aproveitamento de outros créditos relacionados com a operação.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( RICMS-MG/2002 , Parte Geral, art. 75 , XXIII, Decreto nº 46.677/2014 )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 CAPÍTULO V - Do Crédito Presumido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Art. 75. Fica assegurado crédito presumido: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....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XXIII - ao estabelecimento industrial ou de produtor rural ou de cooperativa de produtores rurais, nas saídas de arroz e feijão, de valor equivalente ao imposto devido, vedado o aproveitamento de outros créditos relacionados com a operação; (Redação dada ao inciso pelo Decreto nº 46.677 , de 18.12.2014, DOE MG de 19.12.2014)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525938218"/>
              </p:ext>
            </p:extLst>
          </p:nvPr>
        </p:nvGraphicFramePr>
        <p:xfrm>
          <a:off x="228600" y="427055"/>
          <a:ext cx="9372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ipse 9"/>
          <p:cNvSpPr/>
          <p:nvPr/>
        </p:nvSpPr>
        <p:spPr>
          <a:xfrm>
            <a:off x="5054318" y="1448664"/>
            <a:ext cx="3888712" cy="139672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Zera </a:t>
            </a:r>
            <a:r>
              <a:rPr lang="pt-BR" sz="2400" b="1" dirty="0">
                <a:solidFill>
                  <a:schemeClr val="bg1"/>
                </a:solidFill>
              </a:rPr>
              <a:t>o ICMS para a Indústria e Consumidor Final </a:t>
            </a:r>
          </a:p>
        </p:txBody>
      </p:sp>
    </p:spTree>
    <p:extLst>
      <p:ext uri="{BB962C8B-B14F-4D97-AF65-F5344CB8AC3E}">
        <p14:creationId xmlns:p14="http://schemas.microsoft.com/office/powerpoint/2010/main" val="39606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799681" y="76200"/>
            <a:ext cx="7419870" cy="96882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DECRETO Nº 61.745, DE 23 DE DEZEMBRO DE 2015, DOE/SP - 24/12/2015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31112" y="1145512"/>
            <a:ext cx="8661681" cy="56471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9000"/>
                  <a:lumMod val="54000"/>
                </a:schemeClr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Introduz alteração no Regulamento do Imposto sobre Operações Relativas à Circulação de Mercadorias e sobre Prestações de Serviços de Transporte Interestadual e Intermunicipal e de Comunicação </a:t>
            </a:r>
            <a:r>
              <a:rPr lang="pt-BR" dirty="0" smtClean="0">
                <a:solidFill>
                  <a:schemeClr val="tx1"/>
                </a:solidFill>
              </a:rPr>
              <a:t>– RICMS ...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 – o artigo 168 ao Anexo I</a:t>
            </a:r>
            <a:r>
              <a:rPr lang="pt-BR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“</a:t>
            </a:r>
            <a:r>
              <a:rPr lang="pt-BR" b="1" u="sng" dirty="0">
                <a:solidFill>
                  <a:schemeClr val="tx1"/>
                </a:solidFill>
              </a:rPr>
              <a:t>Artigo 168 (ARROZ) – Saída interna de arroz, com destino a consumidor final</a:t>
            </a:r>
            <a:r>
              <a:rPr lang="pt-BR" b="1" u="sng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§ 1º - Quando se tratar de saída interna de arroz beneficiado, realizada por estabelecimento beneficiador, com destino a consumidor final, poderá ser mantido integralmente </a:t>
            </a:r>
            <a:r>
              <a:rPr lang="pt-BR" dirty="0" smtClean="0">
                <a:solidFill>
                  <a:schemeClr val="tx1"/>
                </a:solidFill>
              </a:rPr>
              <a:t>eventual crédito </a:t>
            </a:r>
            <a:r>
              <a:rPr lang="pt-BR" dirty="0">
                <a:solidFill>
                  <a:schemeClr val="tx1"/>
                </a:solidFill>
              </a:rPr>
              <a:t>do imposto relativo à mercadoria objeto da isenção prevista neste artigo.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§ 2º – Nas demais saídas internas de arroz, não referidas no § 1º, com destino a consumidor final, poderá ser mantido eventual crédito do imposto, até o limite de 7%, relativo à mercadoria objeto da isenção prevista neste artigo.” (NR);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II – o inciso XXVI ao “caput” do artigo 3º do Anexo II“XXVI – arroz, exceto quando se tratar de saída interna com destino a consumidor final, hipótese em que deverá ser observa-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do o disposto no artigo 168 do Anexo I;” (NR).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85688100"/>
              </p:ext>
            </p:extLst>
          </p:nvPr>
        </p:nvGraphicFramePr>
        <p:xfrm>
          <a:off x="1161421" y="914400"/>
          <a:ext cx="8243837" cy="575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ipse 9"/>
          <p:cNvSpPr/>
          <p:nvPr/>
        </p:nvSpPr>
        <p:spPr>
          <a:xfrm>
            <a:off x="950406" y="1920936"/>
            <a:ext cx="3888712" cy="139672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Zera </a:t>
            </a:r>
            <a:r>
              <a:rPr lang="pt-BR" sz="2400" b="1" dirty="0">
                <a:solidFill>
                  <a:schemeClr val="bg1"/>
                </a:solidFill>
              </a:rPr>
              <a:t>o ICMS para </a:t>
            </a:r>
            <a:r>
              <a:rPr lang="pt-BR" sz="2400" b="1" dirty="0" smtClean="0">
                <a:solidFill>
                  <a:schemeClr val="bg1"/>
                </a:solidFill>
              </a:rPr>
              <a:t>o Consumidor </a:t>
            </a:r>
            <a:r>
              <a:rPr lang="pt-BR" sz="2400" b="1" dirty="0">
                <a:solidFill>
                  <a:schemeClr val="bg1"/>
                </a:solidFill>
              </a:rPr>
              <a:t>Final </a:t>
            </a:r>
          </a:p>
        </p:txBody>
      </p:sp>
    </p:spTree>
    <p:extLst>
      <p:ext uri="{BB962C8B-B14F-4D97-AF65-F5344CB8AC3E}">
        <p14:creationId xmlns:p14="http://schemas.microsoft.com/office/powerpoint/2010/main" val="22844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231112"/>
            <a:ext cx="8977364" cy="598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297684" y="4129035"/>
            <a:ext cx="8534400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FECHAMENTO DA PILECCO NOBRE: SÃO JOÃO DA BOA VISTA - SP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060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301955"/>
            <a:ext cx="8955593" cy="594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352111" y="4707234"/>
            <a:ext cx="8447314" cy="8750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INAUGURAÇÃO FILIAL PILECCO NOBRE: SUL DE MINAS GERAIS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478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82804" y="2190541"/>
            <a:ext cx="8078875" cy="40796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PROJETO VISA:</a:t>
            </a:r>
          </a:p>
          <a:p>
            <a:pPr algn="ctr"/>
            <a:endParaRPr lang="pt-BR" b="1" dirty="0"/>
          </a:p>
          <a:p>
            <a:pPr algn="ctr"/>
            <a:r>
              <a:rPr lang="pt-BR" sz="4000" b="1" dirty="0" smtClean="0"/>
              <a:t>UNIFORMIZAÇÃO DAS ALÍQUOTAS  COM  A DESONERAÇÃO DOS PRODUTOS DA </a:t>
            </a:r>
            <a:r>
              <a:rPr lang="pt-BR" sz="4000" b="1" dirty="0"/>
              <a:t>CESTA  BÁSICA NACIONAL</a:t>
            </a:r>
          </a:p>
        </p:txBody>
      </p:sp>
      <p:sp>
        <p:nvSpPr>
          <p:cNvPr id="3" name="Elipse 2"/>
          <p:cNvSpPr/>
          <p:nvPr/>
        </p:nvSpPr>
        <p:spPr>
          <a:xfrm>
            <a:off x="823964" y="452174"/>
            <a:ext cx="7415684" cy="140676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Proposta de Emenda à Constituição (PEC 155/2015)</a:t>
            </a:r>
          </a:p>
        </p:txBody>
      </p:sp>
    </p:spTree>
    <p:extLst>
      <p:ext uri="{BB962C8B-B14F-4D97-AF65-F5344CB8AC3E}">
        <p14:creationId xmlns:p14="http://schemas.microsoft.com/office/powerpoint/2010/main" val="5639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13431" y="894303"/>
            <a:ext cx="7988442" cy="41499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2800" b="1" dirty="0"/>
              <a:t>Ementa:</a:t>
            </a:r>
          </a:p>
          <a:p>
            <a:pPr algn="ctr"/>
            <a:r>
              <a:rPr lang="pt-BR" sz="2800" b="1" dirty="0"/>
              <a:t>Altera o art. 155 da Constituição Federal </a:t>
            </a:r>
            <a:r>
              <a:rPr lang="pt-BR" sz="2800" b="1" dirty="0" smtClean="0"/>
              <a:t>possibilitando que </a:t>
            </a:r>
            <a:r>
              <a:rPr lang="pt-BR" sz="2800" b="1" dirty="0"/>
              <a:t>Estados e o Distrito Federal, em deliberação </a:t>
            </a:r>
            <a:r>
              <a:rPr lang="pt-BR" sz="2800" b="1" dirty="0" smtClean="0"/>
              <a:t>conjunta uniformizar </a:t>
            </a:r>
            <a:r>
              <a:rPr lang="pt-BR" sz="2800" b="1" dirty="0"/>
              <a:t>as alíquotas do ICMS sobre os produtos que compõem a cesta básica nacional. </a:t>
            </a:r>
          </a:p>
        </p:txBody>
      </p:sp>
    </p:spTree>
    <p:extLst>
      <p:ext uri="{BB962C8B-B14F-4D97-AF65-F5344CB8AC3E}">
        <p14:creationId xmlns:p14="http://schemas.microsoft.com/office/powerpoint/2010/main" val="3772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38200" y="442126"/>
            <a:ext cx="7620000" cy="42060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COMPENSAÇÃO AOS ESTADOS  </a:t>
            </a:r>
          </a:p>
          <a:p>
            <a:pPr algn="ctr"/>
            <a:endParaRPr lang="pt-BR" sz="1400" b="1" dirty="0"/>
          </a:p>
          <a:p>
            <a:pPr algn="just"/>
            <a:r>
              <a:rPr lang="pt-BR" sz="3200" b="1" dirty="0"/>
              <a:t>Através da repatriação dos recursos do exterior, destinados à criação do Fundo para compensar a perda dos Estados na equalização das </a:t>
            </a:r>
            <a:r>
              <a:rPr lang="pt-BR" sz="3200" b="1" dirty="0" smtClean="0"/>
              <a:t>alíquotas dos produtos da cesta básica nacional.</a:t>
            </a:r>
            <a:endParaRPr lang="pt-BR" sz="3200" b="1" dirty="0"/>
          </a:p>
          <a:p>
            <a:pPr algn="ctr"/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8" y="4853354"/>
            <a:ext cx="7451983" cy="154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9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914400" y="1600200"/>
            <a:ext cx="7848600" cy="4800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  <a:p>
            <a:pPr marL="285750" indent="-285750" algn="just">
              <a:buFont typeface="Arial" charset="0"/>
              <a:buChar char="•"/>
            </a:pPr>
            <a:r>
              <a:rPr lang="pt-BR" sz="2800" b="1" dirty="0" smtClean="0"/>
              <a:t>EQUALIZAÇÃO DOS PRODUTOS DA CESTA BÁSICA NACIONAL COM ALÍQUOTA DE 4%, PAGOS PELA PRODUÇÃO; </a:t>
            </a:r>
          </a:p>
          <a:p>
            <a:endParaRPr lang="pt-BR" b="1" dirty="0" smtClean="0"/>
          </a:p>
          <a:p>
            <a:pPr marL="285750" indent="-285750" algn="just">
              <a:buFont typeface="Arial" charset="0"/>
              <a:buChar char="•"/>
            </a:pPr>
            <a:r>
              <a:rPr lang="pt-BR" sz="2800" b="1" dirty="0"/>
              <a:t>COMPENSAÇÃO AOS ESTADOS DA ALÍQUOTA DE 3%, COM RECURSOS PROVENIENTES DO FUNDO;</a:t>
            </a:r>
          </a:p>
          <a:p>
            <a:endParaRPr lang="pt-BR" b="1" dirty="0" smtClean="0"/>
          </a:p>
          <a:p>
            <a:pPr marL="285750" indent="-285750">
              <a:buFont typeface="Arial" charset="0"/>
              <a:buChar char="•"/>
            </a:pPr>
            <a:r>
              <a:rPr lang="pt-BR" sz="2800" b="1" dirty="0"/>
              <a:t>TOTALIZANDO 7%</a:t>
            </a:r>
          </a:p>
          <a:p>
            <a:pPr marL="457200" indent="-457200">
              <a:buFont typeface="Arial" charset="0"/>
              <a:buChar char="•"/>
            </a:pPr>
            <a:endParaRPr lang="pt-BR" sz="1200" dirty="0"/>
          </a:p>
        </p:txBody>
      </p:sp>
      <p:sp>
        <p:nvSpPr>
          <p:cNvPr id="3" name="Elipse 2"/>
          <p:cNvSpPr/>
          <p:nvPr/>
        </p:nvSpPr>
        <p:spPr>
          <a:xfrm>
            <a:off x="2209800" y="567732"/>
            <a:ext cx="4953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PROPOSIÇÃO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064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23965" y="663191"/>
            <a:ext cx="7939035" cy="57376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  <a:p>
            <a:pPr algn="ctr"/>
            <a:r>
              <a:rPr lang="pt-BR" sz="6000" b="1" dirty="0" smtClean="0"/>
              <a:t>OBRIGADO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800" b="1" dirty="0" err="1" smtClean="0"/>
              <a:t>Onélio</a:t>
            </a:r>
            <a:r>
              <a:rPr lang="pt-BR" sz="2800" b="1" dirty="0" smtClean="0"/>
              <a:t> Pilecco</a:t>
            </a:r>
          </a:p>
          <a:p>
            <a:r>
              <a:rPr lang="pt-BR" sz="2800" b="1" dirty="0" smtClean="0"/>
              <a:t>Presidente do Grupo Pilecco Nobre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29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013188" y="405284"/>
            <a:ext cx="70104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/>
              <a:t>GUERRA FISCAL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13188" y="2130252"/>
            <a:ext cx="7457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960" marR="563880" algn="ctr">
              <a:lnSpc>
                <a:spcPct val="100000"/>
              </a:lnSpc>
            </a:pPr>
            <a:r>
              <a:rPr lang="pt-BR" sz="3600" b="1" i="1" spc="-10" dirty="0">
                <a:solidFill>
                  <a:schemeClr val="tx2"/>
                </a:solidFill>
                <a:latin typeface="Cambria" panose="02040503050406030204" pitchFamily="18" charset="0"/>
                <a:cs typeface="Arial"/>
              </a:rPr>
              <a:t>PRINCIPAL ENTRAVE À COMPETITIVIDADE DA CADEIA DE ALIMENTOS DA CESTA BÁSICA NO BRASIL</a:t>
            </a:r>
            <a:endParaRPr lang="pt-BR" sz="3600" i="1" dirty="0">
              <a:solidFill>
                <a:schemeClr val="tx2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779584" y="5054976"/>
            <a:ext cx="2023905" cy="109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82" y="4809316"/>
            <a:ext cx="1575784" cy="159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0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7" y="1722524"/>
            <a:ext cx="5408139" cy="66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56" y="2500016"/>
            <a:ext cx="5114611" cy="35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e 8"/>
          <p:cNvSpPr/>
          <p:nvPr/>
        </p:nvSpPr>
        <p:spPr>
          <a:xfrm>
            <a:off x="505555" y="708409"/>
            <a:ext cx="7844626" cy="834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Evolução da Guerra Fiscal em  setores da economia brasileira</a:t>
            </a:r>
          </a:p>
        </p:txBody>
      </p:sp>
    </p:spTree>
    <p:extLst>
      <p:ext uri="{BB962C8B-B14F-4D97-AF65-F5344CB8AC3E}">
        <p14:creationId xmlns:p14="http://schemas.microsoft.com/office/powerpoint/2010/main" val="15668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98" y="1738365"/>
            <a:ext cx="4834365" cy="68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48" y="2518877"/>
            <a:ext cx="4881329" cy="34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e 8"/>
          <p:cNvSpPr/>
          <p:nvPr/>
        </p:nvSpPr>
        <p:spPr>
          <a:xfrm>
            <a:off x="524613" y="763674"/>
            <a:ext cx="7844626" cy="834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Evolução da Guerra Fiscal em  setores da economia brasileira</a:t>
            </a:r>
          </a:p>
        </p:txBody>
      </p:sp>
    </p:spTree>
    <p:extLst>
      <p:ext uri="{BB962C8B-B14F-4D97-AF65-F5344CB8AC3E}">
        <p14:creationId xmlns:p14="http://schemas.microsoft.com/office/powerpoint/2010/main" val="42648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651468" y="998137"/>
            <a:ext cx="82296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 </a:t>
            </a:r>
            <a:r>
              <a:rPr lang="pt-BR" sz="3200" b="1" dirty="0"/>
              <a:t>GUERRA FISCAL DOS PORTOS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04127" y="2441748"/>
            <a:ext cx="7124282" cy="26427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 E S O L U Ç Ã O Nº 13, DE 2012</a:t>
            </a:r>
          </a:p>
          <a:p>
            <a:pPr algn="ctr"/>
            <a:endParaRPr lang="pt-BR" sz="1000" b="1" dirty="0"/>
          </a:p>
          <a:p>
            <a:pPr algn="ctr"/>
            <a:r>
              <a:rPr lang="pt-BR" sz="2000" b="1" dirty="0"/>
              <a:t>Estabelece alíquotas do Imposto sobre Operações Relativas à Circulação de Mercadorias e sobre Prestação de Serviços de Transporte Interestadual e Intermunicipal e de Comunicação (ICMS), nas operações interestaduais com bens e mercadorias importados do exterior.</a:t>
            </a:r>
          </a:p>
        </p:txBody>
      </p:sp>
    </p:spTree>
    <p:extLst>
      <p:ext uri="{BB962C8B-B14F-4D97-AF65-F5344CB8AC3E}">
        <p14:creationId xmlns:p14="http://schemas.microsoft.com/office/powerpoint/2010/main" val="247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1884" y="3466682"/>
            <a:ext cx="8139165" cy="2682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ts val="2320"/>
              </a:lnSpc>
              <a:spcBef>
                <a:spcPts val="95"/>
              </a:spcBef>
            </a:pPr>
            <a:r>
              <a:rPr lang="pt-BR" b="1" spc="-5" dirty="0">
                <a:latin typeface="Arial"/>
                <a:cs typeface="Arial"/>
              </a:rPr>
              <a:t>Com base </a:t>
            </a:r>
            <a:r>
              <a:rPr lang="pt-BR" b="1" dirty="0">
                <a:latin typeface="Arial"/>
                <a:cs typeface="Arial"/>
              </a:rPr>
              <a:t>na </a:t>
            </a:r>
            <a:r>
              <a:rPr lang="pt-BR" b="1" spc="-5" dirty="0">
                <a:latin typeface="Arial"/>
                <a:cs typeface="Arial"/>
              </a:rPr>
              <a:t>resolução acima, busca-se </a:t>
            </a:r>
            <a:r>
              <a:rPr lang="pt-BR" b="1" dirty="0">
                <a:latin typeface="Arial"/>
                <a:cs typeface="Arial"/>
              </a:rPr>
              <a:t>a </a:t>
            </a:r>
            <a:r>
              <a:rPr lang="pt-BR" b="1" spc="-5" dirty="0">
                <a:latin typeface="Arial"/>
                <a:cs typeface="Arial"/>
              </a:rPr>
              <a:t>unificação das alíquotas do </a:t>
            </a:r>
            <a:r>
              <a:rPr lang="pt-BR" b="1" dirty="0">
                <a:latin typeface="Arial"/>
                <a:cs typeface="Arial"/>
              </a:rPr>
              <a:t>ICMS e  </a:t>
            </a:r>
            <a:r>
              <a:rPr lang="pt-BR" b="1" spc="-5" dirty="0">
                <a:latin typeface="Arial"/>
                <a:cs typeface="Arial"/>
              </a:rPr>
              <a:t>desoneração </a:t>
            </a:r>
            <a:r>
              <a:rPr lang="pt-BR" b="1" dirty="0">
                <a:latin typeface="Arial"/>
                <a:cs typeface="Arial"/>
              </a:rPr>
              <a:t>da cesta </a:t>
            </a:r>
            <a:r>
              <a:rPr lang="pt-BR" b="1" spc="-5" dirty="0">
                <a:latin typeface="Arial"/>
                <a:cs typeface="Arial"/>
              </a:rPr>
              <a:t>básica </a:t>
            </a:r>
            <a:r>
              <a:rPr lang="pt-BR" b="1" dirty="0">
                <a:latin typeface="Arial"/>
                <a:cs typeface="Arial"/>
              </a:rPr>
              <a:t>a </a:t>
            </a:r>
            <a:r>
              <a:rPr lang="pt-BR" b="1" spc="-5" dirty="0">
                <a:latin typeface="Arial"/>
                <a:cs typeface="Arial"/>
              </a:rPr>
              <a:t>nível nacional </a:t>
            </a:r>
            <a:r>
              <a:rPr lang="pt-BR" b="1" dirty="0">
                <a:latin typeface="Arial"/>
                <a:cs typeface="Arial"/>
              </a:rPr>
              <a:t>e com a </a:t>
            </a:r>
            <a:r>
              <a:rPr lang="pt-BR" b="1" spc="-5" dirty="0">
                <a:latin typeface="Arial"/>
                <a:cs typeface="Arial"/>
              </a:rPr>
              <a:t>possibilidade de </a:t>
            </a:r>
            <a:r>
              <a:rPr lang="pt-BR" b="1" dirty="0">
                <a:latin typeface="Arial"/>
                <a:cs typeface="Arial"/>
              </a:rPr>
              <a:t>não  </a:t>
            </a:r>
            <a:r>
              <a:rPr lang="pt-BR" b="1" spc="254" dirty="0">
                <a:latin typeface="Arial"/>
                <a:cs typeface="Arial"/>
              </a:rPr>
              <a:t> </a:t>
            </a:r>
            <a:r>
              <a:rPr lang="pt-BR" b="1" spc="-5" dirty="0" smtClean="0">
                <a:latin typeface="Arial"/>
                <a:cs typeface="Arial"/>
              </a:rPr>
              <a:t>reduzir </a:t>
            </a:r>
            <a:r>
              <a:rPr lang="pt-BR" b="1" dirty="0" smtClean="0">
                <a:latin typeface="Arial"/>
                <a:cs typeface="Arial"/>
              </a:rPr>
              <a:t>a </a:t>
            </a:r>
            <a:r>
              <a:rPr lang="pt-BR" b="1" spc="-5" dirty="0">
                <a:latin typeface="Arial"/>
                <a:cs typeface="Arial"/>
              </a:rPr>
              <a:t>arrecadação dos estados </a:t>
            </a:r>
            <a:r>
              <a:rPr lang="pt-BR" b="1" dirty="0">
                <a:latin typeface="Arial"/>
                <a:cs typeface="Arial"/>
              </a:rPr>
              <a:t>e </a:t>
            </a:r>
            <a:r>
              <a:rPr lang="pt-BR" b="1" spc="-5" dirty="0">
                <a:latin typeface="Arial"/>
                <a:cs typeface="Arial"/>
              </a:rPr>
              <a:t>protegendo assim as cadeias produtivas da guerra   </a:t>
            </a:r>
            <a:r>
              <a:rPr lang="pt-BR" b="1" dirty="0">
                <a:latin typeface="Arial"/>
                <a:cs typeface="Arial"/>
              </a:rPr>
              <a:t>fisca</a:t>
            </a:r>
            <a:r>
              <a:rPr lang="pt-BR" b="1" spc="-15" dirty="0">
                <a:latin typeface="Arial"/>
                <a:cs typeface="Arial"/>
              </a:rPr>
              <a:t>l</a:t>
            </a:r>
            <a:r>
              <a:rPr lang="pt-BR" b="1" dirty="0">
                <a:latin typeface="Arial"/>
                <a:cs typeface="Arial"/>
              </a:rPr>
              <a:t>.	</a:t>
            </a:r>
            <a:endParaRPr lang="pt-BR" b="1" dirty="0" smtClean="0">
              <a:latin typeface="Arial"/>
              <a:cs typeface="Arial"/>
            </a:endParaRPr>
          </a:p>
          <a:p>
            <a:pPr marL="12700" marR="5080" algn="just">
              <a:lnSpc>
                <a:spcPts val="2320"/>
              </a:lnSpc>
              <a:spcBef>
                <a:spcPts val="95"/>
              </a:spcBef>
            </a:pPr>
            <a:r>
              <a:rPr lang="pt-BR" b="1" dirty="0" smtClean="0">
                <a:latin typeface="Arial"/>
                <a:cs typeface="Arial"/>
              </a:rPr>
              <a:t>P</a:t>
            </a:r>
            <a:r>
              <a:rPr lang="pt-BR" b="1" spc="-10" dirty="0" smtClean="0">
                <a:latin typeface="Arial"/>
                <a:cs typeface="Arial"/>
              </a:rPr>
              <a:t>o</a:t>
            </a:r>
            <a:r>
              <a:rPr lang="pt-BR" b="1" dirty="0" smtClean="0">
                <a:latin typeface="Arial"/>
                <a:cs typeface="Arial"/>
              </a:rPr>
              <a:t>rém </a:t>
            </a:r>
            <a:r>
              <a:rPr lang="pt-BR" b="1" spc="-5" dirty="0" smtClean="0">
                <a:latin typeface="Arial"/>
                <a:cs typeface="Arial"/>
              </a:rPr>
              <a:t>n</a:t>
            </a:r>
            <a:r>
              <a:rPr lang="pt-BR" b="1" dirty="0" smtClean="0">
                <a:latin typeface="Arial"/>
                <a:cs typeface="Arial"/>
              </a:rPr>
              <a:t>a res</a:t>
            </a:r>
            <a:r>
              <a:rPr lang="pt-BR" b="1" spc="-10" dirty="0" smtClean="0">
                <a:latin typeface="Arial"/>
                <a:cs typeface="Arial"/>
              </a:rPr>
              <a:t>o</a:t>
            </a:r>
            <a:r>
              <a:rPr lang="pt-BR" b="1" spc="5" dirty="0" smtClean="0">
                <a:latin typeface="Arial"/>
                <a:cs typeface="Arial"/>
              </a:rPr>
              <a:t>l</a:t>
            </a:r>
            <a:r>
              <a:rPr lang="pt-BR" b="1" spc="-5" dirty="0" smtClean="0">
                <a:latin typeface="Arial"/>
                <a:cs typeface="Arial"/>
              </a:rPr>
              <a:t>uç</a:t>
            </a:r>
            <a:r>
              <a:rPr lang="pt-BR" b="1" spc="-10" dirty="0" smtClean="0">
                <a:latin typeface="Arial"/>
                <a:cs typeface="Arial"/>
              </a:rPr>
              <a:t>ã</a:t>
            </a:r>
            <a:r>
              <a:rPr lang="pt-BR" b="1" dirty="0" smtClean="0">
                <a:latin typeface="Arial"/>
                <a:cs typeface="Arial"/>
              </a:rPr>
              <a:t>o </a:t>
            </a:r>
            <a:r>
              <a:rPr lang="pt-BR" b="1" spc="-5" dirty="0" smtClean="0">
                <a:latin typeface="Arial"/>
                <a:cs typeface="Arial"/>
              </a:rPr>
              <a:t>ac</a:t>
            </a:r>
            <a:r>
              <a:rPr lang="pt-BR" b="1" spc="-10" dirty="0" smtClean="0">
                <a:latin typeface="Arial"/>
                <a:cs typeface="Arial"/>
              </a:rPr>
              <a:t>i</a:t>
            </a:r>
            <a:r>
              <a:rPr lang="pt-BR" b="1" dirty="0" smtClean="0">
                <a:latin typeface="Arial"/>
                <a:cs typeface="Arial"/>
              </a:rPr>
              <a:t>ma, </a:t>
            </a:r>
            <a:r>
              <a:rPr lang="pt-BR" b="1" spc="-5" dirty="0" smtClean="0">
                <a:latin typeface="Arial"/>
                <a:cs typeface="Arial"/>
              </a:rPr>
              <a:t>a</a:t>
            </a:r>
            <a:r>
              <a:rPr lang="pt-BR" b="1" dirty="0" smtClean="0">
                <a:latin typeface="Arial"/>
                <a:cs typeface="Arial"/>
              </a:rPr>
              <a:t>s </a:t>
            </a:r>
            <a:r>
              <a:rPr lang="pt-BR" b="1" spc="-5" dirty="0" smtClean="0">
                <a:latin typeface="Arial"/>
                <a:cs typeface="Arial"/>
              </a:rPr>
              <a:t>a</a:t>
            </a:r>
            <a:r>
              <a:rPr lang="pt-BR" b="1" spc="-10" dirty="0" smtClean="0">
                <a:latin typeface="Arial"/>
                <a:cs typeface="Arial"/>
              </a:rPr>
              <a:t>l</a:t>
            </a:r>
            <a:r>
              <a:rPr lang="pt-BR" b="1" dirty="0" smtClean="0">
                <a:latin typeface="Arial"/>
                <a:cs typeface="Arial"/>
              </a:rPr>
              <a:t>í</a:t>
            </a:r>
            <a:r>
              <a:rPr lang="pt-BR" b="1" spc="5" dirty="0" smtClean="0">
                <a:latin typeface="Arial"/>
                <a:cs typeface="Arial"/>
              </a:rPr>
              <a:t>q</a:t>
            </a:r>
            <a:r>
              <a:rPr lang="pt-BR" b="1" spc="-5" dirty="0" smtClean="0">
                <a:latin typeface="Arial"/>
                <a:cs typeface="Arial"/>
              </a:rPr>
              <a:t>u</a:t>
            </a:r>
            <a:r>
              <a:rPr lang="pt-BR" b="1" spc="-10" dirty="0" smtClean="0">
                <a:latin typeface="Arial"/>
                <a:cs typeface="Arial"/>
              </a:rPr>
              <a:t>o</a:t>
            </a:r>
            <a:r>
              <a:rPr lang="pt-BR" b="1" dirty="0" smtClean="0">
                <a:latin typeface="Arial"/>
                <a:cs typeface="Arial"/>
              </a:rPr>
              <a:t>tas </a:t>
            </a:r>
            <a:r>
              <a:rPr lang="pt-BR" b="1" spc="-5" dirty="0" smtClean="0">
                <a:latin typeface="Arial"/>
                <a:cs typeface="Arial"/>
              </a:rPr>
              <a:t>do</a:t>
            </a:r>
            <a:r>
              <a:rPr lang="pt-BR" b="1" dirty="0" smtClean="0">
                <a:latin typeface="Arial"/>
                <a:cs typeface="Arial"/>
              </a:rPr>
              <a:t>s </a:t>
            </a:r>
            <a:r>
              <a:rPr lang="pt-BR" b="1" spc="-5" dirty="0" smtClean="0">
                <a:latin typeface="Arial"/>
                <a:cs typeface="Arial"/>
              </a:rPr>
              <a:t>prod</a:t>
            </a:r>
            <a:r>
              <a:rPr lang="pt-BR" b="1" spc="-10" dirty="0" smtClean="0">
                <a:latin typeface="Arial"/>
                <a:cs typeface="Arial"/>
              </a:rPr>
              <a:t>u</a:t>
            </a:r>
            <a:r>
              <a:rPr lang="pt-BR" b="1" dirty="0" smtClean="0">
                <a:latin typeface="Arial"/>
                <a:cs typeface="Arial"/>
              </a:rPr>
              <a:t>tos</a:t>
            </a:r>
            <a:r>
              <a:rPr lang="pt-BR" b="1" dirty="0">
                <a:latin typeface="Arial"/>
                <a:cs typeface="Arial"/>
              </a:rPr>
              <a:t>	</a:t>
            </a:r>
            <a:r>
              <a:rPr lang="pt-BR" b="1" spc="-5" dirty="0" smtClean="0">
                <a:latin typeface="Arial"/>
                <a:cs typeface="Arial"/>
              </a:rPr>
              <a:t>im</a:t>
            </a:r>
            <a:r>
              <a:rPr lang="pt-BR" b="1" spc="-10" dirty="0" smtClean="0">
                <a:latin typeface="Arial"/>
                <a:cs typeface="Arial"/>
              </a:rPr>
              <a:t>p</a:t>
            </a:r>
            <a:r>
              <a:rPr lang="pt-BR" b="1" spc="-5" dirty="0" smtClean="0">
                <a:latin typeface="Arial"/>
                <a:cs typeface="Arial"/>
              </a:rPr>
              <a:t>ort</a:t>
            </a:r>
            <a:r>
              <a:rPr lang="pt-BR" b="1" spc="5" dirty="0" smtClean="0">
                <a:latin typeface="Arial"/>
                <a:cs typeface="Arial"/>
              </a:rPr>
              <a:t>a</a:t>
            </a:r>
            <a:r>
              <a:rPr lang="pt-BR" b="1" spc="-5" dirty="0" smtClean="0">
                <a:latin typeface="Arial"/>
                <a:cs typeface="Arial"/>
              </a:rPr>
              <a:t>d</a:t>
            </a:r>
            <a:r>
              <a:rPr lang="pt-BR" b="1" spc="-10" dirty="0" smtClean="0">
                <a:latin typeface="Arial"/>
                <a:cs typeface="Arial"/>
              </a:rPr>
              <a:t>o</a:t>
            </a:r>
            <a:r>
              <a:rPr lang="pt-BR" b="1" dirty="0" smtClean="0">
                <a:latin typeface="Arial"/>
                <a:cs typeface="Arial"/>
              </a:rPr>
              <a:t>s </a:t>
            </a:r>
            <a:r>
              <a:rPr lang="pt-BR" b="1" spc="-5" dirty="0" smtClean="0">
                <a:latin typeface="Arial"/>
                <a:cs typeface="Arial"/>
              </a:rPr>
              <a:t>est</a:t>
            </a:r>
            <a:r>
              <a:rPr lang="pt-BR" b="1" dirty="0" smtClean="0">
                <a:latin typeface="Arial"/>
                <a:cs typeface="Arial"/>
              </a:rPr>
              <a:t>ão </a:t>
            </a:r>
            <a:r>
              <a:rPr lang="pt-BR" b="1" spc="-5" dirty="0" smtClean="0">
                <a:latin typeface="Arial"/>
                <a:cs typeface="Arial"/>
              </a:rPr>
              <a:t>menores que </a:t>
            </a:r>
            <a:r>
              <a:rPr lang="pt-BR" b="1" spc="-5" dirty="0">
                <a:latin typeface="Arial"/>
                <a:cs typeface="Arial"/>
              </a:rPr>
              <a:t>os produzidos  internamente,  as quais deveriam </a:t>
            </a:r>
            <a:r>
              <a:rPr lang="pt-BR" b="1" dirty="0">
                <a:latin typeface="Arial"/>
                <a:cs typeface="Arial"/>
              </a:rPr>
              <a:t>ser o </a:t>
            </a:r>
            <a:r>
              <a:rPr lang="pt-BR" b="1" spc="-5" dirty="0" smtClean="0">
                <a:latin typeface="Arial"/>
                <a:cs typeface="Arial"/>
              </a:rPr>
              <a:t>inverso</a:t>
            </a:r>
            <a:r>
              <a:rPr lang="pt-BR" b="1" spc="330" dirty="0" smtClean="0">
                <a:latin typeface="Arial"/>
                <a:cs typeface="Arial"/>
              </a:rPr>
              <a:t> </a:t>
            </a:r>
            <a:r>
              <a:rPr lang="pt-BR" b="1" spc="-5" dirty="0" smtClean="0">
                <a:latin typeface="Arial"/>
                <a:cs typeface="Arial"/>
              </a:rPr>
              <a:t>para </a:t>
            </a:r>
            <a:r>
              <a:rPr lang="pt-BR" b="1" spc="-10" dirty="0" smtClean="0">
                <a:latin typeface="Arial"/>
                <a:cs typeface="Arial"/>
              </a:rPr>
              <a:t>poder </a:t>
            </a:r>
            <a:r>
              <a:rPr lang="pt-BR" b="1" spc="-5" dirty="0">
                <a:latin typeface="Arial"/>
                <a:cs typeface="Arial"/>
              </a:rPr>
              <a:t>proteger as </a:t>
            </a:r>
            <a:r>
              <a:rPr lang="pt-BR" b="1" spc="-10" dirty="0">
                <a:latin typeface="Arial"/>
                <a:cs typeface="Arial"/>
              </a:rPr>
              <a:t>cadeias </a:t>
            </a:r>
            <a:r>
              <a:rPr lang="pt-BR" b="1" dirty="0">
                <a:latin typeface="Arial"/>
                <a:cs typeface="Arial"/>
              </a:rPr>
              <a:t>e </a:t>
            </a:r>
            <a:r>
              <a:rPr lang="pt-BR" b="1" spc="-5" dirty="0">
                <a:latin typeface="Arial"/>
                <a:cs typeface="Arial"/>
              </a:rPr>
              <a:t>as arrecadações </a:t>
            </a:r>
            <a:r>
              <a:rPr lang="pt-BR" b="1" spc="-10" dirty="0">
                <a:latin typeface="Arial"/>
                <a:cs typeface="Arial"/>
              </a:rPr>
              <a:t>dos</a:t>
            </a:r>
            <a:r>
              <a:rPr lang="pt-BR" b="1" spc="95" dirty="0">
                <a:latin typeface="Arial"/>
                <a:cs typeface="Arial"/>
              </a:rPr>
              <a:t> </a:t>
            </a:r>
            <a:r>
              <a:rPr lang="pt-BR" b="1" spc="-5" dirty="0">
                <a:latin typeface="Arial"/>
                <a:cs typeface="Arial"/>
              </a:rPr>
              <a:t>estados</a:t>
            </a:r>
            <a:endParaRPr lang="pt-BR" b="1" dirty="0"/>
          </a:p>
        </p:txBody>
      </p:sp>
      <p:pic>
        <p:nvPicPr>
          <p:cNvPr id="1026" name="Picture 2" descr="C:\Users\leandros.PILECCO\Pictures\sen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3" y="541206"/>
            <a:ext cx="7033846" cy="28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0" y="422867"/>
            <a:ext cx="7045316" cy="11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94" y="1745677"/>
            <a:ext cx="3494594" cy="23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72" y="3653483"/>
            <a:ext cx="4012718" cy="248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www.jornalentreposto.com.br/images/Ceasas/ceagesp_ao_trabalhadores_novembro_azul_8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0" y="1745678"/>
            <a:ext cx="3613035" cy="2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1740209" y="455525"/>
            <a:ext cx="5105400" cy="1066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LISTA DE PRODUTOS –</a:t>
            </a:r>
          </a:p>
          <a:p>
            <a:pPr algn="ctr"/>
            <a:r>
              <a:rPr lang="pt-BR" sz="2400" b="1" dirty="0"/>
              <a:t>CESTA BÁSICA NACIONAL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85998" y="1655916"/>
            <a:ext cx="1451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ea typeface="Verdana" panose="020B0604030504040204" pitchFamily="34" charset="0"/>
                <a:cs typeface="Verdana" panose="020B0604030504040204" pitchFamily="34" charset="0"/>
              </a:rPr>
              <a:t>Carne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Leite</a:t>
            </a:r>
            <a:endParaRPr lang="pt-BR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Feijão</a:t>
            </a:r>
            <a:endParaRPr lang="pt-BR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dirty="0">
                <a:cs typeface="Arial"/>
              </a:rPr>
              <a:t>Arroz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dirty="0">
                <a:cs typeface="Arial"/>
              </a:rPr>
              <a:t>Farin</a:t>
            </a:r>
            <a:r>
              <a:rPr lang="pt-BR" sz="2400" spc="-15" dirty="0">
                <a:cs typeface="Arial"/>
              </a:rPr>
              <a:t>h</a:t>
            </a:r>
            <a:r>
              <a:rPr lang="pt-BR" sz="2400" dirty="0">
                <a:cs typeface="Arial"/>
              </a:rPr>
              <a:t>a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Batata</a:t>
            </a:r>
            <a:endParaRPr lang="pt-BR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0" dirty="0">
                <a:cs typeface="Arial"/>
              </a:rPr>
              <a:t>Tomate</a:t>
            </a:r>
            <a:endParaRPr lang="pt-BR" sz="2400" dirty="0"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56927" y="1655916"/>
            <a:ext cx="1853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Pão</a:t>
            </a:r>
            <a:endParaRPr lang="pt-BR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ea typeface="Verdana" panose="020B0604030504040204" pitchFamily="34" charset="0"/>
                <a:cs typeface="Verdana" panose="020B0604030504040204" pitchFamily="34" charset="0"/>
              </a:rPr>
              <a:t>Café</a:t>
            </a:r>
            <a:endParaRPr lang="pt-BR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Banana</a:t>
            </a:r>
            <a:endParaRPr lang="pt-BR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Açúcar</a:t>
            </a:r>
            <a:endParaRPr lang="pt-BR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dirty="0">
                <a:cs typeface="Arial"/>
              </a:rPr>
              <a:t>Óleo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720" algn="l"/>
              </a:tabLst>
            </a:pPr>
            <a:r>
              <a:rPr lang="pt-BR" sz="2400" spc="-5" dirty="0">
                <a:cs typeface="Arial"/>
              </a:rPr>
              <a:t>Manteiga</a:t>
            </a:r>
            <a:endParaRPr lang="pt-BR" sz="2400" dirty="0">
              <a:cs typeface="Arial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60773" y="4333572"/>
            <a:ext cx="8792308" cy="16881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Estudo </a:t>
            </a:r>
            <a:r>
              <a:rPr lang="pt-BR" sz="2400" b="1" dirty="0"/>
              <a:t>Técnico </a:t>
            </a:r>
            <a:r>
              <a:rPr lang="pt-BR" sz="2400" b="1" dirty="0" smtClean="0"/>
              <a:t>detalhado no SEGMENTO </a:t>
            </a:r>
            <a:r>
              <a:rPr lang="pt-BR" sz="2400" b="1" dirty="0"/>
              <a:t>DO </a:t>
            </a:r>
            <a:r>
              <a:rPr lang="pt-BR" sz="2400" b="1" dirty="0" smtClean="0"/>
              <a:t>ARROZ, demonstrando as </a:t>
            </a:r>
            <a:r>
              <a:rPr lang="pt-BR" sz="2400" b="1" dirty="0"/>
              <a:t>diferentes alíquotas  praticadas em cada Estado. 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smtClean="0"/>
              <a:t>A </a:t>
            </a:r>
            <a:r>
              <a:rPr lang="pt-BR" sz="2400" b="1" dirty="0"/>
              <a:t>variação </a:t>
            </a:r>
            <a:r>
              <a:rPr lang="pt-BR" sz="2400" b="1" dirty="0" smtClean="0"/>
              <a:t>é </a:t>
            </a:r>
            <a:r>
              <a:rPr lang="pt-BR" sz="2400" b="1" dirty="0"/>
              <a:t>de ZERO a 12</a:t>
            </a:r>
            <a:r>
              <a:rPr lang="pt-BR" sz="2400" b="1" dirty="0" smtClean="0"/>
              <a:t>%.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2608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8" y="231848"/>
            <a:ext cx="8049659" cy="641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" y="116002"/>
            <a:ext cx="9144000" cy="64991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7"/>
          <a:stretch/>
        </p:blipFill>
        <p:spPr>
          <a:xfrm>
            <a:off x="492473" y="116002"/>
            <a:ext cx="8370277" cy="441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1" t="12142" b="19340"/>
          <a:stretch/>
        </p:blipFill>
        <p:spPr>
          <a:xfrm>
            <a:off x="1083501" y="3644696"/>
            <a:ext cx="8088923" cy="30068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93742" b="17242"/>
          <a:stretch/>
        </p:blipFill>
        <p:spPr>
          <a:xfrm>
            <a:off x="134956" y="3657600"/>
            <a:ext cx="1035445" cy="31242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0618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1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703</Words>
  <Application>Microsoft Office PowerPoint</Application>
  <PresentationFormat>Apresentação na tela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Iago Silva</dc:creator>
  <cp:lastModifiedBy>Leandro S</cp:lastModifiedBy>
  <cp:revision>50</cp:revision>
  <dcterms:created xsi:type="dcterms:W3CDTF">2016-02-15T17:44:11Z</dcterms:created>
  <dcterms:modified xsi:type="dcterms:W3CDTF">2016-02-19T10:44:55Z</dcterms:modified>
</cp:coreProperties>
</file>