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30" r:id="rId2"/>
    <p:sldMasterId id="2147483842" r:id="rId3"/>
  </p:sldMasterIdLst>
  <p:notesMasterIdLst>
    <p:notesMasterId r:id="rId16"/>
  </p:notesMasterIdLst>
  <p:sldIdLst>
    <p:sldId id="282" r:id="rId4"/>
    <p:sldId id="638" r:id="rId5"/>
    <p:sldId id="797" r:id="rId6"/>
    <p:sldId id="799" r:id="rId7"/>
    <p:sldId id="575" r:id="rId8"/>
    <p:sldId id="316" r:id="rId9"/>
    <p:sldId id="798" r:id="rId10"/>
    <p:sldId id="588" r:id="rId11"/>
    <p:sldId id="322" r:id="rId12"/>
    <p:sldId id="467" r:id="rId13"/>
    <p:sldId id="800" r:id="rId14"/>
    <p:sldId id="380"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727"/>
    <a:srgbClr val="FFFF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9852" autoAdjust="0"/>
  </p:normalViewPr>
  <p:slideViewPr>
    <p:cSldViewPr snapToGrid="0">
      <p:cViewPr varScale="1">
        <p:scale>
          <a:sx n="97" d="100"/>
          <a:sy n="97" d="100"/>
        </p:scale>
        <p:origin x="1512"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50" d="100"/>
          <a:sy n="150" d="100"/>
        </p:scale>
        <p:origin x="-2032" y="26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C5202-F51A-4A91-A3C2-8E8BF384F8A5}" type="datetimeFigureOut">
              <a:rPr lang="pt-BR" smtClean="0"/>
              <a:t>06/11/2019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774F2-BABA-444A-B2F2-4F73731A44EC}" type="slidenum">
              <a:rPr lang="pt-BR" smtClean="0"/>
              <a:t>‹nº›</a:t>
            </a:fld>
            <a:endParaRPr lang="pt-BR"/>
          </a:p>
        </p:txBody>
      </p:sp>
    </p:spTree>
    <p:extLst>
      <p:ext uri="{BB962C8B-B14F-4D97-AF65-F5344CB8AC3E}">
        <p14:creationId xmlns:p14="http://schemas.microsoft.com/office/powerpoint/2010/main" val="335724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B3AE80-5ADF-A844-83E6-ECD1F64803F5}" type="slidenum">
              <a:rPr lang="en-US" sz="1200">
                <a:latin typeface="Calibri" charset="0"/>
              </a:rPr>
              <a:pPr eaLnBrk="1" hangingPunct="1"/>
              <a:t>1</a:t>
            </a:fld>
            <a:endParaRPr lang="en-US" sz="1200">
              <a:latin typeface="Calibri" charset="0"/>
            </a:endParaRPr>
          </a:p>
        </p:txBody>
      </p:sp>
      <p:sp>
        <p:nvSpPr>
          <p:cNvPr id="16387" name="Rectangle 2"/>
          <p:cNvSpPr>
            <a:spLocks noGrp="1" noRot="1" noChangeAspect="1" noChangeArrowheads="1"/>
          </p:cNvSpPr>
          <p:nvPr>
            <p:ph type="sldImg"/>
          </p:nvPr>
        </p:nvSpPr>
        <p:spPr bwMode="auto">
          <a:xfrm>
            <a:off x="1371600" y="1143000"/>
            <a:ext cx="4114800" cy="30861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pt-BR"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38822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latin typeface="Times New Roman" charset="0"/>
            </a:endParaRPr>
          </a:p>
        </p:txBody>
      </p:sp>
      <p:sp>
        <p:nvSpPr>
          <p:cNvPr id="1146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charset="0"/>
                <a:ea typeface="ＭＳ Ｐゴシック" charset="-128"/>
                <a:cs typeface="ＭＳ Ｐゴシック" charset="-128"/>
              </a:rPr>
              <a:t>c:/brito/prp/flwpre/competC&amp;T.ppt</a:t>
            </a:r>
          </a:p>
        </p:txBody>
      </p:sp>
      <p:sp>
        <p:nvSpPr>
          <p:cNvPr id="1146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BF4276-FADD-F240-86F9-A8D67919DA48}" type="datetime1">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11/6/2019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128"/>
              <a:cs typeface="ＭＳ Ｐゴシック" charset="-128"/>
            </a:endParaRPr>
          </a:p>
        </p:txBody>
      </p:sp>
      <p:sp>
        <p:nvSpPr>
          <p:cNvPr id="11469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B58528-96B8-2B4B-9936-EB6F38075FD6}"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88749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9A0D30-D3CA-C840-8668-78B9970CA6F8}" type="slidenum">
              <a:rPr lang="en-US" smtClean="0">
                <a:ea typeface="ＭＳ Ｐゴシック" charset="-128"/>
                <a:cs typeface="ＭＳ Ｐゴシック" charset="-128"/>
              </a:rPr>
              <a:pPr fontAlgn="base">
                <a:spcBef>
                  <a:spcPct val="0"/>
                </a:spcBef>
                <a:spcAft>
                  <a:spcPct val="0"/>
                </a:spcAft>
                <a:defRPr/>
              </a:pPr>
              <a:t>8</a:t>
            </a:fld>
            <a:endParaRPr lang="en-US">
              <a:ea typeface="ＭＳ Ｐゴシック" charset="-128"/>
              <a:cs typeface="ＭＳ Ｐゴシック" charset="-128"/>
            </a:endParaRPr>
          </a:p>
        </p:txBody>
      </p:sp>
    </p:spTree>
    <p:extLst>
      <p:ext uri="{BB962C8B-B14F-4D97-AF65-F5344CB8AC3E}">
        <p14:creationId xmlns:p14="http://schemas.microsoft.com/office/powerpoint/2010/main" val="199580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DE3EC2-8C74-114C-B101-86A96554C556}" type="slidenum">
              <a:rPr lang="en-US" smtClean="0"/>
              <a:t>9</a:t>
            </a:fld>
            <a:endParaRPr lang="en-US"/>
          </a:p>
        </p:txBody>
      </p:sp>
    </p:spTree>
    <p:extLst>
      <p:ext uri="{BB962C8B-B14F-4D97-AF65-F5344CB8AC3E}">
        <p14:creationId xmlns:p14="http://schemas.microsoft.com/office/powerpoint/2010/main" val="85670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a:lstStyle/>
          <a:p>
            <a:pPr>
              <a:defRPr/>
            </a:pPr>
            <a:fld id="{93F1C34B-B464-B34E-B6F6-CB8508FF74D4}" type="slidenum">
              <a:rPr lang="en-US"/>
              <a:pPr>
                <a:defRPr/>
              </a:pPr>
              <a:t>10</a:t>
            </a:fld>
            <a:endParaRPr lang="en-US"/>
          </a:p>
        </p:txBody>
      </p:sp>
      <p:sp>
        <p:nvSpPr>
          <p:cNvPr id="3072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a:t>Commercial sugarcane is vegetatively propagated through stem cuttings, using its high sugar content as an energy source for the lateral buds to grow, turning into new plants, and subsequently stools, with a large number of tillers. Given the right conditions, in 12 months the plant will reach 4-5 meters with the extractable culm measuring 2-3 meters with 13-16% sugar content. Since it is a perennial crop, after harvest, and under the right growth conditions, underground buds will sprout giving rise to a new crop. In most situations 4-6 harvests are performed before yields become economically unsustainable and the field is renewed with the planting of a new crop.</a:t>
            </a:r>
          </a:p>
          <a:p>
            <a:pPr algn="just" eaLnBrk="1" hangingPunct="1">
              <a:spcBef>
                <a:spcPct val="0"/>
              </a:spcBef>
            </a:pPr>
            <a:r>
              <a:rPr lang="en-US"/>
              <a:t>This tropical plant shows the so called C4 carbohydrate metabolism which allied with its perennial nature turns it into one of the most productive cultivated plants. </a:t>
            </a:r>
          </a:p>
          <a:p>
            <a:pPr eaLnBrk="1" hangingPunct="1">
              <a:spcBef>
                <a:spcPct val="0"/>
              </a:spcBef>
            </a:pPr>
            <a:endParaRPr lang="en-US"/>
          </a:p>
        </p:txBody>
      </p:sp>
    </p:spTree>
    <p:extLst>
      <p:ext uri="{BB962C8B-B14F-4D97-AF65-F5344CB8AC3E}">
        <p14:creationId xmlns:p14="http://schemas.microsoft.com/office/powerpoint/2010/main" val="343768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282148" y="3869639"/>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6851011-C594-4A77-9CD8-2FFD20B5B65B}" type="datetimeFigureOut">
              <a:rPr lang="pt-BR" smtClean="0"/>
              <a:t>06/11/2019</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DF9E473-8737-4F33-AE63-8E6534757511}" type="slidenum">
              <a:rPr lang="pt-BR" smtClean="0"/>
              <a:t>‹nº›</a:t>
            </a:fld>
            <a:endParaRPr lang="pt-BR"/>
          </a:p>
        </p:txBody>
      </p:sp>
      <p:cxnSp>
        <p:nvCxnSpPr>
          <p:cNvPr id="8" name="Straight Connector 7"/>
          <p:cNvCxnSpPr/>
          <p:nvPr/>
        </p:nvCxnSpPr>
        <p:spPr>
          <a:xfrm>
            <a:off x="1483997"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34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6851011-C594-4A77-9CD8-2FFD20B5B65B}" type="datetimeFigureOut">
              <a:rPr lang="pt-BR" smtClean="0"/>
              <a:t>06/11/2019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410264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6851011-C594-4A77-9CD8-2FFD20B5B65B}" type="datetimeFigureOut">
              <a:rPr lang="pt-BR" smtClean="0"/>
              <a:t>06/11/2019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245311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3310F-258E-BB45-BDA7-4063E97A07C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29A8650B-9F41-9347-86F1-13112692CD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659948B8-97A8-6D46-907B-9F566F041ACA}"/>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5" name="Footer Placeholder 4">
            <a:extLst>
              <a:ext uri="{FF2B5EF4-FFF2-40B4-BE49-F238E27FC236}">
                <a16:creationId xmlns:a16="http://schemas.microsoft.com/office/drawing/2014/main" xmlns="" id="{05C715EF-33E8-8E4E-B260-4EF585E81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838B13-24CC-8147-AF1F-A32FEF2EC114}"/>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261099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3A8A1-5D62-814C-A225-5E8E71DB6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6291948-C052-7D4D-AFA5-8F271F135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018373-BBBD-914F-B64C-F8232C00F12B}"/>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5" name="Footer Placeholder 4">
            <a:extLst>
              <a:ext uri="{FF2B5EF4-FFF2-40B4-BE49-F238E27FC236}">
                <a16:creationId xmlns:a16="http://schemas.microsoft.com/office/drawing/2014/main" xmlns="" id="{0E70C84E-39AF-074C-84E1-FCB7C758F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524B56-1FEF-454A-859D-44233B6D331E}"/>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335865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D6BE3-9EE2-8248-8B5C-9DDF147B894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335FF0A9-D96B-DB4A-A25C-0A3A046B585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F2E7F7B-8ADF-7540-9A54-E00BD5FF43E5}"/>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5" name="Footer Placeholder 4">
            <a:extLst>
              <a:ext uri="{FF2B5EF4-FFF2-40B4-BE49-F238E27FC236}">
                <a16:creationId xmlns:a16="http://schemas.microsoft.com/office/drawing/2014/main" xmlns="" id="{53F24D06-87A1-8340-A4C9-9B99EE361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061A01-5E73-164C-A4D4-070DFA244312}"/>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66550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CB2A6-BF5A-C640-AF99-84D58D2D7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BEC521-C48D-4643-B182-862CD3F6363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24E9550-7F9F-F943-822D-27385E1433F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58444D-5026-3842-B31E-5315E96B2687}"/>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6" name="Footer Placeholder 5">
            <a:extLst>
              <a:ext uri="{FF2B5EF4-FFF2-40B4-BE49-F238E27FC236}">
                <a16:creationId xmlns:a16="http://schemas.microsoft.com/office/drawing/2014/main" xmlns="" id="{DD0B6C8E-20A9-0745-9E4A-A500D0D91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5AC254-FF0A-6548-86C4-CD3D92257365}"/>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342191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17A3C-BABC-2D46-8158-EC088C4B4BC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22F076-4EF9-D841-B88A-D0B27647510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2C37BB-AC57-8946-B8CA-D6741EF5AF6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54CAF6D-A074-FF45-847D-7A639EB49B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D49BB1D-684D-D04F-B7AC-42BB662E630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C945CD4-6A60-0540-86CC-99363B3440A5}"/>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8" name="Footer Placeholder 7">
            <a:extLst>
              <a:ext uri="{FF2B5EF4-FFF2-40B4-BE49-F238E27FC236}">
                <a16:creationId xmlns:a16="http://schemas.microsoft.com/office/drawing/2014/main" xmlns="" id="{22BF69E9-829F-994F-9DED-998109968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E97D3DF-4512-FC41-B75D-D46E5D370FBF}"/>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523253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DDCB90-A7CA-F540-A1D5-309DE1DE87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F36F471-39B7-3548-A507-0A5C4176FA41}"/>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4" name="Footer Placeholder 3">
            <a:extLst>
              <a:ext uri="{FF2B5EF4-FFF2-40B4-BE49-F238E27FC236}">
                <a16:creationId xmlns:a16="http://schemas.microsoft.com/office/drawing/2014/main" xmlns="" id="{2E1881DF-1C11-524A-A2D6-102D6D1CB2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B8CC115-84F6-EF45-9B95-B7D1AF4777A9}"/>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536291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0725B6-0E80-774F-9703-3302771500B9}"/>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3" name="Footer Placeholder 2">
            <a:extLst>
              <a:ext uri="{FF2B5EF4-FFF2-40B4-BE49-F238E27FC236}">
                <a16:creationId xmlns:a16="http://schemas.microsoft.com/office/drawing/2014/main" xmlns="" id="{3D2357B8-6576-1E48-A351-D99B7798E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A7C13B1-542D-E54C-9187-DD78C669D1D4}"/>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80220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82798-3FD7-A040-8BD6-5F342384A8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22DBC04-FD82-A84C-BEAB-A3AB814B09D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32EA22-C715-4D4F-922F-0BE635E8DF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275D57AB-7C11-BA4E-928A-C5B53A06BF4D}"/>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6" name="Footer Placeholder 5">
            <a:extLst>
              <a:ext uri="{FF2B5EF4-FFF2-40B4-BE49-F238E27FC236}">
                <a16:creationId xmlns:a16="http://schemas.microsoft.com/office/drawing/2014/main" xmlns="" id="{35671BC3-045D-A746-808C-984939DD4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988F83-966F-E04A-885D-C700F849C01B}"/>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242723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6851011-C594-4A77-9CD8-2FFD20B5B65B}" type="datetimeFigureOut">
              <a:rPr lang="pt-BR" smtClean="0"/>
              <a:t>06/11/2019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2024810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519BC-B5E7-254D-9462-4ADE7BA2A4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0C7B51C-AEA3-634E-9FFE-21F577A9E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1F84DEF2-2A13-B441-BA76-AB3501C15F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0B10220D-5619-D849-A779-62F544DC237B}"/>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6" name="Footer Placeholder 5">
            <a:extLst>
              <a:ext uri="{FF2B5EF4-FFF2-40B4-BE49-F238E27FC236}">
                <a16:creationId xmlns:a16="http://schemas.microsoft.com/office/drawing/2014/main" xmlns="" id="{464C357A-FAB2-D149-9735-E8795E48A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7DA3B8-FEF4-004E-8A45-F1AC6D93F129}"/>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363516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87D13-828B-E943-AFDA-FDAF5658BA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20C1141-2157-6547-9AF7-CD697DE649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D160B9-5325-5244-9D54-4D490C018EE2}"/>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5" name="Footer Placeholder 4">
            <a:extLst>
              <a:ext uri="{FF2B5EF4-FFF2-40B4-BE49-F238E27FC236}">
                <a16:creationId xmlns:a16="http://schemas.microsoft.com/office/drawing/2014/main" xmlns="" id="{0B41ADAE-5E66-D246-A1AA-DC9C4FE5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E70B92-4164-FD47-983B-9E0C7683E0C9}"/>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387863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91024B-4D83-5D41-A722-061E949FD1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7859B96-77B1-6E47-ACFE-3FD24F17724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74F3AA-A0A2-644C-A69E-17EF696F064B}"/>
              </a:ext>
            </a:extLst>
          </p:cNvPr>
          <p:cNvSpPr>
            <a:spLocks noGrp="1"/>
          </p:cNvSpPr>
          <p:nvPr>
            <p:ph type="dt" sz="half" idx="10"/>
          </p:nvPr>
        </p:nvSpPr>
        <p:spPr/>
        <p:txBody>
          <a:bodyPr/>
          <a:lstStyle/>
          <a:p>
            <a:fld id="{67359ED7-864F-2649-A37F-0A734CCC0114}" type="datetimeFigureOut">
              <a:rPr lang="en-US" smtClean="0"/>
              <a:t>11/6/2019</a:t>
            </a:fld>
            <a:endParaRPr lang="en-US"/>
          </a:p>
        </p:txBody>
      </p:sp>
      <p:sp>
        <p:nvSpPr>
          <p:cNvPr id="5" name="Footer Placeholder 4">
            <a:extLst>
              <a:ext uri="{FF2B5EF4-FFF2-40B4-BE49-F238E27FC236}">
                <a16:creationId xmlns:a16="http://schemas.microsoft.com/office/drawing/2014/main" xmlns="" id="{C604352C-4C0D-8741-A682-63C04C9AD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EC630A-AED0-B44F-BD05-8D9781095F66}"/>
              </a:ext>
            </a:extLst>
          </p:cNvPr>
          <p:cNvSpPr>
            <a:spLocks noGrp="1"/>
          </p:cNvSpPr>
          <p:nvPr>
            <p:ph type="sldNum" sz="quarter" idx="12"/>
          </p:nvPr>
        </p:nvSpPr>
        <p:spPr/>
        <p:txBody>
          <a:bodyPr/>
          <a:lstStyle/>
          <a:p>
            <a:fld id="{C9E32E67-46A7-184B-9401-82D35B77593A}" type="slidenum">
              <a:rPr lang="en-US" smtClean="0"/>
              <a:t>‹nº›</a:t>
            </a:fld>
            <a:endParaRPr lang="en-US"/>
          </a:p>
        </p:txBody>
      </p:sp>
    </p:spTree>
    <p:extLst>
      <p:ext uri="{BB962C8B-B14F-4D97-AF65-F5344CB8AC3E}">
        <p14:creationId xmlns:p14="http://schemas.microsoft.com/office/powerpoint/2010/main" val="3163773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2B99B-2B61-754F-B0D1-B85D767F2F7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9AC313C-0F88-BF4F-955E-77DC764A3AD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27B7660-CB8E-6F42-852C-8F7610DFE744}"/>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5" name="Footer Placeholder 4">
            <a:extLst>
              <a:ext uri="{FF2B5EF4-FFF2-40B4-BE49-F238E27FC236}">
                <a16:creationId xmlns:a16="http://schemas.microsoft.com/office/drawing/2014/main" xmlns="" id="{8062461A-3A0D-9544-9761-4281267B9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244BDF-6E12-2340-96E7-B02215C7255E}"/>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2775906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CE34D-4420-1B4B-9420-1854DBBFC7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AEE376-59B4-754C-BBFD-3E82396836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D42D20-51D9-844E-AFA0-CF7355322D97}"/>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5" name="Footer Placeholder 4">
            <a:extLst>
              <a:ext uri="{FF2B5EF4-FFF2-40B4-BE49-F238E27FC236}">
                <a16:creationId xmlns:a16="http://schemas.microsoft.com/office/drawing/2014/main" xmlns="" id="{9917D54E-9BA1-B44D-8BA8-5B2506CB7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76D706-DC64-9E4D-81E7-0DE6762FB643}"/>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817619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A2AB4-3586-954F-9C12-C586ED2EA20C}"/>
              </a:ext>
            </a:extLst>
          </p:cNvPr>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CA0B696-BB56-D94F-8BB5-DFC997380087}"/>
              </a:ext>
            </a:extLst>
          </p:cNvPr>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91FF234-C971-2F47-954D-EE83D98E6A5C}"/>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5" name="Footer Placeholder 4">
            <a:extLst>
              <a:ext uri="{FF2B5EF4-FFF2-40B4-BE49-F238E27FC236}">
                <a16:creationId xmlns:a16="http://schemas.microsoft.com/office/drawing/2014/main" xmlns="" id="{947106DC-E37A-5E49-B04B-213DE654E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5853AD-6A42-2948-A446-A3C9708403A2}"/>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1765496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E0ECC-EEFF-204A-A344-7C38C8B65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677D03-5967-F142-A646-B52F9E5D715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C4AA10F-E18D-6F4B-B21D-B83E0FA702A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CBACA76-7EAE-4E49-8217-78EE6926AAC9}"/>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6" name="Footer Placeholder 5">
            <a:extLst>
              <a:ext uri="{FF2B5EF4-FFF2-40B4-BE49-F238E27FC236}">
                <a16:creationId xmlns:a16="http://schemas.microsoft.com/office/drawing/2014/main" xmlns="" id="{2365E9B5-37F0-1D43-A24A-B781D2C31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9950D8-C298-EC42-B4C9-72EF38BE5536}"/>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4196318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89F71-4D5A-9F4E-86D6-6C54482160DE}"/>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DD128F0-250F-C340-BF24-16EC44D23265}"/>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46ED552-87A6-2A49-A98B-AD6EC839FB8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E3AE09-930A-7840-B226-C6E1770FFFFC}"/>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9F6E108-A819-4442-814E-D79FF762D63F}"/>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1338DBE-098A-C046-83DA-72AB72CA1225}"/>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8" name="Footer Placeholder 7">
            <a:extLst>
              <a:ext uri="{FF2B5EF4-FFF2-40B4-BE49-F238E27FC236}">
                <a16:creationId xmlns:a16="http://schemas.microsoft.com/office/drawing/2014/main" xmlns="" id="{56AEF896-B726-474D-B1F9-A1EDBD789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81B0044-FC55-624C-97A0-6B21EE3DE4BF}"/>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3065050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680B8-FF2D-024B-A325-6B895532EE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555BB13-E770-3F46-8437-3956EDB1680B}"/>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4" name="Footer Placeholder 3">
            <a:extLst>
              <a:ext uri="{FF2B5EF4-FFF2-40B4-BE49-F238E27FC236}">
                <a16:creationId xmlns:a16="http://schemas.microsoft.com/office/drawing/2014/main" xmlns="" id="{8013D234-B201-5F41-9810-1393439DF3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5BC3E0C-C864-B040-B7B9-2CEF52712E62}"/>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3244205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45C576-C920-4247-AF21-7D0665464BE1}"/>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3" name="Footer Placeholder 2">
            <a:extLst>
              <a:ext uri="{FF2B5EF4-FFF2-40B4-BE49-F238E27FC236}">
                <a16:creationId xmlns:a16="http://schemas.microsoft.com/office/drawing/2014/main" xmlns="" id="{3FB1B8F0-A748-AB4B-BEAC-D061DA985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BA935CE-BA5A-1241-AB41-B9E1980C6C24}"/>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307367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pt-BR"/>
              <a:t>Clique para editar o título mestre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6851011-C594-4A77-9CD8-2FFD20B5B65B}" type="datetimeFigureOut">
              <a:rPr lang="pt-BR" smtClean="0"/>
              <a:t>06/11/2019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F9E473-8737-4F33-AE63-8E6534757511}" type="slidenum">
              <a:rPr lang="pt-BR" smtClean="0"/>
              <a:t>‹nº›</a:t>
            </a:fld>
            <a:endParaRPr lang="pt-BR"/>
          </a:p>
        </p:txBody>
      </p:sp>
      <p:cxnSp>
        <p:nvCxnSpPr>
          <p:cNvPr id="7" name="Straight Connector 6"/>
          <p:cNvCxnSpPr/>
          <p:nvPr/>
        </p:nvCxnSpPr>
        <p:spPr>
          <a:xfrm>
            <a:off x="1485902"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5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4E6568-95A5-7A41-A371-4E6ECAF9610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1A3B6E4-0D3B-8B4D-B47B-49039DF46FD9}"/>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F669350-0B19-3544-840C-08A6DF4FC83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65FB5A-52F6-D047-BCD1-1E15517884CB}"/>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6" name="Footer Placeholder 5">
            <a:extLst>
              <a:ext uri="{FF2B5EF4-FFF2-40B4-BE49-F238E27FC236}">
                <a16:creationId xmlns:a16="http://schemas.microsoft.com/office/drawing/2014/main" xmlns="" id="{51BC067B-DDFF-E246-BB17-FFAF51F46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A0E801-01E0-5748-BD67-8CF0DDC62F7F}"/>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3516995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3F142-AE14-7141-B85E-D34F7234D404}"/>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149441A-D820-D24F-826E-E427E4320AB8}"/>
              </a:ext>
            </a:extLst>
          </p:cNvPr>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4F8D453-7874-474E-B8C4-99DCFC450CC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BF213B7-9E17-6848-96C7-2F7AE715E953}"/>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6" name="Footer Placeholder 5">
            <a:extLst>
              <a:ext uri="{FF2B5EF4-FFF2-40B4-BE49-F238E27FC236}">
                <a16:creationId xmlns:a16="http://schemas.microsoft.com/office/drawing/2014/main" xmlns="" id="{623540CB-1543-2544-A99E-6D06BA0DA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681C16-72DF-B94D-AE35-FEB415F2685F}"/>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3501663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F67FD-5AD6-0E42-91B1-E38E129AEF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32663BB-7739-B245-BA52-88489BD30C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D33A35-DF25-8343-A9CA-8DC4213CE7B9}"/>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5" name="Footer Placeholder 4">
            <a:extLst>
              <a:ext uri="{FF2B5EF4-FFF2-40B4-BE49-F238E27FC236}">
                <a16:creationId xmlns:a16="http://schemas.microsoft.com/office/drawing/2014/main" xmlns="" id="{DD82A79D-3ADA-6B45-98DE-D62FAFA8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930C9C-087F-C740-896E-6CFF20EF674B}"/>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843547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6A7587-2831-9A47-8340-6364BC2A037E}"/>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A344FF8-7CB8-BA47-AC32-AE3D8B96EEF5}"/>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8B49C8-0188-AE40-860A-C35877AC83A5}"/>
              </a:ext>
            </a:extLst>
          </p:cNvPr>
          <p:cNvSpPr>
            <a:spLocks noGrp="1"/>
          </p:cNvSpPr>
          <p:nvPr>
            <p:ph type="dt" sz="half" idx="10"/>
          </p:nvPr>
        </p:nvSpPr>
        <p:spPr/>
        <p:txBody>
          <a:bodyPr/>
          <a:lstStyle/>
          <a:p>
            <a:fld id="{4E592D02-E739-EB4F-AB7E-79D3088D9B21}" type="datetimeFigureOut">
              <a:rPr lang="en-US" smtClean="0"/>
              <a:t>11/6/2019</a:t>
            </a:fld>
            <a:endParaRPr lang="en-US"/>
          </a:p>
        </p:txBody>
      </p:sp>
      <p:sp>
        <p:nvSpPr>
          <p:cNvPr id="5" name="Footer Placeholder 4">
            <a:extLst>
              <a:ext uri="{FF2B5EF4-FFF2-40B4-BE49-F238E27FC236}">
                <a16:creationId xmlns:a16="http://schemas.microsoft.com/office/drawing/2014/main" xmlns="" id="{E50FE687-647C-5340-909A-AE15D79AC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602B5D-D767-F644-ABD2-5447A077FE2D}"/>
              </a:ext>
            </a:extLst>
          </p:cNvPr>
          <p:cNvSpPr>
            <a:spLocks noGrp="1"/>
          </p:cNvSpPr>
          <p:nvPr>
            <p:ph type="sldNum" sz="quarter" idx="12"/>
          </p:nvPr>
        </p:nvSpPr>
        <p:spPr/>
        <p:txBody>
          <a:bodyPr/>
          <a:lstStyle/>
          <a:p>
            <a:fld id="{DC50ADD4-4585-5140-8550-20D5AD64E100}" type="slidenum">
              <a:rPr lang="en-US" smtClean="0"/>
              <a:t>‹nº›</a:t>
            </a:fld>
            <a:endParaRPr lang="en-US"/>
          </a:p>
        </p:txBody>
      </p:sp>
    </p:spTree>
    <p:extLst>
      <p:ext uri="{BB962C8B-B14F-4D97-AF65-F5344CB8AC3E}">
        <p14:creationId xmlns:p14="http://schemas.microsoft.com/office/powerpoint/2010/main" val="410415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92718D7C-C65E-4CE2-A801-A97D41AEEB18}"/>
              </a:ext>
            </a:extLst>
          </p:cNvPr>
          <p:cNvSpPr>
            <a:spLocks noGrp="1"/>
          </p:cNvSpPr>
          <p:nvPr>
            <p:ph type="dt" sz="half" idx="10"/>
          </p:nvPr>
        </p:nvSpPr>
        <p:spPr>
          <a:xfrm>
            <a:off x="628650" y="6356351"/>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9C3B1B34-A4B1-4151-A926-097B1ED04E3D}" type="datetimeFigureOut">
              <a:rPr lang="pt-BR"/>
              <a:pPr>
                <a:defRPr/>
              </a:pPr>
              <a:t>06/11/2019</a:t>
            </a:fld>
            <a:endParaRPr lang="pt-BR"/>
          </a:p>
        </p:txBody>
      </p:sp>
      <p:sp>
        <p:nvSpPr>
          <p:cNvPr id="5" name="Espaço Reservado para Rodapé 4">
            <a:extLst>
              <a:ext uri="{FF2B5EF4-FFF2-40B4-BE49-F238E27FC236}">
                <a16:creationId xmlns:a16="http://schemas.microsoft.com/office/drawing/2014/main" xmlns="" id="{433358D4-D907-4A86-B19C-8169B7FFA96D}"/>
              </a:ext>
            </a:extLst>
          </p:cNvPr>
          <p:cNvSpPr>
            <a:spLocks noGrp="1"/>
          </p:cNvSpPr>
          <p:nvPr>
            <p:ph type="ftr" sz="quarter" idx="11"/>
          </p:nvPr>
        </p:nvSpPr>
        <p:spPr>
          <a:xfrm>
            <a:off x="3028950" y="6356351"/>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xmlns="" id="{0E1504B3-4BC8-4F63-8DE0-DD6C42A32AF3}"/>
              </a:ext>
            </a:extLst>
          </p:cNvPr>
          <p:cNvSpPr>
            <a:spLocks noGrp="1"/>
          </p:cNvSpPr>
          <p:nvPr>
            <p:ph type="sldNum" sz="quarter" idx="12"/>
          </p:nvPr>
        </p:nvSpPr>
        <p:spPr>
          <a:xfrm>
            <a:off x="6457950" y="6356351"/>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5638F27-B76A-4BC6-955B-54B117867267}" type="slidenum">
              <a:rPr lang="pt-BR"/>
              <a:pPr>
                <a:defRPr/>
              </a:pPr>
              <a:t>‹nº›</a:t>
            </a:fld>
            <a:endParaRPr lang="pt-BR"/>
          </a:p>
        </p:txBody>
      </p:sp>
    </p:spTree>
    <p:extLst>
      <p:ext uri="{BB962C8B-B14F-4D97-AF65-F5344CB8AC3E}">
        <p14:creationId xmlns:p14="http://schemas.microsoft.com/office/powerpoint/2010/main" val="232891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3300"/>
              <a:t>Texto do Título</a:t>
            </a:r>
          </a:p>
        </p:txBody>
      </p:sp>
      <p:sp>
        <p:nvSpPr>
          <p:cNvPr id="11" name="Shape 11"/>
          <p:cNvSpPr>
            <a:spLocks noGrp="1"/>
          </p:cNvSpPr>
          <p:nvPr>
            <p:ph type="body" idx="1"/>
          </p:nvPr>
        </p:nvSpPr>
        <p:spPr>
          <a:prstGeom prst="rect">
            <a:avLst/>
          </a:prstGeom>
        </p:spPr>
        <p:txBody>
          <a:bodyPr/>
          <a:lstStyle/>
          <a:p>
            <a:pPr lvl="0">
              <a:defRPr sz="1800"/>
            </a:pPr>
            <a:r>
              <a:rPr sz="2100"/>
              <a:t>Nível de Corpo Um</a:t>
            </a:r>
          </a:p>
          <a:p>
            <a:pPr lvl="1">
              <a:defRPr sz="1800"/>
            </a:pPr>
            <a:r>
              <a:rPr sz="2100"/>
              <a:t>Nível de Corpo Dois</a:t>
            </a:r>
          </a:p>
          <a:p>
            <a:pPr lvl="2">
              <a:defRPr sz="1800"/>
            </a:pPr>
            <a:r>
              <a:rPr sz="2100"/>
              <a:t>Nível de Corpo Três</a:t>
            </a:r>
          </a:p>
          <a:p>
            <a:pPr lvl="3">
              <a:defRPr sz="1800"/>
            </a:pPr>
            <a:r>
              <a:rPr sz="2100"/>
              <a:t>Nível de Corpo Quatro</a:t>
            </a:r>
          </a:p>
          <a:p>
            <a:pPr lvl="4">
              <a:defRPr sz="1800"/>
            </a:pPr>
            <a:r>
              <a:rPr sz="2100"/>
              <a:t>Nível de Corpo Cinco</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‹nº›</a:t>
            </a:fld>
            <a:endParaRPr/>
          </a:p>
        </p:txBody>
      </p:sp>
    </p:spTree>
    <p:extLst>
      <p:ext uri="{BB962C8B-B14F-4D97-AF65-F5344CB8AC3E}">
        <p14:creationId xmlns:p14="http://schemas.microsoft.com/office/powerpoint/2010/main" val="364340436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6851011-C594-4A77-9CD8-2FFD20B5B65B}" type="datetimeFigureOut">
              <a:rPr lang="pt-BR" smtClean="0"/>
              <a:t>06/11/2019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184626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6851011-C594-4A77-9CD8-2FFD20B5B65B}" type="datetimeFigureOut">
              <a:rPr lang="pt-BR" smtClean="0"/>
              <a:t>06/11/2019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27523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6851011-C594-4A77-9CD8-2FFD20B5B65B}" type="datetimeFigureOut">
              <a:rPr lang="pt-BR" smtClean="0"/>
              <a:t>06/11/2019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406929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51011-C594-4A77-9CD8-2FFD20B5B65B}" type="datetimeFigureOut">
              <a:rPr lang="pt-BR" smtClean="0"/>
              <a:t>06/11/2019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242411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pt-BR"/>
              <a:t>Clique para editar o título mestre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 texto mestre</a:t>
            </a:r>
          </a:p>
        </p:txBody>
      </p:sp>
      <p:sp>
        <p:nvSpPr>
          <p:cNvPr id="5" name="Date Placeholder 4"/>
          <p:cNvSpPr>
            <a:spLocks noGrp="1"/>
          </p:cNvSpPr>
          <p:nvPr>
            <p:ph type="dt" sz="half" idx="10"/>
          </p:nvPr>
        </p:nvSpPr>
        <p:spPr/>
        <p:txBody>
          <a:bodyPr/>
          <a:lstStyle/>
          <a:p>
            <a:fld id="{D6851011-C594-4A77-9CD8-2FFD20B5B65B}" type="datetimeFigureOut">
              <a:rPr lang="pt-BR" smtClean="0"/>
              <a:t>06/11/2019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64512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019109" y="1069851"/>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 texto mestre</a:t>
            </a:r>
          </a:p>
        </p:txBody>
      </p:sp>
      <p:sp>
        <p:nvSpPr>
          <p:cNvPr id="5" name="Date Placeholder 4"/>
          <p:cNvSpPr>
            <a:spLocks noGrp="1"/>
          </p:cNvSpPr>
          <p:nvPr>
            <p:ph type="dt" sz="half" idx="10"/>
          </p:nvPr>
        </p:nvSpPr>
        <p:spPr/>
        <p:txBody>
          <a:bodyPr/>
          <a:lstStyle/>
          <a:p>
            <a:fld id="{D6851011-C594-4A77-9CD8-2FFD20B5B65B}" type="datetimeFigureOut">
              <a:rPr lang="pt-BR" smtClean="0"/>
              <a:t>06/11/2019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F9E473-8737-4F33-AE63-8E6534757511}" type="slidenum">
              <a:rPr lang="pt-BR" smtClean="0"/>
              <a:t>‹nº›</a:t>
            </a:fld>
            <a:endParaRPr lang="pt-BR"/>
          </a:p>
        </p:txBody>
      </p:sp>
    </p:spTree>
    <p:extLst>
      <p:ext uri="{BB962C8B-B14F-4D97-AF65-F5344CB8AC3E}">
        <p14:creationId xmlns:p14="http://schemas.microsoft.com/office/powerpoint/2010/main" val="377284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57253" y="2057400"/>
            <a:ext cx="7404653" cy="40386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7248" y="6223833"/>
            <a:ext cx="1746806" cy="365125"/>
          </a:xfrm>
          <a:prstGeom prst="rect">
            <a:avLst/>
          </a:prstGeom>
        </p:spPr>
        <p:txBody>
          <a:bodyPr vert="horz" lIns="91440" tIns="45720" rIns="91440" bIns="45720" rtlCol="0" anchor="ctr"/>
          <a:lstStyle>
            <a:lvl1pPr algn="l">
              <a:defRPr sz="1000">
                <a:solidFill>
                  <a:schemeClr val="accent1"/>
                </a:solidFill>
              </a:defRPr>
            </a:lvl1pPr>
          </a:lstStyle>
          <a:p>
            <a:fld id="{D6851011-C594-4A77-9CD8-2FFD20B5B65B}" type="datetimeFigureOut">
              <a:rPr lang="pt-BR" smtClean="0"/>
              <a:t>06/11/2019</a:t>
            </a:fld>
            <a:endParaRPr lang="pt-BR"/>
          </a:p>
        </p:txBody>
      </p:sp>
      <p:sp>
        <p:nvSpPr>
          <p:cNvPr id="5" name="Footer Placeholder 4"/>
          <p:cNvSpPr>
            <a:spLocks noGrp="1"/>
          </p:cNvSpPr>
          <p:nvPr>
            <p:ph type="ftr" sz="quarter" idx="3"/>
          </p:nvPr>
        </p:nvSpPr>
        <p:spPr>
          <a:xfrm>
            <a:off x="2961863" y="6223833"/>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pt-BR"/>
          </a:p>
        </p:txBody>
      </p:sp>
      <p:sp>
        <p:nvSpPr>
          <p:cNvPr id="6" name="Slide Number Placeholder 5"/>
          <p:cNvSpPr>
            <a:spLocks noGrp="1"/>
          </p:cNvSpPr>
          <p:nvPr>
            <p:ph type="sldNum" sz="quarter" idx="4"/>
          </p:nvPr>
        </p:nvSpPr>
        <p:spPr>
          <a:xfrm>
            <a:off x="6997150" y="6223833"/>
            <a:ext cx="1279663" cy="365125"/>
          </a:xfrm>
          <a:prstGeom prst="rect">
            <a:avLst/>
          </a:prstGeom>
        </p:spPr>
        <p:txBody>
          <a:bodyPr vert="horz" lIns="91440" tIns="45720" rIns="91440" bIns="45720" rtlCol="0" anchor="ctr"/>
          <a:lstStyle>
            <a:lvl1pPr algn="r">
              <a:defRPr sz="1000">
                <a:solidFill>
                  <a:schemeClr val="accent1"/>
                </a:solidFill>
              </a:defRPr>
            </a:lvl1pPr>
          </a:lstStyle>
          <a:p>
            <a:fld id="{7DF9E473-8737-4F33-AE63-8E6534757511}" type="slidenum">
              <a:rPr lang="pt-BR" smtClean="0"/>
              <a:t>‹nº›</a:t>
            </a:fld>
            <a:endParaRPr lang="pt-BR"/>
          </a:p>
        </p:txBody>
      </p:sp>
    </p:spTree>
    <p:extLst>
      <p:ext uri="{BB962C8B-B14F-4D97-AF65-F5344CB8AC3E}">
        <p14:creationId xmlns:p14="http://schemas.microsoft.com/office/powerpoint/2010/main" val="55095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E139BE-E03E-C540-BDA0-7615D2D945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D246CF8-0CE6-EA42-AD51-836F4B0554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48516C-F33C-3B4B-AFFD-DC9C5ED0AA3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359ED7-864F-2649-A37F-0A734CCC0114}" type="datetimeFigureOut">
              <a:rPr lang="en-US" smtClean="0"/>
              <a:t>11/6/2019</a:t>
            </a:fld>
            <a:endParaRPr lang="en-US"/>
          </a:p>
        </p:txBody>
      </p:sp>
      <p:sp>
        <p:nvSpPr>
          <p:cNvPr id="5" name="Footer Placeholder 4">
            <a:extLst>
              <a:ext uri="{FF2B5EF4-FFF2-40B4-BE49-F238E27FC236}">
                <a16:creationId xmlns:a16="http://schemas.microsoft.com/office/drawing/2014/main" xmlns="" id="{DAD1E8FA-8CEB-C048-B7F9-F996D6F5F93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0A7A62-1D01-D444-B736-1A3ADDF29E9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E32E67-46A7-184B-9401-82D35B77593A}" type="slidenum">
              <a:rPr lang="en-US" smtClean="0"/>
              <a:t>‹nº›</a:t>
            </a:fld>
            <a:endParaRPr lang="en-US"/>
          </a:p>
        </p:txBody>
      </p:sp>
    </p:spTree>
    <p:extLst>
      <p:ext uri="{BB962C8B-B14F-4D97-AF65-F5344CB8AC3E}">
        <p14:creationId xmlns:p14="http://schemas.microsoft.com/office/powerpoint/2010/main" val="418571588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D5B7C6C-0AEE-1D46-883A-40236A45A30C}"/>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9E7B88A-3833-1840-BC18-5C3088FA0D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D09E08-E4B3-8242-9042-8C814FCE3913}"/>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92D02-E739-EB4F-AB7E-79D3088D9B21}" type="datetimeFigureOut">
              <a:rPr lang="en-US" smtClean="0"/>
              <a:t>11/6/2019</a:t>
            </a:fld>
            <a:endParaRPr lang="en-US"/>
          </a:p>
        </p:txBody>
      </p:sp>
      <p:sp>
        <p:nvSpPr>
          <p:cNvPr id="5" name="Footer Placeholder 4">
            <a:extLst>
              <a:ext uri="{FF2B5EF4-FFF2-40B4-BE49-F238E27FC236}">
                <a16:creationId xmlns:a16="http://schemas.microsoft.com/office/drawing/2014/main" xmlns="" id="{E1C9C9C3-C418-F547-80C4-0701C3F9DFF5}"/>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CA3E61E-1B6A-8743-9880-55D7E24A764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0ADD4-4585-5140-8550-20D5AD64E100}" type="slidenum">
              <a:rPr lang="en-US" smtClean="0"/>
              <a:t>‹nº›</a:t>
            </a:fld>
            <a:endParaRPr lang="en-US"/>
          </a:p>
        </p:txBody>
      </p:sp>
    </p:spTree>
    <p:extLst>
      <p:ext uri="{BB962C8B-B14F-4D97-AF65-F5344CB8AC3E}">
        <p14:creationId xmlns:p14="http://schemas.microsoft.com/office/powerpoint/2010/main" val="211202248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5" r:id="rId12"/>
    <p:sldLayoutId id="21474838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tiff"/><Relationship Id="rId1" Type="http://schemas.openxmlformats.org/officeDocument/2006/relationships/slideLayout" Target="../slideLayouts/slideLayout28.xml"/><Relationship Id="rId6" Type="http://schemas.openxmlformats.org/officeDocument/2006/relationships/image" Target="../media/image7.emf"/><Relationship Id="rId11" Type="http://schemas.openxmlformats.org/officeDocument/2006/relationships/image" Target="../media/image12.jpeg"/><Relationship Id="rId5" Type="http://schemas.openxmlformats.org/officeDocument/2006/relationships/image" Target="../media/image6.emf"/><Relationship Id="rId10" Type="http://schemas.openxmlformats.org/officeDocument/2006/relationships/image" Target="../media/image11.jpeg"/><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hyperlink" Target="http://bioenfapesp.org/scopebioe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hyperlink" Target="http://bioenfapesp.org/scopebio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to aerea cana 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94579"/>
            <a:ext cx="9180512" cy="5111137"/>
          </a:xfrm>
          <a:prstGeom prst="rect">
            <a:avLst/>
          </a:prstGeom>
        </p:spPr>
      </p:pic>
      <p:sp>
        <p:nvSpPr>
          <p:cNvPr id="5" name="TextBox 4"/>
          <p:cNvSpPr txBox="1"/>
          <p:nvPr/>
        </p:nvSpPr>
        <p:spPr>
          <a:xfrm>
            <a:off x="10426700" y="4724401"/>
            <a:ext cx="184666" cy="369332"/>
          </a:xfrm>
          <a:prstGeom prst="rect">
            <a:avLst/>
          </a:prstGeom>
          <a:noFill/>
        </p:spPr>
        <p:txBody>
          <a:bodyPr wrap="none" rtlCol="0">
            <a:spAutoFit/>
          </a:bodyPr>
          <a:lstStyle/>
          <a:p>
            <a:endParaRPr lang="en-US" dirty="0"/>
          </a:p>
        </p:txBody>
      </p:sp>
      <p:sp>
        <p:nvSpPr>
          <p:cNvPr id="6" name="TextBox 5"/>
          <p:cNvSpPr txBox="1"/>
          <p:nvPr/>
        </p:nvSpPr>
        <p:spPr>
          <a:xfrm>
            <a:off x="482600" y="220186"/>
            <a:ext cx="8132760" cy="1754326"/>
          </a:xfrm>
          <a:prstGeom prst="rect">
            <a:avLst/>
          </a:prstGeom>
          <a:noFill/>
        </p:spPr>
        <p:txBody>
          <a:bodyPr wrap="square" rtlCol="0">
            <a:spAutoFit/>
          </a:bodyPr>
          <a:lstStyle/>
          <a:p>
            <a:pPr algn="ctr"/>
            <a:r>
              <a:rPr lang="en-US" sz="2800" b="1" dirty="0"/>
              <a:t>A </a:t>
            </a:r>
            <a:r>
              <a:rPr lang="en-US" sz="2800" b="1" dirty="0" err="1"/>
              <a:t>Ciência</a:t>
            </a:r>
            <a:r>
              <a:rPr lang="en-US" sz="2800" b="1" dirty="0"/>
              <a:t> da </a:t>
            </a:r>
            <a:r>
              <a:rPr lang="en-US" sz="2800" b="1" dirty="0" err="1"/>
              <a:t>Sustentabilidade</a:t>
            </a:r>
            <a:r>
              <a:rPr lang="en-US" sz="2800" b="1" dirty="0"/>
              <a:t> da </a:t>
            </a:r>
            <a:r>
              <a:rPr lang="en-US" sz="2800" b="1" dirty="0" err="1"/>
              <a:t>Bioenergia</a:t>
            </a:r>
            <a:endParaRPr lang="en-US" sz="2800" b="1" dirty="0"/>
          </a:p>
          <a:p>
            <a:pPr algn="ctr"/>
            <a:r>
              <a:rPr lang="en-US" sz="1600" b="1" dirty="0" err="1"/>
              <a:t>Glaucia</a:t>
            </a:r>
            <a:r>
              <a:rPr lang="en-US" sz="1600" b="1" dirty="0"/>
              <a:t> Mendes Souza</a:t>
            </a:r>
          </a:p>
          <a:p>
            <a:pPr algn="ctr"/>
            <a:r>
              <a:rPr lang="en-US" sz="1600" b="1" dirty="0" err="1"/>
              <a:t>Programa</a:t>
            </a:r>
            <a:r>
              <a:rPr lang="en-US" sz="1600" b="1" dirty="0"/>
              <a:t> FAPESP de </a:t>
            </a:r>
            <a:r>
              <a:rPr lang="en-US" sz="1600" b="1" dirty="0" err="1"/>
              <a:t>Pesquisa</a:t>
            </a:r>
            <a:r>
              <a:rPr lang="en-US" sz="1600" b="1" dirty="0"/>
              <a:t> </a:t>
            </a:r>
            <a:r>
              <a:rPr lang="en-US" sz="1600" b="1" dirty="0" err="1"/>
              <a:t>em</a:t>
            </a:r>
            <a:r>
              <a:rPr lang="en-US" sz="1600" b="1" dirty="0"/>
              <a:t> </a:t>
            </a:r>
            <a:r>
              <a:rPr lang="en-US" sz="1600" b="1" dirty="0" err="1"/>
              <a:t>Bioenergia</a:t>
            </a:r>
            <a:r>
              <a:rPr lang="en-US" sz="1600" b="1" dirty="0"/>
              <a:t> BIOEN</a:t>
            </a:r>
          </a:p>
          <a:p>
            <a:pPr algn="ctr"/>
            <a:r>
              <a:rPr lang="en-US" sz="1600" b="1" dirty="0" err="1"/>
              <a:t>Universidade</a:t>
            </a:r>
            <a:r>
              <a:rPr lang="en-US" sz="1600" b="1" dirty="0"/>
              <a:t> de São Paulo</a:t>
            </a:r>
          </a:p>
          <a:p>
            <a:pPr algn="ctr"/>
            <a:r>
              <a:rPr lang="en-US" sz="1600" b="1" dirty="0" err="1"/>
              <a:t>glmsouza@iq.usp.br</a:t>
            </a:r>
            <a:endParaRPr lang="en-US" sz="1600" b="1" dirty="0"/>
          </a:p>
          <a:p>
            <a:pPr algn="ctr"/>
            <a:endParaRPr lang="en-US" sz="1600" b="1" dirty="0"/>
          </a:p>
        </p:txBody>
      </p:sp>
    </p:spTree>
    <p:extLst>
      <p:ext uri="{BB962C8B-B14F-4D97-AF65-F5344CB8AC3E}">
        <p14:creationId xmlns:p14="http://schemas.microsoft.com/office/powerpoint/2010/main" val="1638599661"/>
      </p:ext>
    </p:extLst>
  </p:cSld>
  <p:clrMapOvr>
    <a:masterClrMapping/>
  </p:clrMapOvr>
  <mc:AlternateContent xmlns:mc="http://schemas.openxmlformats.org/markup-compatibility/2006" xmlns:p14="http://schemas.microsoft.com/office/powerpoint/2010/main">
    <mc:Choice Requires="p14">
      <p:transition spd="slow" p14:dur="2000" advTm="11963"/>
    </mc:Choice>
    <mc:Fallback xmlns="">
      <p:transition xmlns:p14="http://schemas.microsoft.com/office/powerpoint/2010/main" spd="slow" advTm="119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extLst>
              <p:ext uri="{D42A27DB-BD31-4B8C-83A1-F6EECF244321}">
                <p14:modId xmlns:p14="http://schemas.microsoft.com/office/powerpoint/2010/main" val="2217187974"/>
              </p:ext>
            </p:extLst>
          </p:nvPr>
        </p:nvGraphicFramePr>
        <p:xfrm>
          <a:off x="1172204" y="838200"/>
          <a:ext cx="7180437" cy="3902075"/>
        </p:xfrm>
        <a:graphic>
          <a:graphicData uri="http://schemas.openxmlformats.org/presentationml/2006/ole">
            <mc:AlternateContent xmlns:mc="http://schemas.openxmlformats.org/markup-compatibility/2006">
              <mc:Choice xmlns:v="urn:schemas-microsoft-com:vml" Requires="v">
                <p:oleObj spid="_x0000_s5129" name="Document" r:id="rId4" imgW="5410200" imgH="3022600" progId="Word.Document.12">
                  <p:link updateAutomatic="1"/>
                </p:oleObj>
              </mc:Choice>
              <mc:Fallback>
                <p:oleObj name="Document" r:id="rId4" imgW="5410200" imgH="3022600" progId="Word.Document.12">
                  <p:link updateAutomatic="1"/>
                  <p:pic>
                    <p:nvPicPr>
                      <p:cNvPr id="296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204" y="838200"/>
                        <a:ext cx="7180437" cy="3902075"/>
                      </a:xfrm>
                      <a:prstGeom prst="rect">
                        <a:avLst/>
                      </a:prstGeom>
                      <a:noFill/>
                      <a:ln>
                        <a:noFill/>
                      </a:ln>
                    </p:spPr>
                  </p:pic>
                </p:oleObj>
              </mc:Fallback>
            </mc:AlternateContent>
          </a:graphicData>
        </a:graphic>
      </p:graphicFrame>
      <p:sp>
        <p:nvSpPr>
          <p:cNvPr id="10" name="Oval 9"/>
          <p:cNvSpPr/>
          <p:nvPr/>
        </p:nvSpPr>
        <p:spPr>
          <a:xfrm>
            <a:off x="3975100" y="3813175"/>
            <a:ext cx="762000" cy="38100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5" name="TextBox 10"/>
          <p:cNvSpPr txBox="1">
            <a:spLocks noChangeArrowheads="1"/>
          </p:cNvSpPr>
          <p:nvPr/>
        </p:nvSpPr>
        <p:spPr bwMode="auto">
          <a:xfrm>
            <a:off x="615950" y="5308600"/>
            <a:ext cx="2970365" cy="646331"/>
          </a:xfrm>
          <a:prstGeom prst="rect">
            <a:avLst/>
          </a:prstGeom>
          <a:noFill/>
          <a:ln w="9525">
            <a:noFill/>
            <a:miter lim="800000"/>
            <a:headEnd/>
            <a:tailEnd/>
          </a:ln>
        </p:spPr>
        <p:txBody>
          <a:bodyPr wrap="none">
            <a:prstTxWarp prst="textNoShape">
              <a:avLst/>
            </a:prstTxWarp>
            <a:spAutoFit/>
          </a:bodyPr>
          <a:lstStyle/>
          <a:p>
            <a:r>
              <a:rPr lang="en-US" b="1" dirty="0" err="1">
                <a:solidFill>
                  <a:srgbClr val="FF0000"/>
                </a:solidFill>
              </a:rPr>
              <a:t>Máximo</a:t>
            </a:r>
            <a:r>
              <a:rPr lang="en-US" b="1" dirty="0">
                <a:solidFill>
                  <a:srgbClr val="FF0000"/>
                </a:solidFill>
              </a:rPr>
              <a:t> </a:t>
            </a:r>
            <a:r>
              <a:rPr lang="en-US" b="1" dirty="0" err="1">
                <a:solidFill>
                  <a:srgbClr val="FF0000"/>
                </a:solidFill>
              </a:rPr>
              <a:t>teórico</a:t>
            </a:r>
            <a:r>
              <a:rPr lang="en-US" b="1" dirty="0">
                <a:solidFill>
                  <a:srgbClr val="FF0000"/>
                </a:solidFill>
              </a:rPr>
              <a:t>: 380 tons/ha</a:t>
            </a:r>
          </a:p>
          <a:p>
            <a:r>
              <a:rPr lang="en-US" b="1" dirty="0" err="1">
                <a:solidFill>
                  <a:srgbClr val="FF0000"/>
                </a:solidFill>
              </a:rPr>
              <a:t>Média</a:t>
            </a:r>
            <a:r>
              <a:rPr lang="en-US" b="1" dirty="0">
                <a:solidFill>
                  <a:srgbClr val="FF0000"/>
                </a:solidFill>
              </a:rPr>
              <a:t> </a:t>
            </a:r>
            <a:r>
              <a:rPr lang="en-US" b="1" dirty="0" err="1">
                <a:solidFill>
                  <a:srgbClr val="FF0000"/>
                </a:solidFill>
              </a:rPr>
              <a:t>brasileira</a:t>
            </a:r>
            <a:r>
              <a:rPr lang="en-US" b="1" dirty="0">
                <a:solidFill>
                  <a:srgbClr val="FF0000"/>
                </a:solidFill>
              </a:rPr>
              <a:t>: 75 tons/ha</a:t>
            </a:r>
          </a:p>
        </p:txBody>
      </p:sp>
      <p:pic>
        <p:nvPicPr>
          <p:cNvPr id="29707" name="Picture 10" descr="PBJ heading.tiff"/>
          <p:cNvPicPr>
            <a:picLocks noChangeAspect="1"/>
          </p:cNvPicPr>
          <p:nvPr/>
        </p:nvPicPr>
        <p:blipFill>
          <a:blip r:embed="rId6"/>
          <a:srcRect/>
          <a:stretch>
            <a:fillRect/>
          </a:stretch>
        </p:blipFill>
        <p:spPr bwMode="auto">
          <a:xfrm>
            <a:off x="5160963" y="5085184"/>
            <a:ext cx="3682802" cy="144420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xmlns="" id="{97B2EEA5-9E4E-F346-BF0B-A511681A4A0A}"/>
              </a:ext>
            </a:extLst>
          </p:cNvPr>
          <p:cNvSpPr txBox="1"/>
          <p:nvPr/>
        </p:nvSpPr>
        <p:spPr>
          <a:xfrm>
            <a:off x="1955443" y="204080"/>
            <a:ext cx="6024341" cy="461665"/>
          </a:xfrm>
          <a:prstGeom prst="rect">
            <a:avLst/>
          </a:prstGeom>
          <a:noFill/>
        </p:spPr>
        <p:txBody>
          <a:bodyPr wrap="none" rtlCol="0">
            <a:spAutoFit/>
          </a:bodyPr>
          <a:lstStyle/>
          <a:p>
            <a:r>
              <a:rPr lang="en-US" sz="2400" b="1" dirty="0" err="1"/>
              <a:t>Potencial</a:t>
            </a:r>
            <a:r>
              <a:rPr lang="en-US" sz="2400" b="1" dirty="0"/>
              <a:t> de </a:t>
            </a:r>
            <a:r>
              <a:rPr lang="en-US" sz="2400" b="1" dirty="0" err="1"/>
              <a:t>produtividade</a:t>
            </a:r>
            <a:r>
              <a:rPr lang="en-US" sz="2400" b="1" dirty="0"/>
              <a:t> da </a:t>
            </a:r>
            <a:r>
              <a:rPr lang="en-US" sz="2400" b="1" dirty="0" err="1"/>
              <a:t>cana</a:t>
            </a:r>
            <a:r>
              <a:rPr lang="en-US" sz="2400" b="1" dirty="0"/>
              <a:t>-de-</a:t>
            </a:r>
            <a:r>
              <a:rPr lang="en-US" sz="2400" b="1" dirty="0" err="1"/>
              <a:t>açúcar</a:t>
            </a:r>
            <a:endParaRPr lang="en-US" sz="2400" b="1" dirty="0"/>
          </a:p>
        </p:txBody>
      </p:sp>
      <p:sp>
        <p:nvSpPr>
          <p:cNvPr id="3" name="TextBox 2">
            <a:extLst>
              <a:ext uri="{FF2B5EF4-FFF2-40B4-BE49-F238E27FC236}">
                <a16:creationId xmlns:a16="http://schemas.microsoft.com/office/drawing/2014/main" xmlns="" id="{EC68AF27-76B6-1849-8B88-1E51E3434017}"/>
              </a:ext>
            </a:extLst>
          </p:cNvPr>
          <p:cNvSpPr txBox="1"/>
          <p:nvPr/>
        </p:nvSpPr>
        <p:spPr>
          <a:xfrm>
            <a:off x="493160" y="6328881"/>
            <a:ext cx="3212867" cy="369332"/>
          </a:xfrm>
          <a:prstGeom prst="rect">
            <a:avLst/>
          </a:prstGeom>
          <a:noFill/>
        </p:spPr>
        <p:txBody>
          <a:bodyPr wrap="none" rtlCol="0">
            <a:spAutoFit/>
          </a:bodyPr>
          <a:lstStyle/>
          <a:p>
            <a:r>
              <a:rPr lang="en-US" dirty="0"/>
              <a:t>Agora </a:t>
            </a:r>
            <a:r>
              <a:rPr lang="en-US" dirty="0" err="1"/>
              <a:t>temos</a:t>
            </a:r>
            <a:r>
              <a:rPr lang="en-US" dirty="0"/>
              <a:t> o </a:t>
            </a:r>
            <a:r>
              <a:rPr lang="en-US" dirty="0" err="1"/>
              <a:t>genoma</a:t>
            </a:r>
            <a:r>
              <a:rPr lang="en-US" dirty="0"/>
              <a:t> da </a:t>
            </a:r>
            <a:r>
              <a:rPr lang="en-US" dirty="0" err="1"/>
              <a:t>cana</a:t>
            </a:r>
            <a:r>
              <a:rPr lang="en-US" dirty="0"/>
              <a:t>!</a:t>
            </a:r>
          </a:p>
        </p:txBody>
      </p:sp>
    </p:spTree>
    <p:extLst>
      <p:ext uri="{BB962C8B-B14F-4D97-AF65-F5344CB8AC3E}">
        <p14:creationId xmlns:p14="http://schemas.microsoft.com/office/powerpoint/2010/main" val="145872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ACDB3B-81DB-4A0B-AF37-2E600B3DF61E}"/>
              </a:ext>
            </a:extLst>
          </p:cNvPr>
          <p:cNvSpPr>
            <a:spLocks noGrp="1"/>
          </p:cNvSpPr>
          <p:nvPr>
            <p:ph type="title"/>
          </p:nvPr>
        </p:nvSpPr>
        <p:spPr>
          <a:xfrm>
            <a:off x="421239" y="248264"/>
            <a:ext cx="8559311" cy="994172"/>
          </a:xfrm>
        </p:spPr>
        <p:txBody>
          <a:bodyPr>
            <a:normAutofit/>
          </a:bodyPr>
          <a:lstStyle/>
          <a:p>
            <a:r>
              <a:rPr lang="en-US" sz="2000" b="1" dirty="0" err="1">
                <a:latin typeface="+mn-lt"/>
              </a:rPr>
              <a:t>Projeto</a:t>
            </a:r>
            <a:r>
              <a:rPr lang="en-US" sz="2000" b="1" dirty="0">
                <a:latin typeface="+mn-lt"/>
              </a:rPr>
              <a:t> </a:t>
            </a:r>
            <a:r>
              <a:rPr lang="en-US" sz="2000" b="1" dirty="0" err="1">
                <a:latin typeface="+mn-lt"/>
              </a:rPr>
              <a:t>brasileiro</a:t>
            </a:r>
            <a:r>
              <a:rPr lang="en-US" sz="2000" b="1" dirty="0">
                <a:latin typeface="+mn-lt"/>
              </a:rPr>
              <a:t> do </a:t>
            </a:r>
            <a:r>
              <a:rPr lang="en-US" sz="2000" b="1" dirty="0" err="1">
                <a:latin typeface="+mn-lt"/>
              </a:rPr>
              <a:t>genoma</a:t>
            </a:r>
            <a:r>
              <a:rPr lang="en-US" sz="2000" b="1" dirty="0">
                <a:latin typeface="+mn-lt"/>
              </a:rPr>
              <a:t> de um cultivar da </a:t>
            </a:r>
            <a:r>
              <a:rPr lang="en-US" sz="2000" b="1" dirty="0" err="1">
                <a:latin typeface="+mn-lt"/>
              </a:rPr>
              <a:t>cana</a:t>
            </a:r>
            <a:r>
              <a:rPr lang="en-US" sz="2000" b="1" dirty="0">
                <a:latin typeface="+mn-lt"/>
              </a:rPr>
              <a:t>-de-</a:t>
            </a:r>
            <a:r>
              <a:rPr lang="en-US" sz="2000" b="1" dirty="0" err="1">
                <a:latin typeface="+mn-lt"/>
              </a:rPr>
              <a:t>açúcar</a:t>
            </a:r>
            <a:r>
              <a:rPr lang="en-US" sz="2000" b="1" dirty="0">
                <a:latin typeface="+mn-lt"/>
              </a:rPr>
              <a:t>: 373 mil genes</a:t>
            </a:r>
            <a:endParaRPr lang="pt-BR" sz="2000" b="1" dirty="0">
              <a:latin typeface="+mn-lt"/>
            </a:endParaRPr>
          </a:p>
        </p:txBody>
      </p:sp>
      <p:sp>
        <p:nvSpPr>
          <p:cNvPr id="5" name="Espaço Reservado para Conteúdo 2">
            <a:extLst>
              <a:ext uri="{FF2B5EF4-FFF2-40B4-BE49-F238E27FC236}">
                <a16:creationId xmlns:a16="http://schemas.microsoft.com/office/drawing/2014/main" xmlns="" id="{A7001968-4BA4-4E9E-B12A-403CBAD319D8}"/>
              </a:ext>
            </a:extLst>
          </p:cNvPr>
          <p:cNvSpPr>
            <a:spLocks noGrp="1"/>
          </p:cNvSpPr>
          <p:nvPr>
            <p:ph idx="1"/>
          </p:nvPr>
        </p:nvSpPr>
        <p:spPr>
          <a:xfrm>
            <a:off x="4877181" y="2557760"/>
            <a:ext cx="3879342" cy="1129380"/>
          </a:xfrm>
        </p:spPr>
        <p:txBody>
          <a:bodyPr>
            <a:noAutofit/>
          </a:bodyPr>
          <a:lstStyle/>
          <a:p>
            <a:pPr marL="0" indent="0" algn="ctr">
              <a:buNone/>
            </a:pPr>
            <a:r>
              <a:rPr lang="en-US" sz="1500" b="1" dirty="0"/>
              <a:t>SP80-3280</a:t>
            </a:r>
          </a:p>
          <a:p>
            <a:pPr algn="ctr"/>
            <a:endParaRPr lang="en-US" sz="1500" dirty="0"/>
          </a:p>
          <a:p>
            <a:pPr algn="ctr"/>
            <a:endParaRPr lang="pt-BR" sz="1500" dirty="0"/>
          </a:p>
        </p:txBody>
      </p:sp>
      <p:pic>
        <p:nvPicPr>
          <p:cNvPr id="3" name="Imagem 2">
            <a:extLst>
              <a:ext uri="{FF2B5EF4-FFF2-40B4-BE49-F238E27FC236}">
                <a16:creationId xmlns:a16="http://schemas.microsoft.com/office/drawing/2014/main" xmlns="" id="{BC072390-8F0C-4A42-8BB3-499972F3F021}"/>
              </a:ext>
            </a:extLst>
          </p:cNvPr>
          <p:cNvPicPr>
            <a:picLocks noChangeAspect="1"/>
          </p:cNvPicPr>
          <p:nvPr/>
        </p:nvPicPr>
        <p:blipFill rotWithShape="1">
          <a:blip r:embed="rId2"/>
          <a:srcRect l="17400" t="14578" r="68900" b="71911"/>
          <a:stretch/>
        </p:blipFill>
        <p:spPr>
          <a:xfrm>
            <a:off x="717803" y="1396547"/>
            <a:ext cx="1978179" cy="1097384"/>
          </a:xfrm>
          <a:prstGeom prst="rect">
            <a:avLst/>
          </a:prstGeom>
        </p:spPr>
      </p:pic>
      <p:sp>
        <p:nvSpPr>
          <p:cNvPr id="7" name="Retângulo 6">
            <a:extLst>
              <a:ext uri="{FF2B5EF4-FFF2-40B4-BE49-F238E27FC236}">
                <a16:creationId xmlns:a16="http://schemas.microsoft.com/office/drawing/2014/main" xmlns="" id="{01275DCD-545D-4E9A-879D-31A76B05A16E}"/>
              </a:ext>
            </a:extLst>
          </p:cNvPr>
          <p:cNvSpPr/>
          <p:nvPr/>
        </p:nvSpPr>
        <p:spPr>
          <a:xfrm>
            <a:off x="643509" y="2574943"/>
            <a:ext cx="3854196" cy="715581"/>
          </a:xfrm>
          <a:prstGeom prst="rect">
            <a:avLst/>
          </a:prstGeom>
        </p:spPr>
        <p:txBody>
          <a:bodyPr wrap="square">
            <a:spAutoFit/>
          </a:bodyPr>
          <a:lstStyle/>
          <a:p>
            <a:r>
              <a:rPr lang="en-US" sz="1350" b="1" dirty="0">
                <a:latin typeface="Times New Roman" panose="02020603050405020304" pitchFamily="18" charset="0"/>
                <a:ea typeface="Yu Mincho" panose="020B0400000000000000" pitchFamily="18" charset="-128"/>
              </a:rPr>
              <a:t>Assembly of the 373K gene space of the polyploid sugarcane genome reveals reservoirs of functional diversity in the world’s leading biomass crop</a:t>
            </a:r>
            <a:endParaRPr lang="pt-BR" sz="1350" dirty="0"/>
          </a:p>
        </p:txBody>
      </p:sp>
      <p:sp>
        <p:nvSpPr>
          <p:cNvPr id="9" name="Retângulo 8">
            <a:extLst>
              <a:ext uri="{FF2B5EF4-FFF2-40B4-BE49-F238E27FC236}">
                <a16:creationId xmlns:a16="http://schemas.microsoft.com/office/drawing/2014/main" xmlns="" id="{F54B25B4-D5E3-4B47-8F57-A93366AFBA6A}"/>
              </a:ext>
            </a:extLst>
          </p:cNvPr>
          <p:cNvSpPr/>
          <p:nvPr/>
        </p:nvSpPr>
        <p:spPr>
          <a:xfrm>
            <a:off x="643510" y="3488103"/>
            <a:ext cx="3854196" cy="2801344"/>
          </a:xfrm>
          <a:prstGeom prst="rect">
            <a:avLst/>
          </a:prstGeom>
        </p:spPr>
        <p:txBody>
          <a:bodyPr wrap="square">
            <a:spAutoFit/>
          </a:bodyPr>
          <a:lstStyle/>
          <a:p>
            <a:pPr>
              <a:lnSpc>
                <a:spcPct val="107000"/>
              </a:lnSpc>
              <a:spcAft>
                <a:spcPts val="600"/>
              </a:spcAft>
            </a:pPr>
            <a:r>
              <a:rPr lang="pt-BR" sz="1270" dirty="0">
                <a:latin typeface="Calibri" panose="020F0502020204030204" pitchFamily="34" charset="0"/>
                <a:ea typeface="Calibri" panose="020F0502020204030204" pitchFamily="34" charset="0"/>
                <a:cs typeface="Times New Roman" panose="02020603050405020304" pitchFamily="18" charset="0"/>
              </a:rPr>
              <a:t>Glaucia Mendes Souza*</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a:t>
            </a:r>
            <a:r>
              <a:rPr lang="pt-BR" sz="1270" dirty="0">
                <a:latin typeface="Calibri" panose="020F0502020204030204" pitchFamily="34" charset="0"/>
                <a:ea typeface="Calibri" panose="020F0502020204030204" pitchFamily="34" charset="0"/>
                <a:cs typeface="Times New Roman" panose="02020603050405020304" pitchFamily="18" charset="0"/>
              </a:rPr>
              <a:t>, Marie-Anne Van </a:t>
            </a:r>
            <a:r>
              <a:rPr lang="pt-BR" sz="1270" dirty="0" err="1">
                <a:latin typeface="Calibri" panose="020F0502020204030204" pitchFamily="34" charset="0"/>
                <a:ea typeface="Calibri" panose="020F0502020204030204" pitchFamily="34" charset="0"/>
                <a:cs typeface="Times New Roman" panose="02020603050405020304" pitchFamily="18" charset="0"/>
              </a:rPr>
              <a:t>Sluys</a:t>
            </a:r>
            <a:r>
              <a:rPr lang="pt-BR" sz="1270" dirty="0">
                <a:latin typeface="Calibri" panose="020F0502020204030204" pitchFamily="34" charset="0"/>
                <a:ea typeface="Calibri" panose="020F0502020204030204" pitchFamily="34" charset="0"/>
                <a:cs typeface="Times New Roman" panose="02020603050405020304" pitchFamily="18" charset="0"/>
              </a:rPr>
              <a:t>*</a:t>
            </a:r>
            <a:r>
              <a:rPr lang="pt-BR" sz="1270" baseline="30000" dirty="0">
                <a:latin typeface="Calibri" panose="020F0502020204030204" pitchFamily="34" charset="0"/>
                <a:ea typeface="Calibri" panose="020F0502020204030204" pitchFamily="34" charset="0"/>
                <a:cs typeface="Times New Roman" panose="02020603050405020304" pitchFamily="18" charset="0"/>
              </a:rPr>
              <a:t>2</a:t>
            </a:r>
            <a:r>
              <a:rPr lang="pt-BR" sz="1270" dirty="0">
                <a:latin typeface="Calibri" panose="020F0502020204030204" pitchFamily="34" charset="0"/>
                <a:ea typeface="Calibri" panose="020F0502020204030204" pitchFamily="34" charset="0"/>
                <a:cs typeface="Times New Roman" panose="02020603050405020304" pitchFamily="18" charset="0"/>
              </a:rPr>
              <a:t>, Carolina </a:t>
            </a:r>
            <a:r>
              <a:rPr lang="pt-BR" sz="1270" dirty="0" err="1">
                <a:latin typeface="Calibri" panose="020F0502020204030204" pitchFamily="34" charset="0"/>
                <a:ea typeface="Calibri" panose="020F0502020204030204" pitchFamily="34" charset="0"/>
                <a:cs typeface="Times New Roman" panose="02020603050405020304" pitchFamily="18" charset="0"/>
              </a:rPr>
              <a:t>Gimiliani</a:t>
            </a:r>
            <a:r>
              <a:rPr lang="pt-BR" sz="1270" dirty="0">
                <a:latin typeface="Calibri" panose="020F0502020204030204" pitchFamily="34" charset="0"/>
                <a:ea typeface="Calibri" panose="020F0502020204030204" pitchFamily="34" charset="0"/>
                <a:cs typeface="Times New Roman" panose="02020603050405020304" pitchFamily="18" charset="0"/>
              </a:rPr>
              <a:t> Lembke</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Hayan</a:t>
            </a:r>
            <a:r>
              <a:rPr lang="pt-BR" sz="1270" dirty="0">
                <a:latin typeface="Calibri" panose="020F0502020204030204" pitchFamily="34" charset="0"/>
                <a:ea typeface="Calibri" panose="020F0502020204030204" pitchFamily="34" charset="0"/>
                <a:cs typeface="Times New Roman" panose="02020603050405020304" pitchFamily="18" charset="0"/>
              </a:rPr>
              <a:t> Lee</a:t>
            </a:r>
            <a:r>
              <a:rPr lang="pt-BR" sz="1270" baseline="30000" dirty="0">
                <a:latin typeface="Calibri" panose="020F0502020204030204" pitchFamily="34" charset="0"/>
                <a:ea typeface="Calibri" panose="020F0502020204030204" pitchFamily="34" charset="0"/>
                <a:cs typeface="Times New Roman" panose="02020603050405020304" pitchFamily="18" charset="0"/>
              </a:rPr>
              <a:t>3,4</a:t>
            </a:r>
            <a:r>
              <a:rPr lang="pt-BR" sz="1270" dirty="0">
                <a:latin typeface="Calibri" panose="020F0502020204030204" pitchFamily="34" charset="0"/>
                <a:ea typeface="Calibri" panose="020F0502020204030204" pitchFamily="34" charset="0"/>
                <a:cs typeface="Times New Roman" panose="02020603050405020304" pitchFamily="18" charset="0"/>
              </a:rPr>
              <a:t>, Gabriel Rodrigues Alves Margarido</a:t>
            </a:r>
            <a:r>
              <a:rPr lang="pt-BR" sz="1270" baseline="30000" dirty="0">
                <a:latin typeface="Calibri" panose="020F0502020204030204" pitchFamily="34" charset="0"/>
                <a:ea typeface="Calibri" panose="020F0502020204030204" pitchFamily="34" charset="0"/>
                <a:cs typeface="Times New Roman" panose="02020603050405020304" pitchFamily="18" charset="0"/>
              </a:rPr>
              <a:t>5</a:t>
            </a:r>
            <a:r>
              <a:rPr lang="pt-BR" sz="1270" dirty="0">
                <a:latin typeface="Calibri" panose="020F0502020204030204" pitchFamily="34" charset="0"/>
                <a:ea typeface="Calibri" panose="020F0502020204030204" pitchFamily="34" charset="0"/>
                <a:cs typeface="Times New Roman" panose="02020603050405020304" pitchFamily="18" charset="0"/>
              </a:rPr>
              <a:t>, Carlos Takeshi Hotta</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a:t>
            </a:r>
            <a:r>
              <a:rPr lang="pt-BR" sz="1270" dirty="0">
                <a:latin typeface="Calibri" panose="020F0502020204030204" pitchFamily="34" charset="0"/>
                <a:ea typeface="Calibri" panose="020F0502020204030204" pitchFamily="34" charset="0"/>
                <a:cs typeface="Times New Roman" panose="02020603050405020304" pitchFamily="18" charset="0"/>
              </a:rPr>
              <a:t>, Jonas </a:t>
            </a:r>
            <a:r>
              <a:rPr lang="pt-BR" sz="1270" dirty="0" err="1">
                <a:latin typeface="Calibri" panose="020F0502020204030204" pitchFamily="34" charset="0"/>
                <a:ea typeface="Calibri" panose="020F0502020204030204" pitchFamily="34" charset="0"/>
                <a:cs typeface="Times New Roman" panose="02020603050405020304" pitchFamily="18" charset="0"/>
              </a:rPr>
              <a:t>Weissmann</a:t>
            </a:r>
            <a:r>
              <a:rPr lang="pt-BR" sz="1270" dirty="0">
                <a:latin typeface="Calibri" panose="020F0502020204030204" pitchFamily="34" charset="0"/>
                <a:ea typeface="Calibri" panose="020F0502020204030204" pitchFamily="34" charset="0"/>
                <a:cs typeface="Times New Roman" panose="02020603050405020304" pitchFamily="18" charset="0"/>
              </a:rPr>
              <a:t> Gaiarsa</a:t>
            </a:r>
            <a:r>
              <a:rPr lang="pt-BR" sz="1270" baseline="30000" dirty="0">
                <a:latin typeface="Calibri" panose="020F0502020204030204" pitchFamily="34" charset="0"/>
                <a:ea typeface="Calibri" panose="020F0502020204030204" pitchFamily="34" charset="0"/>
                <a:cs typeface="Times New Roman" panose="02020603050405020304" pitchFamily="18" charset="0"/>
              </a:rPr>
              <a:t>2</a:t>
            </a:r>
            <a:r>
              <a:rPr lang="pt-BR" sz="1270" dirty="0">
                <a:latin typeface="Calibri" panose="020F0502020204030204" pitchFamily="34" charset="0"/>
                <a:ea typeface="Calibri" panose="020F0502020204030204" pitchFamily="34" charset="0"/>
                <a:cs typeface="Times New Roman" panose="02020603050405020304" pitchFamily="18" charset="0"/>
              </a:rPr>
              <a:t>, Augusto Lima Diniz</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a:t>
            </a:r>
            <a:r>
              <a:rPr lang="pt-BR" sz="1270" dirty="0">
                <a:latin typeface="Calibri" panose="020F0502020204030204" pitchFamily="34" charset="0"/>
                <a:ea typeface="Calibri" panose="020F0502020204030204" pitchFamily="34" charset="0"/>
                <a:cs typeface="Times New Roman" panose="02020603050405020304" pitchFamily="18" charset="0"/>
              </a:rPr>
              <a:t>, Mauro de Medeiros Oliveira</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a:t>
            </a:r>
            <a:r>
              <a:rPr lang="pt-BR" sz="1270" dirty="0">
                <a:latin typeface="Calibri" panose="020F0502020204030204" pitchFamily="34" charset="0"/>
                <a:ea typeface="Calibri" panose="020F0502020204030204" pitchFamily="34" charset="0"/>
                <a:cs typeface="Times New Roman" panose="02020603050405020304" pitchFamily="18" charset="0"/>
              </a:rPr>
              <a:t>, Sávio de Siqueira Ferreira</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1,2</a:t>
            </a:r>
            <a:r>
              <a:rPr lang="pt-BR" sz="1270" dirty="0">
                <a:latin typeface="Calibri" panose="020F0502020204030204" pitchFamily="34" charset="0"/>
                <a:ea typeface="Calibri" panose="020F0502020204030204" pitchFamily="34" charset="0"/>
                <a:cs typeface="Times New Roman" panose="02020603050405020304" pitchFamily="18" charset="0"/>
              </a:rPr>
              <a:t>, Milton </a:t>
            </a:r>
            <a:r>
              <a:rPr lang="pt-BR" sz="1270" dirty="0" err="1">
                <a:latin typeface="Calibri" panose="020F0502020204030204" pitchFamily="34" charset="0"/>
                <a:ea typeface="Calibri" panose="020F0502020204030204" pitchFamily="34" charset="0"/>
                <a:cs typeface="Times New Roman" panose="02020603050405020304" pitchFamily="18" charset="0"/>
              </a:rPr>
              <a:t>Yutaka</a:t>
            </a:r>
            <a:r>
              <a:rPr lang="pt-BR" sz="1270" dirty="0">
                <a:latin typeface="Calibri" panose="020F0502020204030204" pitchFamily="34" charset="0"/>
                <a:ea typeface="Calibri" panose="020F0502020204030204" pitchFamily="34" charset="0"/>
                <a:cs typeface="Times New Roman" panose="02020603050405020304" pitchFamily="18" charset="0"/>
              </a:rPr>
              <a:t> Nishiyama-Jr</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1,6</a:t>
            </a:r>
            <a:r>
              <a:rPr lang="pt-BR" sz="1270" dirty="0">
                <a:latin typeface="Calibri" panose="020F0502020204030204" pitchFamily="34" charset="0"/>
                <a:ea typeface="Calibri" panose="020F0502020204030204" pitchFamily="34" charset="0"/>
                <a:cs typeface="Times New Roman" panose="02020603050405020304" pitchFamily="18" charset="0"/>
              </a:rPr>
              <a:t>, Felipe </a:t>
            </a:r>
            <a:r>
              <a:rPr lang="pt-BR" sz="1270" dirty="0" err="1">
                <a:latin typeface="Calibri" panose="020F0502020204030204" pitchFamily="34" charset="0"/>
                <a:ea typeface="Calibri" panose="020F0502020204030204" pitchFamily="34" charset="0"/>
                <a:cs typeface="Times New Roman" panose="02020603050405020304" pitchFamily="18" charset="0"/>
              </a:rPr>
              <a:t>ten</a:t>
            </a:r>
            <a:r>
              <a:rPr lang="pt-BR" sz="1270" dirty="0">
                <a:latin typeface="Calibri" panose="020F0502020204030204" pitchFamily="34" charset="0"/>
                <a:ea typeface="Calibri" panose="020F0502020204030204" pitchFamily="34" charset="0"/>
                <a:cs typeface="Times New Roman" panose="02020603050405020304" pitchFamily="18" charset="0"/>
              </a:rPr>
              <a:t> Caten</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a:t>
            </a:r>
            <a:r>
              <a:rPr lang="pt-BR" sz="1270" dirty="0">
                <a:latin typeface="Calibri" panose="020F0502020204030204" pitchFamily="34" charset="0"/>
                <a:ea typeface="Calibri" panose="020F0502020204030204" pitchFamily="34" charset="0"/>
                <a:cs typeface="Times New Roman" panose="02020603050405020304" pitchFamily="18" charset="0"/>
              </a:rPr>
              <a:t>, Geovani </a:t>
            </a:r>
            <a:r>
              <a:rPr lang="pt-BR" sz="1270" dirty="0" err="1">
                <a:latin typeface="Calibri" panose="020F0502020204030204" pitchFamily="34" charset="0"/>
                <a:ea typeface="Calibri" panose="020F0502020204030204" pitchFamily="34" charset="0"/>
                <a:cs typeface="Times New Roman" panose="02020603050405020304" pitchFamily="18" charset="0"/>
              </a:rPr>
              <a:t>Tolfo</a:t>
            </a:r>
            <a:r>
              <a:rPr lang="pt-BR" sz="1270" dirty="0">
                <a:latin typeface="Calibri" panose="020F0502020204030204" pitchFamily="34" charset="0"/>
                <a:ea typeface="Calibri" panose="020F0502020204030204" pitchFamily="34" charset="0"/>
                <a:cs typeface="Times New Roman" panose="02020603050405020304" pitchFamily="18" charset="0"/>
              </a:rPr>
              <a:t> Ragagnin</a:t>
            </a:r>
            <a:r>
              <a:rPr lang="pt-BR" sz="1270" baseline="30000" dirty="0">
                <a:latin typeface="Calibri" panose="020F0502020204030204" pitchFamily="34" charset="0"/>
                <a:ea typeface="Calibri" panose="020F0502020204030204" pitchFamily="34" charset="0"/>
                <a:cs typeface="Times New Roman" panose="02020603050405020304" pitchFamily="18" charset="0"/>
              </a:rPr>
              <a:t>2</a:t>
            </a:r>
            <a:r>
              <a:rPr lang="pt-BR" sz="1270" dirty="0">
                <a:latin typeface="Calibri" panose="020F0502020204030204" pitchFamily="34" charset="0"/>
                <a:ea typeface="Calibri" panose="020F0502020204030204" pitchFamily="34" charset="0"/>
                <a:cs typeface="Times New Roman" panose="02020603050405020304" pitchFamily="18" charset="0"/>
              </a:rPr>
              <a:t>, Pablo de Morais Andrade</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a:t>
            </a:r>
            <a:r>
              <a:rPr lang="pt-BR" sz="1270" dirty="0">
                <a:latin typeface="Calibri" panose="020F0502020204030204" pitchFamily="34" charset="0"/>
                <a:ea typeface="Calibri" panose="020F0502020204030204" pitchFamily="34" charset="0"/>
                <a:cs typeface="Times New Roman" panose="02020603050405020304" pitchFamily="18" charset="0"/>
              </a:rPr>
              <a:t>, Robson Francisco de Souza</a:t>
            </a:r>
            <a:r>
              <a:rPr lang="pt-BR" sz="1270" baseline="30000" dirty="0">
                <a:latin typeface="Calibri" panose="020F0502020204030204" pitchFamily="34" charset="0"/>
                <a:ea typeface="Calibri" panose="020F0502020204030204" pitchFamily="34" charset="0"/>
                <a:cs typeface="Times New Roman" panose="02020603050405020304" pitchFamily="18" charset="0"/>
              </a:rPr>
              <a:t>7</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Gianlucca</a:t>
            </a:r>
            <a:r>
              <a:rPr lang="pt-BR" sz="1270" dirty="0">
                <a:latin typeface="Calibri" panose="020F0502020204030204" pitchFamily="34" charset="0"/>
                <a:ea typeface="Calibri" panose="020F0502020204030204" pitchFamily="34" charset="0"/>
                <a:cs typeface="Times New Roman" panose="02020603050405020304" pitchFamily="18" charset="0"/>
              </a:rPr>
              <a:t> Gonçalves Nicastro</a:t>
            </a:r>
            <a:r>
              <a:rPr lang="pt-BR" sz="1270" baseline="30000" dirty="0">
                <a:latin typeface="Calibri" panose="020F0502020204030204" pitchFamily="34" charset="0"/>
                <a:ea typeface="Calibri" panose="020F0502020204030204" pitchFamily="34" charset="0"/>
                <a:cs typeface="Times New Roman" panose="02020603050405020304" pitchFamily="18" charset="0"/>
              </a:rPr>
              <a:t>7</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Ravi</a:t>
            </a:r>
            <a:r>
              <a:rPr lang="pt-BR" sz="1270" dirty="0">
                <a:latin typeface="Calibri" panose="020F0502020204030204" pitchFamily="34" charset="0"/>
                <a:ea typeface="Calibri" panose="020F0502020204030204" pitchFamily="34" charset="0"/>
                <a:cs typeface="Times New Roman" panose="02020603050405020304" pitchFamily="18" charset="0"/>
              </a:rPr>
              <a:t> Pandya</a:t>
            </a:r>
            <a:r>
              <a:rPr lang="pt-BR" sz="1270" baseline="30000" dirty="0">
                <a:latin typeface="Calibri" panose="020F0502020204030204" pitchFamily="34" charset="0"/>
                <a:ea typeface="Calibri" panose="020F0502020204030204" pitchFamily="34" charset="0"/>
                <a:cs typeface="Times New Roman" panose="02020603050405020304" pitchFamily="18" charset="0"/>
              </a:rPr>
              <a:t>8</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Changsoo</a:t>
            </a:r>
            <a:r>
              <a:rPr lang="pt-BR" sz="1270" dirty="0">
                <a:latin typeface="Calibri" panose="020F0502020204030204" pitchFamily="34" charset="0"/>
                <a:ea typeface="Calibri" panose="020F0502020204030204" pitchFamily="34" charset="0"/>
                <a:cs typeface="Times New Roman" panose="02020603050405020304" pitchFamily="18" charset="0"/>
              </a:rPr>
              <a:t> Kim</a:t>
            </a:r>
            <a:r>
              <a:rPr lang="pt-BR" sz="1270" baseline="30000" dirty="0">
                <a:latin typeface="Calibri" panose="020F0502020204030204" pitchFamily="34" charset="0"/>
                <a:ea typeface="Calibri" panose="020F0502020204030204" pitchFamily="34" charset="0"/>
                <a:cs typeface="Times New Roman" panose="02020603050405020304" pitchFamily="18" charset="0"/>
              </a:rPr>
              <a:t>9,10</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Hui</a:t>
            </a:r>
            <a:r>
              <a:rPr lang="pt-BR" sz="1270" dirty="0">
                <a:latin typeface="Calibri" panose="020F0502020204030204" pitchFamily="34" charset="0"/>
                <a:ea typeface="Calibri" panose="020F0502020204030204" pitchFamily="34" charset="0"/>
                <a:cs typeface="Times New Roman" panose="02020603050405020304" pitchFamily="18" charset="0"/>
              </a:rPr>
              <a:t> Guo</a:t>
            </a:r>
            <a:r>
              <a:rPr lang="pt-BR" sz="1270" baseline="30000" dirty="0">
                <a:latin typeface="Calibri" panose="020F0502020204030204" pitchFamily="34" charset="0"/>
                <a:ea typeface="Calibri" panose="020F0502020204030204" pitchFamily="34" charset="0"/>
                <a:cs typeface="Times New Roman" panose="02020603050405020304" pitchFamily="18" charset="0"/>
              </a:rPr>
              <a:t>9</a:t>
            </a:r>
            <a:r>
              <a:rPr lang="pt-BR" sz="1270" dirty="0">
                <a:latin typeface="Calibri" panose="020F0502020204030204" pitchFamily="34" charset="0"/>
                <a:ea typeface="Calibri" panose="020F0502020204030204" pitchFamily="34" charset="0"/>
                <a:cs typeface="Times New Roman" panose="02020603050405020304" pitchFamily="18" charset="0"/>
              </a:rPr>
              <a:t>, Alan Mitchell Durham</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11</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Monalisa</a:t>
            </a:r>
            <a:r>
              <a:rPr lang="pt-BR" sz="1270" dirty="0">
                <a:latin typeface="Calibri" panose="020F0502020204030204" pitchFamily="34" charset="0"/>
                <a:ea typeface="Calibri" panose="020F0502020204030204" pitchFamily="34" charset="0"/>
                <a:cs typeface="Times New Roman" panose="02020603050405020304" pitchFamily="18" charset="0"/>
              </a:rPr>
              <a:t> Sampaio Carneiro</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12</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Jisen</a:t>
            </a:r>
            <a:r>
              <a:rPr lang="pt-BR" sz="1270" dirty="0">
                <a:latin typeface="Calibri" panose="020F0502020204030204" pitchFamily="34" charset="0"/>
                <a:ea typeface="Calibri" panose="020F0502020204030204" pitchFamily="34" charset="0"/>
                <a:cs typeface="Times New Roman" panose="02020603050405020304" pitchFamily="18" charset="0"/>
              </a:rPr>
              <a:t> Zhang</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13</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Xingtan</a:t>
            </a:r>
            <a:r>
              <a:rPr lang="pt-BR" sz="1270" dirty="0">
                <a:latin typeface="Calibri" panose="020F0502020204030204" pitchFamily="34" charset="0"/>
                <a:ea typeface="Calibri" panose="020F0502020204030204" pitchFamily="34" charset="0"/>
                <a:cs typeface="Times New Roman" panose="02020603050405020304" pitchFamily="18" charset="0"/>
              </a:rPr>
              <a:t> Zhang</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13</a:t>
            </a:r>
            <a:r>
              <a:rPr lang="pt-BR" sz="1270" dirty="0">
                <a:latin typeface="Calibri" panose="020F0502020204030204" pitchFamily="34" charset="0"/>
                <a:ea typeface="Calibri" panose="020F0502020204030204" pitchFamily="34" charset="0"/>
                <a:cs typeface="Times New Roman" panose="02020603050405020304" pitchFamily="18" charset="0"/>
              </a:rPr>
              <a:t>, </a:t>
            </a:r>
            <a:r>
              <a:rPr lang="pt-BR" sz="1270" dirty="0" err="1">
                <a:latin typeface="Calibri" panose="020F0502020204030204" pitchFamily="34" charset="0"/>
                <a:ea typeface="Calibri" panose="020F0502020204030204" pitchFamily="34" charset="0"/>
                <a:cs typeface="Times New Roman" panose="02020603050405020304" pitchFamily="18" charset="0"/>
              </a:rPr>
              <a:t>Qing</a:t>
            </a:r>
            <a:r>
              <a:rPr lang="pt-BR" sz="1270" dirty="0">
                <a:latin typeface="Calibri" panose="020F0502020204030204" pitchFamily="34" charset="0"/>
                <a:ea typeface="Calibri" panose="020F0502020204030204" pitchFamily="34" charset="0"/>
                <a:cs typeface="Times New Roman" panose="02020603050405020304" pitchFamily="18" charset="0"/>
              </a:rPr>
              <a:t> Zhang</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13</a:t>
            </a:r>
            <a:r>
              <a:rPr lang="pt-BR" sz="1270" dirty="0">
                <a:latin typeface="Calibri" panose="020F0502020204030204" pitchFamily="34" charset="0"/>
                <a:ea typeface="Calibri" panose="020F0502020204030204" pitchFamily="34" charset="0"/>
                <a:cs typeface="Times New Roman" panose="02020603050405020304" pitchFamily="18" charset="0"/>
              </a:rPr>
              <a:t>, Ray Ming</a:t>
            </a:r>
            <a:r>
              <a:rPr lang="pt-BR" sz="1270" baseline="30000" dirty="0">
                <a:latin typeface="Calibri" panose="020F0502020204030204" pitchFamily="34" charset="0"/>
                <a:ea typeface="Calibri" panose="020F0502020204030204" pitchFamily="34" charset="0"/>
                <a:cs typeface="Times New Roman" panose="02020603050405020304" pitchFamily="18" charset="0"/>
              </a:rPr>
              <a:t>13,14</a:t>
            </a:r>
            <a:r>
              <a:rPr lang="pt-BR" sz="1270" dirty="0">
                <a:latin typeface="Calibri" panose="020F0502020204030204" pitchFamily="34" charset="0"/>
                <a:ea typeface="Calibri" panose="020F0502020204030204" pitchFamily="34" charset="0"/>
                <a:cs typeface="Times New Roman" panose="02020603050405020304" pitchFamily="18" charset="0"/>
              </a:rPr>
              <a:t>, Michael C. Schatz</a:t>
            </a:r>
            <a:r>
              <a:rPr lang="pt-BR" sz="1270" baseline="30000" dirty="0">
                <a:latin typeface="Calibri" panose="020F0502020204030204" pitchFamily="34" charset="0"/>
                <a:ea typeface="Calibri" panose="020F0502020204030204" pitchFamily="34" charset="0"/>
                <a:cs typeface="Times New Roman" panose="02020603050405020304" pitchFamily="18" charset="0"/>
              </a:rPr>
              <a:t>3,15</a:t>
            </a:r>
            <a:r>
              <a:rPr lang="pt-BR" sz="1270" dirty="0">
                <a:latin typeface="Calibri" panose="020F0502020204030204" pitchFamily="34" charset="0"/>
                <a:ea typeface="Calibri" panose="020F0502020204030204" pitchFamily="34" charset="0"/>
                <a:cs typeface="Times New Roman" panose="02020603050405020304" pitchFamily="18" charset="0"/>
              </a:rPr>
              <a:t>, Bob Davidson</a:t>
            </a:r>
            <a:r>
              <a:rPr lang="pt-BR" sz="1270" baseline="30000" dirty="0">
                <a:latin typeface="Calibri" panose="020F0502020204030204" pitchFamily="34" charset="0"/>
                <a:ea typeface="Calibri" panose="020F0502020204030204" pitchFamily="34" charset="0"/>
                <a:cs typeface="Times New Roman" panose="02020603050405020304" pitchFamily="18" charset="0"/>
              </a:rPr>
              <a:t>8</a:t>
            </a:r>
            <a:r>
              <a:rPr lang="pt-BR" sz="1270" dirty="0">
                <a:latin typeface="Calibri" panose="020F0502020204030204" pitchFamily="34" charset="0"/>
                <a:ea typeface="Calibri" panose="020F0502020204030204" pitchFamily="34" charset="0"/>
                <a:cs typeface="Times New Roman" panose="02020603050405020304" pitchFamily="18" charset="0"/>
              </a:rPr>
              <a:t>, Andrew Paterson</a:t>
            </a:r>
            <a:r>
              <a:rPr lang="pt-BR" sz="1270" baseline="30000" dirty="0">
                <a:latin typeface="Calibri" panose="020F0502020204030204" pitchFamily="34" charset="0"/>
                <a:ea typeface="Calibri" panose="020F0502020204030204" pitchFamily="34" charset="0"/>
                <a:cs typeface="Times New Roman" panose="02020603050405020304" pitchFamily="18" charset="0"/>
              </a:rPr>
              <a:t>9</a:t>
            </a:r>
            <a:r>
              <a:rPr lang="pt-BR" sz="1270" dirty="0">
                <a:latin typeface="Calibri" panose="020F0502020204030204" pitchFamily="34" charset="0"/>
                <a:ea typeface="Calibri" panose="020F0502020204030204" pitchFamily="34" charset="0"/>
                <a:cs typeface="Times New Roman" panose="02020603050405020304" pitchFamily="18" charset="0"/>
              </a:rPr>
              <a:t>, David Heckerman</a:t>
            </a:r>
            <a:r>
              <a:rPr lang="pt-BR" sz="1270" baseline="30000" dirty="0">
                <a:latin typeface="Calibri" panose="020F0502020204030204" pitchFamily="34" charset="0"/>
                <a:ea typeface="Calibri" panose="020F0502020204030204" pitchFamily="34" charset="0"/>
                <a:cs typeface="Times New Roman" panose="02020603050405020304" pitchFamily="18" charset="0"/>
              </a:rPr>
              <a:t>8</a:t>
            </a:r>
            <a:endParaRPr lang="pt-BR" sz="127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m 9">
            <a:extLst>
              <a:ext uri="{FF2B5EF4-FFF2-40B4-BE49-F238E27FC236}">
                <a16:creationId xmlns:a16="http://schemas.microsoft.com/office/drawing/2014/main" xmlns="" id="{560F31CB-D54F-4269-9E86-7037E61F2149}"/>
              </a:ext>
            </a:extLst>
          </p:cNvPr>
          <p:cNvPicPr>
            <a:picLocks noChangeAspect="1"/>
          </p:cNvPicPr>
          <p:nvPr/>
        </p:nvPicPr>
        <p:blipFill rotWithShape="1">
          <a:blip r:embed="rId3"/>
          <a:srcRect l="10000" t="36620" r="25049" b="3734"/>
          <a:stretch/>
        </p:blipFill>
        <p:spPr>
          <a:xfrm>
            <a:off x="4877181" y="3726132"/>
            <a:ext cx="4059936" cy="2097231"/>
          </a:xfrm>
          <a:prstGeom prst="rect">
            <a:avLst/>
          </a:prstGeom>
        </p:spPr>
      </p:pic>
      <p:sp>
        <p:nvSpPr>
          <p:cNvPr id="11" name="Espaço Reservado para Conteúdo 2">
            <a:extLst>
              <a:ext uri="{FF2B5EF4-FFF2-40B4-BE49-F238E27FC236}">
                <a16:creationId xmlns:a16="http://schemas.microsoft.com/office/drawing/2014/main" xmlns="" id="{152064BD-32F2-45E2-9515-9E47C6617A7C}"/>
              </a:ext>
            </a:extLst>
          </p:cNvPr>
          <p:cNvSpPr txBox="1">
            <a:spLocks/>
          </p:cNvSpPr>
          <p:nvPr/>
        </p:nvSpPr>
        <p:spPr>
          <a:xfrm>
            <a:off x="5206365" y="3449576"/>
            <a:ext cx="1532763" cy="3706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050" dirty="0"/>
              <a:t>AP85-441 </a:t>
            </a:r>
            <a:r>
              <a:rPr lang="pt-BR" sz="1050" i="1" dirty="0" err="1"/>
              <a:t>vs</a:t>
            </a:r>
            <a:r>
              <a:rPr lang="pt-BR" sz="1050" dirty="0"/>
              <a:t> SP80-3280</a:t>
            </a:r>
          </a:p>
        </p:txBody>
      </p:sp>
      <p:sp>
        <p:nvSpPr>
          <p:cNvPr id="12" name="Espaço Reservado para Conteúdo 2">
            <a:extLst>
              <a:ext uri="{FF2B5EF4-FFF2-40B4-BE49-F238E27FC236}">
                <a16:creationId xmlns:a16="http://schemas.microsoft.com/office/drawing/2014/main" xmlns="" id="{57401795-6C6B-439A-AC3E-62F063567937}"/>
              </a:ext>
            </a:extLst>
          </p:cNvPr>
          <p:cNvSpPr txBox="1">
            <a:spLocks/>
          </p:cNvSpPr>
          <p:nvPr/>
        </p:nvSpPr>
        <p:spPr>
          <a:xfrm>
            <a:off x="7447788" y="3449576"/>
            <a:ext cx="1532763" cy="3706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050" dirty="0"/>
              <a:t>R570 </a:t>
            </a:r>
            <a:r>
              <a:rPr lang="pt-BR" sz="1050" i="1" dirty="0" err="1"/>
              <a:t>vs</a:t>
            </a:r>
            <a:r>
              <a:rPr lang="pt-BR" sz="1050" dirty="0"/>
              <a:t> SP80-3280</a:t>
            </a:r>
          </a:p>
        </p:txBody>
      </p:sp>
    </p:spTree>
    <p:extLst>
      <p:ext uri="{BB962C8B-B14F-4D97-AF65-F5344CB8AC3E}">
        <p14:creationId xmlns:p14="http://schemas.microsoft.com/office/powerpoint/2010/main" val="9655055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4101411" cy="5143500"/>
          </a:xfrm>
          <a:prstGeom prst="rect">
            <a:avLst/>
          </a:prstGeom>
          <a:solidFill>
            <a:srgbClr val="365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xmlns="" id="{7E5A9B45-9D86-C34C-9D0B-950E2907A062}"/>
              </a:ext>
            </a:extLst>
          </p:cNvPr>
          <p:cNvSpPr>
            <a:spLocks noGrp="1"/>
          </p:cNvSpPr>
          <p:nvPr>
            <p:ph type="ctrTitle"/>
          </p:nvPr>
        </p:nvSpPr>
        <p:spPr>
          <a:xfrm>
            <a:off x="475707" y="1460029"/>
            <a:ext cx="3156492" cy="2276143"/>
          </a:xfrm>
        </p:spPr>
        <p:txBody>
          <a:bodyPr anchor="b">
            <a:noAutofit/>
          </a:bodyPr>
          <a:lstStyle/>
          <a:p>
            <a:pPr algn="r"/>
            <a:r>
              <a:rPr lang="en-US" sz="3300" b="1" dirty="0">
                <a:solidFill>
                  <a:srgbClr val="FFFFFF"/>
                </a:solidFill>
              </a:rPr>
              <a:t>BBEST 2020</a:t>
            </a:r>
            <a:br>
              <a:rPr lang="en-US" sz="3300" b="1" dirty="0">
                <a:solidFill>
                  <a:srgbClr val="FFFFFF"/>
                </a:solidFill>
              </a:rPr>
            </a:br>
            <a:r>
              <a:rPr lang="en-US" sz="3300" b="1" dirty="0">
                <a:solidFill>
                  <a:srgbClr val="FFFFFF"/>
                </a:solidFill>
              </a:rPr>
              <a:t>Brazilian Bioenergy Science and Technology Conference</a:t>
            </a:r>
          </a:p>
        </p:txBody>
      </p:sp>
      <p:sp>
        <p:nvSpPr>
          <p:cNvPr id="3" name="Subtitle 2">
            <a:extLst>
              <a:ext uri="{FF2B5EF4-FFF2-40B4-BE49-F238E27FC236}">
                <a16:creationId xmlns:a16="http://schemas.microsoft.com/office/drawing/2014/main" xmlns="" id="{CFFCFFC9-F3C9-8340-B760-E50190595AEE}"/>
              </a:ext>
            </a:extLst>
          </p:cNvPr>
          <p:cNvSpPr>
            <a:spLocks noGrp="1"/>
          </p:cNvSpPr>
          <p:nvPr>
            <p:ph type="subTitle" idx="1"/>
          </p:nvPr>
        </p:nvSpPr>
        <p:spPr>
          <a:xfrm>
            <a:off x="479191" y="3867124"/>
            <a:ext cx="3153009" cy="1654299"/>
          </a:xfrm>
        </p:spPr>
        <p:txBody>
          <a:bodyPr anchor="t">
            <a:normAutofit/>
          </a:bodyPr>
          <a:lstStyle/>
          <a:p>
            <a:pPr algn="r"/>
            <a:r>
              <a:rPr lang="en-US" sz="2700" b="1">
                <a:solidFill>
                  <a:srgbClr val="FFFFFF"/>
                </a:solidFill>
              </a:rPr>
              <a:t>March 30</a:t>
            </a:r>
            <a:r>
              <a:rPr lang="en-US" sz="2700" b="1" baseline="30000">
                <a:solidFill>
                  <a:srgbClr val="FFFFFF"/>
                </a:solidFill>
              </a:rPr>
              <a:t>th</a:t>
            </a:r>
            <a:r>
              <a:rPr lang="en-US" sz="2700" b="1">
                <a:solidFill>
                  <a:srgbClr val="FFFFFF"/>
                </a:solidFill>
              </a:rPr>
              <a:t> - April 1</a:t>
            </a:r>
            <a:r>
              <a:rPr lang="en-US" sz="2700" b="1" baseline="30000">
                <a:solidFill>
                  <a:srgbClr val="FFFFFF"/>
                </a:solidFill>
              </a:rPr>
              <a:t>st</a:t>
            </a:r>
            <a:endParaRPr lang="en-US" sz="2700" b="1">
              <a:solidFill>
                <a:srgbClr val="FFFFFF"/>
              </a:solidFill>
            </a:endParaRPr>
          </a:p>
          <a:p>
            <a:pPr algn="r"/>
            <a:r>
              <a:rPr lang="en-US" sz="2700" b="1">
                <a:solidFill>
                  <a:srgbClr val="FFFFFF"/>
                </a:solidFill>
              </a:rPr>
              <a:t>Hotel Renaissance, São Paulo</a:t>
            </a:r>
          </a:p>
        </p:txBody>
      </p:sp>
      <p:cxnSp>
        <p:nvCxnSpPr>
          <p:cNvPr id="23" name="Straight Connector 17">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0009" y="3803954"/>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xmlns="" id="{D93EBC02-86A3-A246-B351-2DB44EF8E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208" y="857250"/>
            <a:ext cx="4776300" cy="5163568"/>
          </a:xfrm>
          <a:prstGeom prst="rect">
            <a:avLst/>
          </a:prstGeom>
        </p:spPr>
      </p:pic>
      <p:sp>
        <p:nvSpPr>
          <p:cNvPr id="5" name="TextBox 4">
            <a:extLst>
              <a:ext uri="{FF2B5EF4-FFF2-40B4-BE49-F238E27FC236}">
                <a16:creationId xmlns:a16="http://schemas.microsoft.com/office/drawing/2014/main" xmlns="" id="{3506B2F3-E163-CB41-A49F-A082A0CD62F4}"/>
              </a:ext>
            </a:extLst>
          </p:cNvPr>
          <p:cNvSpPr txBox="1"/>
          <p:nvPr/>
        </p:nvSpPr>
        <p:spPr>
          <a:xfrm>
            <a:off x="825012" y="147090"/>
            <a:ext cx="7493975" cy="461665"/>
          </a:xfrm>
          <a:prstGeom prst="rect">
            <a:avLst/>
          </a:prstGeom>
          <a:noFill/>
        </p:spPr>
        <p:txBody>
          <a:bodyPr wrap="none" rtlCol="0">
            <a:spAutoFit/>
          </a:bodyPr>
          <a:lstStyle/>
          <a:p>
            <a:r>
              <a:rPr lang="en-US" sz="2400" b="1" dirty="0" err="1"/>
              <a:t>Em</a:t>
            </a:r>
            <a:r>
              <a:rPr lang="en-US" sz="2400" b="1" dirty="0"/>
              <a:t> </a:t>
            </a:r>
            <a:r>
              <a:rPr lang="en-US" sz="2400" b="1" dirty="0" err="1"/>
              <a:t>parceria</a:t>
            </a:r>
            <a:r>
              <a:rPr lang="en-US" sz="2400" b="1" dirty="0"/>
              <a:t> com o </a:t>
            </a:r>
            <a:r>
              <a:rPr lang="en-US" sz="2400" b="1" dirty="0" err="1"/>
              <a:t>Biofuture</a:t>
            </a:r>
            <a:r>
              <a:rPr lang="en-US" sz="2400" b="1" dirty="0"/>
              <a:t> Summit: http://</a:t>
            </a:r>
            <a:r>
              <a:rPr lang="en-US" sz="2400" b="1" dirty="0" err="1"/>
              <a:t>bbest.org.br</a:t>
            </a:r>
            <a:endParaRPr lang="en-US" sz="2400" b="1" dirty="0"/>
          </a:p>
        </p:txBody>
      </p:sp>
    </p:spTree>
    <p:extLst>
      <p:ext uri="{BB962C8B-B14F-4D97-AF65-F5344CB8AC3E}">
        <p14:creationId xmlns:p14="http://schemas.microsoft.com/office/powerpoint/2010/main" val="178443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a:extLst>
              <a:ext uri="{FF2B5EF4-FFF2-40B4-BE49-F238E27FC236}">
                <a16:creationId xmlns:a16="http://schemas.microsoft.com/office/drawing/2014/main" xmlns="" id="{EDA159DC-0911-9541-B27D-A079387EE96B}"/>
              </a:ext>
            </a:extLst>
          </p:cNvPr>
          <p:cNvSpPr>
            <a:spLocks noChangeArrowheads="1"/>
          </p:cNvSpPr>
          <p:nvPr/>
        </p:nvSpPr>
        <p:spPr bwMode="auto">
          <a:xfrm>
            <a:off x="0" y="0"/>
            <a:ext cx="9144000" cy="582613"/>
          </a:xfrm>
          <a:prstGeom prst="rect">
            <a:avLst/>
          </a:prstGeom>
          <a:solidFill>
            <a:schemeClr val="accent5">
              <a:lumMod val="20000"/>
              <a:lumOff val="80000"/>
            </a:schemeClr>
          </a:solidFill>
          <a:ln w="9525">
            <a:noFill/>
            <a:miter lim="800000"/>
            <a:headEnd/>
            <a:tailEnd/>
          </a:ln>
        </p:spPr>
        <p:txBody>
          <a:bodyPr wrap="none"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000" b="0" i="0" u="none" strike="noStrike" kern="1200" cap="none" spc="0" normalizeH="0" baseline="0" noProof="0">
              <a:ln>
                <a:noFill/>
              </a:ln>
              <a:solidFill>
                <a:prstClr val="white"/>
              </a:solidFill>
              <a:effectLst/>
              <a:uLnTx/>
              <a:uFillTx/>
              <a:latin typeface="Calibri" charset="0"/>
              <a:ea typeface="+mn-ea"/>
              <a:cs typeface="+mn-cs"/>
            </a:endParaRPr>
          </a:p>
        </p:txBody>
      </p:sp>
      <p:sp>
        <p:nvSpPr>
          <p:cNvPr id="6" name="Oval 106"/>
          <p:cNvSpPr/>
          <p:nvPr/>
        </p:nvSpPr>
        <p:spPr>
          <a:xfrm>
            <a:off x="1473943" y="4892163"/>
            <a:ext cx="1057936" cy="1057936"/>
          </a:xfrm>
          <a:prstGeom prst="ellipse">
            <a:avLst/>
          </a:prstGeom>
          <a:solidFill>
            <a:srgbClr val="EE8F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 name="Group 18"/>
          <p:cNvGrpSpPr>
            <a:grpSpLocks/>
          </p:cNvGrpSpPr>
          <p:nvPr/>
        </p:nvGrpSpPr>
        <p:grpSpPr bwMode="auto">
          <a:xfrm>
            <a:off x="381910" y="842472"/>
            <a:ext cx="3857976" cy="540056"/>
            <a:chOff x="1524000" y="5003800"/>
            <a:chExt cx="9448800" cy="1320800"/>
          </a:xfrm>
          <a:solidFill>
            <a:schemeClr val="accent6"/>
          </a:solidFill>
        </p:grpSpPr>
        <p:sp>
          <p:nvSpPr>
            <p:cNvPr id="8" name="Chevron 19"/>
            <p:cNvSpPr/>
            <p:nvPr/>
          </p:nvSpPr>
          <p:spPr>
            <a:xfrm>
              <a:off x="1524000" y="5003800"/>
              <a:ext cx="1322678" cy="132080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Chevron 20"/>
            <p:cNvSpPr/>
            <p:nvPr/>
          </p:nvSpPr>
          <p:spPr>
            <a:xfrm>
              <a:off x="2691525" y="5003800"/>
              <a:ext cx="1322676" cy="132080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hevron 21"/>
            <p:cNvSpPr/>
            <p:nvPr/>
          </p:nvSpPr>
          <p:spPr>
            <a:xfrm>
              <a:off x="3859048" y="5003800"/>
              <a:ext cx="1322678" cy="132080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Chevron 22"/>
            <p:cNvSpPr/>
            <p:nvPr/>
          </p:nvSpPr>
          <p:spPr>
            <a:xfrm>
              <a:off x="5030451" y="5003800"/>
              <a:ext cx="1318798" cy="132080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Chevron 23"/>
            <p:cNvSpPr/>
            <p:nvPr/>
          </p:nvSpPr>
          <p:spPr>
            <a:xfrm>
              <a:off x="6147551" y="5003800"/>
              <a:ext cx="1318798" cy="132080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Chevron 24"/>
            <p:cNvSpPr/>
            <p:nvPr/>
          </p:nvSpPr>
          <p:spPr>
            <a:xfrm>
              <a:off x="7315076" y="5003800"/>
              <a:ext cx="1322676" cy="132080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Chevron 25"/>
            <p:cNvSpPr/>
            <p:nvPr/>
          </p:nvSpPr>
          <p:spPr>
            <a:xfrm>
              <a:off x="8482599" y="5003800"/>
              <a:ext cx="1322678" cy="132080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hevron 26"/>
            <p:cNvSpPr/>
            <p:nvPr/>
          </p:nvSpPr>
          <p:spPr>
            <a:xfrm>
              <a:off x="9650124" y="5003800"/>
              <a:ext cx="1322676" cy="1320800"/>
            </a:xfrm>
            <a:prstGeom prst="chevron">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TextBox 45"/>
          <p:cNvSpPr txBox="1">
            <a:spLocks noChangeArrowheads="1"/>
          </p:cNvSpPr>
          <p:nvPr/>
        </p:nvSpPr>
        <p:spPr bwMode="auto">
          <a:xfrm>
            <a:off x="2714868" y="130372"/>
            <a:ext cx="43964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just" defTabSz="456102" rtl="0" eaLnBrk="1" fontAlgn="base" latinLnBrk="0" hangingPunct="1">
              <a:lnSpc>
                <a:spcPct val="100000"/>
              </a:lnSpc>
              <a:spcBef>
                <a:spcPct val="0"/>
              </a:spcBef>
              <a:spcAft>
                <a:spcPct val="0"/>
              </a:spcAft>
              <a:buClrTx/>
              <a:buSzTx/>
              <a:buFontTx/>
              <a:buNone/>
              <a:tabLst/>
              <a:defRPr/>
            </a:pPr>
            <a:r>
              <a:rPr kumimoji="0" lang="en-US" altLang="pt-BR" sz="1600" b="1" i="0" u="none" strike="noStrike" kern="1200" cap="none" spc="300" normalizeH="0" baseline="0" noProof="0" dirty="0">
                <a:ln>
                  <a:noFill/>
                </a:ln>
                <a:solidFill>
                  <a:srgbClr val="3A6D70"/>
                </a:solidFill>
                <a:effectLst/>
                <a:uLnTx/>
                <a:uFillTx/>
                <a:latin typeface="Calibri Light" panose="020F0302020204030204" pitchFamily="34" charset="0"/>
                <a:ea typeface="MS PGothic" panose="020B0600070205080204" pitchFamily="34" charset="-128"/>
                <a:cs typeface="+mn-cs"/>
              </a:rPr>
              <a:t>http://</a:t>
            </a:r>
            <a:r>
              <a:rPr kumimoji="0" lang="en-US" altLang="pt-BR" sz="1600" b="1" i="0" u="none" strike="noStrike" kern="1200" cap="none" spc="300" normalizeH="0" baseline="0" noProof="0" dirty="0" err="1">
                <a:ln>
                  <a:noFill/>
                </a:ln>
                <a:solidFill>
                  <a:srgbClr val="3A6D70"/>
                </a:solidFill>
                <a:effectLst/>
                <a:uLnTx/>
                <a:uFillTx/>
                <a:latin typeface="Calibri Light" panose="020F0302020204030204" pitchFamily="34" charset="0"/>
                <a:ea typeface="MS PGothic" panose="020B0600070205080204" pitchFamily="34" charset="-128"/>
                <a:cs typeface="+mn-cs"/>
              </a:rPr>
              <a:t>bioenfapesp.org.br</a:t>
            </a:r>
            <a:endParaRPr kumimoji="0" lang="en-US" altLang="pt-BR" sz="1600" b="1" i="0" u="none" strike="noStrike" kern="1200" cap="none" spc="300" normalizeH="0" baseline="0" noProof="0" dirty="0">
              <a:ln>
                <a:noFill/>
              </a:ln>
              <a:solidFill>
                <a:srgbClr val="3A6D70"/>
              </a:solidFill>
              <a:effectLst/>
              <a:uLnTx/>
              <a:uFillTx/>
              <a:latin typeface="Calibri Light" panose="020F0302020204030204" pitchFamily="34" charset="0"/>
              <a:ea typeface="MS PGothic" panose="020B0600070205080204" pitchFamily="34" charset="-128"/>
              <a:cs typeface="+mn-cs"/>
            </a:endParaRPr>
          </a:p>
        </p:txBody>
      </p:sp>
      <p:grpSp>
        <p:nvGrpSpPr>
          <p:cNvPr id="27" name="Group 93"/>
          <p:cNvGrpSpPr>
            <a:grpSpLocks/>
          </p:cNvGrpSpPr>
          <p:nvPr/>
        </p:nvGrpSpPr>
        <p:grpSpPr bwMode="auto">
          <a:xfrm>
            <a:off x="819896" y="1621828"/>
            <a:ext cx="7347238" cy="4940419"/>
            <a:chOff x="1109067" y="12959109"/>
            <a:chExt cx="7364681" cy="4951233"/>
          </a:xfrm>
        </p:grpSpPr>
        <p:sp>
          <p:nvSpPr>
            <p:cNvPr id="28" name="Oval 81"/>
            <p:cNvSpPr/>
            <p:nvPr/>
          </p:nvSpPr>
          <p:spPr>
            <a:xfrm>
              <a:off x="5353698" y="12959109"/>
              <a:ext cx="957259" cy="95708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Oval 79"/>
            <p:cNvSpPr/>
            <p:nvPr/>
          </p:nvSpPr>
          <p:spPr>
            <a:xfrm>
              <a:off x="3829513" y="15286428"/>
              <a:ext cx="2869305" cy="262391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77"/>
            <p:cNvSpPr/>
            <p:nvPr/>
          </p:nvSpPr>
          <p:spPr>
            <a:xfrm>
              <a:off x="1109067" y="14214425"/>
              <a:ext cx="3192989" cy="339517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78"/>
            <p:cNvSpPr/>
            <p:nvPr/>
          </p:nvSpPr>
          <p:spPr>
            <a:xfrm>
              <a:off x="2918556" y="12959109"/>
              <a:ext cx="2767001" cy="2766491"/>
            </a:xfrm>
            <a:prstGeom prst="ellipse">
              <a:avLst/>
            </a:prstGeom>
            <a:solidFill>
              <a:srgbClr val="3A6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80"/>
            <p:cNvSpPr/>
            <p:nvPr/>
          </p:nvSpPr>
          <p:spPr>
            <a:xfrm>
              <a:off x="5565460" y="13431208"/>
              <a:ext cx="2908288" cy="2907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82"/>
            <p:cNvSpPr/>
            <p:nvPr/>
          </p:nvSpPr>
          <p:spPr>
            <a:xfrm>
              <a:off x="7381793" y="17363432"/>
              <a:ext cx="417510" cy="415847"/>
            </a:xfrm>
            <a:prstGeom prst="ellipse">
              <a:avLst/>
            </a:prstGeom>
            <a:solidFill>
              <a:srgbClr val="3A6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83"/>
            <p:cNvSpPr/>
            <p:nvPr/>
          </p:nvSpPr>
          <p:spPr>
            <a:xfrm>
              <a:off x="3416492" y="17080778"/>
              <a:ext cx="800097" cy="79994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Box 85"/>
            <p:cNvSpPr txBox="1"/>
            <p:nvPr/>
          </p:nvSpPr>
          <p:spPr>
            <a:xfrm>
              <a:off x="3240742" y="13574837"/>
              <a:ext cx="2112955" cy="1200322"/>
            </a:xfrm>
            <a:prstGeom prst="rect">
              <a:avLst/>
            </a:prstGeom>
            <a:noFill/>
          </p:spPr>
          <p:txBody>
            <a:bodyPr>
              <a:spAutoFit/>
            </a:body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sz="7183" b="1" i="0" u="none" strike="noStrike" kern="1200" cap="none" spc="299" normalizeH="0" baseline="0" noProof="0" dirty="0">
                  <a:ln>
                    <a:noFill/>
                  </a:ln>
                  <a:solidFill>
                    <a:prstClr val="white"/>
                  </a:solidFill>
                  <a:effectLst/>
                  <a:uLnTx/>
                  <a:uFillTx/>
                  <a:latin typeface="Calibri"/>
                  <a:ea typeface="ＭＳ Ｐゴシック" charset="0"/>
                  <a:cs typeface="Calibri"/>
                </a:rPr>
                <a:t>231</a:t>
              </a:r>
            </a:p>
          </p:txBody>
        </p:sp>
        <p:sp>
          <p:nvSpPr>
            <p:cNvPr id="36" name="TextBox 86"/>
            <p:cNvSpPr txBox="1">
              <a:spLocks noChangeArrowheads="1"/>
            </p:cNvSpPr>
            <p:nvPr/>
          </p:nvSpPr>
          <p:spPr bwMode="auto">
            <a:xfrm>
              <a:off x="3260918" y="14700013"/>
              <a:ext cx="2096507" cy="37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altLang="pt-BR"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Research projects</a:t>
              </a:r>
            </a:p>
          </p:txBody>
        </p:sp>
        <p:sp>
          <p:nvSpPr>
            <p:cNvPr id="37" name="TextBox 87"/>
            <p:cNvSpPr txBox="1"/>
            <p:nvPr/>
          </p:nvSpPr>
          <p:spPr>
            <a:xfrm>
              <a:off x="1417587" y="15350916"/>
              <a:ext cx="2698831" cy="1110421"/>
            </a:xfrm>
            <a:prstGeom prst="rect">
              <a:avLst/>
            </a:prstGeom>
            <a:noFill/>
          </p:spPr>
          <p:txBody>
            <a:bodyPr wrap="square">
              <a:spAutoFit/>
            </a:body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299" normalizeH="0" baseline="0" noProof="0" dirty="0">
                  <a:ln>
                    <a:noFill/>
                  </a:ln>
                  <a:solidFill>
                    <a:prstClr val="white"/>
                  </a:solidFill>
                  <a:effectLst/>
                  <a:uLnTx/>
                  <a:uFillTx/>
                  <a:latin typeface="Calibri"/>
                  <a:ea typeface="ＭＳ Ｐゴシック" charset="0"/>
                  <a:cs typeface="Calibri"/>
                </a:rPr>
                <a:t>1100+</a:t>
              </a:r>
            </a:p>
          </p:txBody>
        </p:sp>
        <p:sp>
          <p:nvSpPr>
            <p:cNvPr id="38" name="TextBox 88"/>
            <p:cNvSpPr txBox="1">
              <a:spLocks noChangeArrowheads="1"/>
            </p:cNvSpPr>
            <p:nvPr/>
          </p:nvSpPr>
          <p:spPr bwMode="auto">
            <a:xfrm>
              <a:off x="1554486" y="16377215"/>
              <a:ext cx="2096507" cy="64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altLang="pt-BR"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Scientific publications</a:t>
              </a:r>
            </a:p>
          </p:txBody>
        </p:sp>
        <p:sp>
          <p:nvSpPr>
            <p:cNvPr id="39" name="TextBox 89"/>
            <p:cNvSpPr txBox="1"/>
            <p:nvPr/>
          </p:nvSpPr>
          <p:spPr>
            <a:xfrm>
              <a:off x="5970252" y="14066269"/>
              <a:ext cx="2112955" cy="1200322"/>
            </a:xfrm>
            <a:prstGeom prst="rect">
              <a:avLst/>
            </a:prstGeom>
            <a:noFill/>
          </p:spPr>
          <p:txBody>
            <a:bodyPr>
              <a:spAutoFit/>
            </a:body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sz="7183" b="1" i="0" u="none" strike="noStrike" kern="1200" cap="none" spc="299" normalizeH="0" baseline="0" noProof="0" dirty="0">
                  <a:ln>
                    <a:noFill/>
                  </a:ln>
                  <a:solidFill>
                    <a:prstClr val="white"/>
                  </a:solidFill>
                  <a:effectLst/>
                  <a:uLnTx/>
                  <a:uFillTx/>
                  <a:latin typeface="Calibri"/>
                  <a:ea typeface="ＭＳ Ｐゴシック" charset="0"/>
                  <a:cs typeface="Calibri"/>
                </a:rPr>
                <a:t>560</a:t>
              </a:r>
            </a:p>
          </p:txBody>
        </p:sp>
        <p:sp>
          <p:nvSpPr>
            <p:cNvPr id="40" name="TextBox 90"/>
            <p:cNvSpPr txBox="1">
              <a:spLocks noChangeArrowheads="1"/>
            </p:cNvSpPr>
            <p:nvPr/>
          </p:nvSpPr>
          <p:spPr bwMode="auto">
            <a:xfrm>
              <a:off x="5997801" y="15156231"/>
              <a:ext cx="2096507" cy="64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altLang="pt-BR"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Scholarships</a:t>
              </a:r>
            </a:p>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altLang="pt-BR"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(Brazil and abroad)</a:t>
              </a:r>
            </a:p>
          </p:txBody>
        </p:sp>
        <p:sp>
          <p:nvSpPr>
            <p:cNvPr id="41" name="TextBox 91"/>
            <p:cNvSpPr txBox="1"/>
            <p:nvPr/>
          </p:nvSpPr>
          <p:spPr>
            <a:xfrm>
              <a:off x="4216589" y="15864843"/>
              <a:ext cx="2274217" cy="1110421"/>
            </a:xfrm>
            <a:prstGeom prst="rect">
              <a:avLst/>
            </a:prstGeom>
            <a:noFill/>
          </p:spPr>
          <p:txBody>
            <a:bodyPr wrap="square">
              <a:spAutoFit/>
            </a:body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299" normalizeH="0" baseline="0" noProof="0" dirty="0">
                  <a:ln>
                    <a:noFill/>
                  </a:ln>
                  <a:solidFill>
                    <a:prstClr val="white"/>
                  </a:solidFill>
                  <a:effectLst/>
                  <a:uLnTx/>
                  <a:uFillTx/>
                  <a:latin typeface="Calibri"/>
                  <a:ea typeface="ＭＳ Ｐゴシック" charset="0"/>
                  <a:cs typeface="Calibri"/>
                </a:rPr>
                <a:t>400+</a:t>
              </a:r>
            </a:p>
          </p:txBody>
        </p:sp>
        <p:sp>
          <p:nvSpPr>
            <p:cNvPr id="42" name="TextBox 92"/>
            <p:cNvSpPr txBox="1">
              <a:spLocks noChangeArrowheads="1"/>
            </p:cNvSpPr>
            <p:nvPr/>
          </p:nvSpPr>
          <p:spPr bwMode="auto">
            <a:xfrm>
              <a:off x="4270651" y="16867037"/>
              <a:ext cx="2096507" cy="64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altLang="pt-BR"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Researchers involved</a:t>
              </a:r>
            </a:p>
          </p:txBody>
        </p:sp>
      </p:grpSp>
      <p:sp>
        <p:nvSpPr>
          <p:cNvPr id="43" name="Oval 78"/>
          <p:cNvSpPr/>
          <p:nvPr/>
        </p:nvSpPr>
        <p:spPr bwMode="auto">
          <a:xfrm>
            <a:off x="6216062" y="4671879"/>
            <a:ext cx="1886446" cy="1968053"/>
          </a:xfrm>
          <a:prstGeom prst="ellipse">
            <a:avLst/>
          </a:prstGeom>
          <a:solidFill>
            <a:srgbClr val="3A6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610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91"/>
          <p:cNvSpPr txBox="1"/>
          <p:nvPr/>
        </p:nvSpPr>
        <p:spPr bwMode="auto">
          <a:xfrm>
            <a:off x="6136457" y="4874393"/>
            <a:ext cx="2107951" cy="1197700"/>
          </a:xfrm>
          <a:prstGeom prst="rect">
            <a:avLst/>
          </a:prstGeom>
          <a:noFill/>
        </p:spPr>
        <p:txBody>
          <a:bodyPr>
            <a:spAutoFit/>
          </a:body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sz="7183" b="1" i="0" u="none" strike="noStrike" kern="1200" cap="none" spc="299" normalizeH="0" baseline="0" noProof="0" dirty="0">
                <a:ln>
                  <a:noFill/>
                </a:ln>
                <a:solidFill>
                  <a:prstClr val="white"/>
                </a:solidFill>
                <a:effectLst/>
                <a:uLnTx/>
                <a:uFillTx/>
                <a:latin typeface="Calibri"/>
                <a:ea typeface="ＭＳ Ｐゴシック" charset="0"/>
                <a:cs typeface="Calibri"/>
              </a:rPr>
              <a:t>169</a:t>
            </a:r>
          </a:p>
        </p:txBody>
      </p:sp>
      <p:sp>
        <p:nvSpPr>
          <p:cNvPr id="45" name="TextBox 92"/>
          <p:cNvSpPr txBox="1">
            <a:spLocks noChangeArrowheads="1"/>
          </p:cNvSpPr>
          <p:nvPr/>
        </p:nvSpPr>
        <p:spPr bwMode="auto">
          <a:xfrm>
            <a:off x="6065533" y="5915916"/>
            <a:ext cx="20915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456102" rtl="0" eaLnBrk="1" fontAlgn="base" latinLnBrk="0" hangingPunct="1">
              <a:lnSpc>
                <a:spcPct val="100000"/>
              </a:lnSpc>
              <a:spcBef>
                <a:spcPct val="0"/>
              </a:spcBef>
              <a:spcAft>
                <a:spcPct val="0"/>
              </a:spcAft>
              <a:buClrTx/>
              <a:buSzTx/>
              <a:buFontTx/>
              <a:buNone/>
              <a:tabLst/>
              <a:defRPr/>
            </a:pPr>
            <a:r>
              <a:rPr kumimoji="0" lang="en-US" altLang="pt-BR"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Start-ups</a:t>
            </a:r>
          </a:p>
        </p:txBody>
      </p:sp>
      <p:sp>
        <p:nvSpPr>
          <p:cNvPr id="3" name="TextBox 2">
            <a:extLst>
              <a:ext uri="{FF2B5EF4-FFF2-40B4-BE49-F238E27FC236}">
                <a16:creationId xmlns:a16="http://schemas.microsoft.com/office/drawing/2014/main" xmlns="" id="{BB573FF7-6C3B-6547-847C-DD4BCD5866ED}"/>
              </a:ext>
            </a:extLst>
          </p:cNvPr>
          <p:cNvSpPr txBox="1"/>
          <p:nvPr/>
        </p:nvSpPr>
        <p:spPr>
          <a:xfrm>
            <a:off x="4297463" y="783768"/>
            <a:ext cx="4701928" cy="6976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pt-BR" sz="1800" b="1" i="0" u="none" strike="noStrike" kern="1200" cap="none" spc="0" normalizeH="0" baseline="0" noProof="0" dirty="0">
                <a:ln>
                  <a:noFill/>
                </a:ln>
                <a:solidFill>
                  <a:srgbClr val="008000"/>
                </a:solidFill>
                <a:effectLst/>
                <a:uLnTx/>
                <a:uFillTx/>
                <a:latin typeface="Calibri Light" panose="020F0302020204030204" pitchFamily="34" charset="0"/>
                <a:ea typeface="Calibri (Body)" charset="0"/>
                <a:cs typeface="Calibri (Body)" charset="0"/>
              </a:rPr>
              <a:t>Conhecimento fundamental e novas tecnologias:</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pt-BR" sz="1800" b="1" i="0" u="none" strike="noStrike" kern="1200" cap="none" spc="0" normalizeH="0" baseline="0" noProof="0" dirty="0">
                <a:ln>
                  <a:noFill/>
                </a:ln>
                <a:solidFill>
                  <a:srgbClr val="008000"/>
                </a:solidFill>
                <a:effectLst/>
                <a:uLnTx/>
                <a:uFillTx/>
                <a:latin typeface="Calibri Light" panose="020F0302020204030204" pitchFamily="34" charset="0"/>
                <a:ea typeface="Calibri (Body)" charset="0"/>
                <a:cs typeface="Calibri (Body)" charset="0"/>
              </a:rPr>
              <a:t>US$ 200 </a:t>
            </a:r>
            <a:r>
              <a:rPr kumimoji="0" lang="pt-BR" sz="1800" b="1" i="0" u="none" strike="noStrike" kern="1200" cap="none" spc="0" normalizeH="0" baseline="0" noProof="0" dirty="0" err="1">
                <a:ln>
                  <a:noFill/>
                </a:ln>
                <a:solidFill>
                  <a:srgbClr val="008000"/>
                </a:solidFill>
                <a:effectLst/>
                <a:uLnTx/>
                <a:uFillTx/>
                <a:latin typeface="Calibri Light" panose="020F0302020204030204" pitchFamily="34" charset="0"/>
                <a:ea typeface="Calibri (Body)" charset="0"/>
                <a:cs typeface="Calibri (Body)" charset="0"/>
              </a:rPr>
              <a:t>million</a:t>
            </a:r>
            <a:endParaRPr kumimoji="0" lang="pt-BR" sz="1800" b="1" i="0" u="none" strike="noStrike" kern="1200" cap="none" spc="0" normalizeH="0" baseline="0" noProof="0" dirty="0">
              <a:ln>
                <a:noFill/>
              </a:ln>
              <a:solidFill>
                <a:srgbClr val="008000"/>
              </a:solidFill>
              <a:effectLst/>
              <a:uLnTx/>
              <a:uFillTx/>
              <a:latin typeface="Calibri Light" panose="020F0302020204030204" pitchFamily="34" charset="0"/>
              <a:ea typeface="Calibri (Body)" charset="0"/>
              <a:cs typeface="Calibri (Body)" charset="0"/>
            </a:endParaRPr>
          </a:p>
        </p:txBody>
      </p:sp>
      <p:pic>
        <p:nvPicPr>
          <p:cNvPr id="4" name="Picture 3" descr="A close up of a sign&#10;&#10;Description automatically generated">
            <a:extLst>
              <a:ext uri="{FF2B5EF4-FFF2-40B4-BE49-F238E27FC236}">
                <a16:creationId xmlns:a16="http://schemas.microsoft.com/office/drawing/2014/main" xmlns="" id="{D5478876-E00F-D546-A1DE-1AF7C9A26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10" y="1583662"/>
            <a:ext cx="1826583" cy="1220587"/>
          </a:xfrm>
          <a:prstGeom prst="rect">
            <a:avLst/>
          </a:prstGeom>
        </p:spPr>
      </p:pic>
    </p:spTree>
    <p:extLst>
      <p:ext uri="{BB962C8B-B14F-4D97-AF65-F5344CB8AC3E}">
        <p14:creationId xmlns:p14="http://schemas.microsoft.com/office/powerpoint/2010/main" val="337396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a:extLst>
              <a:ext uri="{FF2B5EF4-FFF2-40B4-BE49-F238E27FC236}">
                <a16:creationId xmlns:a16="http://schemas.microsoft.com/office/drawing/2014/main" xmlns="" id="{599560FF-46F1-E04A-A7F4-390E9AD8C472}"/>
              </a:ext>
            </a:extLst>
          </p:cNvPr>
          <p:cNvPicPr>
            <a:picLocks noChangeAspect="1"/>
          </p:cNvPicPr>
          <p:nvPr/>
        </p:nvPicPr>
        <p:blipFill>
          <a:blip r:embed="rId2"/>
          <a:stretch>
            <a:fillRect/>
          </a:stretch>
        </p:blipFill>
        <p:spPr>
          <a:xfrm>
            <a:off x="49720" y="184767"/>
            <a:ext cx="9053115" cy="4245910"/>
          </a:xfrm>
          <a:prstGeom prst="rect">
            <a:avLst/>
          </a:prstGeom>
          <a:ln>
            <a:solidFill>
              <a:schemeClr val="tx1"/>
            </a:solidFill>
          </a:ln>
        </p:spPr>
      </p:pic>
      <p:pic>
        <p:nvPicPr>
          <p:cNvPr id="4" name="Imagem 3">
            <a:extLst>
              <a:ext uri="{FF2B5EF4-FFF2-40B4-BE49-F238E27FC236}">
                <a16:creationId xmlns:a16="http://schemas.microsoft.com/office/drawing/2014/main" xmlns="" id="{1745B085-4B95-4B46-8008-9DF88DB23918}"/>
              </a:ext>
            </a:extLst>
          </p:cNvPr>
          <p:cNvPicPr>
            <a:picLocks noChangeAspect="1"/>
          </p:cNvPicPr>
          <p:nvPr/>
        </p:nvPicPr>
        <p:blipFill>
          <a:blip r:embed="rId3"/>
          <a:stretch>
            <a:fillRect/>
          </a:stretch>
        </p:blipFill>
        <p:spPr>
          <a:xfrm>
            <a:off x="267365" y="1564957"/>
            <a:ext cx="8378900" cy="4259441"/>
          </a:xfrm>
          <a:prstGeom prst="rect">
            <a:avLst/>
          </a:prstGeom>
          <a:ln w="25400">
            <a:solidFill>
              <a:schemeClr val="tx2">
                <a:lumMod val="60000"/>
                <a:lumOff val="40000"/>
              </a:schemeClr>
            </a:solidFill>
          </a:ln>
        </p:spPr>
      </p:pic>
      <p:pic>
        <p:nvPicPr>
          <p:cNvPr id="5" name="Imagem 4">
            <a:extLst>
              <a:ext uri="{FF2B5EF4-FFF2-40B4-BE49-F238E27FC236}">
                <a16:creationId xmlns:a16="http://schemas.microsoft.com/office/drawing/2014/main" xmlns="" id="{6B2A455B-749A-D748-944D-24B982321100}"/>
              </a:ext>
            </a:extLst>
          </p:cNvPr>
          <p:cNvPicPr>
            <a:picLocks noChangeAspect="1"/>
          </p:cNvPicPr>
          <p:nvPr/>
        </p:nvPicPr>
        <p:blipFill rotWithShape="1">
          <a:blip r:embed="rId4"/>
          <a:srcRect b="10202"/>
          <a:stretch/>
        </p:blipFill>
        <p:spPr>
          <a:xfrm>
            <a:off x="941760" y="963953"/>
            <a:ext cx="7920880" cy="5092675"/>
          </a:xfrm>
          <a:prstGeom prst="rect">
            <a:avLst/>
          </a:prstGeom>
          <a:ln w="25400">
            <a:solidFill>
              <a:schemeClr val="accent6">
                <a:lumMod val="75000"/>
              </a:schemeClr>
            </a:solidFill>
          </a:ln>
        </p:spPr>
      </p:pic>
      <p:pic>
        <p:nvPicPr>
          <p:cNvPr id="13" name="Imagem 12">
            <a:extLst>
              <a:ext uri="{FF2B5EF4-FFF2-40B4-BE49-F238E27FC236}">
                <a16:creationId xmlns:a16="http://schemas.microsoft.com/office/drawing/2014/main" xmlns="" id="{B6CE135D-EB18-3A4B-8CC2-C57A1AE92B31}"/>
              </a:ext>
            </a:extLst>
          </p:cNvPr>
          <p:cNvPicPr>
            <a:picLocks noChangeAspect="1"/>
          </p:cNvPicPr>
          <p:nvPr/>
        </p:nvPicPr>
        <p:blipFill rotWithShape="1">
          <a:blip r:embed="rId5"/>
          <a:srcRect b="6989"/>
          <a:stretch/>
        </p:blipFill>
        <p:spPr>
          <a:xfrm>
            <a:off x="533400" y="1343120"/>
            <a:ext cx="7767038" cy="4677285"/>
          </a:xfrm>
          <a:prstGeom prst="rect">
            <a:avLst/>
          </a:prstGeom>
          <a:solidFill>
            <a:schemeClr val="bg1"/>
          </a:solidFill>
          <a:ln w="25400">
            <a:solidFill>
              <a:srgbClr val="FFC000"/>
            </a:solidFill>
          </a:ln>
        </p:spPr>
      </p:pic>
      <p:pic>
        <p:nvPicPr>
          <p:cNvPr id="15" name="Imagem 14">
            <a:extLst>
              <a:ext uri="{FF2B5EF4-FFF2-40B4-BE49-F238E27FC236}">
                <a16:creationId xmlns:a16="http://schemas.microsoft.com/office/drawing/2014/main" xmlns="" id="{6CF3AA80-FCB4-0545-B0C0-9C3BFA2F8F0E}"/>
              </a:ext>
            </a:extLst>
          </p:cNvPr>
          <p:cNvPicPr>
            <a:picLocks noChangeAspect="1"/>
          </p:cNvPicPr>
          <p:nvPr/>
        </p:nvPicPr>
        <p:blipFill>
          <a:blip r:embed="rId6"/>
          <a:stretch>
            <a:fillRect/>
          </a:stretch>
        </p:blipFill>
        <p:spPr>
          <a:xfrm>
            <a:off x="267365" y="2563842"/>
            <a:ext cx="8724900" cy="2941652"/>
          </a:xfrm>
          <a:prstGeom prst="rect">
            <a:avLst/>
          </a:prstGeom>
          <a:solidFill>
            <a:schemeClr val="bg1"/>
          </a:solidFill>
          <a:ln w="50800">
            <a:solidFill>
              <a:srgbClr val="FF0000"/>
            </a:solidFill>
          </a:ln>
        </p:spPr>
      </p:pic>
      <p:pic>
        <p:nvPicPr>
          <p:cNvPr id="11" name="Picture 2">
            <a:extLst>
              <a:ext uri="{FF2B5EF4-FFF2-40B4-BE49-F238E27FC236}">
                <a16:creationId xmlns:a16="http://schemas.microsoft.com/office/drawing/2014/main" xmlns="" id="{B29E7F19-E642-A742-A119-8A32FA54BE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081" y="6215772"/>
            <a:ext cx="1719470" cy="50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m 25">
            <a:extLst>
              <a:ext uri="{FF2B5EF4-FFF2-40B4-BE49-F238E27FC236}">
                <a16:creationId xmlns:a16="http://schemas.microsoft.com/office/drawing/2014/main" xmlns="" id="{5736AB55-F3CF-7D4F-9B20-A7ECC4698B3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186" r="31049"/>
          <a:stretch/>
        </p:blipFill>
        <p:spPr>
          <a:xfrm>
            <a:off x="8213593" y="6120173"/>
            <a:ext cx="797327" cy="693573"/>
          </a:xfrm>
          <a:prstGeom prst="rect">
            <a:avLst/>
          </a:prstGeom>
        </p:spPr>
      </p:pic>
      <p:pic>
        <p:nvPicPr>
          <p:cNvPr id="14" name="Imagem 26">
            <a:extLst>
              <a:ext uri="{FF2B5EF4-FFF2-40B4-BE49-F238E27FC236}">
                <a16:creationId xmlns:a16="http://schemas.microsoft.com/office/drawing/2014/main" xmlns="" id="{43AF86E3-F675-A44F-AA9A-4EBEAFD740EB}"/>
              </a:ext>
            </a:extLst>
          </p:cNvPr>
          <p:cNvPicPr>
            <a:picLocks noChangeAspect="1"/>
          </p:cNvPicPr>
          <p:nvPr/>
        </p:nvPicPr>
        <p:blipFill>
          <a:blip r:embed="rId9"/>
          <a:stretch>
            <a:fillRect/>
          </a:stretch>
        </p:blipFill>
        <p:spPr>
          <a:xfrm>
            <a:off x="3687474" y="6281815"/>
            <a:ext cx="819093" cy="443675"/>
          </a:xfrm>
          <a:prstGeom prst="rect">
            <a:avLst/>
          </a:prstGeom>
        </p:spPr>
      </p:pic>
      <p:pic>
        <p:nvPicPr>
          <p:cNvPr id="16" name="Picture 2" descr="http://intranet.cnpem.org.br/arquivo/editor/file/CTBE_sal.jpg">
            <a:extLst>
              <a:ext uri="{FF2B5EF4-FFF2-40B4-BE49-F238E27FC236}">
                <a16:creationId xmlns:a16="http://schemas.microsoft.com/office/drawing/2014/main" xmlns="" id="{B30AF98E-227A-1D48-A761-B9D134D38C92}"/>
              </a:ext>
            </a:extLst>
          </p:cNvPr>
          <p:cNvPicPr>
            <a:picLocks noChangeAspect="1" noChangeArrowheads="1"/>
          </p:cNvPicPr>
          <p:nvPr/>
        </p:nvPicPr>
        <p:blipFill>
          <a:blip r:embed="rId10" cstate="print">
            <a:clrChange>
              <a:clrFrom>
                <a:srgbClr val="FFFFFF"/>
              </a:clrFrom>
              <a:clrTo>
                <a:srgbClr val="FFFFFF">
                  <a:alpha val="0"/>
                </a:srgbClr>
              </a:clrTo>
            </a:clrChange>
          </a:blip>
          <a:stretch>
            <a:fillRect/>
          </a:stretch>
        </p:blipFill>
        <p:spPr bwMode="auto">
          <a:xfrm>
            <a:off x="4805853" y="6306502"/>
            <a:ext cx="819093" cy="394302"/>
          </a:xfrm>
          <a:prstGeom prst="rect">
            <a:avLst/>
          </a:prstGeom>
          <a:noFill/>
          <a:ln>
            <a:noFill/>
          </a:ln>
        </p:spPr>
      </p:pic>
      <p:pic>
        <p:nvPicPr>
          <p:cNvPr id="17" name="Picture 11" descr="http://2.bp.blogspot.com/-4EdSVfYOIPk/UZY5hEKvi3I/AAAAAAAAAbI/90H0mGr5xGA/s1600/Embrapa-logo.jpg">
            <a:extLst>
              <a:ext uri="{FF2B5EF4-FFF2-40B4-BE49-F238E27FC236}">
                <a16:creationId xmlns:a16="http://schemas.microsoft.com/office/drawing/2014/main" xmlns="" id="{10CC6A9A-1984-B44A-8E80-2B1C1519DE36}"/>
              </a:ext>
            </a:extLst>
          </p:cNvPr>
          <p:cNvPicPr>
            <a:picLocks noChangeAspect="1" noChangeArrowheads="1"/>
          </p:cNvPicPr>
          <p:nvPr/>
        </p:nvPicPr>
        <p:blipFill>
          <a:blip r:embed="rId11" cstate="print">
            <a:clrChange>
              <a:clrFrom>
                <a:srgbClr val="FFFEFF"/>
              </a:clrFrom>
              <a:clrTo>
                <a:srgbClr val="FFFEFF">
                  <a:alpha val="0"/>
                </a:srgbClr>
              </a:clrTo>
            </a:clrChange>
          </a:blip>
          <a:srcRect t="18105" b="25287"/>
          <a:stretch>
            <a:fillRect/>
          </a:stretch>
        </p:blipFill>
        <p:spPr bwMode="auto">
          <a:xfrm>
            <a:off x="2572971" y="6329498"/>
            <a:ext cx="819093" cy="348309"/>
          </a:xfrm>
          <a:prstGeom prst="rect">
            <a:avLst/>
          </a:prstGeom>
          <a:noFill/>
          <a:ln w="9525">
            <a:noFill/>
            <a:miter lim="800000"/>
            <a:headEnd/>
            <a:tailEnd/>
          </a:ln>
        </p:spPr>
      </p:pic>
      <p:pic>
        <p:nvPicPr>
          <p:cNvPr id="18" name="Imagem 29">
            <a:extLst>
              <a:ext uri="{FF2B5EF4-FFF2-40B4-BE49-F238E27FC236}">
                <a16:creationId xmlns:a16="http://schemas.microsoft.com/office/drawing/2014/main" xmlns="" id="{C37D1CA8-A465-C547-A684-1C8899C1CE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4231" y="6376589"/>
            <a:ext cx="858132" cy="254128"/>
          </a:xfrm>
          <a:prstGeom prst="rect">
            <a:avLst/>
          </a:prstGeom>
        </p:spPr>
      </p:pic>
    </p:spTree>
    <p:extLst>
      <p:ext uri="{BB962C8B-B14F-4D97-AF65-F5344CB8AC3E}">
        <p14:creationId xmlns:p14="http://schemas.microsoft.com/office/powerpoint/2010/main" val="35590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xmlns="" id="{0C143B4E-FE9F-2C46-9F04-0BA8FC93D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02550" cy="6858000"/>
          </a:xfrm>
          <a:prstGeom prst="rect">
            <a:avLst/>
          </a:prstGeom>
        </p:spPr>
      </p:pic>
      <p:sp>
        <p:nvSpPr>
          <p:cNvPr id="6" name="TextBox 5">
            <a:extLst>
              <a:ext uri="{FF2B5EF4-FFF2-40B4-BE49-F238E27FC236}">
                <a16:creationId xmlns:a16="http://schemas.microsoft.com/office/drawing/2014/main" xmlns="" id="{F6590DE5-55E0-BA4F-B549-B5BA262536AE}"/>
              </a:ext>
            </a:extLst>
          </p:cNvPr>
          <p:cNvSpPr txBox="1"/>
          <p:nvPr/>
        </p:nvSpPr>
        <p:spPr>
          <a:xfrm>
            <a:off x="5602550" y="4685015"/>
            <a:ext cx="3541450" cy="523220"/>
          </a:xfrm>
          <a:prstGeom prst="rect">
            <a:avLst/>
          </a:prstGeom>
          <a:noFill/>
        </p:spPr>
        <p:txBody>
          <a:bodyPr wrap="square" rtlCol="0">
            <a:spAutoFit/>
          </a:bodyPr>
          <a:lstStyle/>
          <a:p>
            <a:r>
              <a:rPr lang="en-US" sz="1400" dirty="0"/>
              <a:t>http://</a:t>
            </a:r>
            <a:r>
              <a:rPr lang="en-US" sz="1400" dirty="0" err="1"/>
              <a:t>www.bioenfapesp.org</a:t>
            </a:r>
            <a:r>
              <a:rPr lang="en-US" sz="1400" dirty="0"/>
              <a:t>/</a:t>
            </a:r>
            <a:r>
              <a:rPr lang="en-US" sz="1400" dirty="0" err="1"/>
              <a:t>scopebioenergy</a:t>
            </a:r>
            <a:r>
              <a:rPr lang="en-US" sz="1400" dirty="0"/>
              <a:t>/</a:t>
            </a:r>
            <a:r>
              <a:rPr lang="en-US" sz="1400" dirty="0" err="1"/>
              <a:t>index.php</a:t>
            </a:r>
            <a:r>
              <a:rPr lang="en-US" sz="1400" dirty="0"/>
              <a:t>/chapters</a:t>
            </a:r>
          </a:p>
        </p:txBody>
      </p:sp>
    </p:spTree>
    <p:extLst>
      <p:ext uri="{BB962C8B-B14F-4D97-AF65-F5344CB8AC3E}">
        <p14:creationId xmlns:p14="http://schemas.microsoft.com/office/powerpoint/2010/main" val="159861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9"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25000"/>
          <a:stretch/>
        </p:blipFill>
        <p:spPr>
          <a:xfrm>
            <a:off x="0" y="0"/>
            <a:ext cx="9144000" cy="6858000"/>
          </a:xfrm>
          <a:prstGeom prst="rect">
            <a:avLst/>
          </a:prstGeom>
        </p:spPr>
      </p:pic>
      <p:sp>
        <p:nvSpPr>
          <p:cNvPr id="13"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15622"/>
            <a:ext cx="5534025" cy="6340936"/>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cover scope.jpg">
            <a:extLst>
              <a:ext uri="{FF2B5EF4-FFF2-40B4-BE49-F238E27FC236}">
                <a16:creationId xmlns:a16="http://schemas.microsoft.com/office/drawing/2014/main" xmlns="" id="{DEA7BAFA-2261-2847-A15C-0B51594D15C8}"/>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2122" r="-2" b="17900"/>
          <a:stretch/>
        </p:blipFill>
        <p:spPr>
          <a:xfrm>
            <a:off x="-1" y="672598"/>
            <a:ext cx="5381626" cy="6192886"/>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TextBox 3">
            <a:extLst>
              <a:ext uri="{FF2B5EF4-FFF2-40B4-BE49-F238E27FC236}">
                <a16:creationId xmlns:a16="http://schemas.microsoft.com/office/drawing/2014/main" xmlns="" id="{2F4C30BF-A210-3949-84CE-9F2561B59F2A}"/>
              </a:ext>
            </a:extLst>
          </p:cNvPr>
          <p:cNvSpPr txBox="1"/>
          <p:nvPr/>
        </p:nvSpPr>
        <p:spPr>
          <a:xfrm>
            <a:off x="4636068" y="790576"/>
            <a:ext cx="4321001" cy="742949"/>
          </a:xfrm>
          <a:prstGeom prst="rect">
            <a:avLst/>
          </a:prstGeom>
        </p:spPr>
        <p:txBody>
          <a:bodyPr vert="horz" lIns="91440" tIns="45720" rIns="91440" bIns="45720" rtlCol="0" anchor="t">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 name="Rectangle 1">
            <a:extLst>
              <a:ext uri="{FF2B5EF4-FFF2-40B4-BE49-F238E27FC236}">
                <a16:creationId xmlns:a16="http://schemas.microsoft.com/office/drawing/2014/main" xmlns="" id="{B4A53853-FA86-C945-A78F-C4AD5BE39751}"/>
              </a:ext>
            </a:extLst>
          </p:cNvPr>
          <p:cNvSpPr/>
          <p:nvPr/>
        </p:nvSpPr>
        <p:spPr>
          <a:xfrm>
            <a:off x="5118951" y="273995"/>
            <a:ext cx="3822131" cy="460126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cana</a:t>
            </a:r>
            <a:r>
              <a:rPr lang="en-US" sz="3600" b="1" dirty="0">
                <a:solidFill>
                  <a:prstClr val="black"/>
                </a:solidFill>
                <a:latin typeface="Calibri"/>
              </a:rPr>
              <a:t>-de-</a:t>
            </a:r>
            <a:r>
              <a:rPr lang="en-US" sz="3600" b="1" dirty="0" err="1">
                <a:solidFill>
                  <a:prstClr val="black"/>
                </a:solidFill>
                <a:latin typeface="Calibri"/>
              </a:rPr>
              <a:t>açúcar</a:t>
            </a:r>
            <a:r>
              <a:rPr lang="en-US" sz="3600" b="1" dirty="0">
                <a:solidFill>
                  <a:prstClr val="black"/>
                </a:solidFill>
                <a:latin typeface="Calibri"/>
              </a:rPr>
              <a:t> </a:t>
            </a:r>
            <a:r>
              <a:rPr lang="en-US" sz="3600" b="1" dirty="0" err="1">
                <a:solidFill>
                  <a:prstClr val="black"/>
                </a:solidFill>
                <a:latin typeface="Calibri"/>
              </a:rPr>
              <a:t>é</a:t>
            </a:r>
            <a:r>
              <a:rPr lang="en-US" sz="3600" b="1" dirty="0">
                <a:solidFill>
                  <a:prstClr val="black"/>
                </a:solidFill>
                <a:latin typeface="Calibri"/>
              </a:rPr>
              <a:t> a </a:t>
            </a:r>
            <a:r>
              <a:rPr lang="en-US" sz="3600" b="1" dirty="0" err="1">
                <a:solidFill>
                  <a:prstClr val="black"/>
                </a:solidFill>
                <a:latin typeface="Calibri"/>
              </a:rPr>
              <a:t>fonte</a:t>
            </a:r>
            <a:r>
              <a:rPr lang="en-US" sz="3600" b="1" dirty="0">
                <a:solidFill>
                  <a:prstClr val="black"/>
                </a:solidFill>
                <a:latin typeface="Calibri"/>
              </a:rPr>
              <a:t> de </a:t>
            </a:r>
            <a:r>
              <a:rPr lang="en-US" sz="3600" b="1" dirty="0" err="1">
                <a:solidFill>
                  <a:prstClr val="black"/>
                </a:solidFill>
                <a:latin typeface="Calibri"/>
              </a:rPr>
              <a:t>biomassa</a:t>
            </a:r>
            <a:r>
              <a:rPr lang="en-US" sz="3600" b="1" dirty="0">
                <a:solidFill>
                  <a:prstClr val="black"/>
                </a:solidFill>
                <a:latin typeface="Calibri"/>
              </a:rPr>
              <a:t> </a:t>
            </a:r>
            <a:r>
              <a:rPr lang="en-US" sz="3600" b="1" dirty="0" err="1">
                <a:solidFill>
                  <a:prstClr val="black"/>
                </a:solidFill>
                <a:latin typeface="Calibri"/>
              </a:rPr>
              <a:t>mais</a:t>
            </a:r>
            <a:r>
              <a:rPr lang="en-US" sz="3600" b="1" dirty="0">
                <a:solidFill>
                  <a:prstClr val="black"/>
                </a:solidFill>
                <a:latin typeface="Calibri"/>
              </a:rPr>
              <a:t> </a:t>
            </a:r>
            <a:r>
              <a:rPr lang="en-US" sz="3600" b="1" dirty="0" err="1">
                <a:solidFill>
                  <a:prstClr val="black"/>
                </a:solidFill>
                <a:latin typeface="Calibri"/>
              </a:rPr>
              <a:t>sustentável</a:t>
            </a:r>
            <a:r>
              <a:rPr lang="en-US" sz="3600" b="1" dirty="0">
                <a:solidFill>
                  <a:prstClr val="black"/>
                </a:solidFill>
                <a:latin typeface="Calibri"/>
              </a:rPr>
              <a:t> do </a:t>
            </a:r>
            <a:r>
              <a:rPr lang="en-US" sz="3600" b="1" dirty="0" err="1">
                <a:solidFill>
                  <a:prstClr val="black"/>
                </a:solidFill>
                <a:latin typeface="Calibri"/>
              </a:rPr>
              <a:t>ponto</a:t>
            </a:r>
            <a:r>
              <a:rPr lang="en-US" sz="3600" b="1" dirty="0">
                <a:solidFill>
                  <a:prstClr val="black"/>
                </a:solidFill>
                <a:latin typeface="Calibri"/>
              </a:rPr>
              <a:t> de vista</a:t>
            </a:r>
          </a:p>
          <a:p>
            <a:pPr marL="0" marR="0" lvl="0" indent="0" algn="r" defTabSz="914400" rtl="0" eaLnBrk="1" fontAlgn="auto" latinLnBrk="0" hangingPunct="1">
              <a:lnSpc>
                <a:spcPct val="100000"/>
              </a:lnSpc>
              <a:spcBef>
                <a:spcPts val="0"/>
              </a:spcBef>
              <a:spcAft>
                <a:spcPts val="600"/>
              </a:spcAft>
              <a:buClrTx/>
              <a:buSzTx/>
              <a:buFontTx/>
              <a:buNone/>
              <a:tabLst/>
              <a:defRPr/>
            </a:pPr>
            <a:r>
              <a:rPr lang="en-US" sz="3600" b="1" dirty="0">
                <a:solidFill>
                  <a:prstClr val="black"/>
                </a:solidFill>
                <a:latin typeface="Calibri"/>
              </a:rPr>
              <a:t>e</a:t>
            </a:r>
            <a:r>
              <a:rPr kumimoji="0" lang="en-US" sz="3600" b="1" i="0" u="none" strike="noStrike" kern="1200" cap="none" spc="0" normalizeH="0" baseline="0" noProof="0" dirty="0" err="1">
                <a:ln>
                  <a:noFill/>
                </a:ln>
                <a:solidFill>
                  <a:prstClr val="black"/>
                </a:solidFill>
                <a:effectLst/>
                <a:uLnTx/>
                <a:uFillTx/>
                <a:latin typeface="Calibri"/>
                <a:ea typeface="+mn-ea"/>
                <a:cs typeface="+mn-cs"/>
              </a:rPr>
              <a:t>nergético</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econômico</a:t>
            </a:r>
            <a:r>
              <a:rPr kumimoji="0" lang="en-US" sz="3600" b="1" i="0" u="none" strike="noStrike" kern="1200" cap="none" spc="0" normalizeH="0" baseline="0" noProof="0" dirty="0">
                <a:ln>
                  <a:noFill/>
                </a:ln>
                <a:solidFill>
                  <a:prstClr val="black"/>
                </a:solidFill>
                <a:effectLst/>
                <a:uLnTx/>
                <a:uFillTx/>
                <a:latin typeface="Calibri"/>
                <a:ea typeface="+mn-ea"/>
                <a:cs typeface="+mn-cs"/>
              </a:rPr>
              <a:t> e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ambiental</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xmlns="" id="{4311DA62-C7B0-3344-A661-A9707434A4DA}"/>
              </a:ext>
            </a:extLst>
          </p:cNvPr>
          <p:cNvSpPr/>
          <p:nvPr/>
        </p:nvSpPr>
        <p:spPr>
          <a:xfrm>
            <a:off x="5140725" y="6077231"/>
            <a:ext cx="4003275" cy="369332"/>
          </a:xfrm>
          <a:prstGeom prst="rect">
            <a:avLst/>
          </a:prstGeom>
        </p:spPr>
        <p:txBody>
          <a:bodyPr wrap="none">
            <a:spAutoFit/>
          </a:bodyPr>
          <a:lstStyle/>
          <a:p>
            <a:r>
              <a:rPr lang="en-US" b="1" dirty="0">
                <a:solidFill>
                  <a:prstClr val="black"/>
                </a:solidFill>
                <a:hlinkClick r:id="rId4">
                  <a:extLst>
                    <a:ext uri="{A12FA001-AC4F-418D-AE19-62706E023703}">
                      <ahyp:hlinkClr xmlns:ahyp="http://schemas.microsoft.com/office/drawing/2018/hyperlinkcolor" xmlns="" val="tx"/>
                    </a:ext>
                  </a:extLst>
                </a:hlinkClick>
              </a:rPr>
              <a:t>http://bioenfapesp.org/</a:t>
            </a:r>
            <a:r>
              <a:rPr lang="en-US" b="1" dirty="0" err="1">
                <a:solidFill>
                  <a:prstClr val="black"/>
                </a:solidFill>
                <a:hlinkClick r:id="rId4">
                  <a:extLst>
                    <a:ext uri="{A12FA001-AC4F-418D-AE19-62706E023703}">
                      <ahyp:hlinkClr xmlns:ahyp="http://schemas.microsoft.com/office/drawing/2018/hyperlinkcolor" xmlns="" val="tx"/>
                    </a:ext>
                  </a:extLst>
                </a:hlinkClick>
              </a:rPr>
              <a:t>scopebioen</a:t>
            </a:r>
            <a:r>
              <a:rPr lang="en-US" b="1" dirty="0" err="1">
                <a:solidFill>
                  <a:prstClr val="black"/>
                </a:solidFill>
              </a:rPr>
              <a:t>ergy</a:t>
            </a:r>
            <a:endParaRPr lang="en-US" dirty="0"/>
          </a:p>
        </p:txBody>
      </p:sp>
    </p:spTree>
    <p:extLst>
      <p:ext uri="{BB962C8B-B14F-4D97-AF65-F5344CB8AC3E}">
        <p14:creationId xmlns:p14="http://schemas.microsoft.com/office/powerpoint/2010/main" val="331656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Credit - Leandro Negro - FAPES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33825"/>
          </a:xfrm>
          <a:prstGeom prst="rect">
            <a:avLst/>
          </a:prstGeom>
        </p:spPr>
      </p:pic>
      <p:sp>
        <p:nvSpPr>
          <p:cNvPr id="2" name="TextBox 1"/>
          <p:cNvSpPr txBox="1"/>
          <p:nvPr/>
        </p:nvSpPr>
        <p:spPr>
          <a:xfrm>
            <a:off x="-60474" y="5548259"/>
            <a:ext cx="9144000" cy="1323439"/>
          </a:xfrm>
          <a:prstGeom prst="rect">
            <a:avLst/>
          </a:prstGeom>
          <a:noFill/>
        </p:spPr>
        <p:txBody>
          <a:bodyPr wrap="square" rtlCol="0">
            <a:spAutoFit/>
          </a:bodyPr>
          <a:lstStyle/>
          <a:p>
            <a:pPr algn="ctr"/>
            <a:r>
              <a:rPr lang="en-US" sz="2000" b="1" dirty="0"/>
              <a:t>Argentina Australia Belgium Brazil Canada Colombia Costa Rica Denmark Egypt France Germany Ghana India Israel Italy Japan Kenya Malaysia Mauritius Mozambique Norway Portugal South Africa Sweden Switzerland Thailand The Netherlands UK Uruguay USA Zambia </a:t>
            </a:r>
          </a:p>
        </p:txBody>
      </p:sp>
      <p:sp>
        <p:nvSpPr>
          <p:cNvPr id="3" name="TextBox 2">
            <a:extLst>
              <a:ext uri="{FF2B5EF4-FFF2-40B4-BE49-F238E27FC236}">
                <a16:creationId xmlns:a16="http://schemas.microsoft.com/office/drawing/2014/main" xmlns="" id="{A17D318F-0945-9249-B0BC-EF0506B708FD}"/>
              </a:ext>
            </a:extLst>
          </p:cNvPr>
          <p:cNvSpPr txBox="1"/>
          <p:nvPr/>
        </p:nvSpPr>
        <p:spPr>
          <a:xfrm>
            <a:off x="2383971" y="5148941"/>
            <a:ext cx="3840026" cy="369332"/>
          </a:xfrm>
          <a:prstGeom prst="rect">
            <a:avLst/>
          </a:prstGeom>
          <a:noFill/>
        </p:spPr>
        <p:txBody>
          <a:bodyPr wrap="none" rtlCol="0">
            <a:spAutoFit/>
          </a:bodyPr>
          <a:lstStyle/>
          <a:p>
            <a:r>
              <a:rPr lang="en-US" dirty="0"/>
              <a:t>BIOEN BIOTA PFPMCG SEI ICRAF SCOPE</a:t>
            </a:r>
          </a:p>
        </p:txBody>
      </p:sp>
    </p:spTree>
    <p:extLst>
      <p:ext uri="{BB962C8B-B14F-4D97-AF65-F5344CB8AC3E}">
        <p14:creationId xmlns:p14="http://schemas.microsoft.com/office/powerpoint/2010/main" val="153232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9"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25000"/>
          <a:stretch/>
        </p:blipFill>
        <p:spPr>
          <a:xfrm>
            <a:off x="0" y="0"/>
            <a:ext cx="9144000" cy="6858000"/>
          </a:xfrm>
          <a:prstGeom prst="rect">
            <a:avLst/>
          </a:prstGeom>
        </p:spPr>
      </p:pic>
      <p:sp>
        <p:nvSpPr>
          <p:cNvPr id="13"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15622"/>
            <a:ext cx="5534025" cy="6340936"/>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cover scope.jpg">
            <a:extLst>
              <a:ext uri="{FF2B5EF4-FFF2-40B4-BE49-F238E27FC236}">
                <a16:creationId xmlns:a16="http://schemas.microsoft.com/office/drawing/2014/main" xmlns="" id="{DEA7BAFA-2261-2847-A15C-0B51594D15C8}"/>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2122" r="-2" b="17900"/>
          <a:stretch/>
        </p:blipFill>
        <p:spPr>
          <a:xfrm>
            <a:off x="-1" y="672598"/>
            <a:ext cx="5381626" cy="6192886"/>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TextBox 3">
            <a:extLst>
              <a:ext uri="{FF2B5EF4-FFF2-40B4-BE49-F238E27FC236}">
                <a16:creationId xmlns:a16="http://schemas.microsoft.com/office/drawing/2014/main" xmlns="" id="{2F4C30BF-A210-3949-84CE-9F2561B59F2A}"/>
              </a:ext>
            </a:extLst>
          </p:cNvPr>
          <p:cNvSpPr txBox="1"/>
          <p:nvPr/>
        </p:nvSpPr>
        <p:spPr>
          <a:xfrm>
            <a:off x="4636068" y="790576"/>
            <a:ext cx="4321001" cy="742949"/>
          </a:xfrm>
          <a:prstGeom prst="rect">
            <a:avLst/>
          </a:prstGeom>
        </p:spPr>
        <p:txBody>
          <a:bodyPr vert="horz" lIns="91440" tIns="45720" rIns="91440" bIns="45720" rtlCol="0" anchor="t">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 name="Rectangle 1">
            <a:extLst>
              <a:ext uri="{FF2B5EF4-FFF2-40B4-BE49-F238E27FC236}">
                <a16:creationId xmlns:a16="http://schemas.microsoft.com/office/drawing/2014/main" xmlns="" id="{B4A53853-FA86-C945-A78F-C4AD5BE39751}"/>
              </a:ext>
            </a:extLst>
          </p:cNvPr>
          <p:cNvSpPr/>
          <p:nvPr/>
        </p:nvSpPr>
        <p:spPr>
          <a:xfrm>
            <a:off x="5118951" y="273995"/>
            <a:ext cx="3822131" cy="523220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sz="3600" b="1" dirty="0">
                <a:solidFill>
                  <a:prstClr val="black"/>
                </a:solidFill>
                <a:latin typeface="Calibri"/>
              </a:rPr>
              <a:t>150 </a:t>
            </a:r>
            <a:r>
              <a:rPr lang="en-US" sz="3600" b="1" dirty="0" err="1">
                <a:solidFill>
                  <a:prstClr val="black"/>
                </a:solidFill>
                <a:latin typeface="Calibri"/>
              </a:rPr>
              <a:t>vezes</a:t>
            </a:r>
            <a:r>
              <a:rPr lang="en-US" sz="3600" b="1" dirty="0">
                <a:solidFill>
                  <a:prstClr val="black"/>
                </a:solidFill>
                <a:latin typeface="Calibri"/>
              </a:rPr>
              <a:t> o </a:t>
            </a:r>
            <a:r>
              <a:rPr lang="en-US" sz="3600" b="1" dirty="0" err="1">
                <a:solidFill>
                  <a:prstClr val="black"/>
                </a:solidFill>
                <a:latin typeface="Calibri"/>
              </a:rPr>
              <a:t>relatório</a:t>
            </a:r>
            <a:r>
              <a:rPr lang="en-US" sz="3600" b="1" dirty="0">
                <a:solidFill>
                  <a:prstClr val="black"/>
                </a:solidFill>
                <a:latin typeface="Calibri"/>
              </a:rPr>
              <a:t> </a:t>
            </a:r>
            <a:r>
              <a:rPr lang="en-US" sz="3600" b="1" dirty="0" err="1">
                <a:solidFill>
                  <a:prstClr val="black"/>
                </a:solidFill>
                <a:latin typeface="Calibri"/>
              </a:rPr>
              <a:t>aponta</a:t>
            </a:r>
            <a:r>
              <a:rPr lang="en-US" sz="3600" b="1" dirty="0">
                <a:solidFill>
                  <a:prstClr val="black"/>
                </a:solidFill>
                <a:latin typeface="Calibri"/>
              </a:rPr>
              <a:t> para a </a:t>
            </a:r>
            <a:r>
              <a:rPr lang="en-US" sz="3600" b="1" dirty="0" err="1">
                <a:solidFill>
                  <a:prstClr val="black"/>
                </a:solidFill>
                <a:latin typeface="Calibri"/>
              </a:rPr>
              <a:t>falta</a:t>
            </a:r>
            <a:r>
              <a:rPr lang="en-US" sz="3600" b="1" dirty="0">
                <a:solidFill>
                  <a:prstClr val="black"/>
                </a:solidFill>
                <a:latin typeface="Calibri"/>
              </a:rPr>
              <a:t> de </a:t>
            </a:r>
            <a:r>
              <a:rPr lang="en-US" sz="3600" b="1" dirty="0" err="1">
                <a:solidFill>
                  <a:prstClr val="black"/>
                </a:solidFill>
                <a:latin typeface="Calibri"/>
              </a:rPr>
              <a:t>esquemas</a:t>
            </a:r>
            <a:r>
              <a:rPr lang="en-US" sz="3600" b="1" dirty="0">
                <a:solidFill>
                  <a:prstClr val="black"/>
                </a:solidFill>
                <a:latin typeface="Calibri"/>
              </a:rPr>
              <a:t> de </a:t>
            </a:r>
            <a:r>
              <a:rPr lang="en-US" sz="3600" b="1" dirty="0" err="1">
                <a:solidFill>
                  <a:prstClr val="black"/>
                </a:solidFill>
                <a:latin typeface="Calibri"/>
              </a:rPr>
              <a:t>governança</a:t>
            </a:r>
            <a:r>
              <a:rPr lang="en-US" sz="3600" b="1" dirty="0">
                <a:solidFill>
                  <a:prstClr val="black"/>
                </a:solidFill>
                <a:latin typeface="Calibri"/>
              </a:rPr>
              <a:t>:</a:t>
            </a:r>
          </a:p>
          <a:p>
            <a:pPr marL="0" marR="0" lvl="0" indent="0" algn="r" defTabSz="914400" rtl="0" eaLnBrk="1" fontAlgn="auto" latinLnBrk="0" hangingPunct="1">
              <a:lnSpc>
                <a:spcPct val="100000"/>
              </a:lnSpc>
              <a:spcBef>
                <a:spcPts val="0"/>
              </a:spcBef>
              <a:spcAft>
                <a:spcPts val="600"/>
              </a:spcAft>
              <a:buClrTx/>
              <a:buSzTx/>
              <a:buFontTx/>
              <a:buNone/>
              <a:tabLst/>
              <a:defRPr/>
            </a:pPr>
            <a:endParaRPr lang="en-US" sz="3600" b="1" dirty="0">
              <a:solidFill>
                <a:prstClr val="black"/>
              </a:solidFill>
              <a:latin typeface="Calibri"/>
            </a:endParaRPr>
          </a:p>
          <a:p>
            <a:pPr marL="0" marR="0" lvl="0" indent="0" algn="r" defTabSz="914400" rtl="0" eaLnBrk="1" fontAlgn="auto" latinLnBrk="0" hangingPunct="1">
              <a:lnSpc>
                <a:spcPct val="100000"/>
              </a:lnSpc>
              <a:spcBef>
                <a:spcPts val="0"/>
              </a:spcBef>
              <a:spcAft>
                <a:spcPts val="600"/>
              </a:spcAft>
              <a:buClrTx/>
              <a:buSzTx/>
              <a:buFontTx/>
              <a:buNone/>
              <a:tabLst/>
              <a:defRPr/>
            </a:pPr>
            <a:r>
              <a:rPr lang="en-US" sz="3600" b="1" dirty="0" err="1">
                <a:solidFill>
                  <a:prstClr val="black"/>
                </a:solidFill>
                <a:latin typeface="Calibri"/>
              </a:rPr>
              <a:t>RenovaBio</a:t>
            </a:r>
            <a:r>
              <a:rPr lang="en-US" sz="3600" b="1" dirty="0">
                <a:solidFill>
                  <a:prstClr val="black"/>
                </a:solidFill>
                <a:latin typeface="Calibri"/>
              </a:rPr>
              <a:t> </a:t>
            </a:r>
            <a:r>
              <a:rPr lang="en-US" sz="3600" b="1" dirty="0" err="1">
                <a:solidFill>
                  <a:prstClr val="black"/>
                </a:solidFill>
                <a:latin typeface="Calibri"/>
              </a:rPr>
              <a:t>vem</a:t>
            </a:r>
            <a:r>
              <a:rPr lang="en-US" sz="3600" b="1" dirty="0">
                <a:solidFill>
                  <a:prstClr val="black"/>
                </a:solidFill>
                <a:latin typeface="Calibri"/>
              </a:rPr>
              <a:t> </a:t>
            </a:r>
            <a:r>
              <a:rPr lang="en-US" sz="3600" b="1" dirty="0" err="1">
                <a:solidFill>
                  <a:prstClr val="black"/>
                </a:solidFill>
                <a:latin typeface="Calibri"/>
              </a:rPr>
              <a:t>preencher</a:t>
            </a:r>
            <a:r>
              <a:rPr lang="en-US" sz="3600" b="1" dirty="0">
                <a:solidFill>
                  <a:prstClr val="black"/>
                </a:solidFill>
                <a:latin typeface="Calibri"/>
              </a:rPr>
              <a:t> </a:t>
            </a:r>
            <a:r>
              <a:rPr lang="en-US" sz="3600" b="1" dirty="0" err="1">
                <a:solidFill>
                  <a:prstClr val="black"/>
                </a:solidFill>
                <a:latin typeface="Calibri"/>
              </a:rPr>
              <a:t>esta</a:t>
            </a:r>
            <a:r>
              <a:rPr lang="en-US" sz="3600" b="1" dirty="0">
                <a:solidFill>
                  <a:prstClr val="black"/>
                </a:solidFill>
                <a:latin typeface="Calibri"/>
              </a:rPr>
              <a:t> lacuna</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xmlns="" id="{4311DA62-C7B0-3344-A661-A9707434A4DA}"/>
              </a:ext>
            </a:extLst>
          </p:cNvPr>
          <p:cNvSpPr/>
          <p:nvPr/>
        </p:nvSpPr>
        <p:spPr>
          <a:xfrm>
            <a:off x="5140725" y="6077231"/>
            <a:ext cx="4003275" cy="369332"/>
          </a:xfrm>
          <a:prstGeom prst="rect">
            <a:avLst/>
          </a:prstGeom>
        </p:spPr>
        <p:txBody>
          <a:bodyPr wrap="none">
            <a:spAutoFit/>
          </a:bodyPr>
          <a:lstStyle/>
          <a:p>
            <a:r>
              <a:rPr lang="en-US" b="1" dirty="0">
                <a:solidFill>
                  <a:prstClr val="black"/>
                </a:solidFill>
                <a:hlinkClick r:id="rId4">
                  <a:extLst>
                    <a:ext uri="{A12FA001-AC4F-418D-AE19-62706E023703}">
                      <ahyp:hlinkClr xmlns:ahyp="http://schemas.microsoft.com/office/drawing/2018/hyperlinkcolor" xmlns="" val="tx"/>
                    </a:ext>
                  </a:extLst>
                </a:hlinkClick>
              </a:rPr>
              <a:t>http://bioenfapesp.org/</a:t>
            </a:r>
            <a:r>
              <a:rPr lang="en-US" b="1" dirty="0" err="1">
                <a:solidFill>
                  <a:prstClr val="black"/>
                </a:solidFill>
                <a:hlinkClick r:id="rId4">
                  <a:extLst>
                    <a:ext uri="{A12FA001-AC4F-418D-AE19-62706E023703}">
                      <ahyp:hlinkClr xmlns:ahyp="http://schemas.microsoft.com/office/drawing/2018/hyperlinkcolor" xmlns="" val="tx"/>
                    </a:ext>
                  </a:extLst>
                </a:hlinkClick>
              </a:rPr>
              <a:t>scopebioen</a:t>
            </a:r>
            <a:r>
              <a:rPr lang="en-US" b="1" dirty="0" err="1">
                <a:solidFill>
                  <a:prstClr val="black"/>
                </a:solidFill>
              </a:rPr>
              <a:t>ergy</a:t>
            </a:r>
            <a:endParaRPr lang="en-US" dirty="0"/>
          </a:p>
        </p:txBody>
      </p:sp>
    </p:spTree>
    <p:extLst>
      <p:ext uri="{BB962C8B-B14F-4D97-AF65-F5344CB8AC3E}">
        <p14:creationId xmlns:p14="http://schemas.microsoft.com/office/powerpoint/2010/main" val="223053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forest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F2FB2D41-DFC8-464D-ADA7-2C90C13027B0}"/>
              </a:ext>
            </a:extLst>
          </p:cNvPr>
          <p:cNvSpPr txBox="1"/>
          <p:nvPr/>
        </p:nvSpPr>
        <p:spPr>
          <a:xfrm>
            <a:off x="2" y="6174768"/>
            <a:ext cx="9294660" cy="369332"/>
          </a:xfrm>
          <a:prstGeom prst="rect">
            <a:avLst/>
          </a:prstGeom>
          <a:noFill/>
        </p:spPr>
        <p:txBody>
          <a:bodyPr wrap="none" rtlCol="0">
            <a:spAutoFit/>
          </a:bodyPr>
          <a:lstStyle/>
          <a:p>
            <a:r>
              <a:rPr lang="en-US" b="1" dirty="0" err="1"/>
              <a:t>É</a:t>
            </a:r>
            <a:r>
              <a:rPr lang="en-US" b="1" dirty="0"/>
              <a:t> </a:t>
            </a:r>
            <a:r>
              <a:rPr lang="en-US" b="1" dirty="0" err="1"/>
              <a:t>possível</a:t>
            </a:r>
            <a:r>
              <a:rPr lang="en-US" b="1" dirty="0"/>
              <a:t> a </a:t>
            </a:r>
            <a:r>
              <a:rPr lang="en-US" b="1" dirty="0" err="1"/>
              <a:t>expansão</a:t>
            </a:r>
            <a:r>
              <a:rPr lang="en-US" b="1" dirty="0"/>
              <a:t> da </a:t>
            </a:r>
            <a:r>
              <a:rPr lang="en-US" b="1" dirty="0" err="1"/>
              <a:t>bioenergia</a:t>
            </a:r>
            <a:r>
              <a:rPr lang="en-US" b="1" dirty="0"/>
              <a:t> </a:t>
            </a:r>
            <a:r>
              <a:rPr lang="en-US" b="1" dirty="0" err="1"/>
              <a:t>sem</a:t>
            </a:r>
            <a:r>
              <a:rPr lang="en-US" b="1" dirty="0"/>
              <a:t> </a:t>
            </a:r>
            <a:r>
              <a:rPr lang="en-US" b="1" dirty="0" err="1"/>
              <a:t>diminuição</a:t>
            </a:r>
            <a:r>
              <a:rPr lang="en-US" b="1" dirty="0"/>
              <a:t> da </a:t>
            </a:r>
            <a:r>
              <a:rPr lang="en-US" b="1" dirty="0" err="1"/>
              <a:t>biodiversidade</a:t>
            </a:r>
            <a:r>
              <a:rPr lang="en-US" b="1" dirty="0"/>
              <a:t>, </a:t>
            </a:r>
            <a:r>
              <a:rPr lang="en-US" b="1" dirty="0" err="1"/>
              <a:t>temos</a:t>
            </a:r>
            <a:r>
              <a:rPr lang="en-US" b="1" dirty="0"/>
              <a:t> </a:t>
            </a:r>
            <a:r>
              <a:rPr lang="en-US" b="1" dirty="0" err="1"/>
              <a:t>terras</a:t>
            </a:r>
            <a:r>
              <a:rPr lang="en-US" b="1" dirty="0"/>
              <a:t> </a:t>
            </a:r>
            <a:r>
              <a:rPr lang="en-US" b="1" dirty="0" err="1"/>
              <a:t>suficientes</a:t>
            </a:r>
            <a:endParaRPr lang="en-US" b="1" dirty="0"/>
          </a:p>
        </p:txBody>
      </p:sp>
    </p:spTree>
    <p:extLst>
      <p:ext uri="{BB962C8B-B14F-4D97-AF65-F5344CB8AC3E}">
        <p14:creationId xmlns:p14="http://schemas.microsoft.com/office/powerpoint/2010/main" val="375616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venzinha-01-1.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6"/>
          <p:cNvSpPr txBox="1">
            <a:spLocks noChangeArrowheads="1"/>
          </p:cNvSpPr>
          <p:nvPr/>
        </p:nvSpPr>
        <p:spPr bwMode="auto">
          <a:xfrm>
            <a:off x="441756" y="44627"/>
            <a:ext cx="8158677" cy="646315"/>
          </a:xfrm>
          <a:prstGeom prst="rect">
            <a:avLst/>
          </a:prstGeom>
          <a:noFill/>
          <a:ln w="9525">
            <a:noFill/>
            <a:miter lim="800000"/>
            <a:headEnd/>
            <a:tailEnd/>
          </a:ln>
        </p:spPr>
        <p:txBody>
          <a:bodyPr wrap="square" lIns="91425" tIns="45712" rIns="91425" bIns="45712">
            <a:spAutoFit/>
          </a:bodyPr>
          <a:lstStyle/>
          <a:p>
            <a:pPr algn="ctr"/>
            <a:r>
              <a:rPr lang="en-US" sz="1800" b="1" dirty="0">
                <a:solidFill>
                  <a:srgbClr val="000000"/>
                </a:solidFill>
                <a:effectLst/>
                <a:latin typeface="Arial" panose="020B0604020202020204" pitchFamily="34" charset="0"/>
                <a:ea typeface="Calibri" panose="020F0502020204030204" pitchFamily="34" charset="0"/>
              </a:rPr>
              <a:t>A </a:t>
            </a:r>
            <a:r>
              <a:rPr lang="en-US" sz="1800" b="1" dirty="0" err="1">
                <a:solidFill>
                  <a:srgbClr val="000000"/>
                </a:solidFill>
                <a:effectLst/>
                <a:latin typeface="Arial" panose="020B0604020202020204" pitchFamily="34" charset="0"/>
                <a:ea typeface="Calibri" panose="020F0502020204030204" pitchFamily="34" charset="0"/>
              </a:rPr>
              <a:t>produção</a:t>
            </a:r>
            <a:r>
              <a:rPr lang="en-US" sz="1800" b="1" dirty="0">
                <a:solidFill>
                  <a:srgbClr val="000000"/>
                </a:solidFill>
                <a:effectLst/>
                <a:latin typeface="Arial" panose="020B0604020202020204" pitchFamily="34" charset="0"/>
                <a:ea typeface="Calibri" panose="020F0502020204030204" pitchFamily="34" charset="0"/>
              </a:rPr>
              <a:t> de </a:t>
            </a:r>
            <a:r>
              <a:rPr lang="en-US" sz="1800" b="1" dirty="0" err="1">
                <a:solidFill>
                  <a:srgbClr val="000000"/>
                </a:solidFill>
                <a:effectLst/>
                <a:latin typeface="Arial" panose="020B0604020202020204" pitchFamily="34" charset="0"/>
                <a:ea typeface="Calibri" panose="020F0502020204030204" pitchFamily="34" charset="0"/>
              </a:rPr>
              <a:t>etanol</a:t>
            </a:r>
            <a:r>
              <a:rPr lang="en-US" sz="1800" b="1" dirty="0">
                <a:solidFill>
                  <a:srgbClr val="000000"/>
                </a:solidFill>
                <a:effectLst/>
                <a:latin typeface="Arial" panose="020B0604020202020204" pitchFamily="34" charset="0"/>
                <a:ea typeface="Calibri" panose="020F0502020204030204" pitchFamily="34" charset="0"/>
              </a:rPr>
              <a:t> </a:t>
            </a:r>
            <a:r>
              <a:rPr lang="en-US" b="1" dirty="0" err="1">
                <a:solidFill>
                  <a:srgbClr val="000000"/>
                </a:solidFill>
                <a:latin typeface="Arial" panose="020B0604020202020204" pitchFamily="34" charset="0"/>
                <a:ea typeface="Calibri" panose="020F0502020204030204" pitchFamily="34" charset="0"/>
              </a:rPr>
              <a:t>brasileira</a:t>
            </a:r>
            <a:r>
              <a:rPr lang="en-US" b="1" dirty="0">
                <a:solidFill>
                  <a:srgbClr val="000000"/>
                </a:solidFill>
                <a:latin typeface="Arial" panose="020B0604020202020204" pitchFamily="34" charset="0"/>
                <a:ea typeface="Calibri" panose="020F0502020204030204" pitchFamily="34" charset="0"/>
              </a:rPr>
              <a:t> </a:t>
            </a:r>
            <a:r>
              <a:rPr lang="en-US" b="1" dirty="0" err="1">
                <a:solidFill>
                  <a:srgbClr val="000000"/>
                </a:solidFill>
                <a:latin typeface="Arial" panose="020B0604020202020204" pitchFamily="34" charset="0"/>
                <a:ea typeface="Calibri" panose="020F0502020204030204" pitchFamily="34" charset="0"/>
              </a:rPr>
              <a:t>pode</a:t>
            </a:r>
            <a:r>
              <a:rPr lang="en-US" b="1" dirty="0">
                <a:solidFill>
                  <a:srgbClr val="000000"/>
                </a:solidFill>
                <a:latin typeface="Arial" panose="020B0604020202020204" pitchFamily="34" charset="0"/>
                <a:ea typeface="Calibri" panose="020F0502020204030204" pitchFamily="34" charset="0"/>
              </a:rPr>
              <a:t> </a:t>
            </a:r>
            <a:r>
              <a:rPr lang="en-US" b="1" dirty="0" err="1">
                <a:solidFill>
                  <a:srgbClr val="000000"/>
                </a:solidFill>
                <a:latin typeface="Arial" panose="020B0604020202020204" pitchFamily="34" charset="0"/>
                <a:ea typeface="Calibri" panose="020F0502020204030204" pitchFamily="34" charset="0"/>
              </a:rPr>
              <a:t>substituir</a:t>
            </a:r>
            <a:r>
              <a:rPr lang="en-US" b="1" dirty="0">
                <a:solidFill>
                  <a:srgbClr val="000000"/>
                </a:solidFill>
                <a:latin typeface="Arial" panose="020B0604020202020204" pitchFamily="34" charset="0"/>
                <a:ea typeface="Calibri" panose="020F0502020204030204" pitchFamily="34" charset="0"/>
              </a:rPr>
              <a:t> </a:t>
            </a:r>
            <a:r>
              <a:rPr lang="en-US" b="1" dirty="0" err="1">
                <a:solidFill>
                  <a:srgbClr val="000000"/>
                </a:solidFill>
                <a:latin typeface="Arial" panose="020B0604020202020204" pitchFamily="34" charset="0"/>
                <a:ea typeface="Calibri" panose="020F0502020204030204" pitchFamily="34" charset="0"/>
              </a:rPr>
              <a:t>até</a:t>
            </a:r>
            <a:r>
              <a:rPr lang="en-US" b="1" dirty="0">
                <a:solidFill>
                  <a:srgbClr val="000000"/>
                </a:solidFill>
                <a:latin typeface="Arial" panose="020B0604020202020204" pitchFamily="34" charset="0"/>
                <a:ea typeface="Calibri" panose="020F0502020204030204" pitchFamily="34" charset="0"/>
              </a:rPr>
              <a:t> 2045 </a:t>
            </a:r>
            <a:r>
              <a:rPr lang="en-US" b="1" dirty="0" err="1">
                <a:solidFill>
                  <a:srgbClr val="000000"/>
                </a:solidFill>
                <a:latin typeface="Arial" panose="020B0604020202020204" pitchFamily="34" charset="0"/>
                <a:ea typeface="Calibri" panose="020F0502020204030204" pitchFamily="34" charset="0"/>
              </a:rPr>
              <a:t>até</a:t>
            </a:r>
            <a:r>
              <a:rPr lang="en-US" b="1" dirty="0">
                <a:solidFill>
                  <a:srgbClr val="000000"/>
                </a:solidFill>
                <a:latin typeface="Arial" panose="020B0604020202020204" pitchFamily="34" charset="0"/>
                <a:ea typeface="Calibri" panose="020F0502020204030204" pitchFamily="34" charset="0"/>
              </a:rPr>
              <a:t> </a:t>
            </a:r>
            <a:r>
              <a:rPr lang="en-US" sz="1800" b="1" dirty="0">
                <a:solidFill>
                  <a:srgbClr val="000000"/>
                </a:solidFill>
                <a:effectLst/>
                <a:latin typeface="Arial" panose="020B0604020202020204" pitchFamily="34" charset="0"/>
                <a:ea typeface="Calibri" panose="020F0502020204030204" pitchFamily="34" charset="0"/>
              </a:rPr>
              <a:t>13,7% do consume </a:t>
            </a:r>
            <a:r>
              <a:rPr lang="en-US" sz="1800" b="1" dirty="0" err="1">
                <a:solidFill>
                  <a:srgbClr val="000000"/>
                </a:solidFill>
                <a:effectLst/>
                <a:latin typeface="Arial" panose="020B0604020202020204" pitchFamily="34" charset="0"/>
                <a:ea typeface="Calibri" panose="020F0502020204030204" pitchFamily="34" charset="0"/>
              </a:rPr>
              <a:t>bruto</a:t>
            </a:r>
            <a:r>
              <a:rPr lang="en-US" sz="1800" b="1" dirty="0">
                <a:solidFill>
                  <a:srgbClr val="000000"/>
                </a:solidFill>
                <a:effectLst/>
                <a:latin typeface="Arial" panose="020B0604020202020204" pitchFamily="34" charset="0"/>
                <a:ea typeface="Calibri" panose="020F0502020204030204" pitchFamily="34" charset="0"/>
              </a:rPr>
              <a:t> de </a:t>
            </a:r>
            <a:r>
              <a:rPr lang="en-US" sz="1800" b="1" dirty="0" err="1">
                <a:solidFill>
                  <a:srgbClr val="000000"/>
                </a:solidFill>
                <a:effectLst/>
                <a:latin typeface="Arial" panose="020B0604020202020204" pitchFamily="34" charset="0"/>
                <a:ea typeface="Calibri" panose="020F0502020204030204" pitchFamily="34" charset="0"/>
              </a:rPr>
              <a:t>petróleo</a:t>
            </a:r>
            <a:r>
              <a:rPr lang="en-US" sz="1800" b="1" dirty="0">
                <a:solidFill>
                  <a:srgbClr val="000000"/>
                </a:solidFill>
                <a:effectLst/>
                <a:latin typeface="Arial" panose="020B0604020202020204" pitchFamily="34" charset="0"/>
                <a:ea typeface="Calibri" panose="020F0502020204030204" pitchFamily="34" charset="0"/>
              </a:rPr>
              <a:t> e 5,6% das </a:t>
            </a:r>
            <a:r>
              <a:rPr lang="en-US" sz="1800" b="1" dirty="0" err="1">
                <a:solidFill>
                  <a:srgbClr val="000000"/>
                </a:solidFill>
                <a:effectLst/>
                <a:latin typeface="Arial" panose="020B0604020202020204" pitchFamily="34" charset="0"/>
                <a:ea typeface="Calibri" panose="020F0502020204030204" pitchFamily="34" charset="0"/>
              </a:rPr>
              <a:t>emissões</a:t>
            </a:r>
            <a:r>
              <a:rPr lang="en-US" sz="1800" b="1" dirty="0">
                <a:solidFill>
                  <a:srgbClr val="000000"/>
                </a:solidFill>
                <a:effectLst/>
                <a:latin typeface="Arial" panose="020B0604020202020204" pitchFamily="34" charset="0"/>
                <a:ea typeface="Calibri" panose="020F0502020204030204" pitchFamily="34" charset="0"/>
              </a:rPr>
              <a:t> de CO</a:t>
            </a:r>
            <a:r>
              <a:rPr lang="en-US" sz="1800" b="1" baseline="-25000" dirty="0">
                <a:solidFill>
                  <a:srgbClr val="000000"/>
                </a:solidFill>
                <a:effectLst/>
                <a:latin typeface="Arial" panose="020B0604020202020204" pitchFamily="34" charset="0"/>
                <a:ea typeface="Calibri" panose="020F0502020204030204" pitchFamily="34" charset="0"/>
              </a:rPr>
              <a:t>2</a:t>
            </a:r>
            <a:r>
              <a:rPr lang="en-US" sz="1800" b="1" dirty="0">
                <a:solidFill>
                  <a:srgbClr val="000000"/>
                </a:solidFill>
                <a:effectLst/>
                <a:latin typeface="Arial" panose="020B0604020202020204" pitchFamily="34" charset="0"/>
                <a:ea typeface="Calibri" panose="020F0502020204030204" pitchFamily="34" charset="0"/>
              </a:rPr>
              <a:t> </a:t>
            </a:r>
            <a:r>
              <a:rPr lang="en-US" sz="1800" b="1" dirty="0" err="1">
                <a:solidFill>
                  <a:srgbClr val="000000"/>
                </a:solidFill>
                <a:effectLst/>
                <a:latin typeface="Arial" panose="020B0604020202020204" pitchFamily="34" charset="0"/>
                <a:ea typeface="Calibri" panose="020F0502020204030204" pitchFamily="34" charset="0"/>
              </a:rPr>
              <a:t>relativas</a:t>
            </a:r>
            <a:r>
              <a:rPr lang="en-US" sz="1800" b="1" dirty="0">
                <a:solidFill>
                  <a:srgbClr val="000000"/>
                </a:solidFill>
                <a:effectLst/>
                <a:latin typeface="Arial" panose="020B0604020202020204" pitchFamily="34" charset="0"/>
                <a:ea typeface="Calibri" panose="020F0502020204030204" pitchFamily="34" charset="0"/>
              </a:rPr>
              <a:t> a 2014</a:t>
            </a:r>
            <a:endParaRPr lang="en-US" sz="1400" b="1" dirty="0"/>
          </a:p>
        </p:txBody>
      </p:sp>
      <p:sp>
        <p:nvSpPr>
          <p:cNvPr id="4" name="Rectangle 3"/>
          <p:cNvSpPr/>
          <p:nvPr/>
        </p:nvSpPr>
        <p:spPr>
          <a:xfrm>
            <a:off x="104825" y="5960062"/>
            <a:ext cx="4572000" cy="923330"/>
          </a:xfrm>
          <a:prstGeom prst="rect">
            <a:avLst/>
          </a:prstGeom>
        </p:spPr>
        <p:txBody>
          <a:bodyPr>
            <a:spAutoFit/>
          </a:bodyPr>
          <a:lstStyle/>
          <a:p>
            <a:r>
              <a:rPr lang="en-US" dirty="0" err="1"/>
              <a:t>Atualmente</a:t>
            </a:r>
            <a:r>
              <a:rPr lang="en-US" dirty="0"/>
              <a:t> o </a:t>
            </a:r>
            <a:r>
              <a:rPr lang="en-US" dirty="0" err="1"/>
              <a:t>bioetanol</a:t>
            </a:r>
            <a:r>
              <a:rPr lang="en-US" dirty="0"/>
              <a:t> e o biodiesel </a:t>
            </a:r>
            <a:r>
              <a:rPr lang="en-US" dirty="0" err="1"/>
              <a:t>contribuem</a:t>
            </a:r>
            <a:r>
              <a:rPr lang="en-US" dirty="0"/>
              <a:t> com </a:t>
            </a:r>
            <a:r>
              <a:rPr lang="en-US" dirty="0" err="1"/>
              <a:t>cerca</a:t>
            </a:r>
            <a:r>
              <a:rPr lang="en-US" dirty="0"/>
              <a:t> de 3% dos </a:t>
            </a:r>
            <a:r>
              <a:rPr lang="en-US" dirty="0" err="1"/>
              <a:t>combustíveis</a:t>
            </a:r>
            <a:r>
              <a:rPr lang="en-US" dirty="0"/>
              <a:t> do </a:t>
            </a:r>
            <a:r>
              <a:rPr lang="en-US" dirty="0" err="1"/>
              <a:t>setor</a:t>
            </a:r>
            <a:r>
              <a:rPr lang="en-US" dirty="0"/>
              <a:t> de </a:t>
            </a:r>
            <a:r>
              <a:rPr lang="en-US" dirty="0" err="1"/>
              <a:t>transporte</a:t>
            </a:r>
            <a:endParaRPr lang="en-US" dirty="0"/>
          </a:p>
        </p:txBody>
      </p:sp>
      <p:sp>
        <p:nvSpPr>
          <p:cNvPr id="5" name="Rectangle 4"/>
          <p:cNvSpPr/>
          <p:nvPr/>
        </p:nvSpPr>
        <p:spPr>
          <a:xfrm>
            <a:off x="4721266" y="5946256"/>
            <a:ext cx="4389951" cy="923330"/>
          </a:xfrm>
          <a:prstGeom prst="rect">
            <a:avLst/>
          </a:prstGeom>
        </p:spPr>
        <p:txBody>
          <a:bodyPr wrap="square">
            <a:spAutoFit/>
          </a:bodyPr>
          <a:lstStyle/>
          <a:p>
            <a:r>
              <a:rPr lang="en-US" dirty="0"/>
              <a:t>… mas as </a:t>
            </a:r>
            <a:r>
              <a:rPr lang="en-US" dirty="0" err="1"/>
              <a:t>projeções</a:t>
            </a:r>
            <a:r>
              <a:rPr lang="en-US" dirty="0"/>
              <a:t> da AIE </a:t>
            </a:r>
            <a:r>
              <a:rPr lang="en-US" dirty="0" err="1"/>
              <a:t>indicam</a:t>
            </a:r>
            <a:r>
              <a:rPr lang="en-US" dirty="0"/>
              <a:t> que </a:t>
            </a:r>
            <a:r>
              <a:rPr lang="en-US" dirty="0" err="1"/>
              <a:t>podem</a:t>
            </a:r>
            <a:r>
              <a:rPr lang="en-US" dirty="0"/>
              <a:t> </a:t>
            </a:r>
            <a:r>
              <a:rPr lang="en-US" dirty="0" err="1"/>
              <a:t>vir</a:t>
            </a:r>
            <a:r>
              <a:rPr lang="en-US" dirty="0"/>
              <a:t> a </a:t>
            </a:r>
            <a:r>
              <a:rPr lang="en-US" dirty="0" err="1"/>
              <a:t>contribuir</a:t>
            </a:r>
            <a:r>
              <a:rPr lang="en-US" dirty="0"/>
              <a:t> com 30% </a:t>
            </a:r>
            <a:r>
              <a:rPr lang="en-US" dirty="0" err="1"/>
              <a:t>em</a:t>
            </a:r>
            <a:r>
              <a:rPr lang="en-US" dirty="0"/>
              <a:t> 2060 com </a:t>
            </a:r>
            <a:r>
              <a:rPr lang="en-US" dirty="0" err="1"/>
              <a:t>aumentos</a:t>
            </a:r>
            <a:r>
              <a:rPr lang="en-US" dirty="0"/>
              <a:t> </a:t>
            </a:r>
            <a:r>
              <a:rPr lang="en-US" dirty="0" err="1"/>
              <a:t>previstos</a:t>
            </a:r>
            <a:r>
              <a:rPr lang="en-US" dirty="0"/>
              <a:t> de </a:t>
            </a:r>
            <a:r>
              <a:rPr lang="en-US" dirty="0" err="1"/>
              <a:t>produtividade</a:t>
            </a:r>
            <a:endParaRPr lang="en-US" dirty="0"/>
          </a:p>
        </p:txBody>
      </p:sp>
    </p:spTree>
    <p:extLst>
      <p:ext uri="{BB962C8B-B14F-4D97-AF65-F5344CB8AC3E}">
        <p14:creationId xmlns:p14="http://schemas.microsoft.com/office/powerpoint/2010/main" val="51669634"/>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573</Words>
  <Application>Microsoft Office PowerPoint</Application>
  <PresentationFormat>Apresentação na tela (4:3)</PresentationFormat>
  <Paragraphs>56</Paragraphs>
  <Slides>12</Slides>
  <Notes>5</Notes>
  <HiddenSlides>0</HiddenSlides>
  <MMClips>0</MMClips>
  <ScaleCrop>false</ScaleCrop>
  <HeadingPairs>
    <vt:vector size="8" baseType="variant">
      <vt:variant>
        <vt:lpstr>Fontes usadas</vt:lpstr>
      </vt:variant>
      <vt:variant>
        <vt:i4>9</vt:i4>
      </vt:variant>
      <vt:variant>
        <vt:lpstr>Tema</vt:lpstr>
      </vt:variant>
      <vt:variant>
        <vt:i4>3</vt:i4>
      </vt:variant>
      <vt:variant>
        <vt:lpstr>Vínculos</vt:lpstr>
      </vt:variant>
      <vt:variant>
        <vt:i4>1</vt:i4>
      </vt:variant>
      <vt:variant>
        <vt:lpstr>Títulos de slides</vt:lpstr>
      </vt:variant>
      <vt:variant>
        <vt:i4>12</vt:i4>
      </vt:variant>
    </vt:vector>
  </HeadingPairs>
  <TitlesOfParts>
    <vt:vector size="25" baseType="lpstr">
      <vt:lpstr>MS PGothic</vt:lpstr>
      <vt:lpstr>MS PGothic</vt:lpstr>
      <vt:lpstr>Arial</vt:lpstr>
      <vt:lpstr>Calibri</vt:lpstr>
      <vt:lpstr>Calibri (Body)</vt:lpstr>
      <vt:lpstr>Calibri Light</vt:lpstr>
      <vt:lpstr>Corbel</vt:lpstr>
      <vt:lpstr>Times New Roman</vt:lpstr>
      <vt:lpstr>Yu Mincho</vt:lpstr>
      <vt:lpstr>Base</vt:lpstr>
      <vt:lpstr>1_Office Theme</vt:lpstr>
      <vt:lpstr>2_Office Theme</vt:lpstr>
      <vt:lpst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Projeto brasileiro do genoma de um cultivar da cana-de-açúcar: 373 mil genes</vt:lpstr>
      <vt:lpstr>BBEST 2020 Brazilian Bioenergy Science and Technology Conference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Glaucia Souza</dc:creator>
  <cp:lastModifiedBy>Leomar Diniz</cp:lastModifiedBy>
  <cp:revision>19</cp:revision>
  <dcterms:created xsi:type="dcterms:W3CDTF">2019-02-25T11:16:00Z</dcterms:created>
  <dcterms:modified xsi:type="dcterms:W3CDTF">2019-11-06T11:25:28Z</dcterms:modified>
</cp:coreProperties>
</file>