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95" r:id="rId5"/>
    <p:sldId id="297" r:id="rId6"/>
    <p:sldId id="293" r:id="rId7"/>
    <p:sldId id="274" r:id="rId8"/>
    <p:sldId id="275" r:id="rId9"/>
  </p:sldIdLst>
  <p:sldSz cx="12192000" cy="6858000"/>
  <p:notesSz cx="10234613" cy="71040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>
      <p:cViewPr>
        <p:scale>
          <a:sx n="110" d="100"/>
          <a:sy n="110" d="100"/>
        </p:scale>
        <p:origin x="63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5304" cy="354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797022" y="1"/>
            <a:ext cx="4435304" cy="354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5464D-4844-4F4A-B538-12AF8FF0D346}" type="datetimeFigureOut">
              <a:rPr lang="pt-BR" smtClean="0"/>
              <a:pPr/>
              <a:t>04/04/2026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6748145"/>
            <a:ext cx="4435304" cy="3548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797022" y="6748145"/>
            <a:ext cx="4435304" cy="3548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7BA6A-F34D-4AC9-AC30-1C1A5458D8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0075" y="581025"/>
            <a:ext cx="5100638" cy="28686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900" b="0" strike="noStrike" spc="-1" dirty="0">
                <a:solidFill>
                  <a:srgbClr val="000000"/>
                </a:solidFill>
                <a:latin typeface="Arial"/>
              </a:rPr>
              <a:t>Clique para mover o slide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1138237" y="3634477"/>
            <a:ext cx="9105357" cy="344305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BR" sz="2100" b="0" strike="noStrike" spc="-1" dirty="0">
                <a:latin typeface="Arial"/>
              </a:rPr>
              <a:t>Clique para editar o formato de notas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1" y="1"/>
            <a:ext cx="4939409" cy="3823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BR" sz="1500" b="0" strike="noStrike" spc="-1" dirty="0">
                <a:latin typeface="Times New Roman"/>
              </a:rPr>
              <a:t>&lt;cabeçalho&gt;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dt" idx="1"/>
          </p:nvPr>
        </p:nvSpPr>
        <p:spPr>
          <a:xfrm>
            <a:off x="6442424" y="1"/>
            <a:ext cx="4939409" cy="3823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pt-BR" sz="15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pt-BR" sz="1500" b="0" strike="noStrike" spc="-1" dirty="0">
                <a:latin typeface="Times New Roman"/>
              </a:rPr>
              <a:t>&lt;data/hora&gt;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ftr" idx="2"/>
          </p:nvPr>
        </p:nvSpPr>
        <p:spPr>
          <a:xfrm>
            <a:off x="1" y="7269210"/>
            <a:ext cx="4939409" cy="3823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pt-BR" sz="1500" b="0" strike="noStrike" spc="-1">
                <a:latin typeface="Times New Roman"/>
              </a:defRPr>
            </a:lvl1pPr>
          </a:lstStyle>
          <a:p>
            <a:r>
              <a:rPr lang="pt-BR" sz="1500" b="0" strike="noStrike" spc="-1" dirty="0">
                <a:latin typeface="Times New Roman"/>
              </a:rPr>
              <a:t>&lt;rodapé&gt;</a:t>
            </a:r>
          </a:p>
        </p:txBody>
      </p:sp>
      <p:sp>
        <p:nvSpPr>
          <p:cNvPr id="169" name="PlaceHolder 6"/>
          <p:cNvSpPr>
            <a:spLocks noGrp="1"/>
          </p:cNvSpPr>
          <p:nvPr>
            <p:ph type="sldNum" idx="3"/>
          </p:nvPr>
        </p:nvSpPr>
        <p:spPr>
          <a:xfrm>
            <a:off x="6442424" y="7269210"/>
            <a:ext cx="4939409" cy="3823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pt-BR" sz="15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7478224C-E961-4208-B596-43C0ABC8290B}" type="slidenum">
              <a:rPr lang="pt-BR" sz="1500" b="0" strike="noStrike" spc="-1" smtClean="0">
                <a:latin typeface="Times New Roman"/>
              </a:rPr>
              <a:pPr algn="r">
                <a:buNone/>
              </a:pPr>
              <a:t>‹nº›</a:t>
            </a:fld>
            <a:endParaRPr lang="pt-BR" sz="15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5756771" y="7333361"/>
            <a:ext cx="4326928" cy="3702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775" tIns="0" rIns="19775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23B97D25-3FA9-458E-B346-C9DD94C27310}" type="slidenum">
              <a:rPr lang="pt-BR" sz="1000" i="1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  <a:buNone/>
              </a:pPr>
              <a:t>2</a:t>
            </a:fld>
            <a:endParaRPr lang="pt-BR" sz="1000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5756771" y="7333361"/>
            <a:ext cx="4326928" cy="3702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775" tIns="0" rIns="19775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BDBDAA7E-993F-4D1B-8F33-34E76B9F79F5}" type="slidenum">
              <a:rPr lang="pt-BR" sz="1000" i="1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  <a:buNone/>
              </a:pPr>
              <a:t>3</a:t>
            </a:fld>
            <a:endParaRPr lang="pt-BR" sz="1000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5756771" y="7333361"/>
            <a:ext cx="4326928" cy="3702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775" tIns="0" rIns="19775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DC8B9634-D94C-40E0-9E03-BEB9196BFEE2}" type="slidenum">
              <a:rPr lang="pt-BR" sz="1000" i="1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  <a:buNone/>
              </a:pPr>
              <a:t>5</a:t>
            </a:fld>
            <a:endParaRPr lang="pt-BR" sz="1000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5756771" y="7333361"/>
            <a:ext cx="4326928" cy="3702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775" tIns="0" rIns="19775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DC8B9634-D94C-40E0-9E03-BEB9196BFEE2}" type="slidenum">
              <a:rPr lang="pt-BR" sz="1000" i="1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  <a:buNone/>
              </a:pPr>
              <a:t>6</a:t>
            </a:fld>
            <a:endParaRPr lang="pt-BR" sz="1000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5756771" y="7333361"/>
            <a:ext cx="4326928" cy="3702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775" tIns="0" rIns="19775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A141B7F0-ABDB-4F95-84B0-553E0CBD3B91}" type="slidenum">
              <a:rPr lang="pt-BR" sz="1000" i="1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  <a:buNone/>
              </a:pPr>
              <a:t>7</a:t>
            </a:fld>
            <a:endParaRPr lang="pt-BR" sz="1000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-25560" y="0"/>
            <a:ext cx="1226520" cy="6846120"/>
          </a:xfrm>
          <a:prstGeom prst="rect">
            <a:avLst/>
          </a:prstGeom>
          <a:gradFill rotWithShape="0">
            <a:gsLst>
              <a:gs pos="2000">
                <a:srgbClr val="FFFFFF"/>
              </a:gs>
              <a:gs pos="100000">
                <a:srgbClr val="002060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6" name="Brasão EMA - Vetor.png"/>
          <p:cNvPicPr/>
          <p:nvPr/>
        </p:nvPicPr>
        <p:blipFill>
          <a:blip r:embed="rId14"/>
          <a:stretch/>
        </p:blipFill>
        <p:spPr>
          <a:xfrm>
            <a:off x="11282400" y="158760"/>
            <a:ext cx="629640" cy="973800"/>
          </a:xfrm>
          <a:prstGeom prst="rect">
            <a:avLst/>
          </a:prstGeom>
          <a:ln w="0">
            <a:noFill/>
          </a:ln>
        </p:spPr>
      </p:pic>
      <p:pic>
        <p:nvPicPr>
          <p:cNvPr id="2" name="Imagem 13"/>
          <p:cNvPicPr/>
          <p:nvPr/>
        </p:nvPicPr>
        <p:blipFill>
          <a:blip r:embed="rId15"/>
          <a:srcRect b="38268"/>
          <a:stretch/>
        </p:blipFill>
        <p:spPr>
          <a:xfrm>
            <a:off x="23760" y="241200"/>
            <a:ext cx="1040760" cy="8200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"/>
          <p:cNvGrpSpPr/>
          <p:nvPr/>
        </p:nvGrpSpPr>
        <p:grpSpPr>
          <a:xfrm>
            <a:off x="0" y="0"/>
            <a:ext cx="12183840" cy="6947640"/>
            <a:chOff x="0" y="0"/>
            <a:chExt cx="12183840" cy="6947640"/>
          </a:xfrm>
        </p:grpSpPr>
        <p:sp>
          <p:nvSpPr>
            <p:cNvPr id="171" name="CustomShape 2"/>
            <p:cNvSpPr/>
            <p:nvPr/>
          </p:nvSpPr>
          <p:spPr>
            <a:xfrm>
              <a:off x="0" y="0"/>
              <a:ext cx="12183840" cy="694764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pt-BR" sz="18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casa</a:t>
              </a: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lang="pt-BR" sz="18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i</a:t>
              </a:r>
              <a:endParaRPr lang="pt-BR" sz="1800" b="0" strike="noStrike" spc="-1">
                <a:latin typeface="Arial"/>
              </a:endParaRPr>
            </a:p>
          </p:txBody>
        </p:sp>
        <p:sp>
          <p:nvSpPr>
            <p:cNvPr id="172" name="CustomShape 3"/>
            <p:cNvSpPr/>
            <p:nvPr/>
          </p:nvSpPr>
          <p:spPr>
            <a:xfrm>
              <a:off x="341640" y="376200"/>
              <a:ext cx="11494800" cy="6175080"/>
            </a:xfrm>
            <a:prstGeom prst="rect">
              <a:avLst/>
            </a:prstGeom>
            <a:noFill/>
            <a:ln w="79200">
              <a:solidFill>
                <a:srgbClr val="32549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pic>
          <p:nvPicPr>
            <p:cNvPr id="173" name="Imagem 7" descr="Logo 117 Anos.jpg"/>
            <p:cNvPicPr/>
            <p:nvPr/>
          </p:nvPicPr>
          <p:blipFill>
            <a:blip r:embed="rId2"/>
            <a:stretch/>
          </p:blipFill>
          <p:spPr>
            <a:xfrm>
              <a:off x="9952200" y="571680"/>
              <a:ext cx="1636200" cy="1634760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174" name="Picture 3"/>
            <p:cNvPicPr/>
            <p:nvPr/>
          </p:nvPicPr>
          <p:blipFill>
            <a:blip r:embed="rId3"/>
            <a:stretch/>
          </p:blipFill>
          <p:spPr>
            <a:xfrm>
              <a:off x="5304600" y="719280"/>
              <a:ext cx="1610640" cy="281412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175" name="CustomShape 4"/>
            <p:cNvSpPr/>
            <p:nvPr/>
          </p:nvSpPr>
          <p:spPr>
            <a:xfrm>
              <a:off x="3665160" y="3672000"/>
              <a:ext cx="4913280" cy="455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80" algn="l"/>
                  <a:tab pos="10782360" algn="l"/>
                </a:tabLst>
              </a:pPr>
              <a:r>
                <a:rPr lang="pt-BR" sz="2400" b="0" strike="noStrike" spc="-1" dirty="0">
                  <a:solidFill>
                    <a:srgbClr val="2F528F"/>
                  </a:solidFill>
                  <a:latin typeface="Arial Black"/>
                  <a:ea typeface="DejaVu Sans"/>
                </a:rPr>
                <a:t>ESTADO-MAIOR DA ARMADA</a:t>
              </a:r>
              <a:endParaRPr lang="pt-BR" sz="2400" b="0" strike="noStrike" spc="-1" dirty="0">
                <a:latin typeface="Arial"/>
              </a:endParaRPr>
            </a:p>
          </p:txBody>
        </p:sp>
        <p:sp>
          <p:nvSpPr>
            <p:cNvPr id="176" name="CustomShape 5"/>
            <p:cNvSpPr/>
            <p:nvPr/>
          </p:nvSpPr>
          <p:spPr>
            <a:xfrm>
              <a:off x="380880" y="3978720"/>
              <a:ext cx="11421720" cy="521766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80" algn="l"/>
                  <a:tab pos="10782360" algn="l"/>
                </a:tabLst>
              </a:pPr>
              <a:r>
                <a:rPr lang="pt-BR" sz="2800" b="0" strike="noStrike" spc="-1" dirty="0">
                  <a:solidFill>
                    <a:srgbClr val="A6A6A6"/>
                  </a:solidFill>
                  <a:latin typeface="Calibri"/>
                  <a:ea typeface="DejaVu Sans"/>
                </a:rPr>
                <a:t>.</a:t>
              </a:r>
              <a:endParaRPr lang="pt-BR" sz="2800" b="0" strike="noStrike" spc="-1" dirty="0">
                <a:latin typeface="Arial"/>
              </a:endParaRPr>
            </a:p>
          </p:txBody>
        </p:sp>
        <p:sp>
          <p:nvSpPr>
            <p:cNvPr id="177" name="CustomShape 6"/>
            <p:cNvSpPr/>
            <p:nvPr/>
          </p:nvSpPr>
          <p:spPr>
            <a:xfrm>
              <a:off x="309600" y="4857840"/>
              <a:ext cx="11494800" cy="126043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80" algn="l"/>
                  <a:tab pos="10782360" algn="l"/>
                </a:tabLst>
              </a:pPr>
              <a:r>
                <a:rPr lang="pt-BR" sz="2600" b="1" spc="-1" dirty="0">
                  <a:solidFill>
                    <a:srgbClr val="2F528F"/>
                  </a:solidFill>
                  <a:latin typeface="Arial Black"/>
                  <a:ea typeface="Calibri"/>
                </a:rPr>
                <a:t>AUDIÊNCIA PÚBLICA</a:t>
              </a:r>
            </a:p>
            <a:p>
              <a:pPr algn="ctr">
                <a:lnSpc>
                  <a:spcPct val="100000"/>
                </a:lnSpc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80" algn="l"/>
                  <a:tab pos="10782360" algn="l"/>
                </a:tabLst>
              </a:pPr>
              <a:r>
                <a:rPr lang="pt-BR" sz="2600" b="1" spc="-1" dirty="0">
                  <a:solidFill>
                    <a:srgbClr val="2F528F"/>
                  </a:solidFill>
                  <a:latin typeface="Arial Black"/>
                  <a:ea typeface="Calibri"/>
                </a:rPr>
                <a:t>Proposta de Emenda à Constituição (PEC 03/2024) </a:t>
              </a:r>
            </a:p>
            <a:p>
              <a:pPr algn="ctr">
                <a:lnSpc>
                  <a:spcPct val="100000"/>
                </a:lnSpc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80" algn="l"/>
                  <a:tab pos="10782360" algn="l"/>
                </a:tabLst>
              </a:pPr>
              <a:r>
                <a:rPr lang="pt-BR" sz="2400" b="0" strike="noStrike" spc="-1" dirty="0">
                  <a:solidFill>
                    <a:srgbClr val="2F528F"/>
                  </a:solidFill>
                  <a:latin typeface="Arial"/>
                  <a:ea typeface="DejaVu Sans"/>
                </a:rPr>
                <a:t>07ABR2026</a:t>
              </a:r>
              <a:endParaRPr lang="pt-BR" sz="2400" b="0" strike="noStrike" spc="-1" dirty="0">
                <a:latin typeface="Arial"/>
              </a:endParaRPr>
            </a:p>
          </p:txBody>
        </p:sp>
      </p:grpSp>
      <p:pic>
        <p:nvPicPr>
          <p:cNvPr id="178" name="Imagem 177"/>
          <p:cNvPicPr/>
          <p:nvPr/>
        </p:nvPicPr>
        <p:blipFill>
          <a:blip r:embed="rId4"/>
          <a:stretch/>
        </p:blipFill>
        <p:spPr>
          <a:xfrm>
            <a:off x="9900000" y="540000"/>
            <a:ext cx="1724400" cy="1731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290240" y="1596600"/>
            <a:ext cx="9447480" cy="467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457200" indent="-4514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Propósito</a:t>
            </a: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 dirty="0">
              <a:latin typeface="Arial"/>
            </a:endParaRPr>
          </a:p>
          <a:p>
            <a:pPr marL="457200" indent="-451440">
              <a:buClr>
                <a:srgbClr val="000000"/>
              </a:buClr>
              <a:buFont typeface="Wingdings" charset="2"/>
              <a:buChar char=""/>
            </a:pPr>
            <a:r>
              <a:rPr lang="pt-BR" sz="3200" spc="-1" dirty="0">
                <a:solidFill>
                  <a:srgbClr val="000000"/>
                </a:solidFill>
                <a:latin typeface="Calibri"/>
                <a:ea typeface="Calibri"/>
              </a:rPr>
              <a:t>Contextualização</a:t>
            </a:r>
          </a:p>
          <a:p>
            <a:pPr marL="457200" indent="-451440">
              <a:buClr>
                <a:srgbClr val="000000"/>
              </a:buClr>
            </a:pPr>
            <a:endParaRPr lang="pt-BR" sz="3200" spc="-1" dirty="0"/>
          </a:p>
          <a:p>
            <a:pPr marL="457200" indent="-4514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Jurisprudência</a:t>
            </a:r>
          </a:p>
          <a:p>
            <a:pPr marL="457200" indent="-451440">
              <a:lnSpc>
                <a:spcPct val="100000"/>
              </a:lnSpc>
              <a:buClr>
                <a:srgbClr val="000000"/>
              </a:buClr>
            </a:pPr>
            <a:endParaRPr lang="pt-BR" sz="3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457200" indent="-4514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Conclusão</a:t>
            </a:r>
            <a:endParaRPr lang="pt-B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3200" b="0" strike="noStrike" spc="-1" dirty="0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212840" y="268200"/>
            <a:ext cx="9911520" cy="67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5280" rIns="67680" bIns="3528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>
                <a:solidFill>
                  <a:srgbClr val="002060"/>
                </a:solidFill>
                <a:latin typeface="Calibri"/>
                <a:ea typeface="Calibri"/>
              </a:rPr>
              <a:t>Roteiro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11783160" y="6508800"/>
            <a:ext cx="39456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8896150-EDA7-4ED4-9B88-9A3F12F586E4}" type="slidenum">
              <a:rPr lang="pt-BR" sz="1400" b="0" strike="noStrike" spc="-1">
                <a:solidFill>
                  <a:srgbClr val="A6A6A6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2</a:t>
            </a:fld>
            <a:endParaRPr lang="pt-BR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0" y="309960"/>
            <a:ext cx="1218024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>
                <a:solidFill>
                  <a:srgbClr val="002060"/>
                </a:solidFill>
                <a:latin typeface="Calibri"/>
                <a:ea typeface="Calibri"/>
              </a:rPr>
              <a:t>Propósito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1279080" y="2554342"/>
            <a:ext cx="10701360" cy="44465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50000"/>
              </a:lnSpc>
              <a:buNone/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40404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Apresentar o </a:t>
            </a:r>
            <a:r>
              <a:rPr lang="pt-BR" sz="3200" b="1" strike="noStrike" spc="-1" dirty="0">
                <a:solidFill>
                  <a:srgbClr val="040404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principal impacto</a:t>
            </a:r>
            <a:r>
              <a:rPr lang="pt-BR" sz="3200" b="0" strike="noStrike" spc="-1" dirty="0">
                <a:solidFill>
                  <a:srgbClr val="040404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que a aprovação da PEC 03/2024  trará para o </a:t>
            </a:r>
            <a:r>
              <a:rPr lang="pt-B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regime jurídico peculiar a que estão submetidos os militares das Forças Armadas  </a:t>
            </a:r>
            <a:r>
              <a:rPr lang="pt-BR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 seus familiares.</a:t>
            </a:r>
          </a:p>
          <a:p>
            <a:pPr algn="just">
              <a:lnSpc>
                <a:spcPct val="150000"/>
              </a:lnSpc>
              <a:buNone/>
              <a:tabLst>
                <a:tab pos="0" algn="l"/>
              </a:tabLst>
            </a:pPr>
            <a:endParaRPr lang="pt-BR" sz="3200" b="1" strike="noStrike" spc="-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  <a:tabLst>
                <a:tab pos="0" algn="l"/>
              </a:tabLst>
            </a:pPr>
            <a:endParaRPr lang="pt-BR" sz="3200" b="1" spc="-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None/>
              <a:tabLst>
                <a:tab pos="0" algn="l"/>
              </a:tabLst>
            </a:pPr>
            <a:endParaRPr lang="pt-BR" sz="3200" b="0" strike="noStrike" spc="-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11783160" y="6508800"/>
            <a:ext cx="39456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D8169ABD-9651-49E9-80AA-5FE0CDED1E8C}" type="slidenum">
              <a:rPr lang="pt-BR" sz="1400" b="0" strike="noStrike" spc="-1">
                <a:solidFill>
                  <a:srgbClr val="A6A6A6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3</a:t>
            </a:fld>
            <a:endParaRPr lang="pt-BR" sz="1400" b="0" strike="noStrike" spc="-1" dirty="0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 rot="16200000">
            <a:off x="-2331720" y="3675960"/>
            <a:ext cx="5847480" cy="516240"/>
          </a:xfrm>
          <a:prstGeom prst="rect">
            <a:avLst/>
          </a:prstGeom>
          <a:noFill/>
          <a:ln w="0">
            <a:noFill/>
          </a:ln>
          <a:effectLst>
            <a:glow rad="139680">
              <a:srgbClr val="1465F4">
                <a:alpha val="40000"/>
              </a:srgbClr>
            </a:glow>
            <a:outerShdw blurRad="50760" dist="38160" dir="10800000" algn="r" rotWithShape="0">
              <a:schemeClr val="tx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144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2800" b="1" strike="noStrike" spc="-1">
                <a:solidFill>
                  <a:srgbClr val="FFFFFF"/>
                </a:solidFill>
                <a:latin typeface="Calibri"/>
                <a:ea typeface="Calibri"/>
              </a:rPr>
              <a:t>PROPÓSITO</a:t>
            </a:r>
            <a:endParaRPr lang="pt-B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90E5B-CF9E-A20B-5A2C-081C0A57A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3"/>
          <p:cNvSpPr/>
          <p:nvPr/>
        </p:nvSpPr>
        <p:spPr>
          <a:xfrm>
            <a:off x="11783160" y="6508800"/>
            <a:ext cx="39456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D8169ABD-9651-49E9-80AA-5FE0CDED1E8C}" type="slidenum">
              <a:rPr lang="pt-BR" sz="1400" b="0" strike="noStrike" spc="-1">
                <a:solidFill>
                  <a:srgbClr val="A6A6A6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4</a:t>
            </a:fld>
            <a:endParaRPr lang="pt-BR" sz="1400" b="0" strike="noStrike" spc="-1" dirty="0">
              <a:latin typeface="Arial"/>
            </a:endParaRPr>
          </a:p>
        </p:txBody>
      </p:sp>
      <p:sp>
        <p:nvSpPr>
          <p:cNvPr id="8194" name="AutoShape 2" descr="Estreito de Drake, na Antártica (Foto: Reprodução)"/>
          <p:cNvSpPr>
            <a:spLocks noChangeAspect="1" noChangeArrowheads="1"/>
          </p:cNvSpPr>
          <p:nvPr/>
        </p:nvSpPr>
        <p:spPr bwMode="auto">
          <a:xfrm>
            <a:off x="155575" y="-2125663"/>
            <a:ext cx="5905500" cy="4429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6" name="AutoShape 4" descr="Estreito de Drake, na Antártica (Foto: Reprodução)"/>
          <p:cNvSpPr>
            <a:spLocks noChangeAspect="1" noChangeArrowheads="1"/>
          </p:cNvSpPr>
          <p:nvPr/>
        </p:nvSpPr>
        <p:spPr bwMode="auto">
          <a:xfrm>
            <a:off x="155575" y="-2125663"/>
            <a:ext cx="5905500" cy="4429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01" name="AutoShape 9" descr="Imagem ilustrativa da notícia Marinha abre edital para fuzileiro com estágio em Belé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CustomShape 4"/>
          <p:cNvSpPr/>
          <p:nvPr/>
        </p:nvSpPr>
        <p:spPr>
          <a:xfrm rot="16200000">
            <a:off x="-2331720" y="3673197"/>
            <a:ext cx="5847480" cy="521766"/>
          </a:xfrm>
          <a:prstGeom prst="rect">
            <a:avLst/>
          </a:prstGeom>
          <a:noFill/>
          <a:ln w="0">
            <a:noFill/>
          </a:ln>
          <a:effectLst>
            <a:glow rad="139680">
              <a:srgbClr val="1465F4">
                <a:alpha val="40000"/>
              </a:srgbClr>
            </a:glow>
            <a:outerShdw blurRad="50760" dist="38160" dir="10800000" algn="r" rotWithShape="0">
              <a:schemeClr val="tx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144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CONTEXTUALIZAÇÃO</a:t>
            </a:r>
            <a:endParaRPr lang="pt-BR" sz="2800" b="0" strike="noStrike" spc="-1" dirty="0">
              <a:latin typeface="Arial"/>
            </a:endParaRPr>
          </a:p>
        </p:txBody>
      </p:sp>
      <p:sp>
        <p:nvSpPr>
          <p:cNvPr id="35" name="CustomShape 6"/>
          <p:cNvSpPr/>
          <p:nvPr/>
        </p:nvSpPr>
        <p:spPr>
          <a:xfrm>
            <a:off x="1595406" y="285728"/>
            <a:ext cx="9911520" cy="67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5280" rIns="67680" bIns="3528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002060"/>
                </a:solidFill>
                <a:latin typeface="Calibri"/>
                <a:ea typeface="Calibri"/>
              </a:rPr>
              <a:t>CONTEXTUALIZAÇÃO</a:t>
            </a:r>
            <a:endParaRPr lang="pt-BR" sz="4400" b="0" strike="noStrike" spc="-1" dirty="0">
              <a:latin typeface="Arial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FDF39E9-F1E4-1963-9F8B-6270B8B9B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57" y="1614072"/>
            <a:ext cx="3850362" cy="2348758"/>
          </a:xfrm>
          <a:prstGeom prst="rect">
            <a:avLst/>
          </a:prstGeom>
        </p:spPr>
      </p:pic>
      <p:grpSp>
        <p:nvGrpSpPr>
          <p:cNvPr id="36" name="Grupo 35"/>
          <p:cNvGrpSpPr/>
          <p:nvPr/>
        </p:nvGrpSpPr>
        <p:grpSpPr>
          <a:xfrm>
            <a:off x="1127448" y="1589310"/>
            <a:ext cx="11233248" cy="4792018"/>
            <a:chOff x="944472" y="1217698"/>
            <a:chExt cx="11233248" cy="4792018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B7E0D44-0C24-4AA3-ACB6-5DCEB233DD89}"/>
                </a:ext>
              </a:extLst>
            </p:cNvPr>
            <p:cNvSpPr txBox="1"/>
            <p:nvPr/>
          </p:nvSpPr>
          <p:spPr>
            <a:xfrm>
              <a:off x="944472" y="2138414"/>
              <a:ext cx="1928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TRANSFERÊNCIAS COMPULS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ÓRIAS</a:t>
              </a:r>
              <a:endPara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D4F74C2-E8E7-465C-A617-62D0111E43BB}"/>
                </a:ext>
              </a:extLst>
            </p:cNvPr>
            <p:cNvSpPr txBox="1"/>
            <p:nvPr/>
          </p:nvSpPr>
          <p:spPr>
            <a:xfrm>
              <a:off x="1030160" y="4353495"/>
              <a:ext cx="17145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FAMÍLIA EM LOCAIS DE POUCA ESTRUTURA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0B53002-1AF5-484E-B8B3-A476842FFBD1}"/>
                </a:ext>
              </a:extLst>
            </p:cNvPr>
            <p:cNvSpPr txBox="1"/>
            <p:nvPr/>
          </p:nvSpPr>
          <p:spPr>
            <a:xfrm>
              <a:off x="10310842" y="2030692"/>
              <a:ext cx="18668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MISSÕES EM CONDIÇÕES EXTREMAS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BC005A3-DCE2-4F3E-8F04-75A3812980C4}"/>
                </a:ext>
              </a:extLst>
            </p:cNvPr>
            <p:cNvSpPr txBox="1"/>
            <p:nvPr/>
          </p:nvSpPr>
          <p:spPr>
            <a:xfrm>
              <a:off x="10153686" y="4461217"/>
              <a:ext cx="20240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AUSÊNCIA CONSTANTE DA FAMÍLIA</a:t>
              </a:r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2881290" y="1217698"/>
              <a:ext cx="3571900" cy="4792018"/>
              <a:chOff x="2952728" y="402148"/>
              <a:chExt cx="3571900" cy="5468927"/>
            </a:xfrm>
          </p:grpSpPr>
          <p:pic>
            <p:nvPicPr>
              <p:cNvPr id="8203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52728" y="402148"/>
                <a:ext cx="3571900" cy="546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Imagem 13"/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3143102" y="1878251"/>
                <a:ext cx="285752" cy="22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Imagem 13"/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4079206" y="3665430"/>
                <a:ext cx="285752" cy="22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Imagem 13"/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6169718" y="1200040"/>
                <a:ext cx="285752" cy="22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Imagem 13"/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6095430" y="3850563"/>
                <a:ext cx="285752" cy="22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Imagem 13"/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5879406" y="3911969"/>
                <a:ext cx="285752" cy="22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Imagem 13"/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4369518" y="5083258"/>
                <a:ext cx="285752" cy="22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Imagem 13"/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3865462" y="1713891"/>
                <a:ext cx="285752" cy="22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Imagem 13"/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4729558" y="1631712"/>
                <a:ext cx="285752" cy="22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Imagem 13"/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3719166" y="1056454"/>
                <a:ext cx="285752" cy="22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Imagem 13"/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5087318" y="3911969"/>
                <a:ext cx="285752" cy="22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Imagem 13"/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5377630" y="2925813"/>
                <a:ext cx="285752" cy="22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Imagem 13"/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4801566" y="4097102"/>
                <a:ext cx="285752" cy="22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Imagem 13"/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5591374" y="2042610"/>
                <a:ext cx="285752" cy="22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Imagem 13"/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4729558" y="3193125"/>
                <a:ext cx="285752" cy="225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5E3ADF26-C700-7C67-8EE3-A561EF01BC2C}"/>
              </a:ext>
            </a:extLst>
          </p:cNvPr>
          <p:cNvGrpSpPr/>
          <p:nvPr/>
        </p:nvGrpSpPr>
        <p:grpSpPr>
          <a:xfrm>
            <a:off x="3097041" y="2072420"/>
            <a:ext cx="3068687" cy="2088232"/>
            <a:chOff x="3097041" y="1679862"/>
            <a:chExt cx="3068687" cy="2088232"/>
          </a:xfrm>
        </p:grpSpPr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E2EB7DD8-5209-D55B-9012-AD66DE2EAC48}"/>
                </a:ext>
              </a:extLst>
            </p:cNvPr>
            <p:cNvGrpSpPr/>
            <p:nvPr/>
          </p:nvGrpSpPr>
          <p:grpSpPr>
            <a:xfrm>
              <a:off x="3097041" y="3030212"/>
              <a:ext cx="694703" cy="233826"/>
              <a:chOff x="3130518" y="2362575"/>
              <a:chExt cx="694703" cy="233826"/>
            </a:xfrm>
          </p:grpSpPr>
          <p:pic>
            <p:nvPicPr>
              <p:cNvPr id="2" name="Imagem 13">
                <a:extLst>
                  <a:ext uri="{FF2B5EF4-FFF2-40B4-BE49-F238E27FC236}">
                    <a16:creationId xmlns:a16="http://schemas.microsoft.com/office/drawing/2014/main" id="{BBA090EC-3468-FF2A-8C43-7383F601D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3539469" y="2362575"/>
                <a:ext cx="285752" cy="197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Imagem 13">
                <a:extLst>
                  <a:ext uri="{FF2B5EF4-FFF2-40B4-BE49-F238E27FC236}">
                    <a16:creationId xmlns:a16="http://schemas.microsoft.com/office/drawing/2014/main" id="{D836E980-A86A-1083-E848-07F160BB1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b="38283"/>
              <a:stretch>
                <a:fillRect/>
              </a:stretch>
            </p:blipFill>
            <p:spPr bwMode="auto">
              <a:xfrm>
                <a:off x="3130518" y="2398579"/>
                <a:ext cx="285752" cy="197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" name="Imagem 13">
              <a:extLst>
                <a:ext uri="{FF2B5EF4-FFF2-40B4-BE49-F238E27FC236}">
                  <a16:creationId xmlns:a16="http://schemas.microsoft.com/office/drawing/2014/main" id="{F3946534-FC77-32E0-279F-D0BF2ECAB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b="38283"/>
            <a:stretch>
              <a:fillRect/>
            </a:stretch>
          </p:blipFill>
          <p:spPr bwMode="auto">
            <a:xfrm>
              <a:off x="4439816" y="1679862"/>
              <a:ext cx="285752" cy="19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Imagem 13">
              <a:extLst>
                <a:ext uri="{FF2B5EF4-FFF2-40B4-BE49-F238E27FC236}">
                  <a16:creationId xmlns:a16="http://schemas.microsoft.com/office/drawing/2014/main" id="{9B8270C8-D85A-E707-5804-7F9A74AE0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b="38283"/>
            <a:stretch>
              <a:fillRect/>
            </a:stretch>
          </p:blipFill>
          <p:spPr bwMode="auto">
            <a:xfrm>
              <a:off x="4151784" y="3570272"/>
              <a:ext cx="285752" cy="19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Imagem 13">
              <a:extLst>
                <a:ext uri="{FF2B5EF4-FFF2-40B4-BE49-F238E27FC236}">
                  <a16:creationId xmlns:a16="http://schemas.microsoft.com/office/drawing/2014/main" id="{91B94BA8-2255-66E2-E868-1B132E3BF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b="38283"/>
            <a:stretch>
              <a:fillRect/>
            </a:stretch>
          </p:blipFill>
          <p:spPr bwMode="auto">
            <a:xfrm>
              <a:off x="4655840" y="3138224"/>
              <a:ext cx="285752" cy="19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Imagem 13">
              <a:extLst>
                <a:ext uri="{FF2B5EF4-FFF2-40B4-BE49-F238E27FC236}">
                  <a16:creationId xmlns:a16="http://schemas.microsoft.com/office/drawing/2014/main" id="{39E7C9A4-702D-F50B-7723-971629734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b="38283"/>
            <a:stretch>
              <a:fillRect/>
            </a:stretch>
          </p:blipFill>
          <p:spPr bwMode="auto">
            <a:xfrm>
              <a:off x="4943872" y="2327934"/>
              <a:ext cx="285752" cy="19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m 13">
              <a:extLst>
                <a:ext uri="{FF2B5EF4-FFF2-40B4-BE49-F238E27FC236}">
                  <a16:creationId xmlns:a16="http://schemas.microsoft.com/office/drawing/2014/main" id="{DEAD4D5A-D5DA-7C0C-B635-55BB09373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b="38283"/>
            <a:stretch>
              <a:fillRect/>
            </a:stretch>
          </p:blipFill>
          <p:spPr bwMode="auto">
            <a:xfrm>
              <a:off x="5879976" y="2490152"/>
              <a:ext cx="285752" cy="19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" name="Imagem 48">
            <a:extLst>
              <a:ext uri="{FF2B5EF4-FFF2-40B4-BE49-F238E27FC236}">
                <a16:creationId xmlns:a16="http://schemas.microsoft.com/office/drawing/2014/main" id="{43181702-AF87-3BDE-3C12-B35770C6E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73" y="3962830"/>
            <a:ext cx="3834745" cy="24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1783160" y="6508800"/>
            <a:ext cx="39456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A96EEAB-551C-469A-B418-61726C9B9EC8}" type="slidenum">
              <a:rPr lang="pt-BR" sz="1400" b="0" strike="noStrike" spc="-1">
                <a:solidFill>
                  <a:srgbClr val="A6A6A6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5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1309680" y="1078920"/>
            <a:ext cx="10701360" cy="29692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pt-BR" sz="3200" spc="-1" dirty="0">
                <a:latin typeface="Calibri" pitchFamily="34" charset="0"/>
                <a:ea typeface="Calibri" pitchFamily="34" charset="0"/>
                <a:cs typeface="Calibri" pitchFamily="34" charset="0"/>
              </a:rPr>
              <a:t>Benefício de natureza assistencial  (proteção à família);</a:t>
            </a: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pt-BR" sz="3200" spc="-1" dirty="0">
                <a:latin typeface="Calibri" pitchFamily="34" charset="0"/>
                <a:ea typeface="Calibri" pitchFamily="34" charset="0"/>
                <a:cs typeface="Calibri" pitchFamily="34" charset="0"/>
              </a:rPr>
              <a:t> Impacto direto ao Sistema de Proteção Social dos Militares.</a:t>
            </a: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endParaRPr lang="pt-BR" sz="3200" spc="-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endParaRPr lang="pt-BR" sz="3200" spc="-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4" name="CustomShape 4"/>
          <p:cNvSpPr/>
          <p:nvPr/>
        </p:nvSpPr>
        <p:spPr>
          <a:xfrm rot="16200000">
            <a:off x="-2312640" y="3673197"/>
            <a:ext cx="5847480" cy="521766"/>
          </a:xfrm>
          <a:prstGeom prst="rect">
            <a:avLst/>
          </a:prstGeom>
          <a:noFill/>
          <a:ln w="0">
            <a:noFill/>
          </a:ln>
          <a:effectLst>
            <a:glow rad="139680">
              <a:srgbClr val="1465F4">
                <a:alpha val="40000"/>
              </a:srgbClr>
            </a:glow>
            <a:outerShdw blurRad="50760" dist="38160" dir="10800000" algn="r" rotWithShape="0">
              <a:schemeClr val="tx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144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CONTEXTUALIZAÇÃO</a:t>
            </a:r>
            <a:endParaRPr lang="pt-BR" sz="2800" b="0" strike="noStrike" spc="-1" dirty="0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1212840" y="268200"/>
            <a:ext cx="9911520" cy="67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96" name="CustomShape 6"/>
          <p:cNvSpPr/>
          <p:nvPr/>
        </p:nvSpPr>
        <p:spPr>
          <a:xfrm>
            <a:off x="1595406" y="285728"/>
            <a:ext cx="9911520" cy="67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5280" rIns="67680" bIns="3528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002060"/>
                </a:solidFill>
                <a:latin typeface="Calibri"/>
                <a:ea typeface="Calibri"/>
              </a:rPr>
              <a:t>CONTEXTUALIZAÇÃO</a:t>
            </a:r>
            <a:endParaRPr lang="pt-BR" sz="4400" b="0" strike="noStrike" spc="-1" dirty="0"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ED4F4E-C5DE-49F6-4282-4D8C07D70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492896"/>
            <a:ext cx="2887864" cy="43345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1783160" y="6508800"/>
            <a:ext cx="39456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A96EEAB-551C-469A-B418-61726C9B9EC8}" type="slidenum">
              <a:rPr lang="pt-BR" sz="1400" b="0" strike="noStrike" spc="-1">
                <a:solidFill>
                  <a:srgbClr val="A6A6A6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6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1309680" y="1078920"/>
            <a:ext cx="10701360" cy="55077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algn="ctr">
              <a:buClr>
                <a:srgbClr val="000000"/>
              </a:buClr>
              <a:tabLst>
                <a:tab pos="0" algn="l"/>
              </a:tabLst>
            </a:pPr>
            <a:r>
              <a:rPr lang="pt-B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lang="pt-BR" sz="3200" b="1" dirty="0"/>
              <a:t>Ação Direta de Inconstitucionalidade n° 4.507/DF</a:t>
            </a:r>
          </a:p>
          <a:p>
            <a:pPr marL="216000" indent="-216000" algn="ctr">
              <a:buClr>
                <a:srgbClr val="000000"/>
              </a:buClr>
              <a:tabLst>
                <a:tab pos="0" algn="l"/>
              </a:tabLst>
            </a:pPr>
            <a:r>
              <a:rPr lang="pt-BR" sz="3200" b="1" dirty="0"/>
              <a:t> </a:t>
            </a:r>
            <a:endParaRPr lang="pt-BR" sz="3200" dirty="0"/>
          </a:p>
          <a:p>
            <a:pPr algn="just"/>
            <a:r>
              <a:rPr lang="pt-BR" sz="3200" dirty="0"/>
              <a:t>"</a:t>
            </a:r>
            <a:r>
              <a:rPr lang="pt-BR" sz="2400" i="1" dirty="0"/>
              <a:t>Quanto ao aspecto material, deve igualmente ser </a:t>
            </a:r>
            <a:r>
              <a:rPr lang="pt-BR" sz="2400" b="1" i="1" dirty="0"/>
              <a:t>afastada a alegação </a:t>
            </a:r>
            <a:r>
              <a:rPr lang="pt-BR" sz="2400" i="1" dirty="0"/>
              <a:t>de que o pagamento de pensão militar, nessa hipótese, possa ser entendido como </a:t>
            </a:r>
            <a:r>
              <a:rPr lang="pt-BR" sz="2400" b="1" i="1" dirty="0"/>
              <a:t>favor legal ao militar </a:t>
            </a:r>
            <a:r>
              <a:rPr lang="pt-BR" sz="2400" i="1" dirty="0"/>
              <a:t>punido disciplinarmente com a sansão de licença ou exclusão da força. (....) já tendo a CORTE afirmado </a:t>
            </a:r>
            <a:r>
              <a:rPr lang="pt-BR" sz="2400" b="1" i="1" dirty="0"/>
              <a:t>a constitucionalidade </a:t>
            </a:r>
            <a:r>
              <a:rPr lang="pt-BR" sz="2400" i="1" dirty="0"/>
              <a:t>de normas estaduais que previram a </a:t>
            </a:r>
            <a:r>
              <a:rPr lang="pt-BR" sz="2400" b="1" i="1" dirty="0"/>
              <a:t>percepção de benefícios por dependentes de militares </a:t>
            </a:r>
            <a:r>
              <a:rPr lang="pt-BR" sz="2400" i="1" dirty="0"/>
              <a:t>disciplinarmente afastados ou excluídos, conforme </a:t>
            </a:r>
            <a:r>
              <a:rPr lang="pt-BR" sz="2400" b="1" i="1" dirty="0"/>
              <a:t>informam os precedentes desta Corte</a:t>
            </a:r>
            <a:r>
              <a:rPr lang="pt-BR" sz="2400" b="1" i="1" dirty="0">
                <a:solidFill>
                  <a:srgbClr val="FF0000"/>
                </a:solidFill>
              </a:rPr>
              <a:t>  </a:t>
            </a:r>
            <a:r>
              <a:rPr lang="pt-BR" sz="2400" i="1" dirty="0"/>
              <a:t>(...)”</a:t>
            </a:r>
            <a:endParaRPr lang="pt-BR" sz="2400" dirty="0"/>
          </a:p>
          <a:p>
            <a:br>
              <a:rPr lang="pt-BR" sz="3200" dirty="0"/>
            </a:br>
            <a:endParaRPr lang="pt-BR" sz="3200" dirty="0"/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endParaRPr lang="pt-BR" sz="3200" b="0" strike="noStrike" spc="-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4" name="CustomShape 4"/>
          <p:cNvSpPr/>
          <p:nvPr/>
        </p:nvSpPr>
        <p:spPr>
          <a:xfrm rot="16200000">
            <a:off x="-2312640" y="3673197"/>
            <a:ext cx="5847480" cy="521766"/>
          </a:xfrm>
          <a:prstGeom prst="rect">
            <a:avLst/>
          </a:prstGeom>
          <a:noFill/>
          <a:ln w="0">
            <a:noFill/>
          </a:ln>
          <a:effectLst>
            <a:glow rad="139680">
              <a:srgbClr val="1465F4">
                <a:alpha val="40000"/>
              </a:srgbClr>
            </a:glow>
            <a:outerShdw blurRad="50760" dist="38160" dir="10800000" algn="r" rotWithShape="0">
              <a:schemeClr val="tx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144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JURISPRUDÊNCIA</a:t>
            </a:r>
            <a:endParaRPr lang="pt-BR" sz="2800" b="0" strike="noStrike" spc="-1" dirty="0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1212840" y="268200"/>
            <a:ext cx="9911520" cy="67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96" name="CustomShape 6"/>
          <p:cNvSpPr/>
          <p:nvPr/>
        </p:nvSpPr>
        <p:spPr>
          <a:xfrm>
            <a:off x="1365120" y="240480"/>
            <a:ext cx="9911520" cy="67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5280" rIns="67680" bIns="3528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 dirty="0">
                <a:solidFill>
                  <a:srgbClr val="002060"/>
                </a:solidFill>
                <a:latin typeface="Calibri"/>
                <a:ea typeface="Calibri"/>
              </a:rPr>
              <a:t>JURISPRUDÊNCIA</a:t>
            </a:r>
            <a:endParaRPr lang="pt-BR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2"/>
          <p:cNvSpPr/>
          <p:nvPr/>
        </p:nvSpPr>
        <p:spPr>
          <a:xfrm>
            <a:off x="1309680" y="2143116"/>
            <a:ext cx="10429922" cy="21431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pt-BR" sz="3200" dirty="0"/>
              <a:t>	Diante do exposto, esta Força entende que haverá a supressão indevida de instituto jurídico essencial à </a:t>
            </a:r>
            <a:r>
              <a:rPr lang="pt-BR" sz="3200" b="1" u="sng" dirty="0"/>
              <a:t>proteção social da família militar.</a:t>
            </a:r>
          </a:p>
          <a:p>
            <a:pPr algn="just">
              <a:lnSpc>
                <a:spcPct val="100000"/>
              </a:lnSpc>
              <a:buNone/>
            </a:pPr>
            <a:endParaRPr lang="pt-BR" sz="3200" b="0" strike="noStrike" spc="-1" dirty="0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 rot="16200000">
            <a:off x="-2290680" y="3686877"/>
            <a:ext cx="5847480" cy="521766"/>
          </a:xfrm>
          <a:prstGeom prst="rect">
            <a:avLst/>
          </a:prstGeom>
          <a:noFill/>
          <a:ln w="0">
            <a:noFill/>
          </a:ln>
          <a:effectLst>
            <a:outerShdw blurRad="50760" dist="37674" dir="8100000" algn="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144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28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CONCLUSÃO</a:t>
            </a:r>
            <a:endParaRPr lang="pt-BR" sz="2800" b="0" strike="noStrike" spc="-1" dirty="0">
              <a:latin typeface="Arial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1212840" y="268200"/>
            <a:ext cx="9911520" cy="67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5280" rIns="67680" bIns="3528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600" b="1" strike="noStrike" spc="-1" dirty="0">
                <a:solidFill>
                  <a:srgbClr val="002060"/>
                </a:solidFill>
                <a:latin typeface="Calibri"/>
                <a:ea typeface="Calibri"/>
              </a:rPr>
              <a:t>CONCLUSÃO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11783160" y="6508800"/>
            <a:ext cx="39456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D8169ABD-9651-49E9-80AA-5FE0CDED1E8C}" type="slidenum">
              <a:rPr lang="pt-BR" sz="1400" b="0" strike="noStrike" spc="-1">
                <a:solidFill>
                  <a:srgbClr val="A6A6A6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  <a:buNone/>
                <a:tabLst>
                  <a:tab pos="0" algn="l"/>
                </a:tabLst>
              </a:pPr>
              <a:t>7</a:t>
            </a:fld>
            <a:endParaRPr lang="pt-BR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1"/>
          <p:cNvGrpSpPr/>
          <p:nvPr/>
        </p:nvGrpSpPr>
        <p:grpSpPr>
          <a:xfrm>
            <a:off x="0" y="0"/>
            <a:ext cx="12183840" cy="6947640"/>
            <a:chOff x="0" y="0"/>
            <a:chExt cx="12183840" cy="6947640"/>
          </a:xfrm>
        </p:grpSpPr>
        <p:sp>
          <p:nvSpPr>
            <p:cNvPr id="270" name="CustomShape 2"/>
            <p:cNvSpPr/>
            <p:nvPr/>
          </p:nvSpPr>
          <p:spPr>
            <a:xfrm>
              <a:off x="0" y="0"/>
              <a:ext cx="12183840" cy="694764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pt-BR" sz="18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casa</a:t>
              </a: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pt-BR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lang="pt-BR" sz="18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i</a:t>
              </a:r>
              <a:endParaRPr lang="pt-BR" sz="1800" b="0" strike="noStrike" spc="-1">
                <a:latin typeface="Arial"/>
              </a:endParaRPr>
            </a:p>
          </p:txBody>
        </p:sp>
        <p:sp>
          <p:nvSpPr>
            <p:cNvPr id="271" name="CustomShape 3"/>
            <p:cNvSpPr/>
            <p:nvPr/>
          </p:nvSpPr>
          <p:spPr>
            <a:xfrm>
              <a:off x="341640" y="376200"/>
              <a:ext cx="11494800" cy="6175080"/>
            </a:xfrm>
            <a:prstGeom prst="rect">
              <a:avLst/>
            </a:prstGeom>
            <a:noFill/>
            <a:ln w="79200">
              <a:solidFill>
                <a:srgbClr val="32549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  <p:pic>
          <p:nvPicPr>
            <p:cNvPr id="272" name="Imagem 7" descr="Logo 117 Anos.jpg"/>
            <p:cNvPicPr/>
            <p:nvPr/>
          </p:nvPicPr>
          <p:blipFill>
            <a:blip r:embed="rId2"/>
            <a:stretch/>
          </p:blipFill>
          <p:spPr>
            <a:xfrm>
              <a:off x="9952200" y="571680"/>
              <a:ext cx="1636200" cy="1634760"/>
            </a:xfrm>
            <a:prstGeom prst="rect">
              <a:avLst/>
            </a:prstGeom>
            <a:ln w="9525">
              <a:noFill/>
            </a:ln>
          </p:spPr>
        </p:pic>
        <p:pic>
          <p:nvPicPr>
            <p:cNvPr id="273" name="Picture 3"/>
            <p:cNvPicPr/>
            <p:nvPr/>
          </p:nvPicPr>
          <p:blipFill>
            <a:blip r:embed="rId3"/>
            <a:stretch/>
          </p:blipFill>
          <p:spPr>
            <a:xfrm>
              <a:off x="5304600" y="719280"/>
              <a:ext cx="1610640" cy="281412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274" name="CustomShape 4"/>
            <p:cNvSpPr/>
            <p:nvPr/>
          </p:nvSpPr>
          <p:spPr>
            <a:xfrm>
              <a:off x="3665160" y="3672000"/>
              <a:ext cx="4913280" cy="455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80" algn="l"/>
                  <a:tab pos="10782360" algn="l"/>
                </a:tabLst>
              </a:pPr>
              <a:r>
                <a:rPr lang="pt-BR" sz="2400" b="0" strike="noStrike" spc="-1">
                  <a:solidFill>
                    <a:srgbClr val="2F528F"/>
                  </a:solidFill>
                  <a:latin typeface="Arial Black"/>
                  <a:ea typeface="DejaVu Sans"/>
                </a:rPr>
                <a:t>ESTADO-MAIOR DA ARMADA</a:t>
              </a:r>
              <a:endParaRPr lang="pt-BR" sz="2400" b="0" strike="noStrike" spc="-1">
                <a:latin typeface="Arial"/>
              </a:endParaRPr>
            </a:p>
          </p:txBody>
        </p:sp>
        <p:sp>
          <p:nvSpPr>
            <p:cNvPr id="275" name="CustomShape 5"/>
            <p:cNvSpPr/>
            <p:nvPr/>
          </p:nvSpPr>
          <p:spPr>
            <a:xfrm>
              <a:off x="380880" y="3978720"/>
              <a:ext cx="11421720" cy="5162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3080" algn="l"/>
                  <a:tab pos="10782360" algn="l"/>
                </a:tabLst>
              </a:pPr>
              <a:r>
                <a:rPr lang="pt-BR" sz="2800" b="0" strike="noStrike" spc="-1">
                  <a:solidFill>
                    <a:srgbClr val="A6A6A6"/>
                  </a:solidFill>
                  <a:latin typeface="Calibri"/>
                  <a:ea typeface="DejaVu Sans"/>
                </a:rPr>
                <a:t>Planejando a Marinha.</a:t>
              </a:r>
              <a:endParaRPr lang="pt-BR" sz="2800" b="0" strike="noStrike" spc="-1">
                <a:latin typeface="Arial"/>
              </a:endParaRPr>
            </a:p>
          </p:txBody>
        </p:sp>
        <p:sp>
          <p:nvSpPr>
            <p:cNvPr id="276" name="CustomShape 6"/>
            <p:cNvSpPr/>
            <p:nvPr/>
          </p:nvSpPr>
          <p:spPr>
            <a:xfrm>
              <a:off x="309600" y="4857840"/>
              <a:ext cx="11494800" cy="789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/>
            </a:p>
          </p:txBody>
        </p:sp>
      </p:grpSp>
      <p:pic>
        <p:nvPicPr>
          <p:cNvPr id="277" name="Imagem 177"/>
          <p:cNvPicPr/>
          <p:nvPr/>
        </p:nvPicPr>
        <p:blipFill>
          <a:blip r:embed="rId4"/>
          <a:stretch/>
        </p:blipFill>
        <p:spPr>
          <a:xfrm>
            <a:off x="9900000" y="540000"/>
            <a:ext cx="1724400" cy="1731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19667</TotalTime>
  <Words>232</Words>
  <Application>Microsoft Macintosh PowerPoint</Application>
  <PresentationFormat>Widescreen</PresentationFormat>
  <Paragraphs>99</Paragraphs>
  <Slides>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Raio X – CEMA Alte Esq Aguiar Freire</dc:title>
  <dc:creator>Marcelo Andrade Cruz</dc:creator>
  <cp:lastModifiedBy>Felipe Rodrigues</cp:lastModifiedBy>
  <cp:revision>588</cp:revision>
  <cp:lastPrinted>2025-06-17T16:30:25Z</cp:lastPrinted>
  <dcterms:created xsi:type="dcterms:W3CDTF">2021-10-05T09:20:46Z</dcterms:created>
  <dcterms:modified xsi:type="dcterms:W3CDTF">2026-04-04T14:44:01Z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4</vt:i4>
  </property>
  <property fmtid="{D5CDD505-2E9C-101B-9397-08002B2CF9AE}" pid="3" name="Notes">
    <vt:i4>15</vt:i4>
  </property>
  <property fmtid="{D5CDD505-2E9C-101B-9397-08002B2CF9AE}" pid="4" name="PresentationFormat">
    <vt:lpwstr>Personalizar</vt:lpwstr>
  </property>
  <property fmtid="{D5CDD505-2E9C-101B-9397-08002B2CF9AE}" pid="5" name="Slides">
    <vt:i4>20</vt:i4>
  </property>
</Properties>
</file>