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607" r:id="rId2"/>
    <p:sldId id="824" r:id="rId3"/>
    <p:sldId id="812" r:id="rId4"/>
    <p:sldId id="821" r:id="rId5"/>
    <p:sldId id="825" r:id="rId6"/>
    <p:sldId id="826" r:id="rId7"/>
    <p:sldId id="827" r:id="rId8"/>
    <p:sldId id="828" r:id="rId9"/>
    <p:sldId id="829" r:id="rId10"/>
    <p:sldId id="830" r:id="rId11"/>
    <p:sldId id="831" r:id="rId12"/>
    <p:sldId id="832" r:id="rId13"/>
    <p:sldId id="833" r:id="rId14"/>
    <p:sldId id="834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99"/>
    <a:srgbClr val="080808"/>
    <a:srgbClr val="FFFFFF"/>
    <a:srgbClr val="002060"/>
    <a:srgbClr val="FFFF00"/>
    <a:srgbClr val="FFFF66"/>
    <a:srgbClr val="0070C0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FCB2E-0AF0-403E-AADF-835D6490DF25}" type="datetimeFigureOut">
              <a:rPr lang="pt-BR" smtClean="0"/>
              <a:t>03/09/2019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ABE3F-3A36-458E-99BE-CBB45A3C0B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32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47244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para editar o título mestre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5410200"/>
            <a:ext cx="1036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/>
              <a:t>Clique para editar o estilo do subtítulo mestre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646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790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36000" y="1752600"/>
            <a:ext cx="2438400" cy="5029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20800" y="1752600"/>
            <a:ext cx="7112000" cy="5029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69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983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7161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20800" y="2514600"/>
            <a:ext cx="4775200" cy="4267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9200" y="2514600"/>
            <a:ext cx="4775200" cy="4267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9893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0026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9859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89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9397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681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752601"/>
            <a:ext cx="9753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25146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0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ralelogramo 3"/>
          <p:cNvSpPr/>
          <p:nvPr/>
        </p:nvSpPr>
        <p:spPr bwMode="auto">
          <a:xfrm>
            <a:off x="5079235" y="0"/>
            <a:ext cx="6911662" cy="6858000"/>
          </a:xfrm>
          <a:prstGeom prst="parallelogram">
            <a:avLst/>
          </a:prstGeom>
          <a:solidFill>
            <a:srgbClr val="000000">
              <a:alpha val="60000"/>
            </a:srgbClr>
          </a:solidFill>
          <a:ln>
            <a:solidFill>
              <a:srgbClr val="000000">
                <a:alpha val="40000"/>
              </a:srgbClr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 de Texto 3"/>
          <p:cNvSpPr txBox="1"/>
          <p:nvPr/>
        </p:nvSpPr>
        <p:spPr>
          <a:xfrm>
            <a:off x="7192046" y="522090"/>
            <a:ext cx="4032424" cy="4284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solidFill>
                  <a:srgbClr val="FFFF00"/>
                </a:solidFill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REGULAMENTAÇÃO</a:t>
            </a:r>
            <a:endParaRPr lang="pt-BR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 de Texto 4"/>
          <p:cNvSpPr txBox="1"/>
          <p:nvPr/>
        </p:nvSpPr>
        <p:spPr>
          <a:xfrm>
            <a:off x="6821269" y="1683106"/>
            <a:ext cx="4198513" cy="1863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1000" dirty="0">
                <a:solidFill>
                  <a:schemeClr val="bg1"/>
                </a:solidFill>
                <a:latin typeface="Segoe UI Black" panose="020B0A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endParaRPr lang="pt-BR" sz="1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 de Texto 5"/>
          <p:cNvSpPr txBox="1"/>
          <p:nvPr/>
        </p:nvSpPr>
        <p:spPr>
          <a:xfrm>
            <a:off x="6629672" y="886840"/>
            <a:ext cx="5662880" cy="11715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6600" dirty="0">
                <a:solidFill>
                  <a:srgbClr val="00B0F0"/>
                </a:solidFill>
                <a:latin typeface="Segoe UI Black" panose="020B0A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6600" dirty="0">
                <a:solidFill>
                  <a:srgbClr val="00B0F0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Coaching</a:t>
            </a:r>
            <a:endParaRPr lang="pt-BR" sz="6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 de Texto 5"/>
          <p:cNvSpPr txBox="1"/>
          <p:nvPr/>
        </p:nvSpPr>
        <p:spPr>
          <a:xfrm>
            <a:off x="4440805" y="4243025"/>
            <a:ext cx="7550092" cy="11715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Audiência Pública – Senado Federal – 03/09/2019</a:t>
            </a:r>
            <a:endParaRPr lang="pt-BR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 de Texto 5"/>
          <p:cNvSpPr txBox="1"/>
          <p:nvPr/>
        </p:nvSpPr>
        <p:spPr>
          <a:xfrm>
            <a:off x="5812663" y="5653659"/>
            <a:ext cx="4606344" cy="88880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Sociedade Gaúcha de Coaching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(SGC)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722DCA-6223-487F-85B6-70BD6E940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4729" cy="8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395857" y="402907"/>
            <a:ext cx="60289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REGULAMENTAÇÃO JÁ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7E286E1-C795-4A0C-94C6-AAAC87534079}"/>
              </a:ext>
            </a:extLst>
          </p:cNvPr>
          <p:cNvSpPr txBox="1"/>
          <p:nvPr/>
        </p:nvSpPr>
        <p:spPr>
          <a:xfrm>
            <a:off x="1864117" y="2257927"/>
            <a:ext cx="841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dirty="0">
                <a:solidFill>
                  <a:schemeClr val="bg1"/>
                </a:solidFill>
              </a:rPr>
              <a:t>QUATRO PROJETOS DE LEI NA CÂMARA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38F69-B28C-4946-95ED-E35A0543DAAF}"/>
              </a:ext>
            </a:extLst>
          </p:cNvPr>
          <p:cNvSpPr txBox="1"/>
          <p:nvPr/>
        </p:nvSpPr>
        <p:spPr>
          <a:xfrm>
            <a:off x="1451490" y="3920204"/>
            <a:ext cx="9840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6000" dirty="0">
                <a:solidFill>
                  <a:schemeClr val="bg1"/>
                </a:solidFill>
              </a:rPr>
              <a:t>REGULAMENTAÇÃO JÁ!</a:t>
            </a:r>
          </a:p>
        </p:txBody>
      </p:sp>
    </p:spTree>
    <p:extLst>
      <p:ext uri="{BB962C8B-B14F-4D97-AF65-F5344CB8AC3E}">
        <p14:creationId xmlns:p14="http://schemas.microsoft.com/office/powerpoint/2010/main" val="18125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395857" y="402907"/>
            <a:ext cx="60289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QUEM USA O COACHING?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7E286E1-C795-4A0C-94C6-AAAC87534079}"/>
              </a:ext>
            </a:extLst>
          </p:cNvPr>
          <p:cNvSpPr txBox="1"/>
          <p:nvPr/>
        </p:nvSpPr>
        <p:spPr>
          <a:xfrm>
            <a:off x="671633" y="2391173"/>
            <a:ext cx="645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dirty="0">
                <a:solidFill>
                  <a:schemeClr val="bg1"/>
                </a:solidFill>
              </a:rPr>
              <a:t>  UNIVERSIDADE DE HARVARD</a:t>
            </a:r>
          </a:p>
          <a:p>
            <a:pPr lvl="0"/>
            <a:r>
              <a:rPr lang="pt-BR" sz="3200" dirty="0">
                <a:solidFill>
                  <a:schemeClr val="bg1"/>
                </a:solidFill>
              </a:rPr>
              <a:t>Uma das três melhores do Mundo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38F69-B28C-4946-95ED-E35A0543DAAF}"/>
              </a:ext>
            </a:extLst>
          </p:cNvPr>
          <p:cNvSpPr txBox="1"/>
          <p:nvPr/>
        </p:nvSpPr>
        <p:spPr>
          <a:xfrm>
            <a:off x="4262947" y="5304142"/>
            <a:ext cx="5587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dirty="0">
                <a:solidFill>
                  <a:schemeClr val="bg1"/>
                </a:solidFill>
              </a:rPr>
              <a:t>       DANIEL GOLEMAN</a:t>
            </a:r>
          </a:p>
          <a:p>
            <a:pPr lvl="0"/>
            <a:r>
              <a:rPr lang="pt-BR" sz="3200" dirty="0">
                <a:solidFill>
                  <a:schemeClr val="bg1"/>
                </a:solidFill>
              </a:rPr>
              <a:t>Pai da Inteligência Emocional</a:t>
            </a:r>
          </a:p>
        </p:txBody>
      </p:sp>
      <p:pic>
        <p:nvPicPr>
          <p:cNvPr id="4" name="Imagem 3" descr="Uma imagem contendo homem&#10;&#10;Descrição gerada automaticamente">
            <a:extLst>
              <a:ext uri="{FF2B5EF4-FFF2-40B4-BE49-F238E27FC236}">
                <a16:creationId xmlns:a16="http://schemas.microsoft.com/office/drawing/2014/main" id="{67A366F2-D9DC-4715-B499-4B506DD5D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0" y="4962507"/>
            <a:ext cx="3248025" cy="1409700"/>
          </a:xfrm>
          <a:prstGeom prst="rect">
            <a:avLst/>
          </a:prstGeom>
        </p:spPr>
      </p:pic>
      <p:pic>
        <p:nvPicPr>
          <p:cNvPr id="11" name="Imagem 10" descr="Uma imagem contendo árvore, grama, ao ar livre, estrada&#10;&#10;Descrição gerada automaticamente">
            <a:extLst>
              <a:ext uri="{FF2B5EF4-FFF2-40B4-BE49-F238E27FC236}">
                <a16:creationId xmlns:a16="http://schemas.microsoft.com/office/drawing/2014/main" id="{76FEC2FE-0B98-4151-A556-7CC40FFFD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03" y="1893264"/>
            <a:ext cx="3875807" cy="21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321451" y="385511"/>
            <a:ext cx="82925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NOTA ORIENTATIVA DO CFP EM 14/03/19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38F69-B28C-4946-95ED-E35A0543DAAF}"/>
              </a:ext>
            </a:extLst>
          </p:cNvPr>
          <p:cNvSpPr txBox="1"/>
          <p:nvPr/>
        </p:nvSpPr>
        <p:spPr>
          <a:xfrm>
            <a:off x="243814" y="1911062"/>
            <a:ext cx="116441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       “O Conselho Federal de Psicologia destaca ainda que, embora não exista regulamentação legal específica para a utilização do coaching, tal prática é caracterizada por ser um processo breve que se propõe a auxiliar o indivíduo a alcançar objetivos previamente definidos a partir de metodologias que envolvam a conscientização de elementos da vida, da história, interesses e potencialidades, e que transita em campos de atuação que permeiam o autoconhecimento e o desenvolvimento humano. Assim sendo, entende que o trabalho da(do) psicóloga(o) na utilização do coaching é de EXTREMA IMPORTÂNCIA para a realização de um trabalho que vise à proteção e garantia do cuidado com a sociedade.”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51ECF1-DD43-4720-899E-0C0101941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24" y="337282"/>
            <a:ext cx="1745670" cy="8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321451" y="385511"/>
            <a:ext cx="82925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NOTA ORIENTATIVA DO CFP EM 14/03/19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38F69-B28C-4946-95ED-E35A0543DAAF}"/>
              </a:ext>
            </a:extLst>
          </p:cNvPr>
          <p:cNvSpPr txBox="1"/>
          <p:nvPr/>
        </p:nvSpPr>
        <p:spPr>
          <a:xfrm>
            <a:off x="243814" y="1911062"/>
            <a:ext cx="116441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       “O Conselho Federal de Psicologia destaca ainda que, embora não exista regulamentação legal específica para a utilização do coaching, tal prática é caracterizada por ser um processo breve que se propõe a auxiliar o indivíduo a alcançar objetivos previamente definidos a partir de metodologias que envolvam a conscientização de elementos da vida, da história, interesses e potencialidades, e que transita em campos de atuação que permeiam o autoconhecimento e o desenvolvimento humano. Assim sendo, entende que o trabalho da(do) psicóloga(o) na utilização do coaching é de EXTREMA IMPORTÂNCIA para a realização de um trabalho que vise à proteção e garantia do cuidado com a sociedade.”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51ECF1-DD43-4720-899E-0C0101941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24" y="337282"/>
            <a:ext cx="1745670" cy="8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8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452715" y="286132"/>
            <a:ext cx="27102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NOTA FINAL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4C38F69-B28C-4946-95ED-E35A0543DAAF}"/>
              </a:ext>
            </a:extLst>
          </p:cNvPr>
          <p:cNvSpPr txBox="1"/>
          <p:nvPr/>
        </p:nvSpPr>
        <p:spPr>
          <a:xfrm>
            <a:off x="243814" y="1911062"/>
            <a:ext cx="11644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       QUEREM MATAR UMA CRIANÇA EM DESENVOLVIMENTO QUE É O COACHING!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DB6419E-20B6-457B-B2FF-E68BCCED9EE0}"/>
              </a:ext>
            </a:extLst>
          </p:cNvPr>
          <p:cNvSpPr txBox="1"/>
          <p:nvPr/>
        </p:nvSpPr>
        <p:spPr>
          <a:xfrm>
            <a:off x="1305871" y="3573243"/>
            <a:ext cx="8108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       NÃO A CRIMINALIZAÇÃO!</a:t>
            </a:r>
          </a:p>
        </p:txBody>
      </p:sp>
      <p:sp>
        <p:nvSpPr>
          <p:cNvPr id="23" name="Sinal de Multiplicação 22">
            <a:extLst>
              <a:ext uri="{FF2B5EF4-FFF2-40B4-BE49-F238E27FC236}">
                <a16:creationId xmlns:a16="http://schemas.microsoft.com/office/drawing/2014/main" id="{9FEF88FA-88DB-47CA-83AE-BA474C6B9154}"/>
              </a:ext>
            </a:extLst>
          </p:cNvPr>
          <p:cNvSpPr/>
          <p:nvPr/>
        </p:nvSpPr>
        <p:spPr bwMode="auto">
          <a:xfrm>
            <a:off x="4275340" y="2916318"/>
            <a:ext cx="2532490" cy="2083289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1A605D8-4ADD-4FB4-9801-BDE4CD9063A8}"/>
              </a:ext>
            </a:extLst>
          </p:cNvPr>
          <p:cNvSpPr txBox="1"/>
          <p:nvPr/>
        </p:nvSpPr>
        <p:spPr>
          <a:xfrm>
            <a:off x="1487286" y="5401857"/>
            <a:ext cx="8108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       REGULAMENTAÇÃO JÁ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E358BB5-1455-4DE1-B389-8C21BE4F2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89" y="4936514"/>
            <a:ext cx="2741298" cy="15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590005" y="745150"/>
            <a:ext cx="724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400" dirty="0">
                <a:solidFill>
                  <a:schemeClr val="bg1"/>
                </a:solidFill>
              </a:rPr>
              <a:t>| Master Coach | Mentor | Palestrante| Escritor | </a:t>
            </a:r>
          </a:p>
          <a:p>
            <a:r>
              <a:rPr lang="pt-BR" sz="2400" dirty="0">
                <a:solidFill>
                  <a:schemeClr val="bg1"/>
                </a:solidFill>
              </a:rPr>
              <a:t>| Empreendedor | Treinador Comportamental l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-25028" y="1654469"/>
            <a:ext cx="12254930" cy="4175901"/>
          </a:xfrm>
        </p:spPr>
        <p:txBody>
          <a:bodyPr>
            <a:noAutofit/>
          </a:bodyPr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</a:rPr>
              <a:t>Graduado em Administração de Empresas pela PUC/RS MBA </a:t>
            </a:r>
            <a:r>
              <a:rPr lang="pt-BR" sz="1800" b="1" dirty="0">
                <a:solidFill>
                  <a:schemeClr val="bg1"/>
                </a:solidFill>
              </a:rPr>
              <a:t>Executivo</a:t>
            </a:r>
            <a:r>
              <a:rPr lang="pt-BR" sz="1800" dirty="0">
                <a:solidFill>
                  <a:schemeClr val="bg1"/>
                </a:solidFill>
              </a:rPr>
              <a:t> pela FGV/SP;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Master  e </a:t>
            </a:r>
            <a:r>
              <a:rPr lang="pt-BR" altLang="pt-BR" sz="1800" dirty="0" err="1">
                <a:solidFill>
                  <a:schemeClr val="bg1"/>
                </a:solidFill>
                <a:ea typeface="Times New Roman" pitchFamily="18" charset="0"/>
              </a:rPr>
              <a:t>Leader</a:t>
            </a:r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 as a Coach com Certificação Internacional pelo </a:t>
            </a:r>
            <a:r>
              <a:rPr lang="pt-BR" altLang="pt-BR" sz="1800" dirty="0" err="1">
                <a:solidFill>
                  <a:schemeClr val="bg1"/>
                </a:solidFill>
                <a:ea typeface="Times New Roman" pitchFamily="18" charset="0"/>
              </a:rPr>
              <a:t>Behavioral</a:t>
            </a:r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 Coaching </a:t>
            </a:r>
            <a:r>
              <a:rPr lang="pt-BR" altLang="pt-BR" sz="1800" dirty="0" err="1">
                <a:solidFill>
                  <a:schemeClr val="bg1"/>
                </a:solidFill>
                <a:ea typeface="Times New Roman" pitchFamily="18" charset="0"/>
              </a:rPr>
              <a:t>Institute</a:t>
            </a:r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/USA (BCI);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pt-BR" altLang="pt-BR" sz="1800" dirty="0" err="1">
                <a:solidFill>
                  <a:schemeClr val="bg1"/>
                </a:solidFill>
                <a:ea typeface="Times New Roman" pitchFamily="18" charset="0"/>
              </a:rPr>
              <a:t>Ex-executivo</a:t>
            </a:r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 com 30 anos de experiência em Gestão/Liderança em equipes de alta performance em empresas como GM e Dell, tendo participado na implantação das fábricas de Gravataí/RS e Hortolândia/SP;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Mentor de executivos, empreendedores, empresários, </a:t>
            </a:r>
            <a:r>
              <a:rPr lang="pt-BR" altLang="pt-BR" sz="1800" dirty="0" err="1">
                <a:solidFill>
                  <a:schemeClr val="bg1"/>
                </a:solidFill>
                <a:ea typeface="Times New Roman" pitchFamily="18" charset="0"/>
              </a:rPr>
              <a:t>coaches</a:t>
            </a:r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 e treinadores comportamentais;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</a:rPr>
              <a:t>Único Instrutor do RS com mais de 8000 horas ministradas em Formações de Coaching;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Criador do curso vivencial Guerreiros Não Nascem Prontos, baseado na obra de José Luiz </a:t>
            </a:r>
            <a:r>
              <a:rPr lang="pt-BR" altLang="pt-BR" sz="1800" dirty="0" err="1">
                <a:solidFill>
                  <a:schemeClr val="bg1"/>
                </a:solidFill>
                <a:ea typeface="Times New Roman" pitchFamily="18" charset="0"/>
              </a:rPr>
              <a:t>Tejon</a:t>
            </a:r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;</a:t>
            </a:r>
            <a:endParaRPr lang="pt-BR" altLang="pt-BR" sz="1800" dirty="0">
              <a:solidFill>
                <a:schemeClr val="bg1"/>
              </a:solidFill>
            </a:endParaRPr>
          </a:p>
          <a:p>
            <a:pPr lvl="0" fontAlgn="ctr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</a:rPr>
              <a:t>Idealizador e criador do LABIN/RS – Laboratório de Inovação – Iniciativa voltada a empreendedores que desejam tirar ideias do papel;</a:t>
            </a:r>
          </a:p>
          <a:p>
            <a:pPr eaLnBrk="0" hangingPunct="0"/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Idealizador do dia do Coach no RS – Data a ser celebrada todo dia 12/11 de cada ano;</a:t>
            </a:r>
            <a:endParaRPr lang="pt-BR" altLang="pt-BR" sz="1800" dirty="0">
              <a:solidFill>
                <a:schemeClr val="bg1"/>
              </a:solidFill>
            </a:endParaRPr>
          </a:p>
          <a:p>
            <a:pPr eaLnBrk="0" hangingPunct="0"/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Organizador e coautor do Livro: A Bíblia do Coaching – lançado em outubro/2015;</a:t>
            </a:r>
          </a:p>
          <a:p>
            <a:pPr eaLnBrk="0" hangingPunct="0"/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Organizador e coautor do Livro: FOCO, ação &amp; resultados na vida e no trabalho – lançado em maio/2016;</a:t>
            </a:r>
          </a:p>
          <a:p>
            <a:pPr eaLnBrk="0" hangingPunct="0"/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Organizador e coautor do Livro: O Poder Transformador do Coaching – lançado em junho/2017;</a:t>
            </a:r>
          </a:p>
          <a:p>
            <a:pPr eaLnBrk="0" hangingPunct="0"/>
            <a:r>
              <a:rPr lang="pt-BR" altLang="pt-BR" sz="1800" dirty="0">
                <a:solidFill>
                  <a:schemeClr val="bg1"/>
                </a:solidFill>
              </a:rPr>
              <a:t>Autor da obra JESUS – O Maior Coach que já Existiu – A ser lançado em Novembro/19</a:t>
            </a:r>
          </a:p>
          <a:p>
            <a:pPr eaLnBrk="0" hangingPunct="0"/>
            <a:r>
              <a:rPr lang="pt-BR" altLang="pt-BR" sz="1800" dirty="0">
                <a:solidFill>
                  <a:schemeClr val="bg1"/>
                </a:solidFill>
                <a:ea typeface="Times New Roman" pitchFamily="18" charset="0"/>
              </a:rPr>
              <a:t>Professor/ Instrutor da ADVB/RS, SINDIMÓVEIS/RS e FSG;</a:t>
            </a:r>
          </a:p>
          <a:p>
            <a:pPr lvl="0" eaLnBrk="0" hangingPunct="0"/>
            <a:r>
              <a:rPr lang="pt-BR" sz="1800" dirty="0">
                <a:solidFill>
                  <a:schemeClr val="bg1"/>
                </a:solidFill>
              </a:rPr>
              <a:t>Criador e apresentador do Programa Business RS;</a:t>
            </a:r>
          </a:p>
          <a:p>
            <a:pPr fontAlgn="ctr"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348962" y="370172"/>
            <a:ext cx="8122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LANÇAMENTOS EM NOVEMBRO/2019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2B0D0735-9458-420D-8F58-612E957A6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8" y="1869024"/>
            <a:ext cx="4770291" cy="4770291"/>
          </a:xfrm>
          <a:prstGeom prst="rect">
            <a:avLst/>
          </a:prstGeom>
        </p:spPr>
      </p:pic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0BCF5001-7A7D-4F05-97FE-1A31ADA55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07" y="1907348"/>
            <a:ext cx="4790451" cy="47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976959" y="271593"/>
            <a:ext cx="46978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PROVOCAÇÃO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7E286E1-C795-4A0C-94C6-AAAC87534079}"/>
              </a:ext>
            </a:extLst>
          </p:cNvPr>
          <p:cNvSpPr txBox="1"/>
          <p:nvPr/>
        </p:nvSpPr>
        <p:spPr>
          <a:xfrm>
            <a:off x="896352" y="2489669"/>
            <a:ext cx="106385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“SE TIVESSE UMA HORA PARA RESOLVER UM PROBLEMA, E SUA VIDA DEPENDESSE DESSA SOLUÇÃO, O QUE VOCÊ FARIA?”</a:t>
            </a:r>
          </a:p>
          <a:p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976959" y="271593"/>
            <a:ext cx="46978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PROVOCAÇÃO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7E286E1-C795-4A0C-94C6-AAAC87534079}"/>
              </a:ext>
            </a:extLst>
          </p:cNvPr>
          <p:cNvSpPr txBox="1"/>
          <p:nvPr/>
        </p:nvSpPr>
        <p:spPr>
          <a:xfrm>
            <a:off x="904741" y="2182602"/>
            <a:ext cx="106385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Albert Einstein, uma das mentes mais privilegiadas que temos conhecimento, respondeu da seguinte forma: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r>
              <a:rPr lang="pt-BR" sz="3200" b="1" dirty="0">
                <a:solidFill>
                  <a:schemeClr val="bg1"/>
                </a:solidFill>
              </a:rPr>
              <a:t>“Eu gastaria os primeiros 55 minutos determinando a pergunta adequada a ser feita. Assim que eu soubesse a pergunta certa, poderia resolver o problema em menos de cinco minutos.”</a:t>
            </a: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976959" y="271593"/>
            <a:ext cx="46978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PROVOCAÇÃO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7E286E1-C795-4A0C-94C6-AAAC87534079}"/>
              </a:ext>
            </a:extLst>
          </p:cNvPr>
          <p:cNvSpPr txBox="1"/>
          <p:nvPr/>
        </p:nvSpPr>
        <p:spPr>
          <a:xfrm>
            <a:off x="293064" y="2385646"/>
            <a:ext cx="11618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Se dissesse isso dois séculos antes, Einstein seria aplaudido em pé pelo Filósofo Voltaire, segundo o qual DEVEMOS JULGAR UM HOMEM PELAS PERGUNTAS QUE FAZ E NÃO PELAS RESPOSTAS QUE DÁ.</a:t>
            </a:r>
          </a:p>
          <a:p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976959" y="271593"/>
            <a:ext cx="46978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PROVOCAÇÃO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7E286E1-C795-4A0C-94C6-AAAC87534079}"/>
              </a:ext>
            </a:extLst>
          </p:cNvPr>
          <p:cNvSpPr txBox="1"/>
          <p:nvPr/>
        </p:nvSpPr>
        <p:spPr>
          <a:xfrm>
            <a:off x="297851" y="1827475"/>
            <a:ext cx="116271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Se Einstein tivesse vivido há dois milênios antes, certamente contaria com o apoio incondicional do Filósofo grego Sócrates, criador da MAIÊUTICA ou do método Socrático ou ainda, no jargão do Coaching, conhecida como: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A ARTE DAS PERGUNTAS PODEROSAS E TRANSFORMADORAS.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Ainda que tivesse morrido sem saber, Sócrates é O PAI DO COACHING, onde usamos por base PERGUNTAS, pois entendemos que são elas que direcionam e fazem o SER HUMANO resgatar a SUA ESSÊNCIA, tão perdida atualmente!</a:t>
            </a: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294032" y="327847"/>
            <a:ext cx="13147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FATO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7E286E1-C795-4A0C-94C6-AAAC87534079}"/>
              </a:ext>
            </a:extLst>
          </p:cNvPr>
          <p:cNvSpPr txBox="1"/>
          <p:nvPr/>
        </p:nvSpPr>
        <p:spPr>
          <a:xfrm>
            <a:off x="4120498" y="2909502"/>
            <a:ext cx="7897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“PERGUNTAR PASSA A SER UMA VANTAGEM COMPETITIVA NA INDÚSTRIA 4.0.”</a:t>
            </a:r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6D2D759B-8EC7-4C6B-A35A-BBE51ACD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8" y="1838867"/>
            <a:ext cx="3270435" cy="46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" y="0"/>
            <a:ext cx="12169349" cy="680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195731" y="95770"/>
            <a:ext cx="642915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Trebuchet MS" pitchFamily="34" charset="0"/>
              </a:rPr>
              <a:t>Ronald Dennis Pantin Filho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395857" y="402907"/>
            <a:ext cx="60289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</a:rPr>
              <a:t> </a:t>
            </a:r>
          </a:p>
          <a:p>
            <a:r>
              <a:rPr lang="pt-BR" sz="3200" dirty="0">
                <a:solidFill>
                  <a:schemeClr val="bg1"/>
                </a:solidFill>
              </a:rPr>
              <a:t>BENEFÍCIOS DO COACHING</a:t>
            </a:r>
          </a:p>
        </p:txBody>
      </p:sp>
      <p:cxnSp>
        <p:nvCxnSpPr>
          <p:cNvPr id="8" name="Straight Connector 9"/>
          <p:cNvCxnSpPr>
            <a:cxnSpLocks/>
          </p:cNvCxnSpPr>
          <p:nvPr/>
        </p:nvCxnSpPr>
        <p:spPr>
          <a:xfrm>
            <a:off x="4195731" y="686702"/>
            <a:ext cx="6028924" cy="699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/>
          <p:cNvCxnSpPr>
            <a:cxnSpLocks/>
          </p:cNvCxnSpPr>
          <p:nvPr/>
        </p:nvCxnSpPr>
        <p:spPr>
          <a:xfrm>
            <a:off x="1343266" y="0"/>
            <a:ext cx="0" cy="16516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 flipV="1">
            <a:off x="4077403" y="1617162"/>
            <a:ext cx="8077198" cy="1547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"/>
          <p:cNvCxnSpPr/>
          <p:nvPr/>
        </p:nvCxnSpPr>
        <p:spPr>
          <a:xfrm>
            <a:off x="12154603" y="18053"/>
            <a:ext cx="0" cy="277402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"/>
          <p:cNvCxnSpPr/>
          <p:nvPr/>
        </p:nvCxnSpPr>
        <p:spPr>
          <a:xfrm flipH="1">
            <a:off x="4077403" y="18053"/>
            <a:ext cx="8122702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>
            <a:off x="0" y="0"/>
            <a:ext cx="0" cy="278655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"/>
          <p:cNvCxnSpPr>
            <a:cxnSpLocks/>
          </p:cNvCxnSpPr>
          <p:nvPr/>
        </p:nvCxnSpPr>
        <p:spPr>
          <a:xfrm flipH="1">
            <a:off x="-12098" y="1615599"/>
            <a:ext cx="4183387" cy="273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>
            <a:cxnSpLocks/>
          </p:cNvCxnSpPr>
          <p:nvPr/>
        </p:nvCxnSpPr>
        <p:spPr>
          <a:xfrm flipH="1" flipV="1">
            <a:off x="37396" y="0"/>
            <a:ext cx="4158335" cy="110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9"/>
          <p:cNvCxnSpPr>
            <a:cxnSpLocks/>
          </p:cNvCxnSpPr>
          <p:nvPr/>
        </p:nvCxnSpPr>
        <p:spPr>
          <a:xfrm flipH="1">
            <a:off x="0" y="6832212"/>
            <a:ext cx="12187579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"/>
          <p:cNvCxnSpPr/>
          <p:nvPr/>
        </p:nvCxnSpPr>
        <p:spPr>
          <a:xfrm flipH="1">
            <a:off x="-12098" y="2786550"/>
            <a:ext cx="3993" cy="41238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"/>
          <p:cNvCxnSpPr/>
          <p:nvPr/>
        </p:nvCxnSpPr>
        <p:spPr>
          <a:xfrm>
            <a:off x="12154601" y="2746639"/>
            <a:ext cx="45502" cy="40855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715062D8-C6DF-4CC9-BC89-A8382A3F4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" y="27808"/>
            <a:ext cx="1268475" cy="15761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7E286E1-C795-4A0C-94C6-AAAC87534079}"/>
              </a:ext>
            </a:extLst>
          </p:cNvPr>
          <p:cNvSpPr txBox="1"/>
          <p:nvPr/>
        </p:nvSpPr>
        <p:spPr>
          <a:xfrm>
            <a:off x="113811" y="2403587"/>
            <a:ext cx="119537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arenR"/>
            </a:pPr>
            <a:r>
              <a:rPr lang="pt-BR" sz="3200" dirty="0">
                <a:solidFill>
                  <a:schemeClr val="bg1"/>
                </a:solidFill>
              </a:rPr>
              <a:t>Auto e </a:t>
            </a:r>
            <a:r>
              <a:rPr lang="pt-BR" sz="3200" dirty="0" err="1">
                <a:solidFill>
                  <a:schemeClr val="bg1"/>
                </a:solidFill>
              </a:rPr>
              <a:t>Heteroconhecimento</a:t>
            </a:r>
            <a:r>
              <a:rPr lang="pt-BR" sz="3200" dirty="0">
                <a:solidFill>
                  <a:schemeClr val="bg1"/>
                </a:solidFill>
              </a:rPr>
              <a:t> – base das relações interpessoais</a:t>
            </a:r>
          </a:p>
          <a:p>
            <a:pPr lvl="0"/>
            <a:endParaRPr lang="pt-BR" sz="3200" dirty="0">
              <a:solidFill>
                <a:schemeClr val="bg1"/>
              </a:solidFill>
            </a:endParaRPr>
          </a:p>
          <a:p>
            <a:pPr lvl="0"/>
            <a:r>
              <a:rPr lang="pt-BR" sz="3200" dirty="0">
                <a:solidFill>
                  <a:schemeClr val="bg1"/>
                </a:solidFill>
              </a:rPr>
              <a:t>2) Protagonismo – Ser o dono da sua própria vida</a:t>
            </a:r>
          </a:p>
          <a:p>
            <a:pPr lvl="0"/>
            <a:endParaRPr lang="pt-BR" sz="3200" dirty="0">
              <a:solidFill>
                <a:schemeClr val="bg1"/>
              </a:solidFill>
            </a:endParaRPr>
          </a:p>
          <a:p>
            <a:pPr lvl="0"/>
            <a:r>
              <a:rPr lang="pt-BR" sz="3200" dirty="0">
                <a:solidFill>
                  <a:schemeClr val="bg1"/>
                </a:solidFill>
              </a:rPr>
              <a:t>3) Amplitude de consciência – Definir o que se quer da sua vida</a:t>
            </a:r>
          </a:p>
          <a:p>
            <a:pPr lvl="0"/>
            <a:endParaRPr lang="pt-BR" sz="3200" dirty="0">
              <a:solidFill>
                <a:schemeClr val="bg1"/>
              </a:solidFill>
            </a:endParaRPr>
          </a:p>
          <a:p>
            <a:pPr lvl="0"/>
            <a:r>
              <a:rPr lang="pt-BR" sz="3200" dirty="0">
                <a:solidFill>
                  <a:schemeClr val="bg1"/>
                </a:solidFill>
              </a:rPr>
              <a:t>4) Uma nova profissão, em um País sem empregos!</a:t>
            </a:r>
          </a:p>
        </p:txBody>
      </p:sp>
    </p:spTree>
    <p:extLst>
      <p:ext uri="{BB962C8B-B14F-4D97-AF65-F5344CB8AC3E}">
        <p14:creationId xmlns:p14="http://schemas.microsoft.com/office/powerpoint/2010/main" val="8795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35AEE3"/>
        </a:accent1>
        <a:accent2>
          <a:srgbClr val="FCB13C"/>
        </a:accent2>
        <a:accent3>
          <a:srgbClr val="FFFFFF"/>
        </a:accent3>
        <a:accent4>
          <a:srgbClr val="404040"/>
        </a:accent4>
        <a:accent5>
          <a:srgbClr val="AED3EF"/>
        </a:accent5>
        <a:accent6>
          <a:srgbClr val="E4A035"/>
        </a:accent6>
        <a:hlink>
          <a:srgbClr val="F15F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2583C0"/>
        </a:lt2>
        <a:accent1>
          <a:srgbClr val="2994CC"/>
        </a:accent1>
        <a:accent2>
          <a:srgbClr val="2E9FD7"/>
        </a:accent2>
        <a:accent3>
          <a:srgbClr val="FFFFFF"/>
        </a:accent3>
        <a:accent4>
          <a:srgbClr val="404040"/>
        </a:accent4>
        <a:accent5>
          <a:srgbClr val="ACC8E2"/>
        </a:accent5>
        <a:accent6>
          <a:srgbClr val="2990C3"/>
        </a:accent6>
        <a:hlink>
          <a:srgbClr val="35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F15F23"/>
        </a:lt2>
        <a:accent1>
          <a:srgbClr val="F47D2B"/>
        </a:accent1>
        <a:accent2>
          <a:srgbClr val="F69230"/>
        </a:accent2>
        <a:accent3>
          <a:srgbClr val="FFFFFF"/>
        </a:accent3>
        <a:accent4>
          <a:srgbClr val="404040"/>
        </a:accent4>
        <a:accent5>
          <a:srgbClr val="F8BFAC"/>
        </a:accent5>
        <a:accent6>
          <a:srgbClr val="DF842A"/>
        </a:accent6>
        <a:hlink>
          <a:srgbClr val="FCB13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teste</Template>
  <TotalTime>13726</TotalTime>
  <Words>927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Handwriting</vt:lpstr>
      <vt:lpstr>Microsoft Sans Serif</vt:lpstr>
      <vt:lpstr>Segoe UI Black</vt:lpstr>
      <vt:lpstr>Trebuchet MS</vt:lpstr>
      <vt:lpstr>powerpoint-template-24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FORMAÇÃO PROFISSIONAL EM COACHING</dc:title>
  <dc:creator>Nerilene</dc:creator>
  <cp:lastModifiedBy>Ronald Dennis Pantin Filho</cp:lastModifiedBy>
  <cp:revision>756</cp:revision>
  <dcterms:created xsi:type="dcterms:W3CDTF">2015-12-28T18:45:53Z</dcterms:created>
  <dcterms:modified xsi:type="dcterms:W3CDTF">2019-09-03T15:18:38Z</dcterms:modified>
</cp:coreProperties>
</file>