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7" r:id="rId1"/>
  </p:sldMasterIdLst>
  <p:notesMasterIdLst>
    <p:notesMasterId r:id="rId22"/>
  </p:notesMasterIdLst>
  <p:sldIdLst>
    <p:sldId id="311" r:id="rId2"/>
    <p:sldId id="400" r:id="rId3"/>
    <p:sldId id="403" r:id="rId4"/>
    <p:sldId id="405" r:id="rId5"/>
    <p:sldId id="406" r:id="rId6"/>
    <p:sldId id="411" r:id="rId7"/>
    <p:sldId id="399" r:id="rId8"/>
    <p:sldId id="441" r:id="rId9"/>
    <p:sldId id="415" r:id="rId10"/>
    <p:sldId id="416" r:id="rId11"/>
    <p:sldId id="431" r:id="rId12"/>
    <p:sldId id="434" r:id="rId13"/>
    <p:sldId id="420" r:id="rId14"/>
    <p:sldId id="429" r:id="rId15"/>
    <p:sldId id="437" r:id="rId16"/>
    <p:sldId id="427" r:id="rId17"/>
    <p:sldId id="440" r:id="rId18"/>
    <p:sldId id="443" r:id="rId19"/>
    <p:sldId id="444" r:id="rId20"/>
    <p:sldId id="390" r:id="rId21"/>
  </p:sldIdLst>
  <p:sldSz cx="12192000" cy="6858000"/>
  <p:notesSz cx="6888163" cy="100203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  <a:srgbClr val="431DA3"/>
    <a:srgbClr val="FFFFCC"/>
    <a:srgbClr val="FFFF99"/>
    <a:srgbClr val="0D1F35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7" autoAdjust="0"/>
    <p:restoredTop sz="95382" autoAdjust="0"/>
  </p:normalViewPr>
  <p:slideViewPr>
    <p:cSldViewPr>
      <p:cViewPr varScale="1">
        <p:scale>
          <a:sx n="78" d="100"/>
          <a:sy n="78" d="100"/>
        </p:scale>
        <p:origin x="97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pPr>
              <a:defRPr/>
            </a:pPr>
            <a:fld id="{B851D632-A6EF-4120-B4EF-3972543C90BD}" type="datetimeFigureOut">
              <a:rPr lang="pt-BR"/>
              <a:pPr>
                <a:defRPr/>
              </a:pPr>
              <a:t>19/09/2023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pPr lvl="0"/>
            <a:endParaRPr lang="pt-B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pt-B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pPr>
              <a:defRPr/>
            </a:pPr>
            <a:fld id="{92797A26-C5C3-48C3-8E61-1C94DA1270B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02802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797A26-C5C3-48C3-8E61-1C94DA1270BB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1487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5C122-F4D3-4A9C-9086-FE96C532ECA1}" type="datetimeFigureOut">
              <a:rPr lang="pt-BR"/>
              <a:pPr>
                <a:defRPr/>
              </a:pPr>
              <a:t>19/09/2023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A7E3F-C047-459B-94B8-E3253E5B37E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24B7D-8451-4983-97D5-CD24F2B385AA}" type="datetimeFigureOut">
              <a:rPr lang="pt-BR"/>
              <a:pPr>
                <a:defRPr/>
              </a:pPr>
              <a:t>19/09/2023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F47A1-5735-4548-901F-0A3E1157334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E216B-5776-41C2-86CE-0CD164970054}" type="datetimeFigureOut">
              <a:rPr lang="pt-BR"/>
              <a:pPr>
                <a:defRPr/>
              </a:pPr>
              <a:t>19/09/2023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7D3AF-9AE0-4EF3-B7BF-D7BCEE24F90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DF7E0-CBC2-44AD-BB23-C33FA3254860}" type="datetimeFigureOut">
              <a:rPr lang="pt-BR"/>
              <a:pPr>
                <a:defRPr/>
              </a:pPr>
              <a:t>19/09/2023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04C35-BF9C-46A4-B51D-103767291B3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C7679-703D-4713-B719-370AAFF5D09A}" type="datetimeFigureOut">
              <a:rPr lang="pt-BR"/>
              <a:pPr>
                <a:defRPr/>
              </a:pPr>
              <a:t>19/09/2023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D10A8-B359-4FE4-BDE5-2097F3B2C2F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DCE27-CD34-466F-AE69-E0B1C19B1E99}" type="datetimeFigureOut">
              <a:rPr lang="pt-BR"/>
              <a:pPr>
                <a:defRPr/>
              </a:pPr>
              <a:t>19/09/2023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B555B-0220-48B5-BF77-5673FA6CCD1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FAFEB-69E5-4321-A56A-6C9BE9DC84A0}" type="datetimeFigureOut">
              <a:rPr lang="pt-BR"/>
              <a:pPr>
                <a:defRPr/>
              </a:pPr>
              <a:t>19/09/2023</a:t>
            </a:fld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70550-BFBD-4575-8C52-C768878F3EE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80302-9EC6-45D3-84EB-85E909D2AA96}" type="datetimeFigureOut">
              <a:rPr lang="pt-BR"/>
              <a:pPr>
                <a:defRPr/>
              </a:pPr>
              <a:t>19/09/2023</a:t>
            </a:fld>
            <a:endParaRPr lang="pt-BR" dirty="0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EF2B8-38EA-4490-9B70-478687D49C3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E4C7C-322F-4C40-9F5B-06249BB986DA}" type="datetimeFigureOut">
              <a:rPr lang="pt-BR"/>
              <a:pPr>
                <a:defRPr/>
              </a:pPr>
              <a:t>19/09/2023</a:t>
            </a:fld>
            <a:endParaRPr lang="pt-BR" dirty="0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8FEAA-92B0-4A3C-AC2A-45DFFCBD3C7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97B79-E2AE-4F8C-900C-6BB5C3023B3A}" type="datetimeFigureOut">
              <a:rPr lang="pt-BR"/>
              <a:pPr>
                <a:defRPr/>
              </a:pPr>
              <a:t>19/09/2023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74E3C-6FAC-47D5-8FB5-37FDDE0D0AE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BCE56-D686-4EBC-B7F0-12C29BCAC35F}" type="datetimeFigureOut">
              <a:rPr lang="pt-BR"/>
              <a:pPr>
                <a:defRPr/>
              </a:pPr>
              <a:t>19/09/2023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5DCB5-C82D-408E-97E3-2722928D475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FF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A8AD78-43AE-4548-92BF-43608A76FF39}" type="datetimeFigureOut">
              <a:rPr lang="pt-BR"/>
              <a:pPr>
                <a:defRPr/>
              </a:pPr>
              <a:t>19/09/2023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54C4669-1ACC-4F13-B0FB-073BE9924D6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gif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rgbClr val="FF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E2C7484-3CAC-9672-D0C5-E3890C083579}"/>
              </a:ext>
            </a:extLst>
          </p:cNvPr>
          <p:cNvSpPr txBox="1"/>
          <p:nvPr/>
        </p:nvSpPr>
        <p:spPr>
          <a:xfrm>
            <a:off x="6672064" y="1047693"/>
            <a:ext cx="4680520" cy="4247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Antes de haver pretos no Brasil, já </a:t>
            </a:r>
            <a:r>
              <a:rPr lang="pt-BR" b="1" i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havia mestiços (pardos).</a:t>
            </a:r>
            <a:endParaRPr lang="pt-BR" b="1" i="0" dirty="0">
              <a:solidFill>
                <a:srgbClr val="0D0D0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b="1" dirty="0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Povo Mestiço é nativo e os primeiros pardos originaram no Brasil da miscigenação entre índios e brancos portugueses por volta de 1510, ou seja, anterior à chegada dos primeiros africanos ao Brasil, em cerca de 1549. </a:t>
            </a:r>
          </a:p>
          <a:p>
            <a:endParaRPr lang="pt-BR" b="1" dirty="0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escravidão do povo mestiço (pardos) iniciou antes e foi mais longa do que a dos p</a:t>
            </a:r>
            <a:r>
              <a:rPr lang="pt-BR" b="1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reto</a:t>
            </a:r>
            <a:r>
              <a:rPr lang="pt-BR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s.</a:t>
            </a:r>
          </a:p>
          <a:p>
            <a:endParaRPr lang="pt-BR" b="1" dirty="0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b="1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Diversas leis portuguesas e do Brasil reconhecem o povo mestiço como etnia e identidade distinta de pretos.</a:t>
            </a:r>
            <a:endParaRPr lang="pt-B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0782C45-CD98-8CFA-9F01-4DBAE9A6CBF1}"/>
              </a:ext>
            </a:extLst>
          </p:cNvPr>
          <p:cNvSpPr txBox="1"/>
          <p:nvPr/>
        </p:nvSpPr>
        <p:spPr>
          <a:xfrm>
            <a:off x="3960168" y="1047693"/>
            <a:ext cx="2351856" cy="2800767"/>
          </a:xfrm>
          <a:prstGeom prst="rect">
            <a:avLst/>
          </a:prstGeom>
          <a:solidFill>
            <a:schemeClr val="bg1"/>
          </a:solidFill>
          <a:ln>
            <a:solidFill>
              <a:srgbClr val="0D1F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+mj-lt"/>
              </a:rPr>
              <a:t>O brasão de Manaus, capital do Estado do Amazonas e território do Povo Mestiço reconhecido por lei, retrata o casamento entre o militar português Guilherme Valente e a índia </a:t>
            </a:r>
            <a:r>
              <a:rPr lang="pt-BR" sz="1600" b="1" dirty="0" err="1">
                <a:latin typeface="+mj-lt"/>
              </a:rPr>
              <a:t>manaó</a:t>
            </a:r>
            <a:r>
              <a:rPr lang="pt-BR" sz="1600" b="1" dirty="0">
                <a:latin typeface="+mj-lt"/>
              </a:rPr>
              <a:t> Marari, simbolizando a mestiçagem.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3432471F-ADE9-D4A4-8C7B-5DE330F5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634082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kern="100" dirty="0">
                <a:solidFill>
                  <a:srgbClr val="002060"/>
                </a:solidFill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MOVIMENTO PARDO-MESTIÇO BRASILEIRO – NAÇÃO MESTIÇA</a:t>
            </a:r>
            <a:br>
              <a:rPr lang="pt-BR" sz="1400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GENOCÍDIO CONTRA O POVO MESTIÇO NAS COTAS RACIAIS</a:t>
            </a:r>
            <a:endParaRPr lang="pt-BR" sz="1400" dirty="0">
              <a:latin typeface="Futura Md BT" panose="020B0602020204020303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E04EF87-5422-FA6E-EFBB-5BDF99DA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4192" y="135665"/>
            <a:ext cx="950400" cy="9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3991AC4A-33BF-149B-D95A-29F9E0FB1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323" y="242135"/>
            <a:ext cx="4223269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34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rgbClr val="FF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E2C7484-3CAC-9672-D0C5-E3890C083579}"/>
              </a:ext>
            </a:extLst>
          </p:cNvPr>
          <p:cNvSpPr txBox="1"/>
          <p:nvPr/>
        </p:nvSpPr>
        <p:spPr>
          <a:xfrm>
            <a:off x="5159896" y="1047693"/>
            <a:ext cx="6912768" cy="56323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latin typeface="+mn-lt"/>
              </a:rPr>
              <a:t>O CAVALO DE TROIA NA LEI DE COTAS</a:t>
            </a:r>
          </a:p>
          <a:p>
            <a:pPr algn="just"/>
            <a:endParaRPr lang="pt-BR" b="1" dirty="0">
              <a:latin typeface="+mn-lt"/>
            </a:endParaRPr>
          </a:p>
          <a:p>
            <a:pPr algn="just"/>
            <a:r>
              <a:rPr lang="pt-BR" b="1" dirty="0">
                <a:latin typeface="+mn-lt"/>
              </a:rPr>
              <a:t>A Lei n. 12.711/12 reserva as vagas com base no total de autodeclarados em cada unidade da federação.</a:t>
            </a:r>
          </a:p>
          <a:p>
            <a:pPr algn="just"/>
            <a:endParaRPr lang="pt-BR" b="1" dirty="0">
              <a:latin typeface="+mn-lt"/>
            </a:endParaRPr>
          </a:p>
          <a:p>
            <a:pPr algn="just"/>
            <a:r>
              <a:rPr lang="pt-BR" b="1" dirty="0">
                <a:latin typeface="+mn-lt"/>
              </a:rPr>
              <a:t>A Lei tramita com o critério da autodeclaração, maximizando a reserva de vagas, porém no preenchimento aplicam exclusivamente a </a:t>
            </a:r>
            <a:r>
              <a:rPr lang="pt-BR" b="1" dirty="0" err="1">
                <a:latin typeface="+mn-lt"/>
              </a:rPr>
              <a:t>heteroidentificação</a:t>
            </a:r>
            <a:r>
              <a:rPr lang="pt-BR" b="1" dirty="0">
                <a:latin typeface="+mn-lt"/>
              </a:rPr>
              <a:t>. Criam uma barreira fenotípica para restringir o acesso dos mestiços (pardos) que foram utilizados para fixar o percentual de reserva.</a:t>
            </a:r>
          </a:p>
          <a:p>
            <a:pPr algn="just"/>
            <a:endParaRPr lang="pt-BR" b="1" dirty="0">
              <a:latin typeface="+mn-lt"/>
            </a:endParaRPr>
          </a:p>
          <a:p>
            <a:pPr algn="just"/>
            <a:r>
              <a:rPr lang="pt-BR" b="1" dirty="0">
                <a:latin typeface="+mn-lt"/>
              </a:rPr>
              <a:t>As Universidades, por pressão do MPF, passaram a utilizar a Portaria n. 04/2018, do Ministério do Planejamento - MPDG (destinada à Lei 12.990/14, de cotas no serviço público federal) para regulamentar a Lei 12.711/12, de cotas para estudantes. </a:t>
            </a:r>
          </a:p>
          <a:p>
            <a:pPr algn="just"/>
            <a:endParaRPr lang="pt-BR" b="1" dirty="0">
              <a:latin typeface="+mn-lt"/>
            </a:endParaRPr>
          </a:p>
          <a:p>
            <a:pPr algn="just"/>
            <a:r>
              <a:rPr lang="pt-BR" b="1" dirty="0">
                <a:latin typeface="+mn-lt"/>
              </a:rPr>
              <a:t>O Min. Gilmar Mendes comprovou o fato no RE 1.348.655/CE, após a Universidade Federal do Ceará (UFC) expulsar uma estudante com base nessa sistemática. A Suprema Corte garantiu o retorno da estudante, ante o critério da autodeclaração.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3432471F-ADE9-D4A4-8C7B-5DE330F5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634082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kern="100" dirty="0">
                <a:solidFill>
                  <a:srgbClr val="002060"/>
                </a:solidFill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MOVIMENTO PARDO-MESTIÇO BRASILEIRO – NAÇÃO MESTIÇA</a:t>
            </a:r>
            <a:br>
              <a:rPr lang="pt-BR" sz="1400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GENOCÍDIO CONTRA O POVO MESTIÇO NAS COTAS RACIAIS</a:t>
            </a:r>
            <a:endParaRPr lang="pt-BR" sz="1400" dirty="0">
              <a:latin typeface="Futura Md BT" panose="020B0602020204020303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E04EF87-5422-FA6E-EFBB-5BDF99DA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4192" y="135665"/>
            <a:ext cx="950400" cy="9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FBBF238-0970-4014-EDB0-F5C6E679C8D7}"/>
              </a:ext>
            </a:extLst>
          </p:cNvPr>
          <p:cNvSpPr txBox="1"/>
          <p:nvPr/>
        </p:nvSpPr>
        <p:spPr>
          <a:xfrm>
            <a:off x="384515" y="1050357"/>
            <a:ext cx="4127309" cy="45243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PT" sz="1600" b="1" dirty="0"/>
              <a:t>Portaria n. 04/2018, art. 11, do Ministério do Planejamento - MPDG</a:t>
            </a:r>
          </a:p>
          <a:p>
            <a:endParaRPr lang="pt-BR" sz="1600" b="1" dirty="0"/>
          </a:p>
          <a:p>
            <a:pPr algn="just"/>
            <a:r>
              <a:rPr lang="pt-PT" sz="1600" dirty="0"/>
              <a:t>Art. 11. Serão eliminados do concurso público os candidatos cujas autodeclarações não forem confirmadas em procedimento de heteroidentificação, </a:t>
            </a:r>
            <a:r>
              <a:rPr lang="pt-PT" sz="1600" b="1" dirty="0"/>
              <a:t>ainda que tenham obtido nota suficiente para aprovação na ampla concorrência e independentemente de alegação de boa-fé</a:t>
            </a:r>
            <a:r>
              <a:rPr lang="pt-PT" sz="1600" dirty="0"/>
              <a:t>.</a:t>
            </a:r>
          </a:p>
          <a:p>
            <a:pPr algn="just"/>
            <a:endParaRPr lang="pt-BR" sz="1600" dirty="0"/>
          </a:p>
          <a:p>
            <a:pPr algn="just"/>
            <a:r>
              <a:rPr lang="pt-PT" sz="1600" dirty="0"/>
              <a:t>Parágrafo único. A eliminação de candidato por não confirmação da autodeclaração não enseja o dever de convocar suplementarmente candidatos não convocados para o procedimento de heteroidentificação. (BRASIL, 2018)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4DB3E8F0-1C3D-F21B-C155-0F6B9CCDB204}"/>
              </a:ext>
            </a:extLst>
          </p:cNvPr>
          <p:cNvSpPr/>
          <p:nvPr/>
        </p:nvSpPr>
        <p:spPr>
          <a:xfrm rot="12857119">
            <a:off x="4022620" y="3531844"/>
            <a:ext cx="978408" cy="664006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491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rgbClr val="FF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E2C7484-3CAC-9672-D0C5-E3890C083579}"/>
              </a:ext>
            </a:extLst>
          </p:cNvPr>
          <p:cNvSpPr txBox="1"/>
          <p:nvPr/>
        </p:nvSpPr>
        <p:spPr>
          <a:xfrm>
            <a:off x="3647728" y="1047693"/>
            <a:ext cx="8064896" cy="5632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b="1" dirty="0">
                <a:latin typeface="+mn-lt"/>
              </a:rPr>
              <a:t>ORGÃOS ENVOLVIDOS NA EDIÇÃO DO ART. 11, DA PORTARIA 04/2018</a:t>
            </a:r>
          </a:p>
          <a:p>
            <a:endParaRPr lang="pt-BR" sz="800" b="1" dirty="0">
              <a:latin typeface="+mn-lt"/>
            </a:endParaRPr>
          </a:p>
          <a:p>
            <a:r>
              <a:rPr lang="pt-BR" b="1" dirty="0">
                <a:latin typeface="+mn-lt"/>
              </a:rPr>
              <a:t>Este artigo ilegal da Portaria foi elaborado por diversas instituições.</a:t>
            </a:r>
          </a:p>
          <a:p>
            <a:endParaRPr lang="pt-BR" b="1" dirty="0">
              <a:latin typeface="+mn-lt"/>
            </a:endParaRPr>
          </a:p>
          <a:p>
            <a:r>
              <a:rPr lang="pt-BR" b="1" dirty="0">
                <a:solidFill>
                  <a:srgbClr val="0070C0"/>
                </a:solidFill>
                <a:latin typeface="+mn-lt"/>
              </a:rPr>
              <a:t>Nota Técnica SEI nº 1610/2019/ME:</a:t>
            </a:r>
          </a:p>
          <a:p>
            <a:pPr algn="just"/>
            <a:r>
              <a:rPr lang="pt-BR" dirty="0">
                <a:solidFill>
                  <a:srgbClr val="0070C0"/>
                </a:solidFill>
                <a:latin typeface="+mn-lt"/>
              </a:rPr>
              <a:t>7. Participaram diretamente do GTI dezenove atores de diferentes unidades e instituições públicas, sendo elas: a então Secretaria de Gestão de Pessoas (SGP), a Secretaria-Executiva e a Secretaria de Planejamento e Assuntos Econômicos (Seplan) do então Ministério do Planejamento, Desenvolvimento e Gestão; a </a:t>
            </a:r>
            <a:r>
              <a:rPr lang="pt-BR" b="1" dirty="0">
                <a:solidFill>
                  <a:srgbClr val="0070C0"/>
                </a:solidFill>
                <a:latin typeface="+mn-lt"/>
              </a:rPr>
              <a:t>Secretaria Especial de Políticas de Promoção da Igualdade Racial (</a:t>
            </a:r>
            <a:r>
              <a:rPr lang="pt-BR" b="1" dirty="0" err="1">
                <a:solidFill>
                  <a:srgbClr val="0070C0"/>
                </a:solidFill>
                <a:latin typeface="+mn-lt"/>
              </a:rPr>
              <a:t>Seppir</a:t>
            </a:r>
            <a:r>
              <a:rPr lang="pt-BR" b="1" dirty="0">
                <a:solidFill>
                  <a:srgbClr val="0070C0"/>
                </a:solidFill>
                <a:latin typeface="+mn-lt"/>
              </a:rPr>
              <a:t>) do então Ministério dos Direitos Humanos</a:t>
            </a:r>
            <a:r>
              <a:rPr lang="pt-BR" dirty="0">
                <a:solidFill>
                  <a:srgbClr val="0070C0"/>
                </a:solidFill>
                <a:latin typeface="+mn-lt"/>
              </a:rPr>
              <a:t>; a Fundação Instituto de Pesquisa Econômica Aplicada (Ipea); a extinta Escola de Administração Fazendária (Esaf); e o extinto </a:t>
            </a:r>
            <a:r>
              <a:rPr lang="pt-BR" b="1" dirty="0">
                <a:solidFill>
                  <a:srgbClr val="0070C0"/>
                </a:solidFill>
                <a:latin typeface="+mn-lt"/>
              </a:rPr>
              <a:t>Ministério do Desenvolvimento Social </a:t>
            </a:r>
            <a:r>
              <a:rPr lang="pt-BR" dirty="0">
                <a:solidFill>
                  <a:srgbClr val="0070C0"/>
                </a:solidFill>
                <a:latin typeface="+mn-lt"/>
              </a:rPr>
              <a:t>(MDS). </a:t>
            </a:r>
          </a:p>
          <a:p>
            <a:pPr algn="just"/>
            <a:r>
              <a:rPr lang="pt-BR" dirty="0">
                <a:solidFill>
                  <a:srgbClr val="0070C0"/>
                </a:solidFill>
                <a:latin typeface="+mn-lt"/>
              </a:rPr>
              <a:t>8. No Relatório Final do GTI, também foi destacada a contribuição nas discussões "da </a:t>
            </a:r>
            <a:r>
              <a:rPr lang="pt-BR" b="1" dirty="0" err="1">
                <a:solidFill>
                  <a:srgbClr val="0070C0"/>
                </a:solidFill>
                <a:latin typeface="+mn-lt"/>
              </a:rPr>
              <a:t>Dra</a:t>
            </a:r>
            <a:r>
              <a:rPr lang="pt-BR" b="1" dirty="0">
                <a:solidFill>
                  <a:srgbClr val="0070C0"/>
                </a:solidFill>
                <a:latin typeface="+mn-lt"/>
              </a:rPr>
              <a:t> Ana Carolina Roman, Procuradora do Ministério Público Federal</a:t>
            </a:r>
            <a:r>
              <a:rPr lang="pt-BR" dirty="0">
                <a:solidFill>
                  <a:srgbClr val="0070C0"/>
                </a:solidFill>
                <a:latin typeface="+mn-lt"/>
              </a:rPr>
              <a:t>; do Sr. Ricardo Bastos Cunha - Diretor de Contratação e Gestão de Eventos do </a:t>
            </a:r>
            <a:r>
              <a:rPr lang="pt-BR" b="1" dirty="0">
                <a:solidFill>
                  <a:srgbClr val="0070C0"/>
                </a:solidFill>
                <a:latin typeface="+mn-lt"/>
              </a:rPr>
              <a:t>CEBRASPE</a:t>
            </a:r>
            <a:r>
              <a:rPr lang="pt-BR" dirty="0">
                <a:solidFill>
                  <a:srgbClr val="0070C0"/>
                </a:solidFill>
                <a:latin typeface="+mn-lt"/>
              </a:rPr>
              <a:t>; do Professor Nelson Inocêncio da Universidade de Brasília (</a:t>
            </a:r>
            <a:r>
              <a:rPr lang="pt-BR" b="1" dirty="0">
                <a:solidFill>
                  <a:srgbClr val="0070C0"/>
                </a:solidFill>
                <a:latin typeface="+mn-lt"/>
              </a:rPr>
              <a:t>UNB</a:t>
            </a:r>
            <a:r>
              <a:rPr lang="pt-BR" dirty="0">
                <a:solidFill>
                  <a:srgbClr val="0070C0"/>
                </a:solidFill>
                <a:latin typeface="+mn-lt"/>
              </a:rPr>
              <a:t>); do Sr. Luiz Mário Couto, Coordenador de Aferição de Habilidades e Capacidades Específicas da </a:t>
            </a:r>
            <a:r>
              <a:rPr lang="pt-BR" b="1" dirty="0">
                <a:solidFill>
                  <a:srgbClr val="0070C0"/>
                </a:solidFill>
                <a:latin typeface="+mn-lt"/>
              </a:rPr>
              <a:t>UnB</a:t>
            </a:r>
            <a:r>
              <a:rPr lang="pt-BR" dirty="0">
                <a:solidFill>
                  <a:srgbClr val="0070C0"/>
                </a:solidFill>
                <a:latin typeface="+mn-lt"/>
              </a:rPr>
              <a:t> e do Professor Dumas, Secretário Especial de Políticas de Promoção da Igualdade Racial (</a:t>
            </a:r>
            <a:r>
              <a:rPr lang="pt-BR" b="1" dirty="0">
                <a:solidFill>
                  <a:srgbClr val="0070C0"/>
                </a:solidFill>
                <a:latin typeface="+mn-lt"/>
              </a:rPr>
              <a:t>SEPPIR/MDH</a:t>
            </a:r>
            <a:r>
              <a:rPr lang="pt-BR" dirty="0">
                <a:solidFill>
                  <a:srgbClr val="0070C0"/>
                </a:solidFill>
                <a:latin typeface="+mn-lt"/>
              </a:rPr>
              <a:t>)."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3432471F-ADE9-D4A4-8C7B-5DE330F5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634082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kern="100" dirty="0">
                <a:solidFill>
                  <a:srgbClr val="002060"/>
                </a:solidFill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MOVIMENTO PARDO-MESTIÇO BRASILEIRO – NAÇÃO MESTIÇA</a:t>
            </a:r>
            <a:br>
              <a:rPr lang="pt-BR" sz="1400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GENOCÍDIO CONTRA O POVO MESTIÇO NAS COTAS RACIAIS</a:t>
            </a:r>
            <a:endParaRPr lang="pt-BR" sz="1400" dirty="0">
              <a:latin typeface="Futura Md BT" panose="020B0602020204020303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E04EF87-5422-FA6E-EFBB-5BDF99DA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4192" y="135665"/>
            <a:ext cx="950400" cy="9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C1C767B-2BCF-C291-69F8-CC6099E982EA}"/>
              </a:ext>
            </a:extLst>
          </p:cNvPr>
          <p:cNvSpPr txBox="1"/>
          <p:nvPr/>
        </p:nvSpPr>
        <p:spPr>
          <a:xfrm>
            <a:off x="191344" y="1052736"/>
            <a:ext cx="3325395" cy="3600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b="1" dirty="0">
                <a:latin typeface="+mn-lt"/>
              </a:rPr>
              <a:t>“[NEGRITUDE] implicaria, repito, em procurar-se fazer de pessoas de pigmento escuro pertencentes a nações não-africanas e com elas identificadas, filiados de uma tentativa de </a:t>
            </a:r>
            <a:r>
              <a:rPr lang="pt-BR" b="1" dirty="0">
                <a:solidFill>
                  <a:srgbClr val="0070C0"/>
                </a:solidFill>
                <a:latin typeface="+mn-lt"/>
              </a:rPr>
              <a:t>imperialismo étnico cultural africano</a:t>
            </a:r>
            <a:r>
              <a:rPr lang="pt-BR" b="1" dirty="0">
                <a:latin typeface="+mn-lt"/>
              </a:rPr>
              <a:t>”,</a:t>
            </a:r>
          </a:p>
          <a:p>
            <a:endParaRPr lang="pt-BR" b="1" dirty="0">
              <a:latin typeface="+mn-lt"/>
            </a:endParaRPr>
          </a:p>
          <a:p>
            <a:r>
              <a:rPr lang="pt-BR" b="1" dirty="0">
                <a:latin typeface="+mn-lt"/>
              </a:rPr>
              <a:t>GILBERTO FREYRE</a:t>
            </a:r>
          </a:p>
          <a:p>
            <a:endParaRPr lang="pt-BR" b="1" dirty="0">
              <a:latin typeface="+mn-lt"/>
            </a:endParaRPr>
          </a:p>
          <a:p>
            <a:r>
              <a:rPr lang="pt-BR" sz="1000" b="1" dirty="0">
                <a:latin typeface="+mn-lt"/>
              </a:rPr>
              <a:t>Fonte: Negritude, mística sem lugar no Brasil. Conselho Federal de Cultura. Rio de Janeiro, a. 1, n. 2, p. 16-23, abr./jun. 1971. </a:t>
            </a:r>
          </a:p>
        </p:txBody>
      </p:sp>
    </p:spTree>
    <p:extLst>
      <p:ext uri="{BB962C8B-B14F-4D97-AF65-F5344CB8AC3E}">
        <p14:creationId xmlns:p14="http://schemas.microsoft.com/office/powerpoint/2010/main" val="4095901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rgbClr val="FF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E2C7484-3CAC-9672-D0C5-E3890C083579}"/>
              </a:ext>
            </a:extLst>
          </p:cNvPr>
          <p:cNvSpPr txBox="1"/>
          <p:nvPr/>
        </p:nvSpPr>
        <p:spPr>
          <a:xfrm>
            <a:off x="4591572" y="1047693"/>
            <a:ext cx="7121051" cy="5078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APLICAÇÃO DA PORTARIA N. 04/2018 NAS UNIVERSIDADES</a:t>
            </a:r>
            <a:endParaRPr lang="pt-PT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Após regulamentação ilegal da Lei 12.990/14, nos concursos federais para servidores, a Procuradoria Federal dos Direitos do Cidadão (PF/DC) apoiou a utilização da referida Portaria na Lei 12.711/12, nas Universidades. </a:t>
            </a:r>
          </a:p>
          <a:p>
            <a:pPr algn="just"/>
            <a:endParaRPr lang="pt-B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Daí, milhares de estudantes foram eliminados de forma retroativa, outros milhares de estudantes estão sendo perseguidos nas Universidades neste momento. Pois estão aplicando </a:t>
            </a:r>
            <a:r>
              <a:rPr lang="pt-BR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heteroidentificação</a:t>
            </a: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(exclusivamente) para validar a autodeclaração prevista em leis e editais. </a:t>
            </a:r>
          </a:p>
          <a:p>
            <a:pPr algn="just"/>
            <a:endParaRPr lang="pt-B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 ilegalidade foi comprovada pelo Min. Gilmar Mendes no referido Recurso Extraordinário.</a:t>
            </a:r>
          </a:p>
          <a:p>
            <a:pPr algn="just"/>
            <a:endParaRPr lang="pt-B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Estado brasileiro, assim, violou Tratados Internacionais de Direito Humanos.</a:t>
            </a:r>
          </a:p>
          <a:p>
            <a:endParaRPr lang="pt-BR" b="1" dirty="0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3432471F-ADE9-D4A4-8C7B-5DE330F5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634082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kern="100" dirty="0">
                <a:solidFill>
                  <a:srgbClr val="002060"/>
                </a:solidFill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MOVIMENTO PARDO-MESTIÇO BRASILEIRO – NAÇÃO MESTIÇA</a:t>
            </a:r>
            <a:br>
              <a:rPr lang="pt-BR" sz="1400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GENOCÍDIO CONTRA O POVO MESTIÇO NAS COTAS RACIAIS</a:t>
            </a:r>
            <a:endParaRPr lang="pt-BR" sz="1400" dirty="0">
              <a:latin typeface="Futura Md BT" panose="020B0602020204020303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E04EF87-5422-FA6E-EFBB-5BDF99DA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4192" y="135665"/>
            <a:ext cx="950400" cy="9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D24B1A2-1720-95DD-7D93-5FD5783AF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6975" t="7229" r="42151" b="19755"/>
          <a:stretch/>
        </p:blipFill>
        <p:spPr bwMode="auto">
          <a:xfrm>
            <a:off x="335360" y="1243472"/>
            <a:ext cx="3960440" cy="389129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409E710C-4225-53FF-B231-A58DFAFDA43E}"/>
              </a:ext>
            </a:extLst>
          </p:cNvPr>
          <p:cNvSpPr/>
          <p:nvPr/>
        </p:nvSpPr>
        <p:spPr>
          <a:xfrm rot="9491838">
            <a:off x="2379662" y="3290245"/>
            <a:ext cx="654424" cy="471109"/>
          </a:xfrm>
          <a:prstGeom prst="rightArrow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1030AD8-8899-9170-9A42-33FCB0F7836B}"/>
              </a:ext>
            </a:extLst>
          </p:cNvPr>
          <p:cNvSpPr txBox="1"/>
          <p:nvPr/>
        </p:nvSpPr>
        <p:spPr>
          <a:xfrm>
            <a:off x="715194" y="1052736"/>
            <a:ext cx="320077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+mj-lt"/>
              </a:rPr>
              <a:t>Inúmeras páginas têm sido criadas na internet para ofender os estudantes autodeclarados pardos. </a:t>
            </a:r>
          </a:p>
        </p:txBody>
      </p:sp>
    </p:spTree>
    <p:extLst>
      <p:ext uri="{BB962C8B-B14F-4D97-AF65-F5344CB8AC3E}">
        <p14:creationId xmlns:p14="http://schemas.microsoft.com/office/powerpoint/2010/main" val="3058811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rgbClr val="FF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E2C7484-3CAC-9672-D0C5-E3890C083579}"/>
              </a:ext>
            </a:extLst>
          </p:cNvPr>
          <p:cNvSpPr txBox="1"/>
          <p:nvPr/>
        </p:nvSpPr>
        <p:spPr>
          <a:xfrm>
            <a:off x="4439816" y="1047693"/>
            <a:ext cx="7272808" cy="5078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DECLARAÇÃO FRAUDULENTA</a:t>
            </a:r>
          </a:p>
          <a:p>
            <a:pPr algn="just"/>
            <a:endParaRPr lang="pt-PT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PT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Bancas de heteroidentificação têm tratado autodeclarações de boa-fé com as quais não concordam como declarações fraudulentas.</a:t>
            </a:r>
          </a:p>
          <a:p>
            <a:pPr algn="just"/>
            <a:endParaRPr lang="pt-PT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PT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O que o STF entende por declaração fraudulenta é “a pessoa, durante toda uma sequência da vida, declarar-se, em toda documentação, branco e depois venha e se declare de outra forma somente para aproveitar”, conforme manifestação do Ministro Alexandre de Moraes na ADC 41.</a:t>
            </a:r>
          </a:p>
          <a:p>
            <a:pPr algn="just"/>
            <a:endParaRPr lang="pt-PT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PT" b="1" dirty="0">
                <a:solidFill>
                  <a:srgbClr val="431DA3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Ficou definido na ADPF 186, que: “jamais deixem de respeitar a dignidade pessoal dos candidatos”, fato lembrado pelo Ministro Edson Fachin, na ADC 41.</a:t>
            </a:r>
          </a:p>
          <a:p>
            <a:endParaRPr lang="pt-BR" b="1" dirty="0">
              <a:latin typeface="+mn-lt"/>
            </a:endParaRPr>
          </a:p>
          <a:p>
            <a:r>
              <a:rPr lang="pt-BR" b="1" dirty="0">
                <a:latin typeface="+mn-lt"/>
              </a:rPr>
              <a:t>O STF teve que julgar uma ação (</a:t>
            </a:r>
            <a:r>
              <a:rPr lang="pt-BR" b="1" dirty="0">
                <a:solidFill>
                  <a:srgbClr val="431DA3"/>
                </a:solidFill>
                <a:latin typeface="+mn-lt"/>
              </a:rPr>
              <a:t>RE 1.074953 DF</a:t>
            </a:r>
            <a:r>
              <a:rPr lang="pt-BR" b="1" dirty="0">
                <a:latin typeface="+mn-lt"/>
              </a:rPr>
              <a:t>) onde a União Federal buscava comprovar que irmãs bilaterais eram de raças diferentes, com base apenas no fenótipo. A União perdeu o processo em todas as instâncias.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3432471F-ADE9-D4A4-8C7B-5DE330F5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634082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kern="100" dirty="0">
                <a:solidFill>
                  <a:srgbClr val="002060"/>
                </a:solidFill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MOVIMENTO PARDO-MESTIÇO BRASILEIRO – NAÇÃO MESTIÇA</a:t>
            </a:r>
            <a:br>
              <a:rPr lang="pt-BR" sz="1400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GENOCÍDIO CONTRA O POVO MESTIÇO NAS COTAS RACIAIS</a:t>
            </a:r>
            <a:endParaRPr lang="pt-BR" sz="1400" dirty="0">
              <a:latin typeface="Futura Md BT" panose="020B0602020204020303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E04EF87-5422-FA6E-EFBB-5BDF99DA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4192" y="135665"/>
            <a:ext cx="950400" cy="9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D14D15B-6806-14B9-BDB3-5DC306A92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1047693"/>
            <a:ext cx="3384376" cy="476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45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rgbClr val="FF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32A989A-A0B5-5307-3E25-61D1EDA49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039" y="1689884"/>
            <a:ext cx="7611537" cy="1667108"/>
          </a:xfrm>
          <a:prstGeom prst="rect">
            <a:avLst/>
          </a:prstGeom>
        </p:spPr>
      </p:pic>
      <p:pic>
        <p:nvPicPr>
          <p:cNvPr id="4" name="table">
            <a:extLst>
              <a:ext uri="{FF2B5EF4-FFF2-40B4-BE49-F238E27FC236}">
                <a16:creationId xmlns:a16="http://schemas.microsoft.com/office/drawing/2014/main" id="{AD55A156-F09A-8827-D523-1A3D51BC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969" y="3429000"/>
            <a:ext cx="5101551" cy="2857500"/>
          </a:xfrm>
          <a:prstGeom prst="rect">
            <a:avLst/>
          </a:prstGeom>
        </p:spPr>
      </p:pic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8218157E-30C1-0119-5284-60C376EC2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611" y="2288790"/>
            <a:ext cx="1999552" cy="37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ECFBED8-BDEF-1183-0290-1423E23EDAFD}"/>
              </a:ext>
            </a:extLst>
          </p:cNvPr>
          <p:cNvSpPr txBox="1"/>
          <p:nvPr/>
        </p:nvSpPr>
        <p:spPr>
          <a:xfrm>
            <a:off x="971096" y="1844824"/>
            <a:ext cx="248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/>
              <a:t>O SISU NA UFBA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3432471F-ADE9-D4A4-8C7B-5DE330F5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634082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kern="100" dirty="0">
                <a:solidFill>
                  <a:srgbClr val="002060"/>
                </a:solidFill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MOVIMENTO PARDO-MESTIÇO BRASILEIRO – NAÇÃO MESTIÇA</a:t>
            </a:r>
            <a:br>
              <a:rPr lang="pt-BR" sz="1400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GENOCÍDIO CONTRA O POVO MESTIÇO NAS COTAS RACIAIS</a:t>
            </a:r>
            <a:endParaRPr lang="pt-BR" sz="1400" dirty="0">
              <a:latin typeface="Futura Md BT" panose="020B0602020204020303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E04EF87-5422-FA6E-EFBB-5BDF99DA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4192" y="135665"/>
            <a:ext cx="950400" cy="9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A2B2A34-B949-AEE6-6B1B-DAF62105E85C}"/>
              </a:ext>
            </a:extLst>
          </p:cNvPr>
          <p:cNvSpPr txBox="1"/>
          <p:nvPr/>
        </p:nvSpPr>
        <p:spPr>
          <a:xfrm>
            <a:off x="1127448" y="945594"/>
            <a:ext cx="9505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O MEC RACIALIZOU ATÉ AS COTAS RESERVADAS ÀS PESSOAS COM DEFICIÊNCIA, reservando mais vagas aos “negros” do que aos brancos PCD e aniquilando os pardos.</a:t>
            </a:r>
          </a:p>
        </p:txBody>
      </p:sp>
    </p:spTree>
    <p:extLst>
      <p:ext uri="{BB962C8B-B14F-4D97-AF65-F5344CB8AC3E}">
        <p14:creationId xmlns:p14="http://schemas.microsoft.com/office/powerpoint/2010/main" val="1932504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rgbClr val="FF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E2C7484-3CAC-9672-D0C5-E3890C083579}"/>
              </a:ext>
            </a:extLst>
          </p:cNvPr>
          <p:cNvSpPr txBox="1"/>
          <p:nvPr/>
        </p:nvSpPr>
        <p:spPr>
          <a:xfrm>
            <a:off x="4871864" y="1047693"/>
            <a:ext cx="6840760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b="1" dirty="0">
                <a:latin typeface="+mn-lt"/>
              </a:rPr>
              <a:t>Ministro Alexandre de Moraes, no MS n. 36142/DF</a:t>
            </a:r>
          </a:p>
          <a:p>
            <a:endParaRPr lang="pt-BR" b="1" dirty="0">
              <a:latin typeface="+mn-lt"/>
            </a:endParaRPr>
          </a:p>
          <a:p>
            <a:pPr algn="just"/>
            <a:r>
              <a:rPr lang="pt-PT" b="1" dirty="0">
                <a:latin typeface="+mn-lt"/>
              </a:rPr>
              <a:t>“A Resolução CNJ 203/2015 não autoriza a eliminação sumária de candidatos não reconhecidos como negros ou pardos, porquanto a adoção da medida extrema é legítima quando constatada a intenção em burlar o sistema de cotas raciais. O reconhecimento da má-fé exige a instauração de processo administrativo com observância do contraditório e da ampla defesa, sob pena de conferir ares inquisitórios à decisão do Tribunal.” (STF, 2019, MS 36142/DF)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3432471F-ADE9-D4A4-8C7B-5DE330F5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634082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kern="100" dirty="0">
                <a:solidFill>
                  <a:srgbClr val="002060"/>
                </a:solidFill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MOVIMENTO PARDO-MESTIÇO BRASILEIRO – NAÇÃO MESTIÇA</a:t>
            </a:r>
            <a:br>
              <a:rPr lang="pt-BR" sz="1400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GENOCÍDIO CONTRA O POVO MESTIÇO NAS COTAS RACIAIS</a:t>
            </a:r>
            <a:endParaRPr lang="pt-BR" sz="1400" dirty="0">
              <a:latin typeface="Futura Md BT" panose="020B0602020204020303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E04EF87-5422-FA6E-EFBB-5BDF99DA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4192" y="135665"/>
            <a:ext cx="950400" cy="9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1FBFC5A-6F87-D50B-C783-788440342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65" y="2708920"/>
            <a:ext cx="3539797" cy="306731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56D9757-5131-0D7E-9FF2-99E355214C32}"/>
              </a:ext>
            </a:extLst>
          </p:cNvPr>
          <p:cNvSpPr txBox="1"/>
          <p:nvPr/>
        </p:nvSpPr>
        <p:spPr>
          <a:xfrm>
            <a:off x="191344" y="1052736"/>
            <a:ext cx="3960440" cy="1323439"/>
          </a:xfrm>
          <a:prstGeom prst="rect">
            <a:avLst/>
          </a:prstGeom>
          <a:solidFill>
            <a:schemeClr val="bg1"/>
          </a:solidFill>
          <a:ln>
            <a:solidFill>
              <a:srgbClr val="0D1F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+mn-lt"/>
              </a:rPr>
              <a:t>No Estado do Amazonas, com 68,8% de mestiços (pardos), a maioria descendentes de índios, e 3,3% de pretos, a Universidade  Federal do Amazonas (UFAM) exige que cotistas pardos tenham aparência de pretos.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617C363-D77C-1E7D-30E4-3CF41CF1DA4C}"/>
              </a:ext>
            </a:extLst>
          </p:cNvPr>
          <p:cNvSpPr txBox="1"/>
          <p:nvPr/>
        </p:nvSpPr>
        <p:spPr>
          <a:xfrm>
            <a:off x="623392" y="5949280"/>
            <a:ext cx="31131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800" b="1" dirty="0">
                <a:latin typeface="+mn-lt"/>
              </a:rPr>
              <a:t>Fonte: https://sei.ufam.edu.br/sei/publicacoes/controlador_publicacoes.php?acao=iframe_documento_visualizar&amp;id_publicacao_legado=&amp;id_documento=778444&amp;id_orgao_publicacao=0 (em 18/09/2023)</a:t>
            </a:r>
            <a:endParaRPr lang="pt-BR" sz="800" b="1" dirty="0">
              <a:latin typeface="+mn-lt"/>
            </a:endParaRPr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17FA2815-DA35-1DF4-F486-72DD1C3912DB}"/>
              </a:ext>
            </a:extLst>
          </p:cNvPr>
          <p:cNvSpPr/>
          <p:nvPr/>
        </p:nvSpPr>
        <p:spPr>
          <a:xfrm rot="12594358">
            <a:off x="3820126" y="4276771"/>
            <a:ext cx="978408" cy="664006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8817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rgbClr val="FF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E2C7484-3CAC-9672-D0C5-E3890C083579}"/>
              </a:ext>
            </a:extLst>
          </p:cNvPr>
          <p:cNvSpPr txBox="1"/>
          <p:nvPr/>
        </p:nvSpPr>
        <p:spPr>
          <a:xfrm>
            <a:off x="5879976" y="1047693"/>
            <a:ext cx="5832648" cy="452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800" b="1" dirty="0">
                <a:latin typeface="+mn-lt"/>
              </a:rPr>
              <a:t>INCONSTITUCIONALIDADE DA RESERVA - 80% - </a:t>
            </a:r>
            <a:r>
              <a:rPr lang="pt-BR" sz="1800" b="1" cap="all" dirty="0">
                <a:latin typeface="+mn-lt"/>
              </a:rPr>
              <a:t>RE 614.873, STF</a:t>
            </a:r>
            <a:endParaRPr lang="pt-BR" b="1" dirty="0">
              <a:latin typeface="+mn-lt"/>
            </a:endParaRPr>
          </a:p>
          <a:p>
            <a:endParaRPr lang="pt-BR" b="1" dirty="0">
              <a:latin typeface="+mn-lt"/>
            </a:endParaRPr>
          </a:p>
          <a:p>
            <a:pPr algn="just"/>
            <a:r>
              <a:rPr lang="pt-BR" b="1" dirty="0">
                <a:latin typeface="+mn-lt"/>
              </a:rPr>
              <a:t>A Suprema Corte julgou inconstitucional a reserva de 80% das vagas para estudantes oriundos do Estado do Amazonas.</a:t>
            </a:r>
          </a:p>
          <a:p>
            <a:pPr algn="just"/>
            <a:endParaRPr lang="pt-BR" b="1" dirty="0">
              <a:latin typeface="+mn-lt"/>
            </a:endParaRPr>
          </a:p>
          <a:p>
            <a:pPr algn="just"/>
            <a:r>
              <a:rPr lang="pt-BR" b="1" dirty="0">
                <a:latin typeface="+mn-lt"/>
              </a:rPr>
              <a:t>A Lei de Cotas chega a reservar 90% das vagas exclusivamente para </a:t>
            </a:r>
            <a:r>
              <a:rPr lang="pt-BR" b="1" dirty="0" err="1">
                <a:latin typeface="+mn-lt"/>
              </a:rPr>
              <a:t>heteroidentificados</a:t>
            </a:r>
            <a:r>
              <a:rPr lang="pt-BR" b="1" dirty="0">
                <a:latin typeface="+mn-lt"/>
              </a:rPr>
              <a:t>, como é o caso da Universidade Federal da Bahia (UFBA). A cada 20 vagas – 2 são para não-negros, e 18 são controladas pelas comissões raciais. SISU 2022:</a:t>
            </a:r>
          </a:p>
          <a:p>
            <a:pPr algn="just"/>
            <a:r>
              <a:rPr lang="pt-BR" b="1" dirty="0">
                <a:latin typeface="+mn-lt"/>
              </a:rPr>
              <a:t>258 vagas para pobres não </a:t>
            </a:r>
            <a:r>
              <a:rPr lang="pt-BR" b="1" dirty="0" err="1">
                <a:latin typeface="+mn-lt"/>
              </a:rPr>
              <a:t>heteroidentificados</a:t>
            </a:r>
            <a:r>
              <a:rPr lang="pt-BR" b="1" dirty="0">
                <a:latin typeface="+mn-lt"/>
              </a:rPr>
              <a:t> – brancos/pardos (autodeclarados)</a:t>
            </a:r>
          </a:p>
          <a:p>
            <a:pPr algn="just"/>
            <a:r>
              <a:rPr lang="pt-BR" b="1" dirty="0">
                <a:latin typeface="+mn-lt"/>
              </a:rPr>
              <a:t>2.090 vagas para “negros” exclusivamente </a:t>
            </a:r>
            <a:r>
              <a:rPr lang="pt-BR" b="1" dirty="0" err="1">
                <a:latin typeface="+mn-lt"/>
              </a:rPr>
              <a:t>heteroidentificados</a:t>
            </a:r>
            <a:r>
              <a:rPr lang="pt-BR" b="1" dirty="0">
                <a:latin typeface="+mn-lt"/>
              </a:rPr>
              <a:t> - pretos</a:t>
            </a:r>
            <a:endParaRPr lang="pt-PT" b="1" dirty="0">
              <a:latin typeface="+mn-lt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3432471F-ADE9-D4A4-8C7B-5DE330F5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634082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kern="100" dirty="0">
                <a:solidFill>
                  <a:srgbClr val="002060"/>
                </a:solidFill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MOVIMENTO PARDO-MESTIÇO BRASILEIRO – NAÇÃO MESTIÇA</a:t>
            </a:r>
            <a:br>
              <a:rPr lang="pt-BR" sz="1400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GENOCÍDIO CONTRA O POVO MESTIÇO NAS COTAS RACIAIS</a:t>
            </a:r>
            <a:endParaRPr lang="pt-BR" sz="1400" dirty="0">
              <a:latin typeface="Futura Md BT" panose="020B0602020204020303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E04EF87-5422-FA6E-EFBB-5BDF99DA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4192" y="135665"/>
            <a:ext cx="950400" cy="9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28D1B9C-2A80-ACBD-0015-CF4279540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268760"/>
            <a:ext cx="5148064" cy="386104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ED7E12D-8B40-478F-D9F3-2C9E6EA0132A}"/>
              </a:ext>
            </a:extLst>
          </p:cNvPr>
          <p:cNvSpPr txBox="1"/>
          <p:nvPr/>
        </p:nvSpPr>
        <p:spPr>
          <a:xfrm>
            <a:off x="1142241" y="1078686"/>
            <a:ext cx="382233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+mj-lt"/>
              </a:rPr>
              <a:t>O Povo Mestiço Brasileiro é uma etnia nativa reconhecida por quatro Estados e vários municípios brasileiros.</a:t>
            </a:r>
          </a:p>
        </p:txBody>
      </p:sp>
    </p:spTree>
    <p:extLst>
      <p:ext uri="{BB962C8B-B14F-4D97-AF65-F5344CB8AC3E}">
        <p14:creationId xmlns:p14="http://schemas.microsoft.com/office/powerpoint/2010/main" val="1898980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rgbClr val="FF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E2C7484-3CAC-9672-D0C5-E3890C083579}"/>
              </a:ext>
            </a:extLst>
          </p:cNvPr>
          <p:cNvSpPr txBox="1"/>
          <p:nvPr/>
        </p:nvSpPr>
        <p:spPr>
          <a:xfrm>
            <a:off x="623392" y="1047693"/>
            <a:ext cx="11089232" cy="4862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b="1" dirty="0">
                <a:latin typeface="+mj-lt"/>
              </a:rPr>
              <a:t>São necessárias leis e políticas de proteção ao Povo Mestiço, que está sendo “transformado” em “negros” pelo Estatuto da Igualdade Racial, em índios pela FUNAI e sofrendo limpeza étnica pelo indigenismo que nos expulsa de nossas terras.</a:t>
            </a:r>
          </a:p>
          <a:p>
            <a:pPr algn="just"/>
            <a:endParaRPr lang="pt-BR" sz="800" b="1" dirty="0">
              <a:latin typeface="+mj-lt"/>
            </a:endParaRPr>
          </a:p>
          <a:p>
            <a:pPr algn="just"/>
            <a:r>
              <a:rPr lang="pt-BR" b="1" dirty="0">
                <a:latin typeface="+mj-lt"/>
              </a:rPr>
              <a:t>Apoiamos a aprovação por este Senado do PL Substitutivo proposto pelo Senador Plínio Valério, pois está em sintonia com o que preconiza a Suprema Corte e os Tratados Internacionais </a:t>
            </a:r>
            <a:r>
              <a:rPr lang="pt-BR" b="1" dirty="0">
                <a:latin typeface="+mn-lt"/>
              </a:rPr>
              <a:t>de Direitos Humanos. </a:t>
            </a:r>
          </a:p>
          <a:p>
            <a:pPr algn="just"/>
            <a:endParaRPr lang="pt-BR" sz="800" b="1" dirty="0">
              <a:latin typeface="+mn-lt"/>
            </a:endParaRPr>
          </a:p>
          <a:p>
            <a:pPr algn="just"/>
            <a:r>
              <a:rPr lang="pt-BR" b="1" dirty="0">
                <a:latin typeface="+mn-lt"/>
              </a:rPr>
              <a:t>A revisão do Estatuto da Igualdade Racial, excluindo pardos da classificação como negros, o que viola tratados internacionais de Direitos Humanos.</a:t>
            </a:r>
          </a:p>
          <a:p>
            <a:pPr algn="just"/>
            <a:endParaRPr lang="pt-BR" sz="800" b="1" dirty="0">
              <a:latin typeface="+mn-lt"/>
            </a:endParaRPr>
          </a:p>
          <a:p>
            <a:pPr algn="just"/>
            <a:r>
              <a:rPr lang="pt-BR" b="1" dirty="0">
                <a:latin typeface="+mn-lt"/>
              </a:rPr>
              <a:t>A proibição da exclusão de mestiços por critério de aparência: um absurdo, haja vista que uma das características do povo mestiço (pardo) é não ter padrão de aparência – o que não é exigido dos indígenas e quilombolas.</a:t>
            </a:r>
          </a:p>
          <a:p>
            <a:pPr algn="just"/>
            <a:endParaRPr lang="pt-BR" sz="800" b="1" dirty="0">
              <a:latin typeface="+mn-lt"/>
            </a:endParaRPr>
          </a:p>
          <a:p>
            <a:pPr algn="just"/>
            <a:r>
              <a:rPr lang="pt-BR" b="1" dirty="0">
                <a:solidFill>
                  <a:srgbClr val="0D0D0D"/>
                </a:solidFill>
                <a:latin typeface="+mj-lt"/>
              </a:rPr>
              <a:t>Que </a:t>
            </a:r>
            <a:r>
              <a:rPr lang="pt-BR" b="1" i="0" dirty="0">
                <a:solidFill>
                  <a:srgbClr val="0D0D0D"/>
                </a:solidFill>
                <a:effectLst/>
                <a:latin typeface="+mj-lt"/>
              </a:rPr>
              <a:t>instituições específicas do povo mestiço (pardos) informem quem é ou não pardo e não movimentos negros, </a:t>
            </a:r>
            <a:r>
              <a:rPr lang="pt-BR" b="1" dirty="0">
                <a:latin typeface="+mj-lt"/>
              </a:rPr>
              <a:t>que excluem os pardos que não têm aparência de preto,</a:t>
            </a:r>
            <a:r>
              <a:rPr lang="pt-BR" b="1" i="0" dirty="0">
                <a:solidFill>
                  <a:srgbClr val="0D0D0D"/>
                </a:solidFill>
                <a:effectLst/>
                <a:latin typeface="+mj-lt"/>
              </a:rPr>
              <a:t> como ocorre atualmente nas bancas de </a:t>
            </a:r>
            <a:r>
              <a:rPr lang="pt-BR" b="1" i="0" dirty="0" err="1">
                <a:solidFill>
                  <a:srgbClr val="0D0D0D"/>
                </a:solidFill>
                <a:effectLst/>
                <a:latin typeface="+mj-lt"/>
              </a:rPr>
              <a:t>heteroidentificação</a:t>
            </a:r>
            <a:r>
              <a:rPr lang="pt-BR" b="1" i="0" dirty="0">
                <a:solidFill>
                  <a:srgbClr val="0D0D0D"/>
                </a:solidFill>
                <a:effectLst/>
                <a:latin typeface="+mj-lt"/>
              </a:rPr>
              <a:t>.</a:t>
            </a:r>
            <a:endParaRPr lang="pt-BR" b="1" dirty="0">
              <a:latin typeface="+mj-lt"/>
            </a:endParaRPr>
          </a:p>
          <a:p>
            <a:pPr algn="just"/>
            <a:endParaRPr lang="pt-BR" sz="800" b="1" dirty="0">
              <a:latin typeface="+mn-lt"/>
            </a:endParaRPr>
          </a:p>
          <a:p>
            <a:pPr algn="just"/>
            <a:r>
              <a:rPr lang="pt-BR" b="1" dirty="0">
                <a:latin typeface="+mn-lt"/>
              </a:rPr>
              <a:t>Que seja investigado pelo Senado Federal o genocídio étnico promovido pelas autoridades que editaram o art. 10, da Portaria nº 18, do MEC, e o art. 11, da Portaria n. 04/2018, do MPDG, pois eliminaram sumariamente milhares de mestiços (pardos) brasileiros pobres das Universidades e Concursos.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3432471F-ADE9-D4A4-8C7B-5DE330F5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634082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kern="100" dirty="0">
                <a:solidFill>
                  <a:srgbClr val="002060"/>
                </a:solidFill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MOVIMENTO PARDO-MESTIÇO BRASILEIRO – NAÇÃO MESTIÇA</a:t>
            </a:r>
            <a:br>
              <a:rPr lang="pt-BR" sz="1400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GENOCÍDIO CONTRA O POVO MESTIÇO NAS COTAS RACIAIS</a:t>
            </a:r>
            <a:endParaRPr lang="pt-BR" sz="1400" dirty="0">
              <a:latin typeface="Futura Md BT" panose="020B0602020204020303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E04EF87-5422-FA6E-EFBB-5BDF99DA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4192" y="135665"/>
            <a:ext cx="950400" cy="9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803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rgbClr val="FF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">
            <a:extLst>
              <a:ext uri="{FF2B5EF4-FFF2-40B4-BE49-F238E27FC236}">
                <a16:creationId xmlns:a16="http://schemas.microsoft.com/office/drawing/2014/main" id="{3432471F-ADE9-D4A4-8C7B-5DE330F5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634082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kern="100" dirty="0">
                <a:solidFill>
                  <a:srgbClr val="002060"/>
                </a:solidFill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MOVIMENTO PARDO-MESTIÇO BRASILEIRO – NAÇÃO MESTIÇA</a:t>
            </a:r>
            <a:br>
              <a:rPr lang="pt-BR" sz="1400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GENOCÍDIO CONTRA O POVO MESTIÇO NAS COTAS RACIAIS</a:t>
            </a:r>
            <a:endParaRPr lang="pt-BR" sz="1400" dirty="0">
              <a:latin typeface="Futura Md BT" panose="020B0602020204020303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E04EF87-5422-FA6E-EFBB-5BDF99DA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4192" y="135665"/>
            <a:ext cx="950400" cy="9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Video 2023-09-18 at 17.44.51">
            <a:hlinkClick r:id="" action="ppaction://media"/>
            <a:extLst>
              <a:ext uri="{FF2B5EF4-FFF2-40B4-BE49-F238E27FC236}">
                <a16:creationId xmlns:a16="http://schemas.microsoft.com/office/drawing/2014/main" id="{A6BFC47F-FB67-5CA4-9B84-4FC5BDDA86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4635" y="1047693"/>
            <a:ext cx="4742730" cy="474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1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rgbClr val="FF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">
            <a:extLst>
              <a:ext uri="{FF2B5EF4-FFF2-40B4-BE49-F238E27FC236}">
                <a16:creationId xmlns:a16="http://schemas.microsoft.com/office/drawing/2014/main" id="{3432471F-ADE9-D4A4-8C7B-5DE330F5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634082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kern="100" dirty="0">
                <a:solidFill>
                  <a:srgbClr val="002060"/>
                </a:solidFill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MOVIMENTO PARDO-MESTIÇO BRASILEIRO – NAÇÃO MESTIÇA</a:t>
            </a:r>
            <a:br>
              <a:rPr lang="pt-BR" sz="1400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GENOCÍDIO CONTRA O POVO MESTIÇO NAS COTAS RACIAIS</a:t>
            </a:r>
            <a:endParaRPr lang="pt-BR" sz="1400" dirty="0">
              <a:latin typeface="Futura Md BT" panose="020B0602020204020303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E04EF87-5422-FA6E-EFBB-5BDF99DA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4192" y="135665"/>
            <a:ext cx="950400" cy="9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WhatsApp Video 2023-09-18 at 19.47.18">
            <a:hlinkClick r:id="" action="ppaction://media"/>
            <a:extLst>
              <a:ext uri="{FF2B5EF4-FFF2-40B4-BE49-F238E27FC236}">
                <a16:creationId xmlns:a16="http://schemas.microsoft.com/office/drawing/2014/main" id="{F7D7C306-4158-3438-496A-BF29D3D6B3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7257" y="1036783"/>
            <a:ext cx="2937485" cy="528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0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rgbClr val="FF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E2C7484-3CAC-9672-D0C5-E3890C083579}"/>
              </a:ext>
            </a:extLst>
          </p:cNvPr>
          <p:cNvSpPr txBox="1"/>
          <p:nvPr/>
        </p:nvSpPr>
        <p:spPr>
          <a:xfrm>
            <a:off x="839416" y="1075294"/>
            <a:ext cx="5328592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b="1" i="0" dirty="0">
                <a:solidFill>
                  <a:srgbClr val="0D0D0D"/>
                </a:solidFill>
                <a:effectLst/>
                <a:latin typeface="+mn-lt"/>
              </a:rPr>
              <a:t>Pardos e pretos nunca constaram como uma mesma categoria nos censos nacionais, desde o primeiro, de 1872, tendo a categoria censitária ‘parda’ inclusive sido substituída por ‘mestiça’ no censo de 1890.</a:t>
            </a:r>
          </a:p>
          <a:p>
            <a:endParaRPr lang="pt-BR" b="1" dirty="0">
              <a:solidFill>
                <a:srgbClr val="0D0D0D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b="1" i="0" dirty="0">
                <a:solidFill>
                  <a:srgbClr val="0D0D0D"/>
                </a:solidFill>
                <a:effectLst/>
                <a:latin typeface="+mn-lt"/>
              </a:rPr>
              <a:t>A palavra ‘negro’ nunca constou como categoria de cor/raça do IBGE nem dos órgãos responsáveis pelos censos nacionais que o precederam.</a:t>
            </a:r>
            <a:endParaRPr lang="pt-BR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3432471F-ADE9-D4A4-8C7B-5DE330F5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634082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kern="100" dirty="0">
                <a:solidFill>
                  <a:srgbClr val="002060"/>
                </a:solidFill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MOVIMENTO PARDO-MESTIÇO BRASILEIRO – NAÇÃO MESTIÇA</a:t>
            </a:r>
            <a:br>
              <a:rPr lang="pt-BR" sz="1400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GENOCÍDIO CONTRA O POVO MESTIÇO NAS COTAS RACIAIS</a:t>
            </a:r>
            <a:endParaRPr lang="pt-BR" sz="1400" dirty="0">
              <a:latin typeface="Futura Md BT" panose="020B0602020204020303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E04EF87-5422-FA6E-EFBB-5BDF99DA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4192" y="135665"/>
            <a:ext cx="950400" cy="9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a 9">
            <a:extLst>
              <a:ext uri="{FF2B5EF4-FFF2-40B4-BE49-F238E27FC236}">
                <a16:creationId xmlns:a16="http://schemas.microsoft.com/office/drawing/2014/main" id="{75BA69DD-6D71-7D58-F118-BFFBF531DE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655087"/>
              </p:ext>
            </p:extLst>
          </p:nvPr>
        </p:nvGraphicFramePr>
        <p:xfrm>
          <a:off x="6672064" y="1075294"/>
          <a:ext cx="4896544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987">
                  <a:extLst>
                    <a:ext uri="{9D8B030D-6E8A-4147-A177-3AD203B41FA5}">
                      <a16:colId xmlns:a16="http://schemas.microsoft.com/office/drawing/2014/main" val="1658330297"/>
                    </a:ext>
                  </a:extLst>
                </a:gridCol>
                <a:gridCol w="4099557">
                  <a:extLst>
                    <a:ext uri="{9D8B030D-6E8A-4147-A177-3AD203B41FA5}">
                      <a16:colId xmlns:a16="http://schemas.microsoft.com/office/drawing/2014/main" val="13591304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Variáveis cor/raça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1813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1872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branca, preta, cabocla, </a:t>
                      </a:r>
                      <a:r>
                        <a:rPr lang="pt-BR" b="1" dirty="0"/>
                        <a:t>parda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594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1890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branca, preta, cabocla, </a:t>
                      </a:r>
                      <a:r>
                        <a:rPr lang="pt-BR" b="1" dirty="0"/>
                        <a:t>mestiça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430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184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1920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162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1940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branca, preta, amarela, </a:t>
                      </a:r>
                      <a:r>
                        <a:rPr lang="pt-BR" b="1" dirty="0"/>
                        <a:t>parda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119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branca, preta, amarela, </a:t>
                      </a:r>
                      <a:r>
                        <a:rPr lang="pt-BR" b="1" dirty="0"/>
                        <a:t>parda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247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1960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branca, preta, amarela, </a:t>
                      </a:r>
                      <a:r>
                        <a:rPr lang="pt-BR" b="1" dirty="0"/>
                        <a:t>parda</a:t>
                      </a:r>
                      <a:r>
                        <a:rPr lang="pt-BR" dirty="0"/>
                        <a:t> e indígena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02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1970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291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branca, preta, amarela, </a:t>
                      </a:r>
                      <a:r>
                        <a:rPr lang="pt-BR" b="1" dirty="0"/>
                        <a:t>parda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764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1991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branca, preta, amarela, </a:t>
                      </a:r>
                      <a:r>
                        <a:rPr lang="pt-BR" b="1" dirty="0"/>
                        <a:t>parda</a:t>
                      </a:r>
                      <a:r>
                        <a:rPr lang="pt-BR" dirty="0"/>
                        <a:t> e indígena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802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branca, preta, amarela, </a:t>
                      </a:r>
                      <a:r>
                        <a:rPr lang="pt-BR" b="1" dirty="0"/>
                        <a:t>parda</a:t>
                      </a:r>
                      <a:r>
                        <a:rPr lang="pt-BR" dirty="0"/>
                        <a:t> e indígena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849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branca, preta, amarela, </a:t>
                      </a:r>
                      <a:r>
                        <a:rPr lang="pt-BR" b="1" dirty="0"/>
                        <a:t>parda</a:t>
                      </a:r>
                      <a:r>
                        <a:rPr lang="pt-BR" dirty="0"/>
                        <a:t> e indígena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349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branca, preta, amarela, </a:t>
                      </a:r>
                      <a:r>
                        <a:rPr lang="pt-BR" b="1" dirty="0"/>
                        <a:t>parda</a:t>
                      </a:r>
                      <a:r>
                        <a:rPr lang="pt-BR" dirty="0"/>
                        <a:t> e indígena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861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6683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rgbClr val="FF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659172-7BA3-D8CF-D825-305E4A5346B2}"/>
              </a:ext>
            </a:extLst>
          </p:cNvPr>
          <p:cNvSpPr txBox="1">
            <a:spLocks/>
          </p:cNvSpPr>
          <p:nvPr/>
        </p:nvSpPr>
        <p:spPr bwMode="auto">
          <a:xfrm>
            <a:off x="1571782" y="1412776"/>
            <a:ext cx="9048435" cy="4267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3600" b="1" dirty="0">
                <a:solidFill>
                  <a:srgbClr val="28166F"/>
                </a:solidFill>
                <a:latin typeface="Futura Md BT" panose="020B0602020204020303" pitchFamily="34" charset="0"/>
              </a:rPr>
              <a:t>“</a:t>
            </a:r>
            <a:r>
              <a:rPr lang="pt-BR" sz="2800" b="1" dirty="0">
                <a:solidFill>
                  <a:srgbClr val="28166F"/>
                </a:solidFill>
                <a:latin typeface="Futura Md BT" panose="020B0602020204020303" pitchFamily="34" charset="0"/>
              </a:rPr>
              <a:t>A MESTIÇAGEM UNIFICA OS HOMENS SEPARADOS PELOS MITOS RACIAIS. </a:t>
            </a:r>
            <a:br>
              <a:rPr lang="pt-BR" sz="2800" b="1" dirty="0">
                <a:solidFill>
                  <a:srgbClr val="28166F"/>
                </a:solidFill>
                <a:latin typeface="Futura Md BT" panose="020B0602020204020303" pitchFamily="34" charset="0"/>
              </a:rPr>
            </a:br>
            <a:r>
              <a:rPr lang="pt-BR" sz="2800" b="1" dirty="0">
                <a:solidFill>
                  <a:srgbClr val="28166F"/>
                </a:solidFill>
                <a:latin typeface="Futura Md BT" panose="020B0602020204020303" pitchFamily="34" charset="0"/>
              </a:rPr>
              <a:t>A MESTIÇAGEM REÚNE SOCIEDADES DIVIDIDAS PELAS MÍSTICAS RACIAIS E GRUPOS INIMIGOS. </a:t>
            </a:r>
            <a:br>
              <a:rPr lang="pt-BR" sz="2800" b="1" dirty="0">
                <a:solidFill>
                  <a:srgbClr val="28166F"/>
                </a:solidFill>
                <a:latin typeface="Futura Md BT" panose="020B0602020204020303" pitchFamily="34" charset="0"/>
              </a:rPr>
            </a:br>
            <a:r>
              <a:rPr lang="pt-BR" sz="2800" b="1" dirty="0">
                <a:solidFill>
                  <a:srgbClr val="28166F"/>
                </a:solidFill>
                <a:latin typeface="Futura Md BT" panose="020B0602020204020303" pitchFamily="34" charset="0"/>
              </a:rPr>
              <a:t>A MESTIÇAGEM REORGANIZA NAÇÕES COMPROMETIDAS EM SUA UNIDADE </a:t>
            </a:r>
            <a:br>
              <a:rPr lang="pt-BR" sz="2800" b="1" dirty="0">
                <a:solidFill>
                  <a:srgbClr val="28166F"/>
                </a:solidFill>
                <a:latin typeface="Futura Md BT" panose="020B0602020204020303" pitchFamily="34" charset="0"/>
              </a:rPr>
            </a:br>
            <a:r>
              <a:rPr lang="pt-BR" sz="2800" b="1" dirty="0">
                <a:solidFill>
                  <a:srgbClr val="28166F"/>
                </a:solidFill>
                <a:latin typeface="Futura Md BT" panose="020B0602020204020303" pitchFamily="34" charset="0"/>
              </a:rPr>
              <a:t>E EM SEUS DESTINOS DEMOCRÁTICOS </a:t>
            </a:r>
            <a:br>
              <a:rPr lang="pt-BR" sz="2800" b="1" dirty="0">
                <a:solidFill>
                  <a:srgbClr val="28166F"/>
                </a:solidFill>
                <a:latin typeface="Futura Md BT" panose="020B0602020204020303" pitchFamily="34" charset="0"/>
              </a:rPr>
            </a:br>
            <a:r>
              <a:rPr lang="pt-BR" sz="2800" b="1" dirty="0">
                <a:solidFill>
                  <a:srgbClr val="28166F"/>
                </a:solidFill>
                <a:latin typeface="Futura Md BT" panose="020B0602020204020303" pitchFamily="34" charset="0"/>
              </a:rPr>
              <a:t>PELAS SUPERSTIÇÕES RACIAIS”,</a:t>
            </a:r>
            <a:br>
              <a:rPr lang="pt-BR" sz="2800" b="1" dirty="0">
                <a:solidFill>
                  <a:srgbClr val="28166F"/>
                </a:solidFill>
                <a:latin typeface="Futura Md BT" panose="020B0602020204020303" pitchFamily="34" charset="0"/>
              </a:rPr>
            </a:br>
            <a:r>
              <a:rPr lang="pt-BR" sz="2800" b="1" dirty="0">
                <a:solidFill>
                  <a:schemeClr val="bg1"/>
                </a:solidFill>
                <a:latin typeface="Futura Md BT" panose="020B0602020204020303" pitchFamily="34" charset="0"/>
              </a:rPr>
              <a:t>.</a:t>
            </a:r>
            <a:br>
              <a:rPr lang="pt-BR" sz="2800" b="1" dirty="0">
                <a:latin typeface="Futura Md BT" panose="020B0602020204020303" pitchFamily="34" charset="0"/>
              </a:rPr>
            </a:br>
            <a:r>
              <a:rPr lang="pt-BR" sz="2800" b="1" dirty="0">
                <a:latin typeface="Futura Md BT" panose="020B0602020204020303" pitchFamily="34" charset="0"/>
              </a:rPr>
              <a:t>Gilberto Freyre</a:t>
            </a:r>
            <a:endParaRPr lang="pt-BR" sz="2800" b="1" kern="100" dirty="0">
              <a:latin typeface="Futura Md BT" panose="020B06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11AEDF5E-71B9-C435-5D76-836B801DC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634082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t-BR" sz="1400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1400" dirty="0">
              <a:latin typeface="Futura Md BT" panose="020B0602020204020303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5398C5E-FD2F-A510-09DB-4126128A0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4192" y="135665"/>
            <a:ext cx="950400" cy="9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808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rgbClr val="FF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E2C7484-3CAC-9672-D0C5-E3890C083579}"/>
              </a:ext>
            </a:extLst>
          </p:cNvPr>
          <p:cNvSpPr txBox="1"/>
          <p:nvPr/>
        </p:nvSpPr>
        <p:spPr>
          <a:xfrm>
            <a:off x="6384032" y="931942"/>
            <a:ext cx="5328592" cy="4801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b="1" i="0" dirty="0">
                <a:solidFill>
                  <a:srgbClr val="0D0D0D"/>
                </a:solidFill>
                <a:effectLst/>
                <a:latin typeface="+mn-lt"/>
              </a:rPr>
              <a:t>Classificar pardos como negros também vai contra a Declaração de Durban, item 56, Questões Gerais, documento de Direitos Humanos do qual o Brasil é signatário, adotado na Conferência Mundial contra o Racismo, Discriminação Racial, Xenofobia e Intolerância Correlata, em 2001, a qual também distingue pardos de negros e condena a </a:t>
            </a:r>
            <a:r>
              <a:rPr lang="pt-BR" b="1" i="0" dirty="0" err="1">
                <a:solidFill>
                  <a:srgbClr val="0D0D0D"/>
                </a:solidFill>
                <a:effectLst/>
                <a:latin typeface="+mn-lt"/>
              </a:rPr>
              <a:t>invisibilização</a:t>
            </a:r>
            <a:r>
              <a:rPr lang="pt-BR" b="1" i="0" dirty="0">
                <a:solidFill>
                  <a:srgbClr val="0D0D0D"/>
                </a:solidFill>
                <a:effectLst/>
                <a:latin typeface="+mn-lt"/>
              </a:rPr>
              <a:t> de mestiços:</a:t>
            </a:r>
          </a:p>
          <a:p>
            <a:endParaRPr lang="pt-BR" sz="800" b="1" dirty="0">
              <a:solidFill>
                <a:srgbClr val="0D0D0D"/>
              </a:solidFill>
              <a:latin typeface="+mn-lt"/>
            </a:endParaRPr>
          </a:p>
          <a:p>
            <a:pPr lvl="1"/>
            <a:r>
              <a:rPr lang="pt-BR" b="1" i="0" dirty="0">
                <a:solidFill>
                  <a:srgbClr val="0D0D0D"/>
                </a:solidFill>
                <a:effectLst/>
                <a:latin typeface="+mn-lt"/>
              </a:rPr>
              <a:t>“</a:t>
            </a:r>
            <a:r>
              <a:rPr lang="pt-BR" b="1" i="0" dirty="0">
                <a:solidFill>
                  <a:srgbClr val="0070C0"/>
                </a:solidFill>
                <a:effectLst/>
                <a:latin typeface="+mn-lt"/>
              </a:rPr>
              <a:t>Reconhecemos, em muitos países, a existência de uma população mestiça</a:t>
            </a:r>
            <a:r>
              <a:rPr lang="pt-BR" b="1" i="0" dirty="0">
                <a:solidFill>
                  <a:srgbClr val="0D0D0D"/>
                </a:solidFill>
                <a:effectLst/>
                <a:latin typeface="+mn-lt"/>
              </a:rPr>
              <a:t>, de </a:t>
            </a:r>
            <a:r>
              <a:rPr lang="pt-BR" b="1" i="0" dirty="0">
                <a:solidFill>
                  <a:srgbClr val="0070C0"/>
                </a:solidFill>
                <a:effectLst/>
                <a:latin typeface="+mn-lt"/>
              </a:rPr>
              <a:t>origens</a:t>
            </a:r>
            <a:r>
              <a:rPr lang="pt-BR" b="1" i="0" dirty="0">
                <a:solidFill>
                  <a:srgbClr val="0D0D0D"/>
                </a:solidFill>
                <a:effectLst/>
                <a:latin typeface="+mn-lt"/>
              </a:rPr>
              <a:t> étnicas e raciais diversas, e sua valiosa contribuição para a promoção da tolerância e respeito nestas sociedades, e condenamos a discriminação de que são vítimas, especialmente porque a natureza sutil desta discriminação pode fazer com que seja negada a sua existência”.</a:t>
            </a:r>
            <a:endParaRPr lang="pt-BR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3432471F-ADE9-D4A4-8C7B-5DE330F5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634082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kern="100" dirty="0">
                <a:solidFill>
                  <a:srgbClr val="002060"/>
                </a:solidFill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MOVIMENTO PARDO-MESTIÇO BRASILEIRO – NAÇÃO MESTIÇA</a:t>
            </a:r>
            <a:br>
              <a:rPr lang="pt-BR" sz="1400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GENOCÍDIO CONTRA O POVO MESTIÇO NAS COTAS RACIAIS</a:t>
            </a:r>
            <a:endParaRPr lang="pt-BR" sz="1400" dirty="0">
              <a:latin typeface="Futura Md BT" panose="020B0602020204020303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E04EF87-5422-FA6E-EFBB-5BDF99DA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4192" y="135665"/>
            <a:ext cx="950400" cy="9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1946EFB-7AB9-B481-69F6-D5F1EBAFD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87" y="1358259"/>
            <a:ext cx="5356913" cy="40324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0782C45-CD98-8CFA-9F01-4DBAE9A6CBF1}"/>
              </a:ext>
            </a:extLst>
          </p:cNvPr>
          <p:cNvSpPr txBox="1"/>
          <p:nvPr/>
        </p:nvSpPr>
        <p:spPr>
          <a:xfrm>
            <a:off x="983432" y="1047693"/>
            <a:ext cx="4824536" cy="830997"/>
          </a:xfrm>
          <a:prstGeom prst="rect">
            <a:avLst/>
          </a:prstGeom>
          <a:solidFill>
            <a:schemeClr val="bg1"/>
          </a:solidFill>
          <a:ln>
            <a:solidFill>
              <a:srgbClr val="0D1F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+mn-lt"/>
              </a:rPr>
              <a:t>A escravização dos mestiços (pardos) foi a mais longa da história do Brasil, iniciada logo após a escravização dos índios e antes da chegada dos pretos africanos.</a:t>
            </a:r>
          </a:p>
        </p:txBody>
      </p:sp>
    </p:spTree>
    <p:extLst>
      <p:ext uri="{BB962C8B-B14F-4D97-AF65-F5344CB8AC3E}">
        <p14:creationId xmlns:p14="http://schemas.microsoft.com/office/powerpoint/2010/main" val="1392513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rgbClr val="FF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E2C7484-3CAC-9672-D0C5-E3890C083579}"/>
              </a:ext>
            </a:extLst>
          </p:cNvPr>
          <p:cNvSpPr txBox="1"/>
          <p:nvPr/>
        </p:nvSpPr>
        <p:spPr>
          <a:xfrm>
            <a:off x="6384032" y="1047693"/>
            <a:ext cx="5328592" cy="3416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b="1" i="0" dirty="0">
                <a:solidFill>
                  <a:srgbClr val="0D0D0D"/>
                </a:solidFill>
                <a:effectLst/>
                <a:latin typeface="+mn-lt"/>
              </a:rPr>
              <a:t>Classificar mestiços (pardos) como negros também viola o art. 9º da Convenção Interamericana contra o Racismo, a Discriminação Racial e Formas Correlatas de Intolerância, que possui força de emenda constitucional: </a:t>
            </a:r>
          </a:p>
          <a:p>
            <a:endParaRPr lang="pt-BR" b="1" dirty="0">
              <a:solidFill>
                <a:srgbClr val="0D0D0D"/>
              </a:solidFill>
              <a:latin typeface="+mn-lt"/>
            </a:endParaRPr>
          </a:p>
          <a:p>
            <a:pPr lvl="1"/>
            <a:r>
              <a:rPr lang="pt-BR" b="1" i="0" dirty="0">
                <a:solidFill>
                  <a:srgbClr val="0070C0"/>
                </a:solidFill>
                <a:effectLst/>
                <a:latin typeface="+mn-lt"/>
              </a:rPr>
              <a:t>“Os Estados Partes comprometem-se a garantir que seus sistemas políticos e jurídicos reflitam adequadamente a diversidade de suas sociedades, a fim de atender às necessidades legítimas de todos os setores da população, de acordo com o alcance desta Convenção.”</a:t>
            </a:r>
            <a:endParaRPr lang="pt-BR" b="1" dirty="0">
              <a:solidFill>
                <a:srgbClr val="0070C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3432471F-ADE9-D4A4-8C7B-5DE330F5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634082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kern="100" dirty="0">
                <a:solidFill>
                  <a:srgbClr val="002060"/>
                </a:solidFill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MOVIMENTO PARDO-MESTIÇO BRASILEIRO – NAÇÃO MESTIÇA</a:t>
            </a:r>
            <a:br>
              <a:rPr lang="pt-BR" sz="1400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GENOCÍDIO CONTRA O POVO MESTIÇO NAS COTAS RACIAIS</a:t>
            </a:r>
            <a:endParaRPr lang="pt-BR" sz="1400" dirty="0">
              <a:latin typeface="Futura Md BT" panose="020B0602020204020303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E04EF87-5422-FA6E-EFBB-5BDF99DA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4192" y="135665"/>
            <a:ext cx="950400" cy="9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A4572E72-629D-F2A8-290B-C66D66EFA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360" y="1268760"/>
            <a:ext cx="5328592" cy="732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7F7A551-7CFF-E6CF-BE7D-52D8C58FF79C}"/>
              </a:ext>
            </a:extLst>
          </p:cNvPr>
          <p:cNvSpPr txBox="1"/>
          <p:nvPr/>
        </p:nvSpPr>
        <p:spPr>
          <a:xfrm>
            <a:off x="2063552" y="1047693"/>
            <a:ext cx="3375992" cy="1323439"/>
          </a:xfrm>
          <a:prstGeom prst="rect">
            <a:avLst/>
          </a:prstGeom>
          <a:solidFill>
            <a:schemeClr val="bg1"/>
          </a:solidFill>
          <a:ln>
            <a:solidFill>
              <a:srgbClr val="0D1F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+mj-lt"/>
              </a:rPr>
              <a:t>Pelo Alvará Régio, de 4/4/1755, o rei D. José I incentivou casamentos entre portugueses e índios em todo o Brasil e proibiu que seus filhos mestiços fossem discriminados.</a:t>
            </a:r>
          </a:p>
        </p:txBody>
      </p:sp>
    </p:spTree>
    <p:extLst>
      <p:ext uri="{BB962C8B-B14F-4D97-AF65-F5344CB8AC3E}">
        <p14:creationId xmlns:p14="http://schemas.microsoft.com/office/powerpoint/2010/main" val="1515794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rgbClr val="FF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A90BF393-43E0-2E28-A829-B50B2A4FF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05" y="2219589"/>
            <a:ext cx="5557911" cy="328851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E2C7484-3CAC-9672-D0C5-E3890C083579}"/>
              </a:ext>
            </a:extLst>
          </p:cNvPr>
          <p:cNvSpPr txBox="1"/>
          <p:nvPr/>
        </p:nvSpPr>
        <p:spPr>
          <a:xfrm>
            <a:off x="6384032" y="1047693"/>
            <a:ext cx="5807968" cy="5632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b="1" i="0" dirty="0">
                <a:effectLst/>
                <a:latin typeface="+mn-lt"/>
              </a:rPr>
              <a:t>Também dificulta a implantação de políticas de igualdade racial, pois conflita com leis estaduais e municipais que reconhecem mestiços como distintos de negros, a exemplo dos Estados do Amazonas, Roraima, Mato Grosso e Paraíba.</a:t>
            </a:r>
          </a:p>
          <a:p>
            <a:endParaRPr lang="pt-BR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b="1" i="0" dirty="0">
                <a:effectLst/>
                <a:latin typeface="+mn-lt"/>
              </a:rPr>
              <a:t>Provoca efeito inverso ao que pretende, especialmente em Estados com grande percentual de pardos onde a grande maioria deste não possui fenótipo aparentado com de pretos, mas de índios, a exemplo dos Estados do Amazonas, Acre, Amapá e Tocantins, prejudicando a classificação destes em concursos e seu acesso a políticas de ação afirmativa.</a:t>
            </a:r>
          </a:p>
          <a:p>
            <a:endParaRPr lang="pt-BR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b="1" i="0" dirty="0">
                <a:effectLst/>
                <a:latin typeface="+mn-lt"/>
              </a:rPr>
              <a:t>Expõe pardos a constrangimentos, humilhações públicas, injustas expulsão de instituições onde cursam em vagas reservadas para fins de ação afirmativa, processos administrativos e judiciais e acusações de fraude em concursos e pleitos eleitorais por não terem aparência de negros.</a:t>
            </a:r>
            <a:endParaRPr lang="pt-BR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0782C45-CD98-8CFA-9F01-4DBAE9A6CBF1}"/>
              </a:ext>
            </a:extLst>
          </p:cNvPr>
          <p:cNvSpPr txBox="1"/>
          <p:nvPr/>
        </p:nvSpPr>
        <p:spPr>
          <a:xfrm>
            <a:off x="1163599" y="1047943"/>
            <a:ext cx="4248472" cy="1077218"/>
          </a:xfrm>
          <a:prstGeom prst="rect">
            <a:avLst/>
          </a:prstGeom>
          <a:solidFill>
            <a:schemeClr val="bg1"/>
          </a:solidFill>
          <a:ln>
            <a:solidFill>
              <a:srgbClr val="0D1F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+mj-lt"/>
              </a:rPr>
              <a:t>A Declaração de Durban reconhece que a identidade do mestiço (pardo) é baseada na origem (genealógica), não na aparência (fenótipo). Pardo pode ter qualquer aparência.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3432471F-ADE9-D4A4-8C7B-5DE330F5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634082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kern="100" dirty="0">
                <a:solidFill>
                  <a:srgbClr val="002060"/>
                </a:solidFill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MOVIMENTO PARDO-MESTIÇO BRASILEIRO – NAÇÃO MESTIÇA</a:t>
            </a:r>
            <a:br>
              <a:rPr lang="pt-BR" sz="1400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GENOCÍDIO CONTRA O POVO MESTIÇO NAS COTAS RACIAIS</a:t>
            </a:r>
            <a:endParaRPr lang="pt-BR" sz="1400" dirty="0">
              <a:latin typeface="Futura Md BT" panose="020B0602020204020303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E04EF87-5422-FA6E-EFBB-5BDF99DA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4192" y="135665"/>
            <a:ext cx="950400" cy="9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491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rgbClr val="FF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884962B-5DCD-487B-EA83-6386195BDB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367" y="986615"/>
            <a:ext cx="4098569" cy="409856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E2C7484-3CAC-9672-D0C5-E3890C083579}"/>
              </a:ext>
            </a:extLst>
          </p:cNvPr>
          <p:cNvSpPr txBox="1"/>
          <p:nvPr/>
        </p:nvSpPr>
        <p:spPr>
          <a:xfrm>
            <a:off x="6384032" y="1047693"/>
            <a:ext cx="5328592" cy="3970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b="1" i="0" dirty="0">
                <a:effectLst/>
                <a:latin typeface="+mn-lt"/>
              </a:rPr>
              <a:t>Classificar mestiços (pardos) como “população negra” faz parte de um projeto genocida que visa a dividir o poder político do país em raças – inclusive no processo eleitoral - e à aniquilação do povo mestiço enquanto identidade nacional brasileira e povo nativo.</a:t>
            </a:r>
          </a:p>
          <a:p>
            <a:endParaRPr lang="pt-BR" b="1" dirty="0">
              <a:latin typeface="+mn-lt"/>
            </a:endParaRPr>
          </a:p>
          <a:p>
            <a:r>
              <a:rPr lang="pt-BR" b="1" i="0" dirty="0">
                <a:effectLst/>
                <a:latin typeface="+mn-lt"/>
              </a:rPr>
              <a:t>Mestiçagem une e, por isto, vai contra a divisão racial. </a:t>
            </a:r>
          </a:p>
          <a:p>
            <a:endParaRPr lang="pt-BR" b="1" dirty="0">
              <a:latin typeface="+mn-lt"/>
            </a:endParaRPr>
          </a:p>
          <a:p>
            <a:r>
              <a:rPr lang="pt-BR" b="1" dirty="0">
                <a:latin typeface="+mn-lt"/>
              </a:rPr>
              <a:t>A</a:t>
            </a:r>
            <a:r>
              <a:rPr lang="pt-BR" b="1" i="0" dirty="0">
                <a:effectLst/>
                <a:latin typeface="+mn-lt"/>
              </a:rPr>
              <a:t>s cotas raciais são positivas, mas têm sido usadas  para aniquilar o povo mestiço.</a:t>
            </a:r>
          </a:p>
          <a:p>
            <a:endParaRPr lang="pt-BR" b="1" dirty="0">
              <a:latin typeface="+mn-lt"/>
            </a:endParaRPr>
          </a:p>
          <a:p>
            <a:r>
              <a:rPr lang="pt-BR" b="1" i="0" dirty="0">
                <a:effectLst/>
                <a:latin typeface="+mn-lt"/>
              </a:rPr>
              <a:t>Daí a necessidade de garantir a separação das cotas dos mestiços (pardos) das cotas dos pretos.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3432471F-ADE9-D4A4-8C7B-5DE330F5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634082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kern="100" dirty="0">
                <a:solidFill>
                  <a:srgbClr val="002060"/>
                </a:solidFill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MOVIMENTO PARDO-MESTIÇO BRASILEIRO – NAÇÃO MESTIÇA</a:t>
            </a:r>
            <a:br>
              <a:rPr lang="pt-BR" sz="1400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GENOCÍDIO CONTRA O POVO MESTIÇO NAS COTAS RACIAIS</a:t>
            </a:r>
            <a:endParaRPr lang="pt-BR" sz="1400" dirty="0">
              <a:latin typeface="Futura Md BT" panose="020B0602020204020303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E04EF87-5422-FA6E-EFBB-5BDF99DA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4192" y="135665"/>
            <a:ext cx="950400" cy="9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0B544908-92D7-9DBE-27C0-D266B0708B13}"/>
              </a:ext>
            </a:extLst>
          </p:cNvPr>
          <p:cNvSpPr/>
          <p:nvPr/>
        </p:nvSpPr>
        <p:spPr>
          <a:xfrm rot="1396457">
            <a:off x="642760" y="3019220"/>
            <a:ext cx="978408" cy="664006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57B4D86-4856-028C-9FDD-1D5DA3726183}"/>
              </a:ext>
            </a:extLst>
          </p:cNvPr>
          <p:cNvSpPr txBox="1"/>
          <p:nvPr/>
        </p:nvSpPr>
        <p:spPr>
          <a:xfrm>
            <a:off x="2351584" y="5149557"/>
            <a:ext cx="32403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100" b="1" dirty="0">
                <a:latin typeface="+mn-lt"/>
              </a:rPr>
              <a:t>De https://twitter.com/igualracial_gov/status/1697 657873503776770?s=20 (em 17/09/2023).</a:t>
            </a:r>
          </a:p>
        </p:txBody>
      </p:sp>
    </p:spTree>
    <p:extLst>
      <p:ext uri="{BB962C8B-B14F-4D97-AF65-F5344CB8AC3E}">
        <p14:creationId xmlns:p14="http://schemas.microsoft.com/office/powerpoint/2010/main" val="2929600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rgbClr val="FF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E2C7484-3CAC-9672-D0C5-E3890C083579}"/>
              </a:ext>
            </a:extLst>
          </p:cNvPr>
          <p:cNvSpPr txBox="1"/>
          <p:nvPr/>
        </p:nvSpPr>
        <p:spPr>
          <a:xfrm>
            <a:off x="3935760" y="1037049"/>
            <a:ext cx="8064897" cy="5632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O Estatuto da Igualdade Racial (</a:t>
            </a: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Lei n. 12.288/2010</a:t>
            </a:r>
            <a:r>
              <a:rPr lang="pt-BR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) realiza assimilação forçada dos mestiços (pardos) na categoria “negro” para aumentar o percentual de cotas raciais, deixando para as instituições federais de ensino superior e técnico de nível médio excluir os pardos que não tenha aparência de preto: </a:t>
            </a:r>
            <a:endParaRPr lang="pt-BR" b="1" dirty="0">
              <a:latin typeface="+mn-lt"/>
            </a:endParaRPr>
          </a:p>
          <a:p>
            <a:pPr algn="just"/>
            <a:endParaRPr lang="pt-BR" sz="800" b="1" dirty="0">
              <a:latin typeface="+mn-lt"/>
            </a:endParaRPr>
          </a:p>
          <a:p>
            <a:pPr lvl="1" algn="just"/>
            <a:r>
              <a:rPr lang="pt-BR" b="1" dirty="0">
                <a:latin typeface="+mn-lt"/>
              </a:rPr>
              <a:t>Art. 1°, IV: </a:t>
            </a:r>
            <a:r>
              <a:rPr lang="pt-PT" b="1" dirty="0">
                <a:latin typeface="+mn-lt"/>
              </a:rPr>
              <a:t>população negra: o conjunto de pessoas que se autodeclaram pretas e pardas, conforme o quesito cor ou raça usado pela Fundação Instituto Brasileiro de Geografia e Estatística (IBGE), ou que adotam autodefinição análoga</a:t>
            </a:r>
            <a:r>
              <a:rPr lang="pt-BR" b="1" dirty="0">
                <a:latin typeface="+mn-lt"/>
              </a:rPr>
              <a:t>.</a:t>
            </a:r>
          </a:p>
          <a:p>
            <a:pPr algn="just"/>
            <a:endParaRPr lang="pt-BR" sz="800" b="1" dirty="0">
              <a:latin typeface="+mn-lt"/>
            </a:endParaRPr>
          </a:p>
          <a:p>
            <a:pPr algn="just"/>
            <a:r>
              <a:rPr lang="pt-BR" b="1" dirty="0">
                <a:latin typeface="+mn-lt"/>
              </a:rPr>
              <a:t>Segundo o censo de 2010,* ano da sanção do Estatuto da Igualdade Racial, viviam no país:</a:t>
            </a:r>
          </a:p>
          <a:p>
            <a:pPr algn="just"/>
            <a:endParaRPr lang="pt-BR" b="1" dirty="0">
              <a:latin typeface="+mn-lt"/>
            </a:endParaRPr>
          </a:p>
          <a:p>
            <a:pPr algn="just"/>
            <a:r>
              <a:rPr lang="pt-BR" b="1" dirty="0">
                <a:latin typeface="+mn-lt"/>
              </a:rPr>
              <a:t>82 milhões (43,1%) de mestiços (pardos) . </a:t>
            </a:r>
          </a:p>
          <a:p>
            <a:pPr algn="just"/>
            <a:r>
              <a:rPr lang="pt-BR" b="1" dirty="0">
                <a:latin typeface="+mn-lt"/>
              </a:rPr>
              <a:t>15 milhões (7,6%) de pretos.</a:t>
            </a:r>
          </a:p>
          <a:p>
            <a:pPr algn="just"/>
            <a:r>
              <a:rPr lang="pt-BR" b="1" dirty="0">
                <a:latin typeface="+mn-lt"/>
              </a:rPr>
              <a:t>91 milhões (47,7%) de brancos. </a:t>
            </a:r>
          </a:p>
          <a:p>
            <a:pPr algn="just"/>
            <a:endParaRPr lang="pt-BR" b="1" dirty="0">
              <a:latin typeface="+mn-lt"/>
            </a:endParaRPr>
          </a:p>
          <a:p>
            <a:r>
              <a:rPr lang="pt-BR" b="1" dirty="0">
                <a:latin typeface="+mn-lt"/>
              </a:rPr>
              <a:t>Assim, estes 82 milhões de mestiços (pardos) foram “transformados” em “negros” no Brasil. </a:t>
            </a:r>
          </a:p>
          <a:p>
            <a:endParaRPr lang="pt-BR" sz="800" b="1" dirty="0">
              <a:latin typeface="+mn-lt"/>
            </a:endParaRPr>
          </a:p>
          <a:p>
            <a:r>
              <a:rPr lang="pt-BR" sz="1000" b="1" dirty="0">
                <a:latin typeface="+mn-lt"/>
              </a:rPr>
              <a:t>*FONTE: https://agenciadenoticias.ibge.gov.br/agencia-sala-de-imprensa/2013-agencia-de-noticias/releases/14244-asi-censo-2010-numero-de-catolicos-cai-e-aumenta-o-de-evangelicos-espiritas-e-sem-religiao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3432471F-ADE9-D4A4-8C7B-5DE330F5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634082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kern="100" dirty="0">
                <a:solidFill>
                  <a:srgbClr val="002060"/>
                </a:solidFill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MOVIMENTO PARDO-MESTIÇO BRASILEIRO – NAÇÃO MESTIÇA</a:t>
            </a:r>
            <a:br>
              <a:rPr lang="pt-BR" sz="1400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GENOCÍDIO CONTRA O POVO MESTIÇO NAS COTAS RACIAIS</a:t>
            </a:r>
            <a:endParaRPr lang="pt-BR" sz="1400" dirty="0">
              <a:latin typeface="Futura Md BT" panose="020B0602020204020303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E04EF87-5422-FA6E-EFBB-5BDF99DA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4192" y="135665"/>
            <a:ext cx="950400" cy="9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782038A-C35A-E810-02D4-F9824138B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124744"/>
            <a:ext cx="29908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4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rgbClr val="FF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E2C7484-3CAC-9672-D0C5-E3890C083579}"/>
              </a:ext>
            </a:extLst>
          </p:cNvPr>
          <p:cNvSpPr txBox="1"/>
          <p:nvPr/>
        </p:nvSpPr>
        <p:spPr>
          <a:xfrm>
            <a:off x="5591944" y="1129382"/>
            <a:ext cx="6480719" cy="3905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770" b="1" i="0" dirty="0">
                <a:effectLst/>
                <a:latin typeface="Roboto" panose="02000000000000000000" pitchFamily="2" charset="0"/>
              </a:rPr>
              <a:t>Classificar pardos como “população negra” significa: </a:t>
            </a:r>
          </a:p>
          <a:p>
            <a:endParaRPr lang="pt-BR" sz="1770" b="1" i="0" dirty="0">
              <a:effectLst/>
              <a:latin typeface="Roboto" panose="02000000000000000000" pitchFamily="2" charset="0"/>
            </a:endParaRPr>
          </a:p>
          <a:p>
            <a:r>
              <a:rPr lang="pt-BR" sz="1770" b="1" i="0" dirty="0">
                <a:effectLst/>
                <a:latin typeface="Roboto" panose="02000000000000000000" pitchFamily="2" charset="0"/>
              </a:rPr>
              <a:t>- genocídio,  pois aniquila o Povo Mestiço;</a:t>
            </a:r>
          </a:p>
          <a:p>
            <a:endParaRPr lang="pt-BR" sz="1770" b="1" dirty="0">
              <a:latin typeface="Roboto" panose="02000000000000000000" pitchFamily="2" charset="0"/>
            </a:endParaRPr>
          </a:p>
          <a:p>
            <a:r>
              <a:rPr lang="pt-BR" sz="1770" b="1" dirty="0">
                <a:latin typeface="Roboto" panose="02000000000000000000" pitchFamily="2" charset="0"/>
              </a:rPr>
              <a:t>- r</a:t>
            </a:r>
            <a:r>
              <a:rPr lang="pt-BR" sz="1770" b="1" i="0" dirty="0">
                <a:effectLst/>
                <a:latin typeface="Roboto" panose="02000000000000000000" pitchFamily="2" charset="0"/>
              </a:rPr>
              <a:t>acismo, pois considera ser “de raça” superior a ser mestiço;</a:t>
            </a:r>
          </a:p>
          <a:p>
            <a:endParaRPr lang="pt-BR" sz="1770" b="1" dirty="0">
              <a:latin typeface="Roboto" panose="02000000000000000000" pitchFamily="2" charset="0"/>
            </a:endParaRPr>
          </a:p>
          <a:p>
            <a:r>
              <a:rPr lang="pt-BR" sz="1770" b="1" i="0" dirty="0">
                <a:effectLst/>
                <a:latin typeface="Roboto" panose="02000000000000000000" pitchFamily="2" charset="0"/>
              </a:rPr>
              <a:t>- imperialismo africano, pois substitui um povo mestiço nativo americano por africano.</a:t>
            </a:r>
          </a:p>
          <a:p>
            <a:endParaRPr lang="pt-BR" sz="1770" b="1" dirty="0">
              <a:latin typeface="Roboto" panose="020000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177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 que é </a:t>
            </a:r>
            <a:r>
              <a:rPr lang="pt-BR" sz="1770" b="1" i="0" dirty="0">
                <a:effectLst/>
                <a:latin typeface="+mj-lt"/>
              </a:rPr>
              <a:t>incompatível com os Direitos Humanos, </a:t>
            </a:r>
            <a:r>
              <a:rPr lang="pt-BR" sz="1770" b="1" i="0" dirty="0">
                <a:solidFill>
                  <a:srgbClr val="431DA3"/>
                </a:solidFill>
                <a:effectLst/>
                <a:latin typeface="+mj-lt"/>
              </a:rPr>
              <a:t>pois viola o</a:t>
            </a:r>
            <a:r>
              <a:rPr lang="pt-BR" sz="1770" b="1" i="0" u="none" strike="noStrike" dirty="0">
                <a:solidFill>
                  <a:srgbClr val="431DA3"/>
                </a:solidFill>
                <a:effectLst/>
                <a:latin typeface="+mj-lt"/>
              </a:rPr>
              <a:t> art. 2º da </a:t>
            </a:r>
            <a:r>
              <a:rPr lang="pt-BR" sz="1770" b="1" i="0" dirty="0">
                <a:solidFill>
                  <a:srgbClr val="431DA3"/>
                </a:solidFill>
                <a:effectLst/>
                <a:latin typeface="+mj-lt"/>
              </a:rPr>
              <a:t>Convenção para a Prevenção e a Repressão do Crime de Genocídio</a:t>
            </a:r>
            <a:r>
              <a:rPr lang="pt-BR" sz="1770" b="1" i="0" u="none" strike="noStrike" dirty="0">
                <a:solidFill>
                  <a:srgbClr val="431DA3"/>
                </a:solidFill>
                <a:effectLst/>
                <a:latin typeface="+mj-lt"/>
              </a:rPr>
              <a:t>, ratificada pelo Brasil pelo Decreto nº 30.822/52,</a:t>
            </a:r>
            <a:r>
              <a:rPr lang="pt-BR" sz="1770" b="1" i="0" dirty="0">
                <a:solidFill>
                  <a:srgbClr val="431DA3"/>
                </a:solidFill>
                <a:effectLst/>
                <a:latin typeface="+mj-lt"/>
              </a:rPr>
              <a:t> e a Convenção Internacional sobre a Eliminação de Todas as Formas de Discriminação Racial</a:t>
            </a:r>
            <a:r>
              <a:rPr lang="pt-BR" sz="1770" b="1" dirty="0">
                <a:solidFill>
                  <a:srgbClr val="431DA3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3432471F-ADE9-D4A4-8C7B-5DE330F5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634082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kern="100" dirty="0">
                <a:solidFill>
                  <a:srgbClr val="002060"/>
                </a:solidFill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MOVIMENTO PARDO-MESTIÇO BRASILEIRO – NAÇÃO MESTIÇA</a:t>
            </a:r>
            <a:br>
              <a:rPr lang="pt-BR" sz="1400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GENOCÍDIO CONTRA O POVO MESTIÇO NAS COTAS RACIAIS</a:t>
            </a:r>
            <a:endParaRPr lang="pt-BR" sz="1400" dirty="0">
              <a:latin typeface="Futura Md BT" panose="020B0602020204020303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E04EF87-5422-FA6E-EFBB-5BDF99DA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4192" y="135665"/>
            <a:ext cx="950400" cy="9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A3AF22C-DADB-96CB-4422-87A82591E2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" b="6594"/>
          <a:stretch/>
        </p:blipFill>
        <p:spPr>
          <a:xfrm>
            <a:off x="295062" y="1047693"/>
            <a:ext cx="2817672" cy="53879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0782C45-CD98-8CFA-9F01-4DBAE9A6CBF1}"/>
              </a:ext>
            </a:extLst>
          </p:cNvPr>
          <p:cNvSpPr txBox="1"/>
          <p:nvPr/>
        </p:nvSpPr>
        <p:spPr>
          <a:xfrm>
            <a:off x="1703512" y="1188041"/>
            <a:ext cx="3456384" cy="584775"/>
          </a:xfrm>
          <a:prstGeom prst="rect">
            <a:avLst/>
          </a:prstGeom>
          <a:solidFill>
            <a:schemeClr val="bg1"/>
          </a:solidFill>
          <a:ln>
            <a:solidFill>
              <a:srgbClr val="0D1F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Futura Md BT" panose="020B0602020204020303" pitchFamily="34" charset="0"/>
              </a:rPr>
              <a:t>UFBA exclui os mestiços (pardos) sem aparência de pretos.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189986B-CE80-2DC0-FD3E-FDD2234459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94" t="46603" b="30404"/>
          <a:stretch/>
        </p:blipFill>
        <p:spPr>
          <a:xfrm>
            <a:off x="2567608" y="1916832"/>
            <a:ext cx="2952328" cy="27413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476379B1-E31C-3335-E6B4-75A5A8E6FCA7}"/>
              </a:ext>
            </a:extLst>
          </p:cNvPr>
          <p:cNvSpPr/>
          <p:nvPr/>
        </p:nvSpPr>
        <p:spPr>
          <a:xfrm rot="16967086">
            <a:off x="3487606" y="4727662"/>
            <a:ext cx="978408" cy="664006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7813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rgbClr val="FF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E2C7484-3CAC-9672-D0C5-E3890C083579}"/>
              </a:ext>
            </a:extLst>
          </p:cNvPr>
          <p:cNvSpPr txBox="1"/>
          <p:nvPr/>
        </p:nvSpPr>
        <p:spPr>
          <a:xfrm>
            <a:off x="6384032" y="1047693"/>
            <a:ext cx="5328592" cy="452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b="1" i="0" dirty="0">
                <a:solidFill>
                  <a:srgbClr val="131313"/>
                </a:solidFill>
                <a:effectLst/>
                <a:latin typeface="+mn-lt"/>
              </a:rPr>
              <a:t>Durante todo o trâmite do PL da Lei de Cotas </a:t>
            </a:r>
            <a:r>
              <a:rPr lang="pt-BR" b="1" i="0" dirty="0">
                <a:solidFill>
                  <a:srgbClr val="431DA3"/>
                </a:solidFill>
                <a:effectLst/>
                <a:latin typeface="+mn-lt"/>
              </a:rPr>
              <a:t>(PLC 180/2008)</a:t>
            </a:r>
            <a:r>
              <a:rPr lang="pt-BR" b="1" i="0" dirty="0">
                <a:solidFill>
                  <a:srgbClr val="131313"/>
                </a:solidFill>
                <a:effectLst/>
                <a:latin typeface="+mn-lt"/>
              </a:rPr>
              <a:t>, constavam e foram aprovadas cotas separadas para negros e pardos. </a:t>
            </a:r>
          </a:p>
          <a:p>
            <a:endParaRPr lang="pt-BR" b="1" dirty="0">
              <a:solidFill>
                <a:srgbClr val="131313"/>
              </a:solidFill>
              <a:latin typeface="+mn-lt"/>
            </a:endParaRPr>
          </a:p>
          <a:p>
            <a:r>
              <a:rPr lang="pt-BR" b="1" i="0" dirty="0">
                <a:solidFill>
                  <a:srgbClr val="131313"/>
                </a:solidFill>
                <a:effectLst/>
                <a:latin typeface="+mn-lt"/>
              </a:rPr>
              <a:t>Porém, o senador Paim, em seu parecer, de 28/06/2012</a:t>
            </a:r>
            <a:r>
              <a:rPr lang="pt-BR" b="1" dirty="0">
                <a:solidFill>
                  <a:srgbClr val="131313"/>
                </a:solidFill>
                <a:latin typeface="+mn-lt"/>
              </a:rPr>
              <a:t>, reescreveu o texto do PL da Lei de Cotas, trocando a palavra negro por preto, a fim de adequar à ideologia </a:t>
            </a:r>
            <a:r>
              <a:rPr lang="pt-BR" b="1" dirty="0" err="1">
                <a:solidFill>
                  <a:srgbClr val="131313"/>
                </a:solidFill>
                <a:latin typeface="+mn-lt"/>
              </a:rPr>
              <a:t>antimestiça</a:t>
            </a:r>
            <a:r>
              <a:rPr lang="pt-BR" b="1" dirty="0">
                <a:solidFill>
                  <a:srgbClr val="131313"/>
                </a:solidFill>
                <a:latin typeface="+mn-lt"/>
              </a:rPr>
              <a:t> dos movimentos </a:t>
            </a:r>
            <a:r>
              <a:rPr lang="pt-BR" b="1" dirty="0" err="1">
                <a:solidFill>
                  <a:srgbClr val="131313"/>
                </a:solidFill>
                <a:latin typeface="+mn-lt"/>
              </a:rPr>
              <a:t>negristas</a:t>
            </a:r>
            <a:r>
              <a:rPr lang="pt-BR" b="1" dirty="0">
                <a:solidFill>
                  <a:srgbClr val="131313"/>
                </a:solidFill>
                <a:latin typeface="+mn-lt"/>
              </a:rPr>
              <a:t>.</a:t>
            </a:r>
          </a:p>
          <a:p>
            <a:endParaRPr lang="pt-BR" b="1" i="0" dirty="0">
              <a:solidFill>
                <a:srgbClr val="131313"/>
              </a:solidFill>
              <a:effectLst/>
              <a:latin typeface="+mn-lt"/>
            </a:endParaRPr>
          </a:p>
          <a:p>
            <a:r>
              <a:rPr lang="pt-BR" b="1" dirty="0">
                <a:solidFill>
                  <a:srgbClr val="0D0D0D"/>
                </a:solidFill>
                <a:latin typeface="+mn-lt"/>
              </a:rPr>
              <a:t>E</a:t>
            </a:r>
            <a:r>
              <a:rPr lang="pt-BR" b="1" i="0" dirty="0">
                <a:solidFill>
                  <a:srgbClr val="0D0D0D"/>
                </a:solidFill>
                <a:effectLst/>
                <a:latin typeface="+mn-lt"/>
              </a:rPr>
              <a:t>mbora a atual Lei de Cotas já estabeleça cotas exclusivas para mestiços (pardos), esta norma não foi cumprida pelo MEC, que através da Portaria nº18, de 11/10/2012, sob a alegação de “autonomia universitária” e de que as cotas seriam destinadas a “duas raças”, não a mestiços, somou as cotas dos mestiços (pardos) num único grupo “negro”.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3432471F-ADE9-D4A4-8C7B-5DE330F5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634082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kern="100" dirty="0">
                <a:solidFill>
                  <a:srgbClr val="002060"/>
                </a:solidFill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MOVIMENTO PARDO-MESTIÇO BRASILEIRO – NAÇÃO MESTIÇA</a:t>
            </a:r>
            <a:br>
              <a:rPr lang="pt-BR" sz="1400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kern="100" dirty="0">
                <a:latin typeface="Futura Md BT" panose="020B06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GENOCÍDIO CONTRA O POVO MESTIÇO NAS COTAS RACIAIS</a:t>
            </a:r>
            <a:endParaRPr lang="pt-BR" sz="1400" dirty="0">
              <a:latin typeface="Futura Md BT" panose="020B0602020204020303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E04EF87-5422-FA6E-EFBB-5BDF99DA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4192" y="135665"/>
            <a:ext cx="950400" cy="9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30834010-2432-C713-7488-F2979F51F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408" y="1124744"/>
            <a:ext cx="5328592" cy="392929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293AAEB-7F59-C5FC-E3EC-CBF89C6FCFC7}"/>
              </a:ext>
            </a:extLst>
          </p:cNvPr>
          <p:cNvSpPr txBox="1"/>
          <p:nvPr/>
        </p:nvSpPr>
        <p:spPr>
          <a:xfrm>
            <a:off x="1703512" y="5253405"/>
            <a:ext cx="3664024" cy="600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100" b="1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O senador Paulo Paim (PT-RS) afirmou na tribuna do Senado, em 10/07/2012, que haveria cotas para negros e para pardos. </a:t>
            </a:r>
            <a:endParaRPr lang="pt-BR" sz="1100" b="1" dirty="0">
              <a:solidFill>
                <a:srgbClr val="0D0D0D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1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9521</TotalTime>
  <Words>3045</Words>
  <Application>Microsoft Office PowerPoint</Application>
  <PresentationFormat>Widescreen</PresentationFormat>
  <Paragraphs>183</Paragraphs>
  <Slides>20</Slides>
  <Notes>1</Notes>
  <HiddenSlides>0</HiddenSlides>
  <MMClips>3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Arial</vt:lpstr>
      <vt:lpstr>Calibri</vt:lpstr>
      <vt:lpstr>Futura Md BT</vt:lpstr>
      <vt:lpstr>Roboto</vt:lpstr>
      <vt:lpstr>Tema do Office</vt:lpstr>
      <vt:lpstr>MOVIMENTO PARDO-MESTIÇO BRASILEIRO – NAÇÃO MESTIÇA GENOCÍDIO CONTRA O POVO MESTIÇO NAS COTAS RACIAIS</vt:lpstr>
      <vt:lpstr>MOVIMENTO PARDO-MESTIÇO BRASILEIRO – NAÇÃO MESTIÇA GENOCÍDIO CONTRA O POVO MESTIÇO NAS COTAS RACIAIS</vt:lpstr>
      <vt:lpstr>MOVIMENTO PARDO-MESTIÇO BRASILEIRO – NAÇÃO MESTIÇA GENOCÍDIO CONTRA O POVO MESTIÇO NAS COTAS RACIAIS</vt:lpstr>
      <vt:lpstr>MOVIMENTO PARDO-MESTIÇO BRASILEIRO – NAÇÃO MESTIÇA GENOCÍDIO CONTRA O POVO MESTIÇO NAS COTAS RACIAIS</vt:lpstr>
      <vt:lpstr>MOVIMENTO PARDO-MESTIÇO BRASILEIRO – NAÇÃO MESTIÇA GENOCÍDIO CONTRA O POVO MESTIÇO NAS COTAS RACIAIS</vt:lpstr>
      <vt:lpstr>MOVIMENTO PARDO-MESTIÇO BRASILEIRO – NAÇÃO MESTIÇA GENOCÍDIO CONTRA O POVO MESTIÇO NAS COTAS RACIAIS</vt:lpstr>
      <vt:lpstr>MOVIMENTO PARDO-MESTIÇO BRASILEIRO – NAÇÃO MESTIÇA GENOCÍDIO CONTRA O POVO MESTIÇO NAS COTAS RACIAIS</vt:lpstr>
      <vt:lpstr>MOVIMENTO PARDO-MESTIÇO BRASILEIRO – NAÇÃO MESTIÇA GENOCÍDIO CONTRA O POVO MESTIÇO NAS COTAS RACIAIS</vt:lpstr>
      <vt:lpstr>MOVIMENTO PARDO-MESTIÇO BRASILEIRO – NAÇÃO MESTIÇA GENOCÍDIO CONTRA O POVO MESTIÇO NAS COTAS RACIAIS</vt:lpstr>
      <vt:lpstr>MOVIMENTO PARDO-MESTIÇO BRASILEIRO – NAÇÃO MESTIÇA GENOCÍDIO CONTRA O POVO MESTIÇO NAS COTAS RACIAIS</vt:lpstr>
      <vt:lpstr>MOVIMENTO PARDO-MESTIÇO BRASILEIRO – NAÇÃO MESTIÇA GENOCÍDIO CONTRA O POVO MESTIÇO NAS COTAS RACIAIS</vt:lpstr>
      <vt:lpstr>MOVIMENTO PARDO-MESTIÇO BRASILEIRO – NAÇÃO MESTIÇA GENOCÍDIO CONTRA O POVO MESTIÇO NAS COTAS RACIAIS</vt:lpstr>
      <vt:lpstr>MOVIMENTO PARDO-MESTIÇO BRASILEIRO – NAÇÃO MESTIÇA GENOCÍDIO CONTRA O POVO MESTIÇO NAS COTAS RACIAIS</vt:lpstr>
      <vt:lpstr>MOVIMENTO PARDO-MESTIÇO BRASILEIRO – NAÇÃO MESTIÇA GENOCÍDIO CONTRA O POVO MESTIÇO NAS COTAS RACIAIS</vt:lpstr>
      <vt:lpstr>MOVIMENTO PARDO-MESTIÇO BRASILEIRO – NAÇÃO MESTIÇA GENOCÍDIO CONTRA O POVO MESTIÇO NAS COTAS RACIAIS</vt:lpstr>
      <vt:lpstr>MOVIMENTO PARDO-MESTIÇO BRASILEIRO – NAÇÃO MESTIÇA GENOCÍDIO CONTRA O POVO MESTIÇO NAS COTAS RACIAIS</vt:lpstr>
      <vt:lpstr>MOVIMENTO PARDO-MESTIÇO BRASILEIRO – NAÇÃO MESTIÇA GENOCÍDIO CONTRA O POVO MESTIÇO NAS COTAS RACIAIS</vt:lpstr>
      <vt:lpstr>MOVIMENTO PARDO-MESTIÇO BRASILEIRO – NAÇÃO MESTIÇA GENOCÍDIO CONTRA O POVO MESTIÇO NAS COTAS RACIAIS</vt:lpstr>
      <vt:lpstr>MOVIMENTO PARDO-MESTIÇO BRASILEIRO – NAÇÃO MESTIÇA GENOCÍDIO CONTRA O POVO MESTIÇO NAS COTAS RACIAIS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GERSON</dc:creator>
  <cp:lastModifiedBy>Jerson Cesar Leão Alves</cp:lastModifiedBy>
  <cp:revision>566</cp:revision>
  <cp:lastPrinted>2023-09-19T01:46:08Z</cp:lastPrinted>
  <dcterms:created xsi:type="dcterms:W3CDTF">2010-02-09T19:12:26Z</dcterms:created>
  <dcterms:modified xsi:type="dcterms:W3CDTF">2023-09-19T13:47:39Z</dcterms:modified>
</cp:coreProperties>
</file>