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709" r:id="rId1"/>
    <p:sldMasterId id="2147483711" r:id="rId2"/>
    <p:sldMasterId id="2147483712" r:id="rId3"/>
  </p:sldMasterIdLst>
  <p:notesMasterIdLst>
    <p:notesMasterId r:id="rId44"/>
  </p:notesMasterIdLst>
  <p:sldIdLst>
    <p:sldId id="256" r:id="rId4"/>
    <p:sldId id="291" r:id="rId5"/>
    <p:sldId id="292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93" r:id="rId29"/>
    <p:sldId id="294" r:id="rId30"/>
    <p:sldId id="438" r:id="rId31"/>
    <p:sldId id="279" r:id="rId32"/>
    <p:sldId id="280" r:id="rId33"/>
    <p:sldId id="281" r:id="rId34"/>
    <p:sldId id="282" r:id="rId35"/>
    <p:sldId id="283" r:id="rId36"/>
    <p:sldId id="284" r:id="rId37"/>
    <p:sldId id="285" r:id="rId38"/>
    <p:sldId id="286" r:id="rId39"/>
    <p:sldId id="287" r:id="rId40"/>
    <p:sldId id="288" r:id="rId41"/>
    <p:sldId id="289" r:id="rId42"/>
    <p:sldId id="290" r:id="rId43"/>
  </p:sldIdLst>
  <p:sldSz cx="9144000" cy="5143500" type="screen16x9"/>
  <p:notesSz cx="6858000" cy="9144000"/>
  <p:embeddedFontLst>
    <p:embeddedFont>
      <p:font typeface="Karla" panose="020B0604020202020204" charset="0"/>
      <p:regular r:id="rId45"/>
      <p:bold r:id="rId46"/>
      <p:italic r:id="rId47"/>
      <p:boldItalic r:id="rId48"/>
    </p:embeddedFont>
    <p:embeddedFont>
      <p:font typeface="Arial Narrow" panose="020B0606020202030204" pitchFamily="34" charset="0"/>
      <p:regular r:id="rId49"/>
      <p:bold r:id="rId50"/>
      <p:italic r:id="rId51"/>
      <p:boldItalic r:id="rId52"/>
    </p:embeddedFont>
    <p:embeddedFont>
      <p:font typeface="Helvetica Neue Light" panose="020B0604020202020204" charset="0"/>
      <p:regular r:id="rId53"/>
      <p:bold r:id="rId54"/>
      <p:italic r:id="rId55"/>
      <p:boldItalic r:id="rId56"/>
    </p:embeddedFont>
    <p:embeddedFont>
      <p:font typeface="Dosis" panose="020B0604020202020204" charset="0"/>
      <p:regular r:id="rId57"/>
      <p:bold r:id="rId58"/>
    </p:embeddedFont>
    <p:embeddedFont>
      <p:font typeface="Helvetica Neue" panose="020B0604020202020204" charset="0"/>
      <p:regular r:id="rId59"/>
      <p:bold r:id="rId60"/>
      <p:italic r:id="rId61"/>
      <p:boldItalic r:id="rId62"/>
    </p:embeddedFont>
    <p:embeddedFont>
      <p:font typeface="Montserrat" panose="020B0604020202020204" charset="0"/>
      <p:regular r:id="rId63"/>
      <p:bold r:id="rId64"/>
      <p:italic r:id="rId65"/>
      <p:boldItalic r:id="rId66"/>
    </p:embeddedFont>
    <p:embeddedFont>
      <p:font typeface="Calibri" panose="020F0502020204030204" pitchFamily="34" charset="0"/>
      <p:regular r:id="rId67"/>
      <p:bold r:id="rId68"/>
      <p:italic r:id="rId69"/>
      <p:boldItalic r:id="rId7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5" d="100"/>
          <a:sy n="115" d="100"/>
        </p:scale>
        <p:origin x="684" y="10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font" Target="fonts/font3.fntdata"/><Relationship Id="rId50" Type="http://schemas.openxmlformats.org/officeDocument/2006/relationships/font" Target="fonts/font6.fntdata"/><Relationship Id="rId55" Type="http://schemas.openxmlformats.org/officeDocument/2006/relationships/font" Target="fonts/font11.fntdata"/><Relationship Id="rId63" Type="http://schemas.openxmlformats.org/officeDocument/2006/relationships/font" Target="fonts/font19.fntdata"/><Relationship Id="rId68" Type="http://schemas.openxmlformats.org/officeDocument/2006/relationships/font" Target="fonts/font24.fntdata"/><Relationship Id="rId7" Type="http://schemas.openxmlformats.org/officeDocument/2006/relationships/slide" Target="slides/slide4.xml"/><Relationship Id="rId71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font" Target="fonts/font1.fntdata"/><Relationship Id="rId53" Type="http://schemas.openxmlformats.org/officeDocument/2006/relationships/font" Target="fonts/font9.fntdata"/><Relationship Id="rId58" Type="http://schemas.openxmlformats.org/officeDocument/2006/relationships/font" Target="fonts/font14.fntdata"/><Relationship Id="rId66" Type="http://schemas.openxmlformats.org/officeDocument/2006/relationships/font" Target="fonts/font22.fntdata"/><Relationship Id="rId7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font" Target="fonts/font5.fntdata"/><Relationship Id="rId57" Type="http://schemas.openxmlformats.org/officeDocument/2006/relationships/font" Target="fonts/font13.fntdata"/><Relationship Id="rId61" Type="http://schemas.openxmlformats.org/officeDocument/2006/relationships/font" Target="fonts/font17.fntdata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notesMaster" Target="notesMasters/notesMaster1.xml"/><Relationship Id="rId52" Type="http://schemas.openxmlformats.org/officeDocument/2006/relationships/font" Target="fonts/font8.fntdata"/><Relationship Id="rId60" Type="http://schemas.openxmlformats.org/officeDocument/2006/relationships/font" Target="fonts/font16.fntdata"/><Relationship Id="rId65" Type="http://schemas.openxmlformats.org/officeDocument/2006/relationships/font" Target="fonts/font21.fntdata"/><Relationship Id="rId73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font" Target="fonts/font4.fntdata"/><Relationship Id="rId56" Type="http://schemas.openxmlformats.org/officeDocument/2006/relationships/font" Target="fonts/font12.fntdata"/><Relationship Id="rId64" Type="http://schemas.openxmlformats.org/officeDocument/2006/relationships/font" Target="fonts/font20.fntdata"/><Relationship Id="rId69" Type="http://schemas.openxmlformats.org/officeDocument/2006/relationships/font" Target="fonts/font25.fntdata"/><Relationship Id="rId8" Type="http://schemas.openxmlformats.org/officeDocument/2006/relationships/slide" Target="slides/slide5.xml"/><Relationship Id="rId51" Type="http://schemas.openxmlformats.org/officeDocument/2006/relationships/font" Target="fonts/font7.fntdata"/><Relationship Id="rId72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font" Target="fonts/font2.fntdata"/><Relationship Id="rId59" Type="http://schemas.openxmlformats.org/officeDocument/2006/relationships/font" Target="fonts/font15.fntdata"/><Relationship Id="rId67" Type="http://schemas.openxmlformats.org/officeDocument/2006/relationships/font" Target="fonts/font23.fntdata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font" Target="fonts/font10.fntdata"/><Relationship Id="rId62" Type="http://schemas.openxmlformats.org/officeDocument/2006/relationships/font" Target="fonts/font18.fntdata"/><Relationship Id="rId70" Type="http://schemas.openxmlformats.org/officeDocument/2006/relationships/font" Target="fonts/font2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4628609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1" name="Shape 13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spcBef>
                <a:spcPts val="0"/>
              </a:spcBef>
              <a:defRPr sz="1000" b="1">
                <a:latin typeface="Helvetica Neue LT Std 77 Bold C"/>
                <a:ea typeface="Helvetica Neue LT Std 77 Bold C"/>
                <a:cs typeface="Helvetica Neue LT Std 77 Bold C"/>
                <a:sym typeface="Helvetica Neue LT Std 77 Bold C"/>
              </a:defRPr>
            </a:pPr>
            <a:r>
              <a:t>ÁREAS TEMÁTICAS</a:t>
            </a:r>
          </a:p>
          <a:p>
            <a:pPr>
              <a:spcBef>
                <a:spcPts val="0"/>
              </a:spcBef>
              <a:defRPr sz="1000">
                <a:latin typeface="Helvetica Neue LT Std 57 Conden"/>
                <a:ea typeface="Helvetica Neue LT Std 57 Conden"/>
                <a:cs typeface="Helvetica Neue LT Std 57 Conden"/>
                <a:sym typeface="Helvetica Neue LT Std 57 Conden"/>
              </a:defRPr>
            </a:pPr>
            <a:r>
              <a:t>Programas de Governança Local,  Integridade Socioambiental e Integridade em Mercados Emergentes e criação do Centro de Conhecimento Anticorrupção, e do Centro de Apoio e Incidência Anticorrupção </a:t>
            </a:r>
          </a:p>
        </p:txBody>
      </p:sp>
    </p:spTree>
    <p:extLst>
      <p:ext uri="{BB962C8B-B14F-4D97-AF65-F5344CB8AC3E}">
        <p14:creationId xmlns:p14="http://schemas.microsoft.com/office/powerpoint/2010/main" val="40483635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85" name="Google Shape;385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240087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95" name="Google Shape;39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0066042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05" name="Google Shape;405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380507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g499e1af53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15" name="Google Shape;415;g499e1af53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0050695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g499e1af536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24" name="Google Shape;424;g499e1af536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Calibri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128726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g499e1af536_0_1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31" name="Google Shape;431;g499e1af536_0_1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Calibri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0802568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g499e1af536_0_2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44" name="Google Shape;444;g499e1af536_0_2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1104213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g499e1af536_0_2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52" name="Google Shape;452;g499e1af536_0_2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Calibri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3455139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g499e1af536_0_5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64" name="Google Shape;464;g499e1af536_0_5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5936153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g499e1af536_0_4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74" name="Google Shape;474;g499e1af536_0_4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Calibri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825366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2" name="Google Shape;31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0289118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g499e1af536_0_4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87" name="Google Shape;487;g499e1af536_0_4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0969603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g499e1af536_0_6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95" name="Google Shape;495;g499e1af536_0_6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Calibri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1317778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g499e1af536_0_6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10" name="Google Shape;510;g499e1af536_0_6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5378708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18" name="Google Shape;518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946637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0B81B-317C-0249-98A8-A4CDC4F70616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74176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Shape 23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" name="Shape 23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0006490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g499e1af536_0_12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26" name="Google Shape;526;g499e1af536_0_12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Calibri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5508019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g499e1af536_0_8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36" name="Google Shape;536;g499e1af536_0_8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Calibri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7994390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Google Shape;548;g499e1af536_0_9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49" name="Google Shape;549;g499e1af536_0_9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Calibri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4436234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Google Shape;560;g499e1af536_0_19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61" name="Google Shape;561;g499e1af536_0_19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Calibri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164182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8" name="Google Shape;318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3994244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Google Shape;573;g499e1af536_0_13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74" name="Google Shape;574;g499e1af536_0_13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Calibri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633895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Google Shape;588;g499e1af536_0_15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89" name="Google Shape;589;g499e1af536_0_15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Calibri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4071849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g499e1af536_0_9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04" name="Google Shape;604;g499e1af536_0_9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Calibri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5203918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g499e1af536_0_1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17" name="Google Shape;617;g499e1af536_0_1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Calibri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8042219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Google Shape;629;g499e1af536_0_16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30" name="Google Shape;630;g499e1af536_0_16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Calibri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6170772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2" name="Google Shape;642;g499e1af536_0_11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43" name="Google Shape;643;g499e1af536_0_11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Calibri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1254447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7" name="Google Shape;657;g499e1af536_0_17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58" name="Google Shape;658;g499e1af536_0_17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Calibri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6822100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" name="Google Shape;671;g499e1af536_0_18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72" name="Google Shape;672;g499e1af536_0_18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Calibri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038195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8" name="Google Shape;328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875616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8" name="Google Shape;338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907777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8" name="Google Shape;348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085697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8" name="Google Shape;358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14461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8" name="Google Shape;368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920975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8" name="Google Shape;378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927161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429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ctr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88980656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37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59" name="Google Shape;159;p37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60" name="Google Shape;160;p3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38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63" name="Google Shape;163;p3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3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66" name="Google Shape;166;p3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67" name="Google Shape;167;p3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4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70" name="Google Shape;170;p4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71" name="Google Shape;171;p40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72" name="Google Shape;172;p4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4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75" name="Google Shape;175;p4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42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78" name="Google Shape;178;p42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79" name="Google Shape;179;p4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43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82" name="Google Shape;182;p4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44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endParaRPr sz="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" name="Google Shape;185;p44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86" name="Google Shape;186;p44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87" name="Google Shape;187;p44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88" name="Google Shape;188;p4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45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191" name="Google Shape;191;p4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46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94" name="Google Shape;194;p46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5" name="Google Shape;195;p4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4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Slide 0" type="tx">
  <p:cSld name="TITLE_AND_BODY"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49"/>
          <p:cNvSpPr txBox="1">
            <a:spLocks noGrp="1"/>
          </p:cNvSpPr>
          <p:nvPr>
            <p:ph type="title"/>
          </p:nvPr>
        </p:nvSpPr>
        <p:spPr>
          <a:xfrm>
            <a:off x="1657350" y="2686050"/>
            <a:ext cx="5658000" cy="103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Arial Narrow"/>
              <a:buNone/>
              <a:defRPr sz="3600" b="1" cap="none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204" name="Google Shape;204;p49"/>
          <p:cNvSpPr txBox="1">
            <a:spLocks noGrp="1"/>
          </p:cNvSpPr>
          <p:nvPr>
            <p:ph type="body" idx="1"/>
          </p:nvPr>
        </p:nvSpPr>
        <p:spPr>
          <a:xfrm>
            <a:off x="1657350" y="3847500"/>
            <a:ext cx="5658000" cy="24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L="457200" lvl="0" indent="-228600" algn="l" rtl="0">
              <a:lnSpc>
                <a:spcPct val="108695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 Narrow"/>
              <a:buNone/>
              <a:defRPr sz="1700" cap="none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marL="914400" lvl="1" indent="-228600" algn="l" rtl="0">
              <a:lnSpc>
                <a:spcPct val="108695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 Narrow"/>
              <a:buNone/>
              <a:defRPr sz="1700" cap="none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defRPr>
            </a:lvl2pPr>
            <a:lvl3pPr marL="1371600" lvl="2" indent="-228600" algn="l" rtl="0">
              <a:lnSpc>
                <a:spcPct val="108695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 Narrow"/>
              <a:buNone/>
              <a:defRPr sz="1700" cap="none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defRPr>
            </a:lvl3pPr>
            <a:lvl4pPr marL="1828800" lvl="3" indent="-228600" algn="l" rtl="0">
              <a:lnSpc>
                <a:spcPct val="108695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 Narrow"/>
              <a:buNone/>
              <a:defRPr sz="1700" cap="none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defRPr>
            </a:lvl4pPr>
            <a:lvl5pPr marL="2286000" lvl="4" indent="-228600" algn="l" rtl="0">
              <a:lnSpc>
                <a:spcPct val="108695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 Narrow"/>
              <a:buNone/>
              <a:defRPr sz="1700" cap="none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defRPr>
            </a:lvl5pPr>
            <a:lvl6pPr marL="2743200" lvl="5" indent="-26035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500"/>
              <a:buChar char="•"/>
              <a:defRPr/>
            </a:lvl6pPr>
            <a:lvl7pPr marL="3200400" lvl="6" indent="-26035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500"/>
              <a:buChar char="•"/>
              <a:defRPr/>
            </a:lvl7pPr>
            <a:lvl8pPr marL="3657600" lvl="7" indent="-26035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500"/>
              <a:buChar char="•"/>
              <a:defRPr/>
            </a:lvl8pPr>
            <a:lvl9pPr marL="4114800" lvl="8" indent="-26035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500"/>
              <a:buChar char="•"/>
              <a:defRPr/>
            </a:lvl9pPr>
          </a:lstStyle>
          <a:p>
            <a:endParaRPr/>
          </a:p>
        </p:txBody>
      </p:sp>
      <p:sp>
        <p:nvSpPr>
          <p:cNvPr id="205" name="Google Shape;205;p49"/>
          <p:cNvSpPr txBox="1">
            <a:spLocks noGrp="1"/>
          </p:cNvSpPr>
          <p:nvPr>
            <p:ph type="body" idx="2"/>
          </p:nvPr>
        </p:nvSpPr>
        <p:spPr>
          <a:xfrm>
            <a:off x="1657350" y="4343400"/>
            <a:ext cx="5658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L="457200" lvl="0" indent="-26035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500"/>
              <a:buChar char="•"/>
              <a:defRPr/>
            </a:lvl1pPr>
            <a:lvl2pPr marL="914400" lvl="1" indent="-26035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500"/>
              <a:buChar char="•"/>
              <a:defRPr/>
            </a:lvl2pPr>
            <a:lvl3pPr marL="1371600" lvl="2" indent="-26035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500"/>
              <a:buChar char="•"/>
              <a:defRPr/>
            </a:lvl3pPr>
            <a:lvl4pPr marL="1828800" lvl="3" indent="-26035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500"/>
              <a:buChar char="•"/>
              <a:defRPr/>
            </a:lvl4pPr>
            <a:lvl5pPr marL="2286000" lvl="4" indent="-26035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500"/>
              <a:buChar char="•"/>
              <a:defRPr/>
            </a:lvl5pPr>
            <a:lvl6pPr marL="2743200" lvl="5" indent="-26035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500"/>
              <a:buChar char="•"/>
              <a:defRPr/>
            </a:lvl6pPr>
            <a:lvl7pPr marL="3200400" lvl="6" indent="-26035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500"/>
              <a:buChar char="•"/>
              <a:defRPr/>
            </a:lvl7pPr>
            <a:lvl8pPr marL="3657600" lvl="7" indent="-26035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500"/>
              <a:buChar char="•"/>
              <a:defRPr/>
            </a:lvl8pPr>
            <a:lvl9pPr marL="4114800" lvl="8" indent="-26035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500"/>
              <a:buChar char="•"/>
              <a:defRPr/>
            </a:lvl9pPr>
          </a:lstStyle>
          <a:p>
            <a:endParaRPr/>
          </a:p>
        </p:txBody>
      </p:sp>
      <p:sp>
        <p:nvSpPr>
          <p:cNvPr id="206" name="Google Shape;206;p49"/>
          <p:cNvSpPr txBox="1">
            <a:spLocks noGrp="1"/>
          </p:cNvSpPr>
          <p:nvPr>
            <p:ph type="sldNum" idx="12"/>
          </p:nvPr>
        </p:nvSpPr>
        <p:spPr>
          <a:xfrm>
            <a:off x="4457700" y="4629150"/>
            <a:ext cx="1600200" cy="2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0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b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Helvetica Neue Light"/>
              <a:buNone/>
              <a:defRPr sz="5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Helvetica Neue Light"/>
              <a:buNone/>
              <a:defRPr sz="5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Helvetica Neue Light"/>
              <a:buNone/>
              <a:defRPr sz="5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Helvetica Neue Light"/>
              <a:buNone/>
              <a:defRPr sz="5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Helvetica Neue Light"/>
              <a:buNone/>
              <a:defRPr sz="5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Helvetica Neue Light"/>
              <a:buNone/>
              <a:defRPr sz="5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Helvetica Neue Light"/>
              <a:buNone/>
              <a:defRPr sz="5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Helvetica Neue Light"/>
              <a:buNone/>
              <a:defRPr sz="5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Helvetica Neue Light"/>
              <a:buNone/>
              <a:defRPr sz="5200"/>
            </a:lvl9pPr>
          </a:lstStyle>
          <a:p>
            <a:endParaRPr/>
          </a:p>
        </p:txBody>
      </p:sp>
      <p:sp>
        <p:nvSpPr>
          <p:cNvPr id="209" name="Google Shape;209;p50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Helvetica Neue Light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Helvetica Neue Light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Helvetica Neue Light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Helvetica Neue Light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Helvetica Neue Light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Helvetica Neue Light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Helvetica Neue Light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Helvetica Neue Light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Helvetica Neue Light"/>
              <a:buNone/>
              <a:defRPr sz="2800"/>
            </a:lvl9pPr>
          </a:lstStyle>
          <a:p>
            <a:endParaRPr/>
          </a:p>
        </p:txBody>
      </p:sp>
      <p:sp>
        <p:nvSpPr>
          <p:cNvPr id="210" name="Google Shape;210;p5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51"/>
          <p:cNvSpPr>
            <a:spLocks noGrp="1"/>
          </p:cNvSpPr>
          <p:nvPr>
            <p:ph type="pic" idx="2"/>
          </p:nvPr>
        </p:nvSpPr>
        <p:spPr>
          <a:xfrm>
            <a:off x="1548000" y="1238250"/>
            <a:ext cx="6043500" cy="29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/>
          <a:lstStyle>
            <a:lvl1pPr marR="0" lvl="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Helvetica Neue Light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R="0" lvl="1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Helvetica Neue Light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R="0" lvl="2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Helvetica Neue Light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R="0" lvl="3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Helvetica Neue Light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R="0" lvl="4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Helvetica Neue Light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R="0" lvl="5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Helvetica Neue Light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R="0" lvl="6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Helvetica Neue Light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R="0" lvl="7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Helvetica Neue Light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R="0" lvl="8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Helvetica Neue Light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endParaRPr/>
          </a:p>
        </p:txBody>
      </p:sp>
      <p:sp>
        <p:nvSpPr>
          <p:cNvPr id="213" name="Google Shape;213;p51"/>
          <p:cNvSpPr txBox="1">
            <a:spLocks noGrp="1"/>
          </p:cNvSpPr>
          <p:nvPr>
            <p:ph type="body" idx="1"/>
          </p:nvPr>
        </p:nvSpPr>
        <p:spPr>
          <a:xfrm>
            <a:off x="1548000" y="4210050"/>
            <a:ext cx="6090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L="457200" lvl="0" indent="-2286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960048"/>
              </a:buClr>
              <a:buSzPts val="900"/>
              <a:buFont typeface="Arial"/>
              <a:buNone/>
              <a:defRPr sz="900">
                <a:solidFill>
                  <a:srgbClr val="96004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960048"/>
              </a:buClr>
              <a:buSzPts val="900"/>
              <a:buFont typeface="Arial"/>
              <a:buNone/>
              <a:defRPr sz="900">
                <a:solidFill>
                  <a:srgbClr val="96004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960048"/>
              </a:buClr>
              <a:buSzPts val="900"/>
              <a:buFont typeface="Arial"/>
              <a:buNone/>
              <a:defRPr sz="900">
                <a:solidFill>
                  <a:srgbClr val="96004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960048"/>
              </a:buClr>
              <a:buSzPts val="900"/>
              <a:buFont typeface="Arial"/>
              <a:buNone/>
              <a:defRPr sz="900">
                <a:solidFill>
                  <a:srgbClr val="96004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960048"/>
              </a:buClr>
              <a:buSzPts val="900"/>
              <a:buFont typeface="Arial"/>
              <a:buNone/>
              <a:defRPr sz="900">
                <a:solidFill>
                  <a:srgbClr val="96004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26035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500"/>
              <a:buChar char="•"/>
              <a:defRPr/>
            </a:lvl6pPr>
            <a:lvl7pPr marL="3200400" lvl="6" indent="-26035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500"/>
              <a:buChar char="•"/>
              <a:defRPr/>
            </a:lvl7pPr>
            <a:lvl8pPr marL="3657600" lvl="7" indent="-26035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500"/>
              <a:buChar char="•"/>
              <a:defRPr/>
            </a:lvl8pPr>
            <a:lvl9pPr marL="4114800" lvl="8" indent="-26035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500"/>
              <a:buChar char="•"/>
              <a:defRPr/>
            </a:lvl9pPr>
          </a:lstStyle>
          <a:p>
            <a:endParaRPr/>
          </a:p>
        </p:txBody>
      </p:sp>
      <p:sp>
        <p:nvSpPr>
          <p:cNvPr id="214" name="Google Shape;214;p51"/>
          <p:cNvSpPr txBox="1">
            <a:spLocks noGrp="1"/>
          </p:cNvSpPr>
          <p:nvPr>
            <p:ph type="title"/>
          </p:nvPr>
        </p:nvSpPr>
        <p:spPr>
          <a:xfrm>
            <a:off x="1548000" y="428625"/>
            <a:ext cx="4752900" cy="59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/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ABE2"/>
              </a:buClr>
              <a:buSzPts val="2400"/>
              <a:buFont typeface="Arial Narrow"/>
              <a:buNone/>
              <a:defRPr sz="2400" b="1" cap="none">
                <a:solidFill>
                  <a:srgbClr val="00ABE2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215" name="Google Shape;215;p51"/>
          <p:cNvSpPr txBox="1">
            <a:spLocks noGrp="1"/>
          </p:cNvSpPr>
          <p:nvPr>
            <p:ph type="sldNum" idx="12"/>
          </p:nvPr>
        </p:nvSpPr>
        <p:spPr>
          <a:xfrm>
            <a:off x="4457700" y="4629150"/>
            <a:ext cx="1600200" cy="2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 0">
  <p:cSld name="1_Title Slide 0"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52"/>
          <p:cNvSpPr txBox="1">
            <a:spLocks noGrp="1"/>
          </p:cNvSpPr>
          <p:nvPr>
            <p:ph type="sldNum" idx="12"/>
          </p:nvPr>
        </p:nvSpPr>
        <p:spPr>
          <a:xfrm>
            <a:off x="4457700" y="4629150"/>
            <a:ext cx="1600200" cy="2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pic>
        <p:nvPicPr>
          <p:cNvPr id="218" name="Google Shape;218;p52" descr="Logo_TI_Brasil_positivo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338526" y="4557953"/>
            <a:ext cx="1564905" cy="407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0" name="Google Shape;220;p53" descr="Picture 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43000" y="0"/>
            <a:ext cx="6858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21" name="Google Shape;221;p53"/>
          <p:cNvSpPr txBox="1">
            <a:spLocks noGrp="1"/>
          </p:cNvSpPr>
          <p:nvPr>
            <p:ph type="title"/>
          </p:nvPr>
        </p:nvSpPr>
        <p:spPr>
          <a:xfrm>
            <a:off x="1657350" y="2028825"/>
            <a:ext cx="5658000" cy="146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Arial Narrow"/>
              <a:buNone/>
              <a:defRPr sz="3600" b="1" cap="none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53"/>
          <p:cNvSpPr txBox="1">
            <a:spLocks noGrp="1"/>
          </p:cNvSpPr>
          <p:nvPr>
            <p:ph type="body" idx="1"/>
          </p:nvPr>
        </p:nvSpPr>
        <p:spPr>
          <a:xfrm>
            <a:off x="1657350" y="3629732"/>
            <a:ext cx="5658000" cy="48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L="457200" lvl="0" indent="-228600" algn="l" rtl="0">
              <a:lnSpc>
                <a:spcPct val="108695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 Narrow"/>
              <a:buNone/>
              <a:defRPr sz="1700" cap="none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marL="914400" lvl="1" indent="-228600" algn="l" rtl="0">
              <a:lnSpc>
                <a:spcPct val="108695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 Narrow"/>
              <a:buNone/>
              <a:defRPr sz="1700" cap="none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defRPr>
            </a:lvl2pPr>
            <a:lvl3pPr marL="1371600" lvl="2" indent="-228600" algn="l" rtl="0">
              <a:lnSpc>
                <a:spcPct val="108695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 Narrow"/>
              <a:buNone/>
              <a:defRPr sz="1700" cap="none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defRPr>
            </a:lvl3pPr>
            <a:lvl4pPr marL="1828800" lvl="3" indent="-228600" algn="l" rtl="0">
              <a:lnSpc>
                <a:spcPct val="108695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 Narrow"/>
              <a:buNone/>
              <a:defRPr sz="1700" cap="none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defRPr>
            </a:lvl4pPr>
            <a:lvl5pPr marL="2286000" lvl="4" indent="-228600" algn="l" rtl="0">
              <a:lnSpc>
                <a:spcPct val="108695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 Narrow"/>
              <a:buNone/>
              <a:defRPr sz="1700" cap="none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defRPr>
            </a:lvl5pPr>
            <a:lvl6pPr marL="2743200" lvl="5" indent="-26035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500"/>
              <a:buChar char="•"/>
              <a:defRPr/>
            </a:lvl6pPr>
            <a:lvl7pPr marL="3200400" lvl="6" indent="-26035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500"/>
              <a:buChar char="•"/>
              <a:defRPr/>
            </a:lvl7pPr>
            <a:lvl8pPr marL="3657600" lvl="7" indent="-26035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500"/>
              <a:buChar char="•"/>
              <a:defRPr/>
            </a:lvl8pPr>
            <a:lvl9pPr marL="4114800" lvl="8" indent="-26035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500"/>
              <a:buChar char="•"/>
              <a:defRPr/>
            </a:lvl9pPr>
          </a:lstStyle>
          <a:p>
            <a:endParaRPr/>
          </a:p>
        </p:txBody>
      </p:sp>
      <p:sp>
        <p:nvSpPr>
          <p:cNvPr id="223" name="Google Shape;223;p53"/>
          <p:cNvSpPr txBox="1">
            <a:spLocks noGrp="1"/>
          </p:cNvSpPr>
          <p:nvPr>
            <p:ph type="body" idx="2"/>
          </p:nvPr>
        </p:nvSpPr>
        <p:spPr>
          <a:xfrm>
            <a:off x="1657350" y="4343400"/>
            <a:ext cx="5658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L="457200" lvl="0" indent="-26035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500"/>
              <a:buChar char="•"/>
              <a:defRPr/>
            </a:lvl1pPr>
            <a:lvl2pPr marL="914400" lvl="1" indent="-26035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500"/>
              <a:buChar char="•"/>
              <a:defRPr/>
            </a:lvl2pPr>
            <a:lvl3pPr marL="1371600" lvl="2" indent="-26035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500"/>
              <a:buChar char="•"/>
              <a:defRPr/>
            </a:lvl3pPr>
            <a:lvl4pPr marL="1828800" lvl="3" indent="-26035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500"/>
              <a:buChar char="•"/>
              <a:defRPr/>
            </a:lvl4pPr>
            <a:lvl5pPr marL="2286000" lvl="4" indent="-26035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500"/>
              <a:buChar char="•"/>
              <a:defRPr/>
            </a:lvl5pPr>
            <a:lvl6pPr marL="2743200" lvl="5" indent="-26035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500"/>
              <a:buChar char="•"/>
              <a:defRPr/>
            </a:lvl6pPr>
            <a:lvl7pPr marL="3200400" lvl="6" indent="-26035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500"/>
              <a:buChar char="•"/>
              <a:defRPr/>
            </a:lvl7pPr>
            <a:lvl8pPr marL="3657600" lvl="7" indent="-26035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500"/>
              <a:buChar char="•"/>
              <a:defRPr/>
            </a:lvl8pPr>
            <a:lvl9pPr marL="4114800" lvl="8" indent="-26035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500"/>
              <a:buChar char="•"/>
              <a:defRPr/>
            </a:lvl9pPr>
          </a:lstStyle>
          <a:p>
            <a:endParaRPr/>
          </a:p>
        </p:txBody>
      </p:sp>
      <p:pic>
        <p:nvPicPr>
          <p:cNvPr id="224" name="Google Shape;224;p53" descr="Picture 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73766" y="410650"/>
            <a:ext cx="1870034" cy="4466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25" name="Google Shape;225;p53"/>
          <p:cNvCxnSpPr/>
          <p:nvPr/>
        </p:nvCxnSpPr>
        <p:spPr>
          <a:xfrm>
            <a:off x="1657350" y="3543300"/>
            <a:ext cx="5715000" cy="1200"/>
          </a:xfrm>
          <a:prstGeom prst="straightConnector1">
            <a:avLst/>
          </a:prstGeom>
          <a:noFill/>
          <a:ln w="254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26" name="Google Shape;226;p53"/>
          <p:cNvCxnSpPr/>
          <p:nvPr/>
        </p:nvCxnSpPr>
        <p:spPr>
          <a:xfrm>
            <a:off x="1657350" y="4227909"/>
            <a:ext cx="5715000" cy="1200"/>
          </a:xfrm>
          <a:prstGeom prst="straightConnector1">
            <a:avLst/>
          </a:prstGeom>
          <a:noFill/>
          <a:ln w="254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27" name="Google Shape;227;p53"/>
          <p:cNvSpPr txBox="1">
            <a:spLocks noGrp="1"/>
          </p:cNvSpPr>
          <p:nvPr>
            <p:ph type="sldNum" idx="12"/>
          </p:nvPr>
        </p:nvSpPr>
        <p:spPr>
          <a:xfrm>
            <a:off x="4457700" y="4629150"/>
            <a:ext cx="1600200" cy="2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Slide">
  <p:cSld name="2_Title Slide"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9" name="Google Shape;229;p54" descr="Picture 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420787" y="-1129996"/>
            <a:ext cx="9871322" cy="7403493"/>
          </a:xfrm>
          <a:prstGeom prst="rect">
            <a:avLst/>
          </a:prstGeom>
          <a:noFill/>
          <a:ln>
            <a:noFill/>
          </a:ln>
        </p:spPr>
      </p:pic>
      <p:sp>
        <p:nvSpPr>
          <p:cNvPr id="230" name="Google Shape;230;p54"/>
          <p:cNvSpPr txBox="1">
            <a:spLocks noGrp="1"/>
          </p:cNvSpPr>
          <p:nvPr>
            <p:ph type="title"/>
          </p:nvPr>
        </p:nvSpPr>
        <p:spPr>
          <a:xfrm>
            <a:off x="1657350" y="2686050"/>
            <a:ext cx="5658000" cy="103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Arial Narrow"/>
              <a:buNone/>
              <a:defRPr sz="3600" b="1" cap="none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231" name="Google Shape;231;p54"/>
          <p:cNvSpPr txBox="1">
            <a:spLocks noGrp="1"/>
          </p:cNvSpPr>
          <p:nvPr>
            <p:ph type="body" idx="1"/>
          </p:nvPr>
        </p:nvSpPr>
        <p:spPr>
          <a:xfrm>
            <a:off x="1657350" y="3847500"/>
            <a:ext cx="5658000" cy="24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L="457200" lvl="0" indent="-228600" algn="l" rtl="0">
              <a:lnSpc>
                <a:spcPct val="108695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 Narrow"/>
              <a:buNone/>
              <a:defRPr sz="1700" cap="none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marL="914400" lvl="1" indent="-228600" algn="l" rtl="0">
              <a:lnSpc>
                <a:spcPct val="108695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 Narrow"/>
              <a:buNone/>
              <a:defRPr sz="1700" cap="none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defRPr>
            </a:lvl2pPr>
            <a:lvl3pPr marL="1371600" lvl="2" indent="-228600" algn="l" rtl="0">
              <a:lnSpc>
                <a:spcPct val="108695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 Narrow"/>
              <a:buNone/>
              <a:defRPr sz="1700" cap="none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defRPr>
            </a:lvl3pPr>
            <a:lvl4pPr marL="1828800" lvl="3" indent="-228600" algn="l" rtl="0">
              <a:lnSpc>
                <a:spcPct val="108695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 Narrow"/>
              <a:buNone/>
              <a:defRPr sz="1700" cap="none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defRPr>
            </a:lvl4pPr>
            <a:lvl5pPr marL="2286000" lvl="4" indent="-228600" algn="l" rtl="0">
              <a:lnSpc>
                <a:spcPct val="108695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 Narrow"/>
              <a:buNone/>
              <a:defRPr sz="1700" cap="none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defRPr>
            </a:lvl5pPr>
            <a:lvl6pPr marL="2743200" lvl="5" indent="-26035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500"/>
              <a:buChar char="•"/>
              <a:defRPr/>
            </a:lvl6pPr>
            <a:lvl7pPr marL="3200400" lvl="6" indent="-26035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500"/>
              <a:buChar char="•"/>
              <a:defRPr/>
            </a:lvl7pPr>
            <a:lvl8pPr marL="3657600" lvl="7" indent="-26035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500"/>
              <a:buChar char="•"/>
              <a:defRPr/>
            </a:lvl8pPr>
            <a:lvl9pPr marL="4114800" lvl="8" indent="-26035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500"/>
              <a:buChar char="•"/>
              <a:defRPr/>
            </a:lvl9pPr>
          </a:lstStyle>
          <a:p>
            <a:endParaRPr/>
          </a:p>
        </p:txBody>
      </p:sp>
      <p:sp>
        <p:nvSpPr>
          <p:cNvPr id="232" name="Google Shape;232;p54"/>
          <p:cNvSpPr txBox="1">
            <a:spLocks noGrp="1"/>
          </p:cNvSpPr>
          <p:nvPr>
            <p:ph type="body" idx="2"/>
          </p:nvPr>
        </p:nvSpPr>
        <p:spPr>
          <a:xfrm>
            <a:off x="1657350" y="4343400"/>
            <a:ext cx="5658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L="457200" lvl="0" indent="-26035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500"/>
              <a:buChar char="•"/>
              <a:defRPr/>
            </a:lvl1pPr>
            <a:lvl2pPr marL="914400" lvl="1" indent="-26035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500"/>
              <a:buChar char="•"/>
              <a:defRPr/>
            </a:lvl2pPr>
            <a:lvl3pPr marL="1371600" lvl="2" indent="-26035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500"/>
              <a:buChar char="•"/>
              <a:defRPr/>
            </a:lvl3pPr>
            <a:lvl4pPr marL="1828800" lvl="3" indent="-26035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500"/>
              <a:buChar char="•"/>
              <a:defRPr/>
            </a:lvl4pPr>
            <a:lvl5pPr marL="2286000" lvl="4" indent="-26035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500"/>
              <a:buChar char="•"/>
              <a:defRPr/>
            </a:lvl5pPr>
            <a:lvl6pPr marL="2743200" lvl="5" indent="-26035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500"/>
              <a:buChar char="•"/>
              <a:defRPr/>
            </a:lvl6pPr>
            <a:lvl7pPr marL="3200400" lvl="6" indent="-26035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500"/>
              <a:buChar char="•"/>
              <a:defRPr/>
            </a:lvl7pPr>
            <a:lvl8pPr marL="3657600" lvl="7" indent="-26035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500"/>
              <a:buChar char="•"/>
              <a:defRPr/>
            </a:lvl8pPr>
            <a:lvl9pPr marL="4114800" lvl="8" indent="-26035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500"/>
              <a:buChar char="•"/>
              <a:defRPr/>
            </a:lvl9pPr>
          </a:lstStyle>
          <a:p>
            <a:endParaRPr/>
          </a:p>
        </p:txBody>
      </p:sp>
      <p:sp>
        <p:nvSpPr>
          <p:cNvPr id="233" name="Google Shape;233;p54"/>
          <p:cNvSpPr txBox="1">
            <a:spLocks noGrp="1"/>
          </p:cNvSpPr>
          <p:nvPr>
            <p:ph type="sldNum" idx="12"/>
          </p:nvPr>
        </p:nvSpPr>
        <p:spPr>
          <a:xfrm>
            <a:off x="4457700" y="4629150"/>
            <a:ext cx="1600200" cy="2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" name="Google Shape;235;p55" descr="Picture 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43000" y="0"/>
            <a:ext cx="6858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" name="Google Shape;236;p55" descr="Picture 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22683" y="2248975"/>
            <a:ext cx="1870034" cy="446600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Google Shape;237;p55"/>
          <p:cNvSpPr txBox="1"/>
          <p:nvPr/>
        </p:nvSpPr>
        <p:spPr>
          <a:xfrm>
            <a:off x="3200400" y="3295650"/>
            <a:ext cx="2562300" cy="32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 Narrow"/>
              <a:buNone/>
            </a:pPr>
            <a:r>
              <a:rPr lang="pt-BR" sz="1700" b="0" i="0" u="none" strike="noStrike" cap="none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rPr>
              <a:t>www.transparency.org</a:t>
            </a:r>
            <a:endParaRPr sz="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" name="Google Shape;238;p55"/>
          <p:cNvSpPr txBox="1"/>
          <p:nvPr/>
        </p:nvSpPr>
        <p:spPr>
          <a:xfrm>
            <a:off x="2838450" y="3724275"/>
            <a:ext cx="3286200" cy="5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 Narrow"/>
              <a:buNone/>
            </a:pPr>
            <a:r>
              <a:rPr lang="pt-BR" sz="1100" b="0" i="0" u="none" strike="noStrike" cap="none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rPr>
              <a:t>facebook.com/transparencyinternational</a:t>
            </a:r>
            <a:endParaRPr sz="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 Narrow"/>
              <a:buNone/>
            </a:pPr>
            <a:r>
              <a:rPr lang="pt-BR" sz="1100" b="0" i="0" u="none" strike="noStrike" cap="none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rPr>
              <a:t>twitter.com/anticorruption </a:t>
            </a:r>
            <a:endParaRPr sz="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 Narrow"/>
              <a:buNone/>
            </a:pPr>
            <a:r>
              <a:rPr lang="pt-BR" sz="1100" b="0" i="0" u="none" strike="noStrike" cap="none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rPr>
              <a:t>blog.transparency.org </a:t>
            </a:r>
            <a:endParaRPr sz="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" name="Google Shape;239;p55"/>
          <p:cNvSpPr txBox="1"/>
          <p:nvPr/>
        </p:nvSpPr>
        <p:spPr>
          <a:xfrm>
            <a:off x="2790825" y="4362450"/>
            <a:ext cx="3381300" cy="23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 Narrow"/>
              <a:buNone/>
            </a:pPr>
            <a:r>
              <a:rPr lang="pt-BR" sz="1100" b="0" i="0" u="none" strike="noStrike" cap="none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rPr>
              <a:t>© 2013 Transparency International. All rights reserved.</a:t>
            </a:r>
            <a:endParaRPr sz="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" name="Google Shape;240;p55"/>
          <p:cNvSpPr txBox="1">
            <a:spLocks noGrp="1"/>
          </p:cNvSpPr>
          <p:nvPr>
            <p:ph type="sldNum" idx="12"/>
          </p:nvPr>
        </p:nvSpPr>
        <p:spPr>
          <a:xfrm>
            <a:off x="4457700" y="4629150"/>
            <a:ext cx="1600200" cy="2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Picture with Caption">
  <p:cSld name="3_Picture with Caption"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2" name="Google Shape;242;p56"/>
          <p:cNvGrpSpPr/>
          <p:nvPr/>
        </p:nvGrpSpPr>
        <p:grpSpPr>
          <a:xfrm>
            <a:off x="1143000" y="4800600"/>
            <a:ext cx="6885000" cy="356850"/>
            <a:chOff x="0" y="0"/>
            <a:chExt cx="18360000" cy="951600"/>
          </a:xfrm>
        </p:grpSpPr>
        <p:sp>
          <p:nvSpPr>
            <p:cNvPr id="243" name="Google Shape;243;p56"/>
            <p:cNvSpPr/>
            <p:nvPr/>
          </p:nvSpPr>
          <p:spPr>
            <a:xfrm>
              <a:off x="0" y="0"/>
              <a:ext cx="18360000" cy="951600"/>
            </a:xfrm>
            <a:prstGeom prst="rect">
              <a:avLst/>
            </a:prstGeom>
            <a:solidFill>
              <a:srgbClr val="00ABE2"/>
            </a:solidFill>
            <a:ln>
              <a:noFill/>
            </a:ln>
          </p:spPr>
          <p:txBody>
            <a:bodyPr spcFirstLastPara="1" wrap="square" lIns="34275" tIns="34275" rIns="34275" bIns="342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44" name="Google Shape;244;p56" descr="image3.png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0" y="0"/>
              <a:ext cx="18359999" cy="95154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45" name="Google Shape;245;p56"/>
          <p:cNvSpPr>
            <a:spLocks noGrp="1"/>
          </p:cNvSpPr>
          <p:nvPr>
            <p:ph type="pic" idx="2"/>
          </p:nvPr>
        </p:nvSpPr>
        <p:spPr>
          <a:xfrm>
            <a:off x="5393626" y="1238250"/>
            <a:ext cx="2197800" cy="319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/>
          <a:lstStyle>
            <a:lvl1pPr marR="0" lvl="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Helvetica Neue Light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R="0" lvl="1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Helvetica Neue Light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R="0" lvl="2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Helvetica Neue Light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R="0" lvl="3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Helvetica Neue Light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R="0" lvl="4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Helvetica Neue Light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R="0" lvl="5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Helvetica Neue Light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R="0" lvl="6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Helvetica Neue Light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R="0" lvl="7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Helvetica Neue Light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R="0" lvl="8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Helvetica Neue Light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endParaRPr/>
          </a:p>
        </p:txBody>
      </p:sp>
      <p:sp>
        <p:nvSpPr>
          <p:cNvPr id="246" name="Google Shape;246;p56"/>
          <p:cNvSpPr txBox="1">
            <a:spLocks noGrp="1"/>
          </p:cNvSpPr>
          <p:nvPr>
            <p:ph type="body" idx="1"/>
          </p:nvPr>
        </p:nvSpPr>
        <p:spPr>
          <a:xfrm>
            <a:off x="1548000" y="4010025"/>
            <a:ext cx="3690900" cy="4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L="457200" lvl="0" indent="-2286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ial"/>
              <a:buNone/>
              <a:defRPr sz="9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ial"/>
              <a:buNone/>
              <a:defRPr sz="9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ial"/>
              <a:buNone/>
              <a:defRPr sz="9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ial"/>
              <a:buNone/>
              <a:defRPr sz="9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accent6"/>
              </a:buClr>
              <a:buSzPts val="900"/>
              <a:buFont typeface="Arial"/>
              <a:buNone/>
              <a:defRPr sz="9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26035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500"/>
              <a:buChar char="•"/>
              <a:defRPr/>
            </a:lvl6pPr>
            <a:lvl7pPr marL="3200400" lvl="6" indent="-26035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500"/>
              <a:buChar char="•"/>
              <a:defRPr/>
            </a:lvl7pPr>
            <a:lvl8pPr marL="3657600" lvl="7" indent="-26035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500"/>
              <a:buChar char="•"/>
              <a:defRPr/>
            </a:lvl8pPr>
            <a:lvl9pPr marL="4114800" lvl="8" indent="-26035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500"/>
              <a:buChar char="•"/>
              <a:defRPr/>
            </a:lvl9pPr>
          </a:lstStyle>
          <a:p>
            <a:endParaRPr/>
          </a:p>
        </p:txBody>
      </p:sp>
      <p:sp>
        <p:nvSpPr>
          <p:cNvPr id="247" name="Google Shape;247;p56"/>
          <p:cNvSpPr txBox="1">
            <a:spLocks noGrp="1"/>
          </p:cNvSpPr>
          <p:nvPr>
            <p:ph type="title"/>
          </p:nvPr>
        </p:nvSpPr>
        <p:spPr>
          <a:xfrm>
            <a:off x="1548000" y="428625"/>
            <a:ext cx="4752900" cy="59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/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ABE2"/>
              </a:buClr>
              <a:buSzPts val="2400"/>
              <a:buFont typeface="Arial Narrow"/>
              <a:buNone/>
              <a:defRPr sz="2400" b="1" cap="none">
                <a:solidFill>
                  <a:srgbClr val="00ABE2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248" name="Google Shape;248;p56"/>
          <p:cNvSpPr txBox="1">
            <a:spLocks noGrp="1"/>
          </p:cNvSpPr>
          <p:nvPr>
            <p:ph type="sldNum" idx="12"/>
          </p:nvPr>
        </p:nvSpPr>
        <p:spPr>
          <a:xfrm>
            <a:off x="4457700" y="4629150"/>
            <a:ext cx="1600200" cy="2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Picture with Caption">
  <p:cSld name="5_Picture with Caption"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0" name="Google Shape;250;p57"/>
          <p:cNvGrpSpPr/>
          <p:nvPr/>
        </p:nvGrpSpPr>
        <p:grpSpPr>
          <a:xfrm>
            <a:off x="1143000" y="4800600"/>
            <a:ext cx="6885000" cy="356850"/>
            <a:chOff x="0" y="0"/>
            <a:chExt cx="18360000" cy="951600"/>
          </a:xfrm>
        </p:grpSpPr>
        <p:sp>
          <p:nvSpPr>
            <p:cNvPr id="251" name="Google Shape;251;p57"/>
            <p:cNvSpPr/>
            <p:nvPr/>
          </p:nvSpPr>
          <p:spPr>
            <a:xfrm>
              <a:off x="0" y="0"/>
              <a:ext cx="18360000" cy="951600"/>
            </a:xfrm>
            <a:prstGeom prst="rect">
              <a:avLst/>
            </a:prstGeom>
            <a:solidFill>
              <a:srgbClr val="00ABE2"/>
            </a:solidFill>
            <a:ln>
              <a:noFill/>
            </a:ln>
          </p:spPr>
          <p:txBody>
            <a:bodyPr spcFirstLastPara="1" wrap="square" lIns="34275" tIns="34275" rIns="34275" bIns="342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52" name="Google Shape;252;p57" descr="image3.png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0" y="0"/>
              <a:ext cx="18359999" cy="95154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53" name="Google Shape;253;p57"/>
          <p:cNvSpPr txBox="1">
            <a:spLocks noGrp="1"/>
          </p:cNvSpPr>
          <p:nvPr>
            <p:ph type="body" idx="1"/>
          </p:nvPr>
        </p:nvSpPr>
        <p:spPr>
          <a:xfrm>
            <a:off x="1548000" y="1238250"/>
            <a:ext cx="1890000" cy="295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L="457200" lvl="0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ABE2"/>
              </a:buClr>
              <a:buSzPts val="2100"/>
              <a:buFont typeface="Arial Narrow"/>
              <a:buNone/>
              <a:defRPr sz="2100" cap="none">
                <a:solidFill>
                  <a:srgbClr val="00ABE2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marL="914400" lvl="1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ABE2"/>
              </a:buClr>
              <a:buSzPts val="2100"/>
              <a:buFont typeface="Arial Narrow"/>
              <a:buNone/>
              <a:defRPr sz="2100" cap="none">
                <a:solidFill>
                  <a:srgbClr val="00ABE2"/>
                </a:solidFill>
                <a:latin typeface="Arial Narrow"/>
                <a:ea typeface="Arial Narrow"/>
                <a:cs typeface="Arial Narrow"/>
                <a:sym typeface="Arial Narrow"/>
              </a:defRPr>
            </a:lvl2pPr>
            <a:lvl3pPr marL="1371600" lvl="2" indent="-3619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ABE2"/>
              </a:buClr>
              <a:buSzPts val="2100"/>
              <a:buFont typeface="Arial Narrow"/>
              <a:buChar char="•"/>
              <a:defRPr sz="2100" cap="none">
                <a:solidFill>
                  <a:srgbClr val="00ABE2"/>
                </a:solidFill>
                <a:latin typeface="Arial Narrow"/>
                <a:ea typeface="Arial Narrow"/>
                <a:cs typeface="Arial Narrow"/>
                <a:sym typeface="Arial Narrow"/>
              </a:defRPr>
            </a:lvl3pPr>
            <a:lvl4pPr marL="1828800" lvl="3" indent="-3619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ABE2"/>
              </a:buClr>
              <a:buSzPts val="2100"/>
              <a:buFont typeface="Arial Narrow"/>
              <a:buChar char="–"/>
              <a:defRPr sz="2100" cap="none">
                <a:solidFill>
                  <a:srgbClr val="00ABE2"/>
                </a:solidFill>
                <a:latin typeface="Arial Narrow"/>
                <a:ea typeface="Arial Narrow"/>
                <a:cs typeface="Arial Narrow"/>
                <a:sym typeface="Arial Narrow"/>
              </a:defRPr>
            </a:lvl4pPr>
            <a:lvl5pPr marL="2286000" lvl="4" indent="-3619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ABE2"/>
              </a:buClr>
              <a:buSzPts val="2100"/>
              <a:buFont typeface="Arial Narrow"/>
              <a:buChar char="»"/>
              <a:defRPr sz="2100" cap="none">
                <a:solidFill>
                  <a:srgbClr val="00ABE2"/>
                </a:solidFill>
                <a:latin typeface="Arial Narrow"/>
                <a:ea typeface="Arial Narrow"/>
                <a:cs typeface="Arial Narrow"/>
                <a:sym typeface="Arial Narrow"/>
              </a:defRPr>
            </a:lvl5pPr>
            <a:lvl6pPr marL="2743200" lvl="5" indent="-26035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500"/>
              <a:buChar char="•"/>
              <a:defRPr/>
            </a:lvl6pPr>
            <a:lvl7pPr marL="3200400" lvl="6" indent="-26035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500"/>
              <a:buChar char="•"/>
              <a:defRPr/>
            </a:lvl7pPr>
            <a:lvl8pPr marL="3657600" lvl="7" indent="-26035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500"/>
              <a:buChar char="•"/>
              <a:defRPr/>
            </a:lvl8pPr>
            <a:lvl9pPr marL="4114800" lvl="8" indent="-26035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500"/>
              <a:buChar char="•"/>
              <a:defRPr/>
            </a:lvl9pPr>
          </a:lstStyle>
          <a:p>
            <a:endParaRPr/>
          </a:p>
        </p:txBody>
      </p:sp>
      <p:sp>
        <p:nvSpPr>
          <p:cNvPr id="254" name="Google Shape;254;p57"/>
          <p:cNvSpPr txBox="1">
            <a:spLocks noGrp="1"/>
          </p:cNvSpPr>
          <p:nvPr>
            <p:ph type="title"/>
          </p:nvPr>
        </p:nvSpPr>
        <p:spPr>
          <a:xfrm>
            <a:off x="1548000" y="428625"/>
            <a:ext cx="4752900" cy="59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/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ABE2"/>
              </a:buClr>
              <a:buSzPts val="2400"/>
              <a:buFont typeface="Arial Narrow"/>
              <a:buNone/>
              <a:defRPr sz="2400" b="1" cap="none">
                <a:solidFill>
                  <a:srgbClr val="00ABE2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255" name="Google Shape;255;p57"/>
          <p:cNvSpPr txBox="1">
            <a:spLocks noGrp="1"/>
          </p:cNvSpPr>
          <p:nvPr>
            <p:ph type="sldNum" idx="12"/>
          </p:nvPr>
        </p:nvSpPr>
        <p:spPr>
          <a:xfrm>
            <a:off x="4457700" y="4629150"/>
            <a:ext cx="1600200" cy="2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Picture with Caption">
  <p:cSld name="3_Picture with Caption 2">
    <p:bg>
      <p:bgPr>
        <a:solidFill>
          <a:srgbClr val="FFFFFE"/>
        </a:solidFill>
        <a:effectLst/>
      </p:bgPr>
    </p:bg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7" name="Google Shape;257;p58" descr="Picture 1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43000" y="4800600"/>
            <a:ext cx="6884999" cy="35683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8" name="Google Shape;258;p58" descr="Picture 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66949" y="0"/>
            <a:ext cx="1234358" cy="1106351"/>
          </a:xfrm>
          <a:prstGeom prst="rect">
            <a:avLst/>
          </a:prstGeom>
          <a:noFill/>
          <a:ln>
            <a:noFill/>
          </a:ln>
        </p:spPr>
      </p:pic>
      <p:sp>
        <p:nvSpPr>
          <p:cNvPr id="259" name="Google Shape;259;p58"/>
          <p:cNvSpPr>
            <a:spLocks noGrp="1"/>
          </p:cNvSpPr>
          <p:nvPr>
            <p:ph type="pic" idx="2"/>
          </p:nvPr>
        </p:nvSpPr>
        <p:spPr>
          <a:xfrm>
            <a:off x="5393626" y="1238250"/>
            <a:ext cx="2197800" cy="319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/>
          <a:lstStyle>
            <a:lvl1pPr marR="0" lvl="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Helvetica Neue Light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R="0" lvl="1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Helvetica Neue Light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R="0" lvl="2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Helvetica Neue Light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R="0" lvl="3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Helvetica Neue Light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R="0" lvl="4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Helvetica Neue Light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R="0" lvl="5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Helvetica Neue Light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R="0" lvl="6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Helvetica Neue Light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R="0" lvl="7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Helvetica Neue Light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R="0" lvl="8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Helvetica Neue Light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endParaRPr/>
          </a:p>
        </p:txBody>
      </p:sp>
      <p:sp>
        <p:nvSpPr>
          <p:cNvPr id="260" name="Google Shape;260;p58"/>
          <p:cNvSpPr txBox="1">
            <a:spLocks noGrp="1"/>
          </p:cNvSpPr>
          <p:nvPr>
            <p:ph type="body" idx="1"/>
          </p:nvPr>
        </p:nvSpPr>
        <p:spPr>
          <a:xfrm>
            <a:off x="1548000" y="4010025"/>
            <a:ext cx="3690900" cy="4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L="457200" lvl="0" indent="-2286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858785"/>
              </a:buClr>
              <a:buSzPts val="900"/>
              <a:buFont typeface="Arial"/>
              <a:buNone/>
              <a:defRPr sz="900">
                <a:solidFill>
                  <a:srgbClr val="85878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858785"/>
              </a:buClr>
              <a:buSzPts val="900"/>
              <a:buFont typeface="Arial"/>
              <a:buNone/>
              <a:defRPr sz="900">
                <a:solidFill>
                  <a:srgbClr val="85878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858785"/>
              </a:buClr>
              <a:buSzPts val="900"/>
              <a:buFont typeface="Arial"/>
              <a:buNone/>
              <a:defRPr sz="900">
                <a:solidFill>
                  <a:srgbClr val="85878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858785"/>
              </a:buClr>
              <a:buSzPts val="900"/>
              <a:buFont typeface="Arial"/>
              <a:buNone/>
              <a:defRPr sz="900">
                <a:solidFill>
                  <a:srgbClr val="85878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858785"/>
              </a:buClr>
              <a:buSzPts val="900"/>
              <a:buFont typeface="Arial"/>
              <a:buNone/>
              <a:defRPr sz="900">
                <a:solidFill>
                  <a:srgbClr val="85878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26035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500"/>
              <a:buChar char="•"/>
              <a:defRPr/>
            </a:lvl6pPr>
            <a:lvl7pPr marL="3200400" lvl="6" indent="-26035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500"/>
              <a:buChar char="•"/>
              <a:defRPr/>
            </a:lvl7pPr>
            <a:lvl8pPr marL="3657600" lvl="7" indent="-26035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500"/>
              <a:buChar char="•"/>
              <a:defRPr/>
            </a:lvl8pPr>
            <a:lvl9pPr marL="4114800" lvl="8" indent="-26035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500"/>
              <a:buChar char="•"/>
              <a:defRPr/>
            </a:lvl9pPr>
          </a:lstStyle>
          <a:p>
            <a:endParaRPr/>
          </a:p>
        </p:txBody>
      </p:sp>
      <p:sp>
        <p:nvSpPr>
          <p:cNvPr id="261" name="Google Shape;261;p58"/>
          <p:cNvSpPr txBox="1">
            <a:spLocks noGrp="1"/>
          </p:cNvSpPr>
          <p:nvPr>
            <p:ph type="title"/>
          </p:nvPr>
        </p:nvSpPr>
        <p:spPr>
          <a:xfrm>
            <a:off x="1548000" y="428625"/>
            <a:ext cx="4752900" cy="59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/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ABE2"/>
              </a:buClr>
              <a:buSzPts val="2400"/>
              <a:buFont typeface="Arial Narrow"/>
              <a:buNone/>
              <a:defRPr sz="2400" b="1" cap="none">
                <a:solidFill>
                  <a:srgbClr val="00ABE2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9pPr>
          </a:lstStyle>
          <a:p>
            <a:endParaRPr/>
          </a:p>
        </p:txBody>
      </p:sp>
      <p:cxnSp>
        <p:nvCxnSpPr>
          <p:cNvPr id="262" name="Google Shape;262;p58"/>
          <p:cNvCxnSpPr/>
          <p:nvPr/>
        </p:nvCxnSpPr>
        <p:spPr>
          <a:xfrm>
            <a:off x="1548000" y="456009"/>
            <a:ext cx="4077000" cy="1200"/>
          </a:xfrm>
          <a:prstGeom prst="straightConnector1">
            <a:avLst/>
          </a:prstGeom>
          <a:noFill/>
          <a:ln w="50800" cap="flat" cmpd="sng">
            <a:solidFill>
              <a:srgbClr val="00ABE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63" name="Google Shape;263;p58"/>
          <p:cNvCxnSpPr/>
          <p:nvPr/>
        </p:nvCxnSpPr>
        <p:spPr>
          <a:xfrm>
            <a:off x="1548000" y="998934"/>
            <a:ext cx="4077000" cy="1200"/>
          </a:xfrm>
          <a:prstGeom prst="straightConnector1">
            <a:avLst/>
          </a:prstGeom>
          <a:noFill/>
          <a:ln w="50800" cap="flat" cmpd="sng">
            <a:solidFill>
              <a:srgbClr val="00ABE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64" name="Google Shape;264;p58"/>
          <p:cNvSpPr txBox="1">
            <a:spLocks noGrp="1"/>
          </p:cNvSpPr>
          <p:nvPr>
            <p:ph type="sldNum" idx="12"/>
          </p:nvPr>
        </p:nvSpPr>
        <p:spPr>
          <a:xfrm>
            <a:off x="4457700" y="4629150"/>
            <a:ext cx="1600200" cy="2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Picture with Caption">
  <p:cSld name="4_Picture with Caption">
    <p:bg>
      <p:bgPr>
        <a:solidFill>
          <a:srgbClr val="FFFFFE"/>
        </a:solidFill>
        <a:effectLst/>
      </p:bgPr>
    </p:bg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" name="Google Shape;266;p59" descr="Picture 1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43000" y="4800600"/>
            <a:ext cx="6884999" cy="35683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7" name="Google Shape;267;p59" descr="Picture 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66949" y="0"/>
            <a:ext cx="1234358" cy="1106351"/>
          </a:xfrm>
          <a:prstGeom prst="rect">
            <a:avLst/>
          </a:prstGeom>
          <a:noFill/>
          <a:ln>
            <a:noFill/>
          </a:ln>
        </p:spPr>
      </p:pic>
      <p:sp>
        <p:nvSpPr>
          <p:cNvPr id="268" name="Google Shape;268;p59"/>
          <p:cNvSpPr txBox="1">
            <a:spLocks noGrp="1"/>
          </p:cNvSpPr>
          <p:nvPr>
            <p:ph type="body" idx="1"/>
          </p:nvPr>
        </p:nvSpPr>
        <p:spPr>
          <a:xfrm>
            <a:off x="3600450" y="1238250"/>
            <a:ext cx="3990900" cy="293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L="457200" lvl="0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ABE2"/>
              </a:buClr>
              <a:buSzPts val="1400"/>
              <a:buFont typeface="Arial"/>
              <a:buChar char="•"/>
              <a:defRPr sz="1400">
                <a:solidFill>
                  <a:srgbClr val="002C44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ABE2"/>
              </a:buClr>
              <a:buSzPts val="1400"/>
              <a:buFont typeface="Arial"/>
              <a:buNone/>
              <a:defRPr sz="1400">
                <a:solidFill>
                  <a:srgbClr val="002C44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ABE2"/>
              </a:buClr>
              <a:buSzPts val="1400"/>
              <a:buFont typeface="Arial"/>
              <a:buChar char="•"/>
              <a:defRPr sz="1400">
                <a:solidFill>
                  <a:srgbClr val="002C44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ABE2"/>
              </a:buClr>
              <a:buSzPts val="1400"/>
              <a:buFont typeface="Arial"/>
              <a:buChar char="–"/>
              <a:defRPr sz="1400">
                <a:solidFill>
                  <a:srgbClr val="002C44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ABE2"/>
              </a:buClr>
              <a:buSzPts val="1400"/>
              <a:buFont typeface="Arial"/>
              <a:buChar char="»"/>
              <a:defRPr sz="1400">
                <a:solidFill>
                  <a:srgbClr val="002C44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26035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500"/>
              <a:buChar char="•"/>
              <a:defRPr/>
            </a:lvl6pPr>
            <a:lvl7pPr marL="3200400" lvl="6" indent="-26035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500"/>
              <a:buChar char="•"/>
              <a:defRPr/>
            </a:lvl7pPr>
            <a:lvl8pPr marL="3657600" lvl="7" indent="-26035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500"/>
              <a:buChar char="•"/>
              <a:defRPr/>
            </a:lvl8pPr>
            <a:lvl9pPr marL="4114800" lvl="8" indent="-26035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500"/>
              <a:buChar char="•"/>
              <a:defRPr/>
            </a:lvl9pPr>
          </a:lstStyle>
          <a:p>
            <a:endParaRPr/>
          </a:p>
        </p:txBody>
      </p:sp>
      <p:sp>
        <p:nvSpPr>
          <p:cNvPr id="269" name="Google Shape;269;p59"/>
          <p:cNvSpPr txBox="1">
            <a:spLocks noGrp="1"/>
          </p:cNvSpPr>
          <p:nvPr>
            <p:ph type="title"/>
          </p:nvPr>
        </p:nvSpPr>
        <p:spPr>
          <a:xfrm>
            <a:off x="1548000" y="428625"/>
            <a:ext cx="4752900" cy="59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/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ABE2"/>
              </a:buClr>
              <a:buSzPts val="2400"/>
              <a:buFont typeface="Arial Narrow"/>
              <a:buNone/>
              <a:defRPr sz="2400" b="1" cap="none">
                <a:solidFill>
                  <a:srgbClr val="00ABE2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9pPr>
          </a:lstStyle>
          <a:p>
            <a:endParaRPr/>
          </a:p>
        </p:txBody>
      </p:sp>
      <p:cxnSp>
        <p:nvCxnSpPr>
          <p:cNvPr id="270" name="Google Shape;270;p59"/>
          <p:cNvCxnSpPr/>
          <p:nvPr/>
        </p:nvCxnSpPr>
        <p:spPr>
          <a:xfrm>
            <a:off x="1548000" y="456009"/>
            <a:ext cx="4077000" cy="1200"/>
          </a:xfrm>
          <a:prstGeom prst="straightConnector1">
            <a:avLst/>
          </a:prstGeom>
          <a:noFill/>
          <a:ln w="50800" cap="flat" cmpd="sng">
            <a:solidFill>
              <a:srgbClr val="00ABE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71" name="Google Shape;271;p59"/>
          <p:cNvCxnSpPr/>
          <p:nvPr/>
        </p:nvCxnSpPr>
        <p:spPr>
          <a:xfrm>
            <a:off x="1548000" y="998934"/>
            <a:ext cx="4077000" cy="1200"/>
          </a:xfrm>
          <a:prstGeom prst="straightConnector1">
            <a:avLst/>
          </a:prstGeom>
          <a:noFill/>
          <a:ln w="50800" cap="flat" cmpd="sng">
            <a:solidFill>
              <a:srgbClr val="00ABE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72" name="Google Shape;272;p59"/>
          <p:cNvSpPr txBox="1">
            <a:spLocks noGrp="1"/>
          </p:cNvSpPr>
          <p:nvPr>
            <p:ph type="sldNum" idx="12"/>
          </p:nvPr>
        </p:nvSpPr>
        <p:spPr>
          <a:xfrm>
            <a:off x="4457700" y="4629150"/>
            <a:ext cx="1600200" cy="2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Picture with Caption">
  <p:cSld name="5_Picture with Caption 2">
    <p:bg>
      <p:bgPr>
        <a:solidFill>
          <a:srgbClr val="FFFFFE"/>
        </a:solidFill>
        <a:effectLst/>
      </p:bgPr>
    </p:bg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4" name="Google Shape;274;p60" descr="Picture 1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43000" y="4800600"/>
            <a:ext cx="6884999" cy="356831"/>
          </a:xfrm>
          <a:prstGeom prst="rect">
            <a:avLst/>
          </a:prstGeom>
          <a:noFill/>
          <a:ln>
            <a:noFill/>
          </a:ln>
        </p:spPr>
      </p:pic>
      <p:pic>
        <p:nvPicPr>
          <p:cNvPr id="275" name="Google Shape;275;p60" descr="Picture 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66949" y="0"/>
            <a:ext cx="1234358" cy="1106351"/>
          </a:xfrm>
          <a:prstGeom prst="rect">
            <a:avLst/>
          </a:prstGeom>
          <a:noFill/>
          <a:ln>
            <a:noFill/>
          </a:ln>
        </p:spPr>
      </p:pic>
      <p:sp>
        <p:nvSpPr>
          <p:cNvPr id="276" name="Google Shape;276;p60"/>
          <p:cNvSpPr txBox="1">
            <a:spLocks noGrp="1"/>
          </p:cNvSpPr>
          <p:nvPr>
            <p:ph type="body" idx="1"/>
          </p:nvPr>
        </p:nvSpPr>
        <p:spPr>
          <a:xfrm>
            <a:off x="1548000" y="1238250"/>
            <a:ext cx="1890000" cy="295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L="457200" lvl="0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ABE2"/>
              </a:buClr>
              <a:buSzPts val="2100"/>
              <a:buFont typeface="Arial Narrow"/>
              <a:buNone/>
              <a:defRPr sz="2100" cap="none">
                <a:solidFill>
                  <a:srgbClr val="00ABE2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marL="914400" lvl="1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ABE2"/>
              </a:buClr>
              <a:buSzPts val="2100"/>
              <a:buFont typeface="Arial Narrow"/>
              <a:buNone/>
              <a:defRPr sz="2100" cap="none">
                <a:solidFill>
                  <a:srgbClr val="00ABE2"/>
                </a:solidFill>
                <a:latin typeface="Arial Narrow"/>
                <a:ea typeface="Arial Narrow"/>
                <a:cs typeface="Arial Narrow"/>
                <a:sym typeface="Arial Narrow"/>
              </a:defRPr>
            </a:lvl2pPr>
            <a:lvl3pPr marL="1371600" lvl="2" indent="-3619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ABE2"/>
              </a:buClr>
              <a:buSzPts val="2100"/>
              <a:buFont typeface="Arial Narrow"/>
              <a:buChar char="•"/>
              <a:defRPr sz="2100" cap="none">
                <a:solidFill>
                  <a:srgbClr val="00ABE2"/>
                </a:solidFill>
                <a:latin typeface="Arial Narrow"/>
                <a:ea typeface="Arial Narrow"/>
                <a:cs typeface="Arial Narrow"/>
                <a:sym typeface="Arial Narrow"/>
              </a:defRPr>
            </a:lvl3pPr>
            <a:lvl4pPr marL="1828800" lvl="3" indent="-3619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ABE2"/>
              </a:buClr>
              <a:buSzPts val="2100"/>
              <a:buFont typeface="Arial Narrow"/>
              <a:buChar char="–"/>
              <a:defRPr sz="2100" cap="none">
                <a:solidFill>
                  <a:srgbClr val="00ABE2"/>
                </a:solidFill>
                <a:latin typeface="Arial Narrow"/>
                <a:ea typeface="Arial Narrow"/>
                <a:cs typeface="Arial Narrow"/>
                <a:sym typeface="Arial Narrow"/>
              </a:defRPr>
            </a:lvl4pPr>
            <a:lvl5pPr marL="2286000" lvl="4" indent="-3619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ABE2"/>
              </a:buClr>
              <a:buSzPts val="2100"/>
              <a:buFont typeface="Arial Narrow"/>
              <a:buChar char="»"/>
              <a:defRPr sz="2100" cap="none">
                <a:solidFill>
                  <a:srgbClr val="00ABE2"/>
                </a:solidFill>
                <a:latin typeface="Arial Narrow"/>
                <a:ea typeface="Arial Narrow"/>
                <a:cs typeface="Arial Narrow"/>
                <a:sym typeface="Arial Narrow"/>
              </a:defRPr>
            </a:lvl5pPr>
            <a:lvl6pPr marL="2743200" lvl="5" indent="-26035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500"/>
              <a:buChar char="•"/>
              <a:defRPr/>
            </a:lvl6pPr>
            <a:lvl7pPr marL="3200400" lvl="6" indent="-26035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500"/>
              <a:buChar char="•"/>
              <a:defRPr/>
            </a:lvl7pPr>
            <a:lvl8pPr marL="3657600" lvl="7" indent="-26035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500"/>
              <a:buChar char="•"/>
              <a:defRPr/>
            </a:lvl8pPr>
            <a:lvl9pPr marL="4114800" lvl="8" indent="-26035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500"/>
              <a:buChar char="•"/>
              <a:defRPr/>
            </a:lvl9pPr>
          </a:lstStyle>
          <a:p>
            <a:endParaRPr/>
          </a:p>
        </p:txBody>
      </p:sp>
      <p:sp>
        <p:nvSpPr>
          <p:cNvPr id="277" name="Google Shape;277;p60"/>
          <p:cNvSpPr txBox="1">
            <a:spLocks noGrp="1"/>
          </p:cNvSpPr>
          <p:nvPr>
            <p:ph type="title"/>
          </p:nvPr>
        </p:nvSpPr>
        <p:spPr>
          <a:xfrm>
            <a:off x="1548000" y="428625"/>
            <a:ext cx="4752900" cy="59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/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ABE2"/>
              </a:buClr>
              <a:buSzPts val="2400"/>
              <a:buFont typeface="Arial Narrow"/>
              <a:buNone/>
              <a:defRPr sz="2400" b="1" cap="none">
                <a:solidFill>
                  <a:srgbClr val="00ABE2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9pPr>
          </a:lstStyle>
          <a:p>
            <a:endParaRPr/>
          </a:p>
        </p:txBody>
      </p:sp>
      <p:cxnSp>
        <p:nvCxnSpPr>
          <p:cNvPr id="278" name="Google Shape;278;p60"/>
          <p:cNvCxnSpPr/>
          <p:nvPr/>
        </p:nvCxnSpPr>
        <p:spPr>
          <a:xfrm>
            <a:off x="1548000" y="456009"/>
            <a:ext cx="4077000" cy="1200"/>
          </a:xfrm>
          <a:prstGeom prst="straightConnector1">
            <a:avLst/>
          </a:prstGeom>
          <a:noFill/>
          <a:ln w="50800" cap="flat" cmpd="sng">
            <a:solidFill>
              <a:srgbClr val="00ABE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79" name="Google Shape;279;p60"/>
          <p:cNvCxnSpPr/>
          <p:nvPr/>
        </p:nvCxnSpPr>
        <p:spPr>
          <a:xfrm>
            <a:off x="1548000" y="998934"/>
            <a:ext cx="4077000" cy="1200"/>
          </a:xfrm>
          <a:prstGeom prst="straightConnector1">
            <a:avLst/>
          </a:prstGeom>
          <a:noFill/>
          <a:ln w="50800" cap="flat" cmpd="sng">
            <a:solidFill>
              <a:srgbClr val="00ABE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80" name="Google Shape;280;p60"/>
          <p:cNvSpPr txBox="1">
            <a:spLocks noGrp="1"/>
          </p:cNvSpPr>
          <p:nvPr>
            <p:ph type="sldNum" idx="12"/>
          </p:nvPr>
        </p:nvSpPr>
        <p:spPr>
          <a:xfrm>
            <a:off x="4457700" y="4629150"/>
            <a:ext cx="1600200" cy="2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Subtítulo">
  <p:cSld name="Título e Subtítulo"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61"/>
          <p:cNvSpPr txBox="1">
            <a:spLocks noGrp="1"/>
          </p:cNvSpPr>
          <p:nvPr>
            <p:ph type="title"/>
          </p:nvPr>
        </p:nvSpPr>
        <p:spPr>
          <a:xfrm>
            <a:off x="1812726" y="863947"/>
            <a:ext cx="5518500" cy="17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283" name="Google Shape;283;p61"/>
          <p:cNvSpPr txBox="1">
            <a:spLocks noGrp="1"/>
          </p:cNvSpPr>
          <p:nvPr>
            <p:ph type="body" idx="1"/>
          </p:nvPr>
        </p:nvSpPr>
        <p:spPr>
          <a:xfrm>
            <a:off x="1812726" y="2658814"/>
            <a:ext cx="5518500" cy="5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/>
          <a:lstStyle>
            <a:lvl1pPr marL="45720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lvl="2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lvl="3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lvl="4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lvl="5" indent="-26035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500"/>
              <a:buChar char="•"/>
              <a:defRPr/>
            </a:lvl6pPr>
            <a:lvl7pPr marL="3200400" lvl="6" indent="-26035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500"/>
              <a:buChar char="•"/>
              <a:defRPr/>
            </a:lvl7pPr>
            <a:lvl8pPr marL="3657600" lvl="7" indent="-26035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500"/>
              <a:buChar char="•"/>
              <a:defRPr/>
            </a:lvl8pPr>
            <a:lvl9pPr marL="4114800" lvl="8" indent="-26035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500"/>
              <a:buChar char="•"/>
              <a:defRPr/>
            </a:lvl9pPr>
          </a:lstStyle>
          <a:p>
            <a:endParaRPr/>
          </a:p>
        </p:txBody>
      </p:sp>
      <p:sp>
        <p:nvSpPr>
          <p:cNvPr id="284" name="Google Shape;284;p61"/>
          <p:cNvSpPr txBox="1">
            <a:spLocks noGrp="1"/>
          </p:cNvSpPr>
          <p:nvPr>
            <p:ph type="sldNum" idx="12"/>
          </p:nvPr>
        </p:nvSpPr>
        <p:spPr>
          <a:xfrm>
            <a:off x="4482789" y="4902398"/>
            <a:ext cx="174900" cy="17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8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Marcadores">
  <p:cSld name="Título e Marcadores"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62"/>
          <p:cNvSpPr txBox="1">
            <a:spLocks noGrp="1"/>
          </p:cNvSpPr>
          <p:nvPr>
            <p:ph type="title"/>
          </p:nvPr>
        </p:nvSpPr>
        <p:spPr>
          <a:xfrm>
            <a:off x="633413" y="357188"/>
            <a:ext cx="78771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ctr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287" name="Google Shape;287;p62"/>
          <p:cNvSpPr txBox="1">
            <a:spLocks noGrp="1"/>
          </p:cNvSpPr>
          <p:nvPr>
            <p:ph type="body" idx="1"/>
          </p:nvPr>
        </p:nvSpPr>
        <p:spPr>
          <a:xfrm>
            <a:off x="633413" y="1214438"/>
            <a:ext cx="7877100" cy="345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ctr" anchorCtr="0"/>
          <a:lstStyle>
            <a:lvl1pPr marL="457200" lvl="0" indent="-26035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500"/>
              <a:buChar char="•"/>
              <a:defRPr/>
            </a:lvl1pPr>
            <a:lvl2pPr marL="914400" lvl="1" indent="-26035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500"/>
              <a:buChar char="•"/>
              <a:defRPr/>
            </a:lvl2pPr>
            <a:lvl3pPr marL="1371600" lvl="2" indent="-26035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500"/>
              <a:buChar char="•"/>
              <a:defRPr/>
            </a:lvl3pPr>
            <a:lvl4pPr marL="1828800" lvl="3" indent="-26035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500"/>
              <a:buChar char="•"/>
              <a:defRPr/>
            </a:lvl4pPr>
            <a:lvl5pPr marL="2286000" lvl="4" indent="-26035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500"/>
              <a:buChar char="•"/>
              <a:defRPr/>
            </a:lvl5pPr>
            <a:lvl6pPr marL="2743200" lvl="5" indent="-26035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500"/>
              <a:buChar char="•"/>
              <a:defRPr/>
            </a:lvl6pPr>
            <a:lvl7pPr marL="3200400" lvl="6" indent="-26035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500"/>
              <a:buChar char="•"/>
              <a:defRPr/>
            </a:lvl7pPr>
            <a:lvl8pPr marL="3657600" lvl="7" indent="-26035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500"/>
              <a:buChar char="•"/>
              <a:defRPr/>
            </a:lvl8pPr>
            <a:lvl9pPr marL="4114800" lvl="8" indent="-26035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500"/>
              <a:buChar char="•"/>
              <a:defRPr/>
            </a:lvl9pPr>
          </a:lstStyle>
          <a:p>
            <a:endParaRPr/>
          </a:p>
        </p:txBody>
      </p:sp>
      <p:sp>
        <p:nvSpPr>
          <p:cNvPr id="288" name="Google Shape;288;p62"/>
          <p:cNvSpPr txBox="1">
            <a:spLocks noGrp="1"/>
          </p:cNvSpPr>
          <p:nvPr>
            <p:ph type="sldNum" idx="12"/>
          </p:nvPr>
        </p:nvSpPr>
        <p:spPr>
          <a:xfrm>
            <a:off x="4484637" y="4905375"/>
            <a:ext cx="170100" cy="17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Marcadores">
  <p:cSld name="Título e Marcadores 2"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63"/>
          <p:cNvSpPr txBox="1">
            <a:spLocks noGrp="1"/>
          </p:cNvSpPr>
          <p:nvPr>
            <p:ph type="title"/>
          </p:nvPr>
        </p:nvSpPr>
        <p:spPr>
          <a:xfrm>
            <a:off x="1043682" y="587871"/>
            <a:ext cx="7056600" cy="76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075" tIns="17075" rIns="17075" bIns="17075" anchor="ctr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291" name="Google Shape;291;p63"/>
          <p:cNvSpPr txBox="1">
            <a:spLocks noGrp="1"/>
          </p:cNvSpPr>
          <p:nvPr>
            <p:ph type="body" idx="1"/>
          </p:nvPr>
        </p:nvSpPr>
        <p:spPr>
          <a:xfrm>
            <a:off x="1043682" y="1355824"/>
            <a:ext cx="7056600" cy="309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075" tIns="17075" rIns="17075" bIns="17075" anchor="ctr" anchorCtr="0"/>
          <a:lstStyle>
            <a:lvl1pPr marL="457200" lvl="0" indent="-26035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500"/>
              <a:buChar char="•"/>
              <a:defRPr/>
            </a:lvl1pPr>
            <a:lvl2pPr marL="914400" lvl="1" indent="-26035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500"/>
              <a:buChar char="•"/>
              <a:defRPr/>
            </a:lvl2pPr>
            <a:lvl3pPr marL="1371600" lvl="2" indent="-26035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500"/>
              <a:buChar char="•"/>
              <a:defRPr/>
            </a:lvl3pPr>
            <a:lvl4pPr marL="1828800" lvl="3" indent="-26035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500"/>
              <a:buChar char="•"/>
              <a:defRPr/>
            </a:lvl4pPr>
            <a:lvl5pPr marL="2286000" lvl="4" indent="-26035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500"/>
              <a:buChar char="•"/>
              <a:defRPr/>
            </a:lvl5pPr>
            <a:lvl6pPr marL="2743200" lvl="5" indent="-26035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500"/>
              <a:buChar char="•"/>
              <a:defRPr/>
            </a:lvl6pPr>
            <a:lvl7pPr marL="3200400" lvl="6" indent="-26035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500"/>
              <a:buChar char="•"/>
              <a:defRPr/>
            </a:lvl7pPr>
            <a:lvl8pPr marL="3657600" lvl="7" indent="-26035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500"/>
              <a:buChar char="•"/>
              <a:defRPr/>
            </a:lvl8pPr>
            <a:lvl9pPr marL="4114800" lvl="8" indent="-26035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500"/>
              <a:buChar char="•"/>
              <a:defRPr/>
            </a:lvl9pPr>
          </a:lstStyle>
          <a:p>
            <a:endParaRPr/>
          </a:p>
        </p:txBody>
      </p:sp>
      <p:sp>
        <p:nvSpPr>
          <p:cNvPr id="292" name="Google Shape;292;p63"/>
          <p:cNvSpPr txBox="1">
            <a:spLocks noGrp="1"/>
          </p:cNvSpPr>
          <p:nvPr>
            <p:ph type="sldNum" idx="12"/>
          </p:nvPr>
        </p:nvSpPr>
        <p:spPr>
          <a:xfrm>
            <a:off x="4486869" y="4662289"/>
            <a:ext cx="166200" cy="17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075" tIns="17075" rIns="17075" bIns="17075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 2"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64"/>
          <p:cNvSpPr>
            <a:spLocks noGrp="1"/>
          </p:cNvSpPr>
          <p:nvPr>
            <p:ph type="pic" idx="2"/>
          </p:nvPr>
        </p:nvSpPr>
        <p:spPr>
          <a:xfrm>
            <a:off x="1548000" y="1238250"/>
            <a:ext cx="6043500" cy="29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/>
          <a:lstStyle>
            <a:lvl1pPr marR="0" lvl="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Helvetica Neue Light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R="0" lvl="1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Helvetica Neue Light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R="0" lvl="2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Helvetica Neue Light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R="0" lvl="3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Helvetica Neue Light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R="0" lvl="4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Helvetica Neue Light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R="0" lvl="5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Helvetica Neue Light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R="0" lvl="6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Helvetica Neue Light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R="0" lvl="7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Helvetica Neue Light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R="0" lvl="8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Helvetica Neue Light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endParaRPr/>
          </a:p>
        </p:txBody>
      </p:sp>
      <p:sp>
        <p:nvSpPr>
          <p:cNvPr id="295" name="Google Shape;295;p64"/>
          <p:cNvSpPr txBox="1">
            <a:spLocks noGrp="1"/>
          </p:cNvSpPr>
          <p:nvPr>
            <p:ph type="body" idx="1"/>
          </p:nvPr>
        </p:nvSpPr>
        <p:spPr>
          <a:xfrm>
            <a:off x="1548000" y="4210050"/>
            <a:ext cx="6090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L="457200" lvl="0" indent="-2286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960048"/>
              </a:buClr>
              <a:buSzPts val="900"/>
              <a:buFont typeface="Arial"/>
              <a:buNone/>
              <a:defRPr sz="900">
                <a:solidFill>
                  <a:srgbClr val="96004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960048"/>
              </a:buClr>
              <a:buSzPts val="900"/>
              <a:buFont typeface="Arial"/>
              <a:buNone/>
              <a:defRPr sz="900">
                <a:solidFill>
                  <a:srgbClr val="96004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960048"/>
              </a:buClr>
              <a:buSzPts val="900"/>
              <a:buFont typeface="Arial"/>
              <a:buNone/>
              <a:defRPr sz="900">
                <a:solidFill>
                  <a:srgbClr val="96004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960048"/>
              </a:buClr>
              <a:buSzPts val="900"/>
              <a:buFont typeface="Arial"/>
              <a:buNone/>
              <a:defRPr sz="900">
                <a:solidFill>
                  <a:srgbClr val="96004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960048"/>
              </a:buClr>
              <a:buSzPts val="900"/>
              <a:buFont typeface="Arial"/>
              <a:buNone/>
              <a:defRPr sz="900">
                <a:solidFill>
                  <a:srgbClr val="96004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26035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500"/>
              <a:buChar char="•"/>
              <a:defRPr/>
            </a:lvl6pPr>
            <a:lvl7pPr marL="3200400" lvl="6" indent="-26035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500"/>
              <a:buChar char="•"/>
              <a:defRPr/>
            </a:lvl7pPr>
            <a:lvl8pPr marL="3657600" lvl="7" indent="-26035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500"/>
              <a:buChar char="•"/>
              <a:defRPr/>
            </a:lvl8pPr>
            <a:lvl9pPr marL="4114800" lvl="8" indent="-26035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500"/>
              <a:buChar char="•"/>
              <a:defRPr/>
            </a:lvl9pPr>
          </a:lstStyle>
          <a:p>
            <a:endParaRPr/>
          </a:p>
        </p:txBody>
      </p:sp>
      <p:sp>
        <p:nvSpPr>
          <p:cNvPr id="296" name="Google Shape;296;p64"/>
          <p:cNvSpPr txBox="1">
            <a:spLocks noGrp="1"/>
          </p:cNvSpPr>
          <p:nvPr>
            <p:ph type="title"/>
          </p:nvPr>
        </p:nvSpPr>
        <p:spPr>
          <a:xfrm>
            <a:off x="1548000" y="428625"/>
            <a:ext cx="4752900" cy="59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/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ABE2"/>
              </a:buClr>
              <a:buSzPts val="2400"/>
              <a:buFont typeface="Arial Narrow"/>
              <a:buNone/>
              <a:defRPr sz="2400" b="1" cap="none">
                <a:solidFill>
                  <a:srgbClr val="00ABE2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297" name="Google Shape;297;p64"/>
          <p:cNvSpPr txBox="1">
            <a:spLocks noGrp="1"/>
          </p:cNvSpPr>
          <p:nvPr>
            <p:ph type="sldNum" idx="12"/>
          </p:nvPr>
        </p:nvSpPr>
        <p:spPr>
          <a:xfrm>
            <a:off x="4457700" y="4629150"/>
            <a:ext cx="1600200" cy="2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Subtítulo">
  <p:cSld name="Título e Subtítulo 2"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65"/>
          <p:cNvSpPr txBox="1">
            <a:spLocks noGrp="1"/>
          </p:cNvSpPr>
          <p:nvPr>
            <p:ph type="title"/>
          </p:nvPr>
        </p:nvSpPr>
        <p:spPr>
          <a:xfrm>
            <a:off x="1073547" y="1040110"/>
            <a:ext cx="6996900" cy="156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075" tIns="17075" rIns="17075" bIns="17075" anchor="b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300" name="Google Shape;300;p65"/>
          <p:cNvSpPr txBox="1">
            <a:spLocks noGrp="1"/>
          </p:cNvSpPr>
          <p:nvPr>
            <p:ph type="body" idx="1"/>
          </p:nvPr>
        </p:nvSpPr>
        <p:spPr>
          <a:xfrm>
            <a:off x="1073547" y="2644279"/>
            <a:ext cx="6996900" cy="5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075" tIns="17075" rIns="17075" bIns="17075" anchor="t" anchorCtr="0"/>
          <a:lstStyle>
            <a:lvl1pPr marL="45720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Helvetica Neue Light"/>
              <a:buNone/>
              <a:defRPr sz="1700"/>
            </a:lvl1pPr>
            <a:lvl2pPr marL="914400" lvl="1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Helvetica Neue Light"/>
              <a:buNone/>
              <a:defRPr sz="1700"/>
            </a:lvl2pPr>
            <a:lvl3pPr marL="1371600" lvl="2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Helvetica Neue Light"/>
              <a:buNone/>
              <a:defRPr sz="1700"/>
            </a:lvl3pPr>
            <a:lvl4pPr marL="1828800" lvl="3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Helvetica Neue Light"/>
              <a:buNone/>
              <a:defRPr sz="1700"/>
            </a:lvl4pPr>
            <a:lvl5pPr marL="2286000" lvl="4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Helvetica Neue Light"/>
              <a:buNone/>
              <a:defRPr sz="1700"/>
            </a:lvl5pPr>
            <a:lvl6pPr marL="2743200" lvl="5" indent="-26035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500"/>
              <a:buChar char="•"/>
              <a:defRPr/>
            </a:lvl6pPr>
            <a:lvl7pPr marL="3200400" lvl="6" indent="-26035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500"/>
              <a:buChar char="•"/>
              <a:defRPr/>
            </a:lvl7pPr>
            <a:lvl8pPr marL="3657600" lvl="7" indent="-26035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500"/>
              <a:buChar char="•"/>
              <a:defRPr/>
            </a:lvl8pPr>
            <a:lvl9pPr marL="4114800" lvl="8" indent="-26035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500"/>
              <a:buChar char="•"/>
              <a:defRPr/>
            </a:lvl9pPr>
          </a:lstStyle>
          <a:p>
            <a:endParaRPr/>
          </a:p>
        </p:txBody>
      </p:sp>
      <p:sp>
        <p:nvSpPr>
          <p:cNvPr id="301" name="Google Shape;301;p65"/>
          <p:cNvSpPr txBox="1">
            <a:spLocks noGrp="1"/>
          </p:cNvSpPr>
          <p:nvPr>
            <p:ph type="sldNum" idx="12"/>
          </p:nvPr>
        </p:nvSpPr>
        <p:spPr>
          <a:xfrm>
            <a:off x="4486869" y="4662289"/>
            <a:ext cx="166200" cy="17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075" tIns="17075" rIns="17075" bIns="17075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07570797"/>
      </p:ext>
    </p:extLst>
  </p:cSld>
  <p:clrMapOvr>
    <a:masterClrMapping/>
  </p:clrMapOvr>
  <p:transition spd="med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Picture Placeholder 2"/>
          <p:cNvSpPr>
            <a:spLocks noGrp="1"/>
          </p:cNvSpPr>
          <p:nvPr>
            <p:ph type="pic" sz="half" idx="13"/>
          </p:nvPr>
        </p:nvSpPr>
        <p:spPr>
          <a:xfrm>
            <a:off x="1548000" y="1238250"/>
            <a:ext cx="6043426" cy="2905125"/>
          </a:xfrm>
          <a:prstGeom prst="rect">
            <a:avLst/>
          </a:prstGeom>
          <a:ln w="127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Nível de Corpo Um…"/>
          <p:cNvSpPr txBox="1">
            <a:spLocks noGrp="1"/>
          </p:cNvSpPr>
          <p:nvPr>
            <p:ph type="body" sz="quarter" idx="1"/>
          </p:nvPr>
        </p:nvSpPr>
        <p:spPr>
          <a:xfrm>
            <a:off x="1548000" y="4210050"/>
            <a:ext cx="6090526" cy="457200"/>
          </a:xfrm>
          <a:prstGeom prst="rect">
            <a:avLst/>
          </a:prstGeom>
          <a:ln w="12700"/>
        </p:spPr>
        <p:txBody>
          <a:bodyPr lIns="0" tIns="0" rIns="0" bIns="0" anchor="t"/>
          <a:lstStyle>
            <a:lvl1pPr marL="0" indent="0" defTabSz="342900">
              <a:spcBef>
                <a:spcPts val="188"/>
              </a:spcBef>
              <a:buSzTx/>
              <a:buNone/>
              <a:defRPr sz="900">
                <a:solidFill>
                  <a:srgbClr val="96004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indent="171450" defTabSz="342900">
              <a:spcBef>
                <a:spcPts val="188"/>
              </a:spcBef>
              <a:buSzTx/>
              <a:buNone/>
              <a:defRPr sz="900">
                <a:solidFill>
                  <a:srgbClr val="96004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indent="342900" defTabSz="342900">
              <a:spcBef>
                <a:spcPts val="188"/>
              </a:spcBef>
              <a:buSzTx/>
              <a:buNone/>
              <a:defRPr sz="900">
                <a:solidFill>
                  <a:srgbClr val="96004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indent="514350" defTabSz="342900">
              <a:spcBef>
                <a:spcPts val="188"/>
              </a:spcBef>
              <a:buSzTx/>
              <a:buNone/>
              <a:defRPr sz="900">
                <a:solidFill>
                  <a:srgbClr val="96004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indent="685800" defTabSz="342900">
              <a:spcBef>
                <a:spcPts val="188"/>
              </a:spcBef>
              <a:buSzTx/>
              <a:buNone/>
              <a:defRPr sz="900">
                <a:solidFill>
                  <a:srgbClr val="960048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86" name="Texto do Título"/>
          <p:cNvSpPr txBox="1">
            <a:spLocks noGrp="1"/>
          </p:cNvSpPr>
          <p:nvPr>
            <p:ph type="title"/>
          </p:nvPr>
        </p:nvSpPr>
        <p:spPr>
          <a:xfrm>
            <a:off x="1548000" y="428625"/>
            <a:ext cx="4752976" cy="596504"/>
          </a:xfrm>
          <a:prstGeom prst="rect">
            <a:avLst/>
          </a:prstGeom>
          <a:ln w="12700"/>
        </p:spPr>
        <p:txBody>
          <a:bodyPr lIns="0" tIns="0" rIns="0" bIns="0"/>
          <a:lstStyle>
            <a:lvl1pPr algn="l" defTabSz="342900">
              <a:defRPr sz="2400" b="1" cap="all">
                <a:solidFill>
                  <a:srgbClr val="00ABE2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r>
              <a:t>Texto do Título</a:t>
            </a:r>
          </a:p>
        </p:txBody>
      </p:sp>
      <p:sp>
        <p:nvSpPr>
          <p:cNvPr id="87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5736660" y="4628764"/>
            <a:ext cx="321240" cy="276998"/>
          </a:xfrm>
          <a:prstGeom prst="rect">
            <a:avLst/>
          </a:prstGeom>
        </p:spPr>
        <p:txBody>
          <a:bodyPr lIns="91439" tIns="91439" rIns="91439" bIns="91439" anchor="ctr"/>
          <a:lstStyle>
            <a:lvl1pPr algn="r" defTabSz="342900">
              <a:defRPr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33162224"/>
      </p:ext>
    </p:extLst>
  </p:cSld>
  <p:clrMapOvr>
    <a:masterClrMapping/>
  </p:clrMapOvr>
  <p:transition spd="med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2_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/>
          <p:nvPr/>
        </p:nvSpPr>
        <p:spPr>
          <a:xfrm>
            <a:off x="228600" y="-10437"/>
            <a:ext cx="8229315" cy="5164387"/>
          </a:xfrm>
          <a:custGeom>
            <a:avLst/>
            <a:gdLst/>
            <a:ahLst/>
            <a:cxnLst/>
            <a:rect l="l" t="t" r="r" b="b"/>
            <a:pathLst>
              <a:path w="328450" h="206122" extrusionOk="0">
                <a:moveTo>
                  <a:pt x="0" y="0"/>
                </a:moveTo>
                <a:lnTo>
                  <a:pt x="0" y="206122"/>
                </a:lnTo>
                <a:lnTo>
                  <a:pt x="328450" y="206122"/>
                </a:lnTo>
                <a:lnTo>
                  <a:pt x="273309" y="331"/>
                </a:lnTo>
                <a:close/>
              </a:path>
            </a:pathLst>
          </a:custGeom>
          <a:solidFill>
            <a:srgbClr val="000000">
              <a:alpha val="7058"/>
            </a:srgbClr>
          </a:solidFill>
          <a:ln>
            <a:noFill/>
          </a:ln>
        </p:spPr>
      </p:sp>
      <p:sp>
        <p:nvSpPr>
          <p:cNvPr id="56" name="Google Shape;56;p14"/>
          <p:cNvSpPr/>
          <p:nvPr/>
        </p:nvSpPr>
        <p:spPr>
          <a:xfrm>
            <a:off x="0" y="-10437"/>
            <a:ext cx="8229315" cy="5164387"/>
          </a:xfrm>
          <a:custGeom>
            <a:avLst/>
            <a:gdLst/>
            <a:ahLst/>
            <a:cxnLst/>
            <a:rect l="l" t="t" r="r" b="b"/>
            <a:pathLst>
              <a:path w="328450" h="206122" extrusionOk="0">
                <a:moveTo>
                  <a:pt x="0" y="0"/>
                </a:moveTo>
                <a:lnTo>
                  <a:pt x="0" y="206122"/>
                </a:lnTo>
                <a:lnTo>
                  <a:pt x="328450" y="206122"/>
                </a:lnTo>
                <a:lnTo>
                  <a:pt x="273309" y="33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57" name="Google Shape;57;p14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34760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1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26.xml"/><Relationship Id="rId21" Type="http://schemas.openxmlformats.org/officeDocument/2006/relationships/theme" Target="../theme/theme3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17" Type="http://schemas.openxmlformats.org/officeDocument/2006/relationships/slideLayout" Target="../slideLayouts/slideLayout40.xml"/><Relationship Id="rId2" Type="http://schemas.openxmlformats.org/officeDocument/2006/relationships/slideLayout" Target="../slideLayouts/slideLayout25.xml"/><Relationship Id="rId16" Type="http://schemas.openxmlformats.org/officeDocument/2006/relationships/slideLayout" Target="../slideLayouts/slideLayout39.xml"/><Relationship Id="rId20" Type="http://schemas.openxmlformats.org/officeDocument/2006/relationships/slideLayout" Target="../slideLayouts/slideLayout43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33.xml"/><Relationship Id="rId19" Type="http://schemas.openxmlformats.org/officeDocument/2006/relationships/slideLayout" Target="../slideLayouts/slideLayout42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713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3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5" name="Google Shape;155;p3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6" name="Google Shape;156;p3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48"/>
          <p:cNvSpPr txBox="1">
            <a:spLocks noGrp="1"/>
          </p:cNvSpPr>
          <p:nvPr>
            <p:ph type="title"/>
          </p:nvPr>
        </p:nvSpPr>
        <p:spPr>
          <a:xfrm>
            <a:off x="633413" y="357188"/>
            <a:ext cx="78771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 Light"/>
              <a:buNone/>
              <a:defRPr sz="4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 Light"/>
              <a:buNone/>
              <a:defRPr sz="4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 Light"/>
              <a:buNone/>
              <a:defRPr sz="4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 Light"/>
              <a:buNone/>
              <a:defRPr sz="4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 Light"/>
              <a:buNone/>
              <a:defRPr sz="4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 Light"/>
              <a:buNone/>
              <a:defRPr sz="4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 Light"/>
              <a:buNone/>
              <a:defRPr sz="4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 Light"/>
              <a:buNone/>
              <a:defRPr sz="4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 Light"/>
              <a:buNone/>
              <a:defRPr sz="4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endParaRPr/>
          </a:p>
        </p:txBody>
      </p:sp>
      <p:sp>
        <p:nvSpPr>
          <p:cNvPr id="200" name="Google Shape;200;p48"/>
          <p:cNvSpPr txBox="1">
            <a:spLocks noGrp="1"/>
          </p:cNvSpPr>
          <p:nvPr>
            <p:ph type="body" idx="1"/>
          </p:nvPr>
        </p:nvSpPr>
        <p:spPr>
          <a:xfrm>
            <a:off x="633413" y="1214438"/>
            <a:ext cx="7877100" cy="345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ctr" anchorCtr="0"/>
          <a:lstStyle>
            <a:lvl1pPr marL="457200" marR="0" lvl="0" indent="-32385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Helvetica Neue Light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914400" marR="0" lvl="1" indent="-32385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Helvetica Neue Light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1371600" marR="0" lvl="2" indent="-32385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Helvetica Neue Light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1828800" marR="0" lvl="3" indent="-32385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Helvetica Neue Light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2286000" marR="0" lvl="4" indent="-32385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Helvetica Neue Light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2743200" marR="0" lvl="5" indent="-32385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Helvetica Neue Light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3200400" marR="0" lvl="6" indent="-32385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Helvetica Neue Light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3657600" marR="0" lvl="7" indent="-32385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Helvetica Neue Light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4114800" marR="0" lvl="8" indent="-32385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Helvetica Neue Light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endParaRPr/>
          </a:p>
        </p:txBody>
      </p:sp>
      <p:sp>
        <p:nvSpPr>
          <p:cNvPr id="201" name="Google Shape;201;p48"/>
          <p:cNvSpPr txBox="1">
            <a:spLocks noGrp="1"/>
          </p:cNvSpPr>
          <p:nvPr>
            <p:ph type="sldNum" idx="12"/>
          </p:nvPr>
        </p:nvSpPr>
        <p:spPr>
          <a:xfrm>
            <a:off x="4484637" y="4905375"/>
            <a:ext cx="170100" cy="17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  <p:sldLayoutId id="2147483704" r:id="rId13"/>
    <p:sldLayoutId id="2147483705" r:id="rId14"/>
    <p:sldLayoutId id="2147483706" r:id="rId15"/>
    <p:sldLayoutId id="2147483707" r:id="rId16"/>
    <p:sldLayoutId id="2147483708" r:id="rId17"/>
    <p:sldLayoutId id="2147483714" r:id="rId18"/>
    <p:sldLayoutId id="2147483715" r:id="rId19"/>
    <p:sldLayoutId id="2147483716" r:id="rId2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novasmedidas.transparenciainternacional.org.br/wikilegis/" TargetMode="Externa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2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2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3.xml"/><Relationship Id="rId4" Type="http://schemas.openxmlformats.org/officeDocument/2006/relationships/image" Target="../media/image2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2.xml"/><Relationship Id="rId5" Type="http://schemas.openxmlformats.org/officeDocument/2006/relationships/image" Target="../media/image20.png"/><Relationship Id="rId4" Type="http://schemas.openxmlformats.org/officeDocument/2006/relationships/image" Target="../media/image27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2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2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2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20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21" name="image.tif" descr="image.ti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415778" y="2085975"/>
            <a:ext cx="4312445" cy="109180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0" name="Google Shape;370;p7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5400000">
            <a:off x="-1631825" y="1639750"/>
            <a:ext cx="5135574" cy="1871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71" name="Google Shape;371;p7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716500" y="97170"/>
            <a:ext cx="1277100" cy="569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72" name="Google Shape;372;p7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602625" y="3822550"/>
            <a:ext cx="1504849" cy="1094451"/>
          </a:xfrm>
          <a:prstGeom prst="rect">
            <a:avLst/>
          </a:prstGeom>
          <a:noFill/>
          <a:ln>
            <a:noFill/>
          </a:ln>
        </p:spPr>
      </p:pic>
      <p:sp>
        <p:nvSpPr>
          <p:cNvPr id="373" name="Google Shape;373;p73"/>
          <p:cNvSpPr txBox="1"/>
          <p:nvPr/>
        </p:nvSpPr>
        <p:spPr>
          <a:xfrm>
            <a:off x="1689300" y="769825"/>
            <a:ext cx="7454700" cy="9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pt-BR" sz="2500" b="1" i="0" u="none" strike="noStrike" cap="none">
                <a:solidFill>
                  <a:srgbClr val="999999"/>
                </a:solidFill>
                <a:latin typeface="Montserrat"/>
                <a:ea typeface="Montserrat"/>
                <a:cs typeface="Montserrat"/>
                <a:sym typeface="Montserrat"/>
              </a:rPr>
              <a:t>5ª etapa - Consulta pública ampliada</a:t>
            </a:r>
            <a:endParaRPr sz="2500" b="1" i="0" u="none" strike="noStrike" cap="none">
              <a:solidFill>
                <a:srgbClr val="99999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endParaRPr sz="2500" b="1" i="0" u="none" strike="noStrike" cap="none">
              <a:solidFill>
                <a:srgbClr val="99999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74" name="Google Shape;374;p73"/>
          <p:cNvSpPr txBox="1"/>
          <p:nvPr/>
        </p:nvSpPr>
        <p:spPr>
          <a:xfrm>
            <a:off x="1802575" y="1681225"/>
            <a:ext cx="6168300" cy="25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pt-BR" sz="2200" b="0" i="0" u="none" strike="noStrike" cap="none">
                <a:solidFill>
                  <a:srgbClr val="073763"/>
                </a:solidFill>
                <a:latin typeface="Dosis"/>
                <a:ea typeface="Dosis"/>
                <a:cs typeface="Dosis"/>
                <a:sym typeface="Dosis"/>
              </a:rPr>
              <a:t>A quinta etapa objetivou submeter as minutas elaboradas a uma ampla </a:t>
            </a:r>
            <a:r>
              <a:rPr lang="pt-BR" sz="2200" b="1" i="0" u="none" strike="noStrike" cap="none">
                <a:solidFill>
                  <a:srgbClr val="073763"/>
                </a:solidFill>
                <a:latin typeface="Dosis"/>
                <a:ea typeface="Dosis"/>
                <a:cs typeface="Dosis"/>
                <a:sym typeface="Dosis"/>
              </a:rPr>
              <a:t>avaliação da sociedade, por meio de plataforma online, e colher sugestões para seu aperfeiçoamento.</a:t>
            </a:r>
            <a:r>
              <a:rPr lang="pt-BR" sz="2200" b="0" i="0" u="none" strike="noStrike" cap="none">
                <a:solidFill>
                  <a:srgbClr val="073763"/>
                </a:solidFill>
                <a:latin typeface="Dosis"/>
                <a:ea typeface="Dosis"/>
                <a:cs typeface="Dosis"/>
                <a:sym typeface="Dosis"/>
              </a:rPr>
              <a:t> Pretendeu-se elevar a qualidade e efetividade do pacote de propostas apresentado à sociedade brasileira.</a:t>
            </a:r>
            <a:endParaRPr sz="2200" b="0" i="0" u="none" strike="noStrike" cap="none">
              <a:solidFill>
                <a:srgbClr val="073763"/>
              </a:solidFill>
              <a:latin typeface="Dosis"/>
              <a:ea typeface="Dosis"/>
              <a:cs typeface="Dosis"/>
              <a:sym typeface="Dosis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endParaRPr sz="2200" b="0" i="0" u="none" strike="noStrike" cap="none">
              <a:solidFill>
                <a:srgbClr val="073763"/>
              </a:solidFill>
              <a:latin typeface="Dosis"/>
              <a:ea typeface="Dosis"/>
              <a:cs typeface="Dosis"/>
              <a:sym typeface="Dosi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75" name="Google Shape;375;p7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759631" y="4735033"/>
            <a:ext cx="1233969" cy="1819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0" name="Google Shape;380;p7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16500" y="97170"/>
            <a:ext cx="1277100" cy="569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1" name="Google Shape;381;p74"/>
          <p:cNvPicPr preferRelativeResize="0"/>
          <p:nvPr/>
        </p:nvPicPr>
        <p:blipFill rotWithShape="1">
          <a:blip r:embed="rId4">
            <a:alphaModFix/>
          </a:blip>
          <a:srcRect l="-295" t="9456" r="1647" b="20857"/>
          <a:stretch/>
        </p:blipFill>
        <p:spPr>
          <a:xfrm>
            <a:off x="-36525" y="7925"/>
            <a:ext cx="9180526" cy="4157843"/>
          </a:xfrm>
          <a:prstGeom prst="rect">
            <a:avLst/>
          </a:prstGeom>
          <a:noFill/>
          <a:ln>
            <a:noFill/>
          </a:ln>
        </p:spPr>
      </p:pic>
      <p:sp>
        <p:nvSpPr>
          <p:cNvPr id="382" name="Google Shape;382;p74"/>
          <p:cNvSpPr txBox="1"/>
          <p:nvPr/>
        </p:nvSpPr>
        <p:spPr>
          <a:xfrm>
            <a:off x="918750" y="4505925"/>
            <a:ext cx="7306500" cy="3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http://novasmedidas.transparenciainternacional.org.br/wikilegis/</a:t>
            </a:r>
            <a:r>
              <a:rPr lang="pt-BR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7" name="Google Shape;387;p7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5400000">
            <a:off x="-1631825" y="1639750"/>
            <a:ext cx="5135574" cy="1871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8" name="Google Shape;388;p7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716500" y="97170"/>
            <a:ext cx="1277100" cy="569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9" name="Google Shape;389;p7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602625" y="3822550"/>
            <a:ext cx="1504849" cy="1094451"/>
          </a:xfrm>
          <a:prstGeom prst="rect">
            <a:avLst/>
          </a:prstGeom>
          <a:noFill/>
          <a:ln>
            <a:noFill/>
          </a:ln>
        </p:spPr>
      </p:pic>
      <p:sp>
        <p:nvSpPr>
          <p:cNvPr id="390" name="Google Shape;390;p75"/>
          <p:cNvSpPr txBox="1"/>
          <p:nvPr/>
        </p:nvSpPr>
        <p:spPr>
          <a:xfrm>
            <a:off x="1689300" y="769825"/>
            <a:ext cx="7454700" cy="9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pt-BR" sz="2500" b="1" i="0" u="none" strike="noStrike" cap="none">
                <a:solidFill>
                  <a:srgbClr val="999999"/>
                </a:solidFill>
                <a:latin typeface="Montserrat"/>
                <a:ea typeface="Montserrat"/>
                <a:cs typeface="Montserrat"/>
                <a:sym typeface="Montserrat"/>
              </a:rPr>
              <a:t>6ª etapa - Processamento dos resultados da Consulta Pública</a:t>
            </a:r>
            <a:endParaRPr sz="2500" b="1" i="0" u="none" strike="noStrike" cap="none">
              <a:solidFill>
                <a:srgbClr val="99999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endParaRPr sz="2500" b="1" i="0" u="none" strike="noStrike" cap="none">
              <a:solidFill>
                <a:srgbClr val="99999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91" name="Google Shape;391;p75"/>
          <p:cNvSpPr txBox="1"/>
          <p:nvPr/>
        </p:nvSpPr>
        <p:spPr>
          <a:xfrm>
            <a:off x="1689300" y="1935775"/>
            <a:ext cx="6168300" cy="25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pt-BR" sz="2200" b="1" i="0" u="none" strike="noStrike" cap="none">
                <a:solidFill>
                  <a:srgbClr val="073763"/>
                </a:solidFill>
                <a:latin typeface="Dosis"/>
                <a:ea typeface="Dosis"/>
                <a:cs typeface="Dosis"/>
                <a:sym typeface="Dosis"/>
              </a:rPr>
              <a:t>As contribuições mais relevantes e em formato adequado foram incorporadas diretamente às minutas </a:t>
            </a:r>
            <a:r>
              <a:rPr lang="pt-BR" sz="2200" b="0" i="0" u="none" strike="noStrike" cap="none">
                <a:solidFill>
                  <a:srgbClr val="073763"/>
                </a:solidFill>
                <a:latin typeface="Dosis"/>
                <a:ea typeface="Dosis"/>
                <a:cs typeface="Dosis"/>
                <a:sym typeface="Dosis"/>
              </a:rPr>
              <a:t>e todas as </a:t>
            </a:r>
            <a:r>
              <a:rPr lang="pt-BR" sz="2200" b="1" i="0" u="none" strike="noStrike" cap="none">
                <a:solidFill>
                  <a:srgbClr val="073763"/>
                </a:solidFill>
                <a:latin typeface="Dosis"/>
                <a:ea typeface="Dosis"/>
                <a:cs typeface="Dosis"/>
                <a:sym typeface="Dosis"/>
              </a:rPr>
              <a:t>demais</a:t>
            </a:r>
            <a:r>
              <a:rPr lang="pt-BR" sz="2200" b="0" i="0" u="none" strike="noStrike" cap="none">
                <a:solidFill>
                  <a:srgbClr val="073763"/>
                </a:solidFill>
                <a:latin typeface="Dosis"/>
                <a:ea typeface="Dosis"/>
                <a:cs typeface="Dosis"/>
                <a:sym typeface="Dosis"/>
              </a:rPr>
              <a:t> foram compiladas e serão anexadas ao pacote para a </a:t>
            </a:r>
            <a:r>
              <a:rPr lang="pt-BR" sz="2200" b="1" i="0" u="none" strike="noStrike" cap="none">
                <a:solidFill>
                  <a:srgbClr val="073763"/>
                </a:solidFill>
                <a:latin typeface="Dosis"/>
                <a:ea typeface="Dosis"/>
                <a:cs typeface="Dosis"/>
                <a:sym typeface="Dosis"/>
              </a:rPr>
              <a:t>consideração dos legisladores.  </a:t>
            </a:r>
            <a:endParaRPr sz="2200" b="1" i="0" u="none" strike="noStrike" cap="none">
              <a:solidFill>
                <a:srgbClr val="073763"/>
              </a:solidFill>
              <a:latin typeface="Dosis"/>
              <a:ea typeface="Dosis"/>
              <a:cs typeface="Dosis"/>
              <a:sym typeface="Dosi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2" name="Google Shape;392;p7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759631" y="4735033"/>
            <a:ext cx="1233969" cy="1819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7" name="Google Shape;397;p7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5400000">
            <a:off x="-1631825" y="1639750"/>
            <a:ext cx="5135574" cy="1871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98" name="Google Shape;398;p7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716500" y="97170"/>
            <a:ext cx="1277100" cy="569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99" name="Google Shape;399;p7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602625" y="3822550"/>
            <a:ext cx="1504849" cy="1094451"/>
          </a:xfrm>
          <a:prstGeom prst="rect">
            <a:avLst/>
          </a:prstGeom>
          <a:noFill/>
          <a:ln>
            <a:noFill/>
          </a:ln>
        </p:spPr>
      </p:pic>
      <p:sp>
        <p:nvSpPr>
          <p:cNvPr id="400" name="Google Shape;400;p76"/>
          <p:cNvSpPr txBox="1"/>
          <p:nvPr/>
        </p:nvSpPr>
        <p:spPr>
          <a:xfrm>
            <a:off x="2299725" y="769825"/>
            <a:ext cx="4610100" cy="9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pt-BR" sz="2500" b="1" i="0" u="none" strike="noStrike" cap="none">
                <a:solidFill>
                  <a:srgbClr val="999999"/>
                </a:solidFill>
                <a:latin typeface="Montserrat"/>
                <a:ea typeface="Montserrat"/>
                <a:cs typeface="Montserrat"/>
                <a:sym typeface="Montserrat"/>
              </a:rPr>
              <a:t>Os </a:t>
            </a:r>
            <a:r>
              <a:rPr lang="pt-BR" sz="2500" b="1" i="0" u="none" strike="noStrike" cap="none">
                <a:solidFill>
                  <a:srgbClr val="073763"/>
                </a:solidFill>
                <a:latin typeface="Montserrat"/>
                <a:ea typeface="Montserrat"/>
                <a:cs typeface="Montserrat"/>
                <a:sym typeface="Montserrat"/>
              </a:rPr>
              <a:t>números</a:t>
            </a:r>
            <a:r>
              <a:rPr lang="pt-BR" sz="2500" b="1" i="0" u="none" strike="noStrike" cap="none">
                <a:solidFill>
                  <a:srgbClr val="999999"/>
                </a:solidFill>
                <a:latin typeface="Montserrat"/>
                <a:ea typeface="Montserrat"/>
                <a:cs typeface="Montserrat"/>
                <a:sym typeface="Montserrat"/>
              </a:rPr>
              <a:t> do Projeto</a:t>
            </a:r>
            <a:endParaRPr sz="2500" b="1" i="0" u="none" strike="noStrike" cap="none">
              <a:solidFill>
                <a:srgbClr val="99999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01" name="Google Shape;401;p76"/>
          <p:cNvSpPr txBox="1"/>
          <p:nvPr/>
        </p:nvSpPr>
        <p:spPr>
          <a:xfrm>
            <a:off x="1541825" y="1620775"/>
            <a:ext cx="7647600" cy="245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1" i="0" u="none" strike="noStrike" cap="none">
                <a:solidFill>
                  <a:srgbClr val="073763"/>
                </a:solidFill>
                <a:latin typeface="Montserrat"/>
                <a:ea typeface="Montserrat"/>
                <a:cs typeface="Montserrat"/>
                <a:sym typeface="Montserrat"/>
              </a:rPr>
              <a:t>373</a:t>
            </a:r>
            <a:r>
              <a:rPr lang="pt-BR" sz="2000" b="1" i="0" u="none" strike="noStrike" cap="none">
                <a:solidFill>
                  <a:srgbClr val="999999"/>
                </a:solidFill>
                <a:latin typeface="Montserrat"/>
                <a:ea typeface="Montserrat"/>
                <a:cs typeface="Montserrat"/>
                <a:sym typeface="Montserrat"/>
              </a:rPr>
              <a:t> instituições convidadas</a:t>
            </a:r>
            <a:endParaRPr sz="2000" b="1" i="0" u="none" strike="noStrike" cap="none">
              <a:solidFill>
                <a:srgbClr val="99999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1" i="0" u="none" strike="noStrike" cap="none">
                <a:solidFill>
                  <a:srgbClr val="073763"/>
                </a:solidFill>
                <a:latin typeface="Montserrat"/>
                <a:ea typeface="Montserrat"/>
                <a:cs typeface="Montserrat"/>
                <a:sym typeface="Montserrat"/>
              </a:rPr>
              <a:t>+200</a:t>
            </a:r>
            <a:r>
              <a:rPr lang="pt-BR" sz="2000" b="1" i="0" u="none" strike="noStrike" cap="none">
                <a:solidFill>
                  <a:srgbClr val="999999"/>
                </a:solidFill>
                <a:latin typeface="Montserrat"/>
                <a:ea typeface="Montserrat"/>
                <a:cs typeface="Montserrat"/>
                <a:sym typeface="Montserrat"/>
              </a:rPr>
              <a:t> especialistas colaboradores</a:t>
            </a:r>
            <a:endParaRPr sz="2000" b="1" i="0" u="none" strike="noStrike" cap="none">
              <a:solidFill>
                <a:srgbClr val="99999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1" i="0" u="none" strike="noStrike" cap="none">
                <a:solidFill>
                  <a:srgbClr val="073763"/>
                </a:solidFill>
                <a:latin typeface="Montserrat"/>
                <a:ea typeface="Montserrat"/>
                <a:cs typeface="Montserrat"/>
                <a:sym typeface="Montserrat"/>
              </a:rPr>
              <a:t>912 </a:t>
            </a:r>
            <a:r>
              <a:rPr lang="pt-BR" sz="2000" b="1" i="0" u="none" strike="noStrike" cap="none">
                <a:solidFill>
                  <a:srgbClr val="999999"/>
                </a:solidFill>
                <a:latin typeface="Montserrat"/>
                <a:ea typeface="Montserrat"/>
                <a:cs typeface="Montserrat"/>
                <a:sym typeface="Montserrat"/>
              </a:rPr>
              <a:t>participantes cadastrados na plataforma da consulta pública</a:t>
            </a:r>
            <a:endParaRPr sz="2000" b="1" i="0" u="none" strike="noStrike" cap="none">
              <a:solidFill>
                <a:srgbClr val="99999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1" i="0" u="none" strike="noStrike" cap="none">
                <a:solidFill>
                  <a:srgbClr val="073763"/>
                </a:solidFill>
                <a:latin typeface="Montserrat"/>
                <a:ea typeface="Montserrat"/>
                <a:cs typeface="Montserrat"/>
                <a:sym typeface="Montserrat"/>
              </a:rPr>
              <a:t>379</a:t>
            </a:r>
            <a:r>
              <a:rPr lang="pt-BR" sz="2000" b="1" i="0" u="none" strike="noStrike" cap="none">
                <a:solidFill>
                  <a:srgbClr val="999999"/>
                </a:solidFill>
                <a:latin typeface="Montserrat"/>
                <a:ea typeface="Montserrat"/>
                <a:cs typeface="Montserrat"/>
                <a:sym typeface="Montserrat"/>
              </a:rPr>
              <a:t> propostas de emendas</a:t>
            </a:r>
            <a:endParaRPr sz="2000" b="1" i="0" u="none" strike="noStrike" cap="none">
              <a:solidFill>
                <a:srgbClr val="99999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1" i="0" u="none" strike="noStrike" cap="none">
              <a:solidFill>
                <a:srgbClr val="99999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pt-BR" sz="3000" b="1" i="0" u="none" strike="noStrike" cap="none">
                <a:solidFill>
                  <a:srgbClr val="073763"/>
                </a:solidFill>
                <a:latin typeface="Montserrat"/>
                <a:ea typeface="Montserrat"/>
                <a:cs typeface="Montserrat"/>
                <a:sym typeface="Montserrat"/>
              </a:rPr>
              <a:t>12</a:t>
            </a:r>
            <a:r>
              <a:rPr lang="pt-BR" sz="3000" b="1" i="0" u="none" strike="noStrike" cap="none">
                <a:solidFill>
                  <a:srgbClr val="999999"/>
                </a:solidFill>
                <a:latin typeface="Montserrat"/>
                <a:ea typeface="Montserrat"/>
                <a:cs typeface="Montserrat"/>
                <a:sym typeface="Montserrat"/>
              </a:rPr>
              <a:t> blocos</a:t>
            </a:r>
            <a:endParaRPr sz="3000" b="1" i="0" u="none" strike="noStrike" cap="none">
              <a:solidFill>
                <a:srgbClr val="99999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pt-BR" sz="3000" b="1" i="0" u="none" strike="noStrike" cap="none">
                <a:solidFill>
                  <a:srgbClr val="073763"/>
                </a:solidFill>
                <a:latin typeface="Montserrat"/>
                <a:ea typeface="Montserrat"/>
                <a:cs typeface="Montserrat"/>
                <a:sym typeface="Montserrat"/>
              </a:rPr>
              <a:t>70</a:t>
            </a:r>
            <a:r>
              <a:rPr lang="pt-BR" sz="3000" b="1" i="0" u="none" strike="noStrike" cap="none">
                <a:solidFill>
                  <a:srgbClr val="999999"/>
                </a:solidFill>
                <a:latin typeface="Montserrat"/>
                <a:ea typeface="Montserrat"/>
                <a:cs typeface="Montserrat"/>
                <a:sym typeface="Montserrat"/>
              </a:rPr>
              <a:t> medidas</a:t>
            </a:r>
            <a:endParaRPr sz="3000" b="1" i="0" u="none" strike="noStrike" cap="none">
              <a:solidFill>
                <a:srgbClr val="99999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endParaRPr sz="2500" b="1" i="0" u="none" strike="noStrike" cap="none">
              <a:solidFill>
                <a:srgbClr val="99999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02" name="Google Shape;402;p7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759631" y="4735033"/>
            <a:ext cx="1233969" cy="1819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7" name="Google Shape;407;p7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5400000">
            <a:off x="-1631825" y="1639750"/>
            <a:ext cx="5135574" cy="1871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8" name="Google Shape;408;p7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716500" y="97170"/>
            <a:ext cx="1277100" cy="569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" name="Google Shape;409;p7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602625" y="3822550"/>
            <a:ext cx="1504849" cy="1094451"/>
          </a:xfrm>
          <a:prstGeom prst="rect">
            <a:avLst/>
          </a:prstGeom>
          <a:noFill/>
          <a:ln>
            <a:noFill/>
          </a:ln>
        </p:spPr>
      </p:pic>
      <p:sp>
        <p:nvSpPr>
          <p:cNvPr id="410" name="Google Shape;410;p77"/>
          <p:cNvSpPr txBox="1"/>
          <p:nvPr/>
        </p:nvSpPr>
        <p:spPr>
          <a:xfrm>
            <a:off x="3322825" y="535525"/>
            <a:ext cx="4027500" cy="9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pt-BR" sz="2500" b="1" i="0" u="none" strike="noStrike" cap="none">
                <a:solidFill>
                  <a:srgbClr val="999999"/>
                </a:solidFill>
                <a:latin typeface="Montserrat"/>
                <a:ea typeface="Montserrat"/>
                <a:cs typeface="Montserrat"/>
                <a:sym typeface="Montserrat"/>
              </a:rPr>
              <a:t>Os </a:t>
            </a:r>
            <a:r>
              <a:rPr lang="pt-BR" sz="2500" b="1" i="0" u="none" strike="noStrike" cap="none">
                <a:solidFill>
                  <a:srgbClr val="073763"/>
                </a:solidFill>
                <a:latin typeface="Montserrat"/>
                <a:ea typeface="Montserrat"/>
                <a:cs typeface="Montserrat"/>
                <a:sym typeface="Montserrat"/>
              </a:rPr>
              <a:t>12 </a:t>
            </a:r>
            <a:r>
              <a:rPr lang="pt-BR" sz="2500" b="1" i="0" u="none" strike="noStrike" cap="none">
                <a:solidFill>
                  <a:srgbClr val="999999"/>
                </a:solidFill>
                <a:latin typeface="Montserrat"/>
                <a:ea typeface="Montserrat"/>
                <a:cs typeface="Montserrat"/>
                <a:sym typeface="Montserrat"/>
              </a:rPr>
              <a:t>Blocos</a:t>
            </a:r>
            <a:endParaRPr sz="2500" b="1" i="0" u="none" strike="noStrike" cap="none">
              <a:solidFill>
                <a:srgbClr val="99999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11" name="Google Shape;411;p77"/>
          <p:cNvSpPr txBox="1"/>
          <p:nvPr/>
        </p:nvSpPr>
        <p:spPr>
          <a:xfrm>
            <a:off x="1428575" y="1346250"/>
            <a:ext cx="7521600" cy="245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pt-BR" sz="1300" b="1" i="0" u="none" strike="noStrike" cap="none">
                <a:solidFill>
                  <a:srgbClr val="073763"/>
                </a:solidFill>
                <a:latin typeface="Montserrat"/>
                <a:ea typeface="Montserrat"/>
                <a:cs typeface="Montserrat"/>
                <a:sym typeface="Montserrat"/>
              </a:rPr>
              <a:t>1 -</a:t>
            </a:r>
            <a:r>
              <a:rPr lang="pt-BR" sz="1300" b="1" i="0" u="none" strike="noStrike" cap="none">
                <a:solidFill>
                  <a:srgbClr val="666666"/>
                </a:solidFill>
                <a:latin typeface="Montserrat"/>
                <a:ea typeface="Montserrat"/>
                <a:cs typeface="Montserrat"/>
                <a:sym typeface="Montserrat"/>
              </a:rPr>
              <a:t> SISTEMAS, CONSELHOS E DIRETRIZES NACIONAIS ANTICORRUPÇÃO</a:t>
            </a:r>
            <a:endParaRPr sz="1300" b="1" i="0" u="none" strike="noStrike" cap="none">
              <a:solidFill>
                <a:srgbClr val="66666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pt-BR" sz="1300" b="1" i="0" u="none" strike="noStrike" cap="none">
                <a:solidFill>
                  <a:srgbClr val="073763"/>
                </a:solidFill>
                <a:latin typeface="Montserrat"/>
                <a:ea typeface="Montserrat"/>
                <a:cs typeface="Montserrat"/>
                <a:sym typeface="Montserrat"/>
              </a:rPr>
              <a:t>2-</a:t>
            </a:r>
            <a:r>
              <a:rPr lang="pt-BR" sz="1300" b="1" i="0" u="none" strike="noStrike" cap="none">
                <a:solidFill>
                  <a:srgbClr val="666666"/>
                </a:solidFill>
                <a:latin typeface="Montserrat"/>
                <a:ea typeface="Montserrat"/>
                <a:cs typeface="Montserrat"/>
                <a:sym typeface="Montserrat"/>
              </a:rPr>
              <a:t> PARTICIPAÇÃO E CONTROLE SOCIAL</a:t>
            </a:r>
            <a:endParaRPr sz="1300" b="1" i="0" u="none" strike="noStrike" cap="none">
              <a:solidFill>
                <a:srgbClr val="66666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pt-BR" sz="1300" b="1" i="0" u="none" strike="noStrike" cap="none">
                <a:solidFill>
                  <a:srgbClr val="20124D"/>
                </a:solidFill>
                <a:latin typeface="Montserrat"/>
                <a:ea typeface="Montserrat"/>
                <a:cs typeface="Montserrat"/>
                <a:sym typeface="Montserrat"/>
              </a:rPr>
              <a:t>3-</a:t>
            </a:r>
            <a:r>
              <a:rPr lang="pt-BR" sz="1300" b="1" i="0" u="none" strike="noStrike" cap="none">
                <a:solidFill>
                  <a:srgbClr val="666666"/>
                </a:solidFill>
                <a:latin typeface="Montserrat"/>
                <a:ea typeface="Montserrat"/>
                <a:cs typeface="Montserrat"/>
                <a:sym typeface="Montserrat"/>
              </a:rPr>
              <a:t> PREVENÇÃO DA CORRUPÇÃO</a:t>
            </a:r>
            <a:endParaRPr sz="1300" b="1" i="0" u="none" strike="noStrike" cap="none">
              <a:solidFill>
                <a:srgbClr val="66666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pt-BR" sz="1300" b="1" i="0" u="none" strike="noStrike" cap="none">
                <a:solidFill>
                  <a:srgbClr val="20124D"/>
                </a:solidFill>
                <a:latin typeface="Montserrat"/>
                <a:ea typeface="Montserrat"/>
                <a:cs typeface="Montserrat"/>
                <a:sym typeface="Montserrat"/>
              </a:rPr>
              <a:t>4-</a:t>
            </a:r>
            <a:r>
              <a:rPr lang="pt-BR" sz="1300" b="1" i="0" u="none" strike="noStrike" cap="none">
                <a:solidFill>
                  <a:srgbClr val="666666"/>
                </a:solidFill>
                <a:latin typeface="Montserrat"/>
                <a:ea typeface="Montserrat"/>
                <a:cs typeface="Montserrat"/>
                <a:sym typeface="Montserrat"/>
              </a:rPr>
              <a:t> MEDIDAS ANTICORRUPÇÃO PARA ELEIÇÕES E PARTIDOS POLÍTICOS</a:t>
            </a:r>
            <a:endParaRPr sz="1300" b="1" i="0" u="none" strike="noStrike" cap="none">
              <a:solidFill>
                <a:srgbClr val="66666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pt-BR" sz="1300" b="1" i="0" u="none" strike="noStrike" cap="none">
                <a:solidFill>
                  <a:srgbClr val="073763"/>
                </a:solidFill>
                <a:latin typeface="Montserrat"/>
                <a:ea typeface="Montserrat"/>
                <a:cs typeface="Montserrat"/>
                <a:sym typeface="Montserrat"/>
              </a:rPr>
              <a:t>5- </a:t>
            </a:r>
            <a:r>
              <a:rPr lang="pt-BR" sz="1300" b="1" i="0" u="none" strike="noStrike" cap="none">
                <a:solidFill>
                  <a:srgbClr val="666666"/>
                </a:solidFill>
                <a:latin typeface="Montserrat"/>
                <a:ea typeface="Montserrat"/>
                <a:cs typeface="Montserrat"/>
                <a:sym typeface="Montserrat"/>
              </a:rPr>
              <a:t>RESPONSABILIZAÇÃO DE AGENTES PÚBLICOS</a:t>
            </a:r>
            <a:endParaRPr sz="1300" b="1" i="0" u="none" strike="noStrike" cap="none">
              <a:solidFill>
                <a:srgbClr val="66666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pt-BR" sz="1300" b="1" i="0" u="none" strike="noStrike" cap="none">
                <a:solidFill>
                  <a:srgbClr val="073763"/>
                </a:solidFill>
                <a:latin typeface="Montserrat"/>
                <a:ea typeface="Montserrat"/>
                <a:cs typeface="Montserrat"/>
                <a:sym typeface="Montserrat"/>
              </a:rPr>
              <a:t>6- </a:t>
            </a:r>
            <a:r>
              <a:rPr lang="pt-BR" sz="1300" b="1" i="0" u="none" strike="noStrike" cap="none">
                <a:solidFill>
                  <a:srgbClr val="666666"/>
                </a:solidFill>
                <a:latin typeface="Montserrat"/>
                <a:ea typeface="Montserrat"/>
                <a:cs typeface="Montserrat"/>
                <a:sym typeface="Montserrat"/>
              </a:rPr>
              <a:t>INVESTIDURA E INDEPENDÊNCIA DE AGENTES PÚBLICOS</a:t>
            </a:r>
            <a:endParaRPr sz="1300" b="1" i="0" u="none" strike="noStrike" cap="none">
              <a:solidFill>
                <a:srgbClr val="66666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pt-BR" sz="1300" b="1" i="0" u="none" strike="noStrike" cap="none">
                <a:solidFill>
                  <a:srgbClr val="073763"/>
                </a:solidFill>
                <a:latin typeface="Montserrat"/>
                <a:ea typeface="Montserrat"/>
                <a:cs typeface="Montserrat"/>
                <a:sym typeface="Montserrat"/>
              </a:rPr>
              <a:t>7-</a:t>
            </a:r>
            <a:r>
              <a:rPr lang="pt-BR" sz="1300" b="1" i="0" u="none" strike="noStrike" cap="none">
                <a:solidFill>
                  <a:srgbClr val="666666"/>
                </a:solidFill>
                <a:latin typeface="Montserrat"/>
                <a:ea typeface="Montserrat"/>
                <a:cs typeface="Montserrat"/>
                <a:sym typeface="Montserrat"/>
              </a:rPr>
              <a:t> MELHORIAS DO CONTROLE INTERNO E EXTERNO</a:t>
            </a:r>
            <a:endParaRPr sz="1300" b="1" i="0" u="none" strike="noStrike" cap="none">
              <a:solidFill>
                <a:srgbClr val="66666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pt-BR" sz="1300" b="1" i="0" u="none" strike="noStrike" cap="none">
                <a:solidFill>
                  <a:srgbClr val="073763"/>
                </a:solidFill>
                <a:latin typeface="Montserrat"/>
                <a:ea typeface="Montserrat"/>
                <a:cs typeface="Montserrat"/>
                <a:sym typeface="Montserrat"/>
              </a:rPr>
              <a:t>8-</a:t>
            </a:r>
            <a:r>
              <a:rPr lang="pt-BR" sz="1300" b="1" i="0" u="none" strike="noStrike" cap="none">
                <a:solidFill>
                  <a:srgbClr val="666666"/>
                </a:solidFill>
                <a:latin typeface="Montserrat"/>
                <a:ea typeface="Montserrat"/>
                <a:cs typeface="Montserrat"/>
                <a:sym typeface="Montserrat"/>
              </a:rPr>
              <a:t> MEDIDAS ANTICORRUPÇÃO NO SETOR PRIVADO </a:t>
            </a:r>
            <a:endParaRPr sz="1300" b="1" i="0" u="none" strike="noStrike" cap="none">
              <a:solidFill>
                <a:srgbClr val="66666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pt-BR" sz="1300" b="1" i="0" u="none" strike="noStrike" cap="none">
                <a:solidFill>
                  <a:srgbClr val="073763"/>
                </a:solidFill>
                <a:latin typeface="Montserrat"/>
                <a:ea typeface="Montserrat"/>
                <a:cs typeface="Montserrat"/>
                <a:sym typeface="Montserrat"/>
              </a:rPr>
              <a:t>9- </a:t>
            </a:r>
            <a:r>
              <a:rPr lang="pt-BR" sz="1300" b="1" i="0" u="none" strike="noStrike" cap="none">
                <a:solidFill>
                  <a:srgbClr val="666666"/>
                </a:solidFill>
                <a:latin typeface="Montserrat"/>
                <a:ea typeface="Montserrat"/>
                <a:cs typeface="Montserrat"/>
                <a:sym typeface="Montserrat"/>
              </a:rPr>
              <a:t>INVESTIGAÇÃO</a:t>
            </a:r>
            <a:endParaRPr sz="1300" b="1" i="0" u="none" strike="noStrike" cap="none">
              <a:solidFill>
                <a:srgbClr val="66666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pt-BR" sz="1300" b="1" i="0" u="none" strike="noStrike" cap="none">
                <a:solidFill>
                  <a:srgbClr val="073763"/>
                </a:solidFill>
                <a:latin typeface="Montserrat"/>
                <a:ea typeface="Montserrat"/>
                <a:cs typeface="Montserrat"/>
                <a:sym typeface="Montserrat"/>
              </a:rPr>
              <a:t>10-</a:t>
            </a:r>
            <a:r>
              <a:rPr lang="pt-BR" sz="1300" b="1" i="0" u="none" strike="noStrike" cap="none">
                <a:solidFill>
                  <a:srgbClr val="666666"/>
                </a:solidFill>
                <a:latin typeface="Montserrat"/>
                <a:ea typeface="Montserrat"/>
                <a:cs typeface="Montserrat"/>
                <a:sym typeface="Montserrat"/>
              </a:rPr>
              <a:t> APRIMORAMENTO DA RESPOSTA DO ESTADO À CORRUPÇÃO NO ÂMBITO PENAL E PROCESSUAL PENAL</a:t>
            </a:r>
            <a:endParaRPr sz="1300" b="1" i="0" u="none" strike="noStrike" cap="none">
              <a:solidFill>
                <a:srgbClr val="66666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pt-BR" sz="1300" b="1" i="0" u="none" strike="noStrike" cap="none">
                <a:solidFill>
                  <a:srgbClr val="073763"/>
                </a:solidFill>
                <a:latin typeface="Montserrat"/>
                <a:ea typeface="Montserrat"/>
                <a:cs typeface="Montserrat"/>
                <a:sym typeface="Montserrat"/>
              </a:rPr>
              <a:t>11- </a:t>
            </a:r>
            <a:r>
              <a:rPr lang="pt-BR" sz="1300" b="1" i="0" u="none" strike="noStrike" cap="none">
                <a:solidFill>
                  <a:srgbClr val="666666"/>
                </a:solidFill>
                <a:latin typeface="Montserrat"/>
                <a:ea typeface="Montserrat"/>
                <a:cs typeface="Montserrat"/>
                <a:sym typeface="Montserrat"/>
              </a:rPr>
              <a:t>APRIMORAMENTO DA RESPOSTA DO ESTADO À CORRUPÇÃO NO ÂMBITO</a:t>
            </a:r>
            <a:endParaRPr sz="1300" b="1" i="0" u="none" strike="noStrike" cap="none">
              <a:solidFill>
                <a:srgbClr val="66666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pt-BR" sz="1300" b="1" i="0" u="none" strike="noStrike" cap="none">
                <a:solidFill>
                  <a:srgbClr val="666666"/>
                </a:solidFill>
                <a:latin typeface="Montserrat"/>
                <a:ea typeface="Montserrat"/>
                <a:cs typeface="Montserrat"/>
                <a:sym typeface="Montserrat"/>
              </a:rPr>
              <a:t>DA IMPROBIDADE ADMINISTRATIVA</a:t>
            </a:r>
            <a:endParaRPr sz="1300" b="1" i="0" u="none" strike="noStrike" cap="none">
              <a:solidFill>
                <a:srgbClr val="66666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pt-BR" sz="1300" b="1" i="0" u="none" strike="noStrike" cap="none">
                <a:solidFill>
                  <a:srgbClr val="073763"/>
                </a:solidFill>
                <a:latin typeface="Montserrat"/>
                <a:ea typeface="Montserrat"/>
                <a:cs typeface="Montserrat"/>
                <a:sym typeface="Montserrat"/>
              </a:rPr>
              <a:t>12-</a:t>
            </a:r>
            <a:r>
              <a:rPr lang="pt-BR" sz="1300" b="1" i="0" u="none" strike="noStrike" cap="none">
                <a:solidFill>
                  <a:srgbClr val="666666"/>
                </a:solidFill>
                <a:latin typeface="Montserrat"/>
                <a:ea typeface="Montserrat"/>
                <a:cs typeface="Montserrat"/>
                <a:sym typeface="Montserrat"/>
              </a:rPr>
              <a:t> INSTRUMENTOS DE RECUPERAÇÃO DO DINHEIRO DESVIADO</a:t>
            </a:r>
            <a:endParaRPr sz="1300" b="1" i="0" u="none" strike="noStrike" cap="none">
              <a:solidFill>
                <a:srgbClr val="66666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1" i="0" u="none" strike="noStrike" cap="none">
              <a:solidFill>
                <a:srgbClr val="07376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1" i="0" u="none" strike="noStrike" cap="none">
              <a:solidFill>
                <a:srgbClr val="07376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1" i="0" u="none" strike="noStrike" cap="none">
              <a:solidFill>
                <a:srgbClr val="07376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1" i="0" u="none" strike="noStrike" cap="none">
              <a:solidFill>
                <a:srgbClr val="07376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1" i="0" u="none" strike="noStrike" cap="none">
              <a:solidFill>
                <a:srgbClr val="07376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1" i="0" u="none" strike="noStrike" cap="none">
              <a:solidFill>
                <a:srgbClr val="07376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1" i="0" u="none" strike="noStrike" cap="none">
              <a:solidFill>
                <a:srgbClr val="07376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1" i="0" u="none" strike="noStrike" cap="none">
              <a:solidFill>
                <a:srgbClr val="07376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1" i="0" u="none" strike="noStrike" cap="none">
              <a:solidFill>
                <a:srgbClr val="07376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1" i="0" u="none" strike="noStrike" cap="none">
              <a:solidFill>
                <a:srgbClr val="07376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1" i="0" u="none" strike="noStrike" cap="none">
              <a:solidFill>
                <a:srgbClr val="07376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000" b="1" i="0" u="none" strike="noStrike" cap="none">
              <a:solidFill>
                <a:srgbClr val="07376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1" i="0" u="none" strike="noStrike" cap="none">
              <a:solidFill>
                <a:srgbClr val="07376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endParaRPr sz="2500" b="1" i="0" u="none" strike="noStrike" cap="none">
              <a:solidFill>
                <a:srgbClr val="99999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12" name="Google Shape;412;p7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759631" y="4735033"/>
            <a:ext cx="1233969" cy="1819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7" name="Google Shape;417;p7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5400000">
            <a:off x="-1631823" y="1623676"/>
            <a:ext cx="5135574" cy="1871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18" name="Google Shape;418;p7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716500" y="97170"/>
            <a:ext cx="1277100" cy="569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19" name="Google Shape;419;p7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917886" y="3938214"/>
            <a:ext cx="1233970" cy="887043"/>
          </a:xfrm>
          <a:prstGeom prst="rect">
            <a:avLst/>
          </a:prstGeom>
          <a:noFill/>
          <a:ln>
            <a:noFill/>
          </a:ln>
        </p:spPr>
      </p:pic>
      <p:pic>
        <p:nvPicPr>
          <p:cNvPr id="420" name="Google Shape;420;p7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113300" y="4742155"/>
            <a:ext cx="1030701" cy="151993"/>
          </a:xfrm>
          <a:prstGeom prst="rect">
            <a:avLst/>
          </a:prstGeom>
          <a:noFill/>
          <a:ln>
            <a:noFill/>
          </a:ln>
        </p:spPr>
      </p:pic>
      <p:sp>
        <p:nvSpPr>
          <p:cNvPr id="421" name="Google Shape;421;p78"/>
          <p:cNvSpPr txBox="1"/>
          <p:nvPr/>
        </p:nvSpPr>
        <p:spPr>
          <a:xfrm>
            <a:off x="1646775" y="938225"/>
            <a:ext cx="70467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>
                <a:solidFill>
                  <a:srgbClr val="073763"/>
                </a:solidFill>
                <a:latin typeface="Montserrat"/>
                <a:ea typeface="Montserrat"/>
                <a:cs typeface="Montserrat"/>
                <a:sym typeface="Montserrat"/>
              </a:rPr>
              <a:t>Ampliação </a:t>
            </a:r>
            <a:r>
              <a:rPr lang="pt-BR" sz="2000" b="1">
                <a:solidFill>
                  <a:srgbClr val="999999"/>
                </a:solidFill>
                <a:latin typeface="Montserrat"/>
                <a:ea typeface="Montserrat"/>
                <a:cs typeface="Montserrat"/>
                <a:sym typeface="Montserrat"/>
              </a:rPr>
              <a:t>do espectro da anticorrupção</a:t>
            </a:r>
            <a:endParaRPr sz="2000" b="1">
              <a:solidFill>
                <a:srgbClr val="99999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rgbClr val="99999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>
                <a:solidFill>
                  <a:srgbClr val="999999"/>
                </a:solidFill>
                <a:latin typeface="Montserrat"/>
                <a:ea typeface="Montserrat"/>
                <a:cs typeface="Montserrat"/>
                <a:sym typeface="Montserrat"/>
              </a:rPr>
              <a:t>Medidas </a:t>
            </a:r>
            <a:r>
              <a:rPr lang="pt-BR" sz="2000" b="1">
                <a:solidFill>
                  <a:srgbClr val="073763"/>
                </a:solidFill>
                <a:latin typeface="Montserrat"/>
                <a:ea typeface="Montserrat"/>
                <a:cs typeface="Montserrat"/>
                <a:sym typeface="Montserrat"/>
              </a:rPr>
              <a:t>prontas</a:t>
            </a:r>
            <a:r>
              <a:rPr lang="pt-BR" sz="2000" b="1">
                <a:solidFill>
                  <a:srgbClr val="999999"/>
                </a:solidFill>
                <a:latin typeface="Montserrat"/>
                <a:ea typeface="Montserrat"/>
                <a:cs typeface="Montserrat"/>
                <a:sym typeface="Montserrat"/>
              </a:rPr>
              <a:t> para a tramitação</a:t>
            </a:r>
            <a:endParaRPr sz="2000" b="1">
              <a:solidFill>
                <a:srgbClr val="99999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rgbClr val="99999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rial"/>
              <a:buNone/>
            </a:pPr>
            <a:r>
              <a:rPr lang="pt-BR" sz="2000" b="1">
                <a:solidFill>
                  <a:srgbClr val="999999"/>
                </a:solidFill>
                <a:latin typeface="Montserrat"/>
                <a:ea typeface="Montserrat"/>
                <a:cs typeface="Montserrat"/>
                <a:sym typeface="Montserrat"/>
              </a:rPr>
              <a:t>Maior </a:t>
            </a:r>
            <a:r>
              <a:rPr lang="pt-BR" sz="2000" b="1">
                <a:solidFill>
                  <a:srgbClr val="073763"/>
                </a:solidFill>
                <a:latin typeface="Montserrat"/>
                <a:ea typeface="Montserrat"/>
                <a:cs typeface="Montserrat"/>
                <a:sym typeface="Montserrat"/>
              </a:rPr>
              <a:t>pluralidade </a:t>
            </a:r>
            <a:r>
              <a:rPr lang="pt-BR" sz="2000" b="1">
                <a:solidFill>
                  <a:srgbClr val="999999"/>
                </a:solidFill>
                <a:latin typeface="Montserrat"/>
                <a:ea typeface="Montserrat"/>
                <a:cs typeface="Montserrat"/>
                <a:sym typeface="Montserrat"/>
              </a:rPr>
              <a:t>de visões</a:t>
            </a:r>
            <a:endParaRPr sz="2000" b="1">
              <a:solidFill>
                <a:srgbClr val="99999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6" name="Google Shape;426;p7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"/>
            <a:ext cx="9144000" cy="5143505"/>
          </a:xfrm>
          <a:prstGeom prst="rect">
            <a:avLst/>
          </a:prstGeom>
          <a:noFill/>
          <a:ln>
            <a:noFill/>
          </a:ln>
        </p:spPr>
      </p:pic>
      <p:pic>
        <p:nvPicPr>
          <p:cNvPr id="427" name="Google Shape;427;p79"/>
          <p:cNvPicPr preferRelativeResize="0"/>
          <p:nvPr/>
        </p:nvPicPr>
        <p:blipFill rotWithShape="1">
          <a:blip r:embed="rId4">
            <a:alphaModFix/>
          </a:blip>
          <a:srcRect l="57236" t="12986" r="3774" b="47141"/>
          <a:stretch/>
        </p:blipFill>
        <p:spPr>
          <a:xfrm>
            <a:off x="1673727" y="1242850"/>
            <a:ext cx="5796552" cy="3334551"/>
          </a:xfrm>
          <a:prstGeom prst="rect">
            <a:avLst/>
          </a:prstGeom>
          <a:noFill/>
          <a:ln>
            <a:noFill/>
          </a:ln>
        </p:spPr>
      </p:pic>
      <p:sp>
        <p:nvSpPr>
          <p:cNvPr id="428" name="Google Shape;428;p79"/>
          <p:cNvSpPr txBox="1"/>
          <p:nvPr/>
        </p:nvSpPr>
        <p:spPr>
          <a:xfrm>
            <a:off x="2348266" y="283903"/>
            <a:ext cx="4447500" cy="47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</a:pPr>
            <a:r>
              <a:rPr lang="pt-BR" sz="5600" b="1" i="0" u="none" strike="noStrike" cap="none">
                <a:solidFill>
                  <a:srgbClr val="073763"/>
                </a:solidFill>
                <a:latin typeface="Montserrat"/>
                <a:ea typeface="Montserrat"/>
                <a:cs typeface="Montserrat"/>
                <a:sym typeface="Montserrat"/>
              </a:rPr>
              <a:t>Destaques</a:t>
            </a:r>
            <a:endParaRPr sz="5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3" name="Google Shape;433;p80"/>
          <p:cNvPicPr preferRelativeResize="0"/>
          <p:nvPr/>
        </p:nvPicPr>
        <p:blipFill rotWithShape="1">
          <a:blip r:embed="rId3">
            <a:alphaModFix/>
          </a:blip>
          <a:srcRect b="14376"/>
          <a:stretch/>
        </p:blipFill>
        <p:spPr>
          <a:xfrm>
            <a:off x="0" y="0"/>
            <a:ext cx="9298900" cy="5143496"/>
          </a:xfrm>
          <a:prstGeom prst="rect">
            <a:avLst/>
          </a:prstGeom>
          <a:noFill/>
          <a:ln>
            <a:noFill/>
          </a:ln>
        </p:spPr>
      </p:pic>
      <p:sp>
        <p:nvSpPr>
          <p:cNvPr id="434" name="Google Shape;434;p80"/>
          <p:cNvSpPr/>
          <p:nvPr/>
        </p:nvSpPr>
        <p:spPr>
          <a:xfrm rot="10800000" flipH="1">
            <a:off x="-575239" y="-2"/>
            <a:ext cx="5218290" cy="514350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0" y="12901"/>
                </a:lnTo>
                <a:lnTo>
                  <a:pt x="845" y="13549"/>
                </a:lnTo>
                <a:lnTo>
                  <a:pt x="0" y="14198"/>
                </a:ln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lt1">
              <a:alpha val="64310"/>
            </a:schemeClr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5" name="Google Shape;435;p80"/>
          <p:cNvSpPr txBox="1"/>
          <p:nvPr/>
        </p:nvSpPr>
        <p:spPr>
          <a:xfrm>
            <a:off x="163959" y="625828"/>
            <a:ext cx="3739800" cy="176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pt-BR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Bloco 2. PARTICIPAÇÃO E CONTROLE SOCIAL</a:t>
            </a:r>
            <a:endParaRPr sz="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6" name="Google Shape;436;p80"/>
          <p:cNvSpPr/>
          <p:nvPr/>
        </p:nvSpPr>
        <p:spPr>
          <a:xfrm>
            <a:off x="332811" y="1745360"/>
            <a:ext cx="3888900" cy="3078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400"/>
              <a:buFont typeface="Dosis"/>
              <a:buNone/>
            </a:pPr>
            <a:r>
              <a:rPr lang="pt-BR" sz="1400" b="1" i="0" u="none" strike="noStrike" cap="none">
                <a:solidFill>
                  <a:srgbClr val="C00000"/>
                </a:solidFill>
                <a:latin typeface="Dosis"/>
                <a:ea typeface="Dosis"/>
                <a:cs typeface="Dosis"/>
                <a:sym typeface="Dosis"/>
              </a:rPr>
              <a:t>4. </a:t>
            </a:r>
            <a:r>
              <a:rPr lang="pt-BR" sz="1400" b="1" i="0" u="none" strike="noStrike" cap="none">
                <a:solidFill>
                  <a:srgbClr val="3B3B3B"/>
                </a:solidFill>
                <a:latin typeface="Dosis"/>
                <a:ea typeface="Dosis"/>
                <a:cs typeface="Dosis"/>
                <a:sym typeface="Dosis"/>
              </a:rPr>
              <a:t>DEMOCRACIA POPULAR</a:t>
            </a:r>
            <a:endParaRPr sz="1400" b="0" i="0" u="none" strike="noStrike" cap="none">
              <a:solidFill>
                <a:srgbClr val="3B3B3B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37" name="Google Shape;437;p80"/>
          <p:cNvSpPr/>
          <p:nvPr/>
        </p:nvSpPr>
        <p:spPr>
          <a:xfrm>
            <a:off x="332810" y="2095430"/>
            <a:ext cx="3888900" cy="5088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400"/>
              <a:buFont typeface="Dosis"/>
              <a:buNone/>
            </a:pPr>
            <a:r>
              <a:rPr lang="pt-BR" sz="1400" b="1" i="0" u="none" strike="noStrike" cap="none">
                <a:solidFill>
                  <a:srgbClr val="C00000"/>
                </a:solidFill>
                <a:latin typeface="Dosis"/>
                <a:ea typeface="Dosis"/>
                <a:cs typeface="Dosis"/>
                <a:sym typeface="Dosis"/>
              </a:rPr>
              <a:t>5. </a:t>
            </a:r>
            <a:r>
              <a:rPr lang="pt-BR" sz="1400" b="1" i="0" u="none" strike="noStrike" cap="none">
                <a:solidFill>
                  <a:srgbClr val="3B3B3B"/>
                </a:solidFill>
                <a:latin typeface="Dosis"/>
                <a:ea typeface="Dosis"/>
                <a:cs typeface="Dosis"/>
                <a:sym typeface="Dosis"/>
              </a:rPr>
              <a:t>PROCESSO LEGISLATIVO PARTICIPATIVO</a:t>
            </a:r>
            <a:endParaRPr sz="1400" b="0" i="0" u="none" strike="noStrike" cap="none">
              <a:solidFill>
                <a:srgbClr val="3B3B3B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38" name="Google Shape;438;p80"/>
          <p:cNvSpPr/>
          <p:nvPr/>
        </p:nvSpPr>
        <p:spPr>
          <a:xfrm>
            <a:off x="332809" y="2632722"/>
            <a:ext cx="3888900" cy="4890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400"/>
              <a:buFont typeface="Dosis"/>
              <a:buNone/>
            </a:pPr>
            <a:r>
              <a:rPr lang="pt-BR" sz="1400" b="1" i="0" u="none" strike="noStrike" cap="none">
                <a:solidFill>
                  <a:srgbClr val="FF0000"/>
                </a:solidFill>
                <a:latin typeface="Dosis"/>
                <a:ea typeface="Dosis"/>
                <a:cs typeface="Dosis"/>
                <a:sym typeface="Dosis"/>
              </a:rPr>
              <a:t>6. </a:t>
            </a:r>
            <a:r>
              <a:rPr lang="pt-BR" sz="1400" b="1" i="0" u="none" strike="noStrike" cap="none">
                <a:latin typeface="Dosis"/>
                <a:ea typeface="Dosis"/>
                <a:cs typeface="Dosis"/>
                <a:sym typeface="Dosis"/>
              </a:rPr>
              <a:t>POLÍTICA NACIONAL DE DADOS ABERTOS</a:t>
            </a:r>
            <a:endParaRPr sz="1400" b="0" i="0" u="none" strike="noStrike" cap="none"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39" name="Google Shape;439;p80"/>
          <p:cNvSpPr/>
          <p:nvPr/>
        </p:nvSpPr>
        <p:spPr>
          <a:xfrm>
            <a:off x="332813" y="3183909"/>
            <a:ext cx="3888900" cy="7017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400"/>
              <a:buFont typeface="Dosis"/>
              <a:buNone/>
            </a:pPr>
            <a:r>
              <a:rPr lang="pt-BR" sz="1400" b="1" i="0" u="none" strike="noStrike" cap="none">
                <a:solidFill>
                  <a:srgbClr val="FF0000"/>
                </a:solidFill>
                <a:latin typeface="Dosis"/>
                <a:ea typeface="Dosis"/>
                <a:cs typeface="Dosis"/>
                <a:sym typeface="Dosis"/>
              </a:rPr>
              <a:t>7. </a:t>
            </a:r>
            <a:r>
              <a:rPr lang="pt-BR" sz="1400" b="1" i="0" u="none" strike="noStrike" cap="none">
                <a:latin typeface="Dosis"/>
                <a:ea typeface="Dosis"/>
                <a:cs typeface="Dosis"/>
                <a:sym typeface="Dosis"/>
              </a:rPr>
              <a:t>INSTITUTO NACIONAL DE ACESSO À INFORMAÇÃO E APERFEIÇOAMENTO DA LEI DE ACESSO À INFORMAÇÃO</a:t>
            </a:r>
            <a:endParaRPr sz="1400" b="0" i="0" u="none" strike="noStrike" cap="none"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40" name="Google Shape;440;p80"/>
          <p:cNvSpPr/>
          <p:nvPr/>
        </p:nvSpPr>
        <p:spPr>
          <a:xfrm>
            <a:off x="332814" y="3925104"/>
            <a:ext cx="3888900" cy="523200"/>
          </a:xfrm>
          <a:prstGeom prst="rect">
            <a:avLst/>
          </a:prstGeom>
          <a:solidFill>
            <a:srgbClr val="960047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osis"/>
              <a:buNone/>
            </a:pPr>
            <a:r>
              <a:rPr lang="pt-BR" sz="1400" b="1" i="0" u="none" strike="noStrike" cap="none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`8. PROTEÇÃO DO DENUNCIANTE DE BOA-FÉ (“WHISTLEBLOWER”)</a:t>
            </a:r>
            <a:endParaRPr sz="1400" b="0" i="0" u="none" strike="noStrike" cap="none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41" name="Google Shape;441;p80"/>
          <p:cNvSpPr/>
          <p:nvPr/>
        </p:nvSpPr>
        <p:spPr>
          <a:xfrm>
            <a:off x="332818" y="4485692"/>
            <a:ext cx="3888900" cy="4506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400"/>
              <a:buFont typeface="Dosis"/>
              <a:buNone/>
            </a:pPr>
            <a:r>
              <a:rPr lang="pt-BR" sz="1400" b="1" i="0" u="none" strike="noStrike" cap="none">
                <a:solidFill>
                  <a:srgbClr val="C00000"/>
                </a:solidFill>
                <a:latin typeface="Dosis"/>
                <a:ea typeface="Dosis"/>
                <a:cs typeface="Dosis"/>
                <a:sym typeface="Dosis"/>
              </a:rPr>
              <a:t>9. </a:t>
            </a:r>
            <a:r>
              <a:rPr lang="pt-BR" sz="1400" b="1" i="0" u="none" strike="noStrike" cap="none">
                <a:solidFill>
                  <a:srgbClr val="3B3B3B"/>
                </a:solidFill>
                <a:latin typeface="Dosis"/>
                <a:ea typeface="Dosis"/>
                <a:cs typeface="Dosis"/>
                <a:sym typeface="Dosis"/>
              </a:rPr>
              <a:t>APERFEIÇOAMENTO DA AÇÃO POPULAR</a:t>
            </a:r>
            <a:endParaRPr sz="1400" b="0" i="0" u="none" strike="noStrike" cap="none">
              <a:solidFill>
                <a:srgbClr val="3B3B3B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6" name="Google Shape;446;p8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5400000">
            <a:off x="-1631825" y="1639750"/>
            <a:ext cx="5135574" cy="1871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47" name="Google Shape;447;p8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77962" y="4614239"/>
            <a:ext cx="1354175" cy="425911"/>
          </a:xfrm>
          <a:prstGeom prst="rect">
            <a:avLst/>
          </a:prstGeom>
          <a:noFill/>
          <a:ln>
            <a:noFill/>
          </a:ln>
        </p:spPr>
      </p:pic>
      <p:sp>
        <p:nvSpPr>
          <p:cNvPr id="448" name="Google Shape;448;p81"/>
          <p:cNvSpPr txBox="1"/>
          <p:nvPr/>
        </p:nvSpPr>
        <p:spPr>
          <a:xfrm>
            <a:off x="1969617" y="242869"/>
            <a:ext cx="5649300" cy="9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780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pt-BR" sz="2100" b="1" i="0" u="none" strike="noStrike" cap="none">
                <a:solidFill>
                  <a:srgbClr val="0B5394"/>
                </a:solidFill>
                <a:latin typeface="Dosis"/>
                <a:ea typeface="Dosis"/>
                <a:cs typeface="Dosis"/>
                <a:sym typeface="Dosis"/>
              </a:rPr>
              <a:t>8. PROTEÇÃO DO</a:t>
            </a:r>
            <a:r>
              <a:rPr lang="pt-BR" sz="2000" b="1" i="0" u="none" strike="noStrike" cap="none">
                <a:solidFill>
                  <a:srgbClr val="0B5394"/>
                </a:solidFill>
                <a:latin typeface="Dosis"/>
                <a:ea typeface="Dosis"/>
                <a:cs typeface="Dosis"/>
                <a:sym typeface="Dosis"/>
              </a:rPr>
              <a:t> REPORTANTE DE SUSPEITA DE IRREGULARIDADES (“WHISTLEBLOWER”)</a:t>
            </a:r>
            <a:endParaRPr sz="2000" b="1" i="0" u="none" strike="noStrike" cap="none">
              <a:solidFill>
                <a:srgbClr val="0B5394"/>
              </a:solidFill>
              <a:latin typeface="Dosis"/>
              <a:ea typeface="Dosis"/>
              <a:cs typeface="Dosis"/>
              <a:sym typeface="Dosi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1" i="0" u="none" strike="noStrike" cap="none">
              <a:solidFill>
                <a:srgbClr val="0B5394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49" name="Google Shape;449;p81"/>
          <p:cNvSpPr txBox="1"/>
          <p:nvPr/>
        </p:nvSpPr>
        <p:spPr>
          <a:xfrm>
            <a:off x="1378847" y="1605122"/>
            <a:ext cx="7281600" cy="289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700" b="0" i="0" u="none" strike="noStrike" cap="none">
                <a:solidFill>
                  <a:schemeClr val="dk1"/>
                </a:solidFill>
                <a:highlight>
                  <a:srgbClr val="D9EAD3"/>
                </a:highlight>
                <a:latin typeface="Montserrat"/>
                <a:ea typeface="Montserrat"/>
                <a:cs typeface="Montserrat"/>
                <a:sym typeface="Montserrat"/>
              </a:rPr>
              <a:t>Incentivo</a:t>
            </a:r>
            <a:r>
              <a:rPr lang="pt-BR" sz="2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e </a:t>
            </a:r>
            <a:r>
              <a:rPr lang="pt-BR" sz="2700" b="0" i="0" u="none" strike="noStrike" cap="none">
                <a:solidFill>
                  <a:schemeClr val="dk1"/>
                </a:solidFill>
                <a:highlight>
                  <a:srgbClr val="D9EAD3"/>
                </a:highlight>
                <a:latin typeface="Montserrat"/>
                <a:ea typeface="Montserrat"/>
                <a:cs typeface="Montserrat"/>
                <a:sym typeface="Montserrat"/>
              </a:rPr>
              <a:t>proteção</a:t>
            </a:r>
            <a:r>
              <a:rPr lang="pt-BR" sz="2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ao reportante, em ambiente público e privado</a:t>
            </a:r>
            <a:endParaRPr sz="2700" b="0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700" b="0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Canais de </a:t>
            </a:r>
            <a:r>
              <a:rPr lang="pt-BR" sz="2700" b="0" i="0" u="none" strike="noStrike" cap="none">
                <a:solidFill>
                  <a:schemeClr val="dk1"/>
                </a:solidFill>
                <a:highlight>
                  <a:srgbClr val="D9EAD3"/>
                </a:highlight>
                <a:latin typeface="Montserrat"/>
                <a:ea typeface="Montserrat"/>
                <a:cs typeface="Montserrat"/>
                <a:sym typeface="Montserrat"/>
              </a:rPr>
              <a:t>recebimento de relatos</a:t>
            </a:r>
            <a:r>
              <a:rPr lang="pt-BR" sz="2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sz="2700" b="0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700" b="1" i="0" u="none" strike="noStrike" cap="none">
              <a:solidFill>
                <a:srgbClr val="99999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4" name="Google Shape;454;p82"/>
          <p:cNvPicPr preferRelativeResize="0"/>
          <p:nvPr/>
        </p:nvPicPr>
        <p:blipFill rotWithShape="1">
          <a:blip r:embed="rId3">
            <a:alphaModFix/>
          </a:blip>
          <a:srcRect b="14376"/>
          <a:stretch/>
        </p:blipFill>
        <p:spPr>
          <a:xfrm>
            <a:off x="-77451" y="0"/>
            <a:ext cx="9298900" cy="5143496"/>
          </a:xfrm>
          <a:prstGeom prst="rect">
            <a:avLst/>
          </a:prstGeom>
          <a:noFill/>
          <a:ln>
            <a:noFill/>
          </a:ln>
        </p:spPr>
      </p:pic>
      <p:sp>
        <p:nvSpPr>
          <p:cNvPr id="455" name="Google Shape;455;p82"/>
          <p:cNvSpPr/>
          <p:nvPr/>
        </p:nvSpPr>
        <p:spPr>
          <a:xfrm rot="10800000" flipH="1">
            <a:off x="-575239" y="-2"/>
            <a:ext cx="5218290" cy="514350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0" y="12901"/>
                </a:lnTo>
                <a:lnTo>
                  <a:pt x="845" y="13549"/>
                </a:lnTo>
                <a:lnTo>
                  <a:pt x="0" y="14198"/>
                </a:ln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lt1">
              <a:alpha val="64310"/>
            </a:schemeClr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6" name="Google Shape;456;p82"/>
          <p:cNvSpPr txBox="1"/>
          <p:nvPr/>
        </p:nvSpPr>
        <p:spPr>
          <a:xfrm>
            <a:off x="256865" y="518984"/>
            <a:ext cx="3739800" cy="10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pt-BR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Bloco 3. PREVENÇÃO DA CORRUPÇÃO</a:t>
            </a:r>
            <a:endParaRPr sz="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7" name="Google Shape;457;p82"/>
          <p:cNvSpPr/>
          <p:nvPr/>
        </p:nvSpPr>
        <p:spPr>
          <a:xfrm>
            <a:off x="317549" y="1597794"/>
            <a:ext cx="3679200" cy="307800"/>
          </a:xfrm>
          <a:prstGeom prst="rect">
            <a:avLst/>
          </a:prstGeom>
          <a:solidFill>
            <a:srgbClr val="960047"/>
          </a:solidFill>
          <a:ln w="9525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osis"/>
              <a:buNone/>
            </a:pPr>
            <a:r>
              <a:rPr lang="pt-BR" sz="1400" b="1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10. DESBUROCRATIZAÇÃO DO ESTADO</a:t>
            </a:r>
            <a:endParaRPr sz="1400" b="0" i="0" u="none" strike="noStrike" cap="non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58" name="Google Shape;458;p82"/>
          <p:cNvSpPr/>
          <p:nvPr/>
        </p:nvSpPr>
        <p:spPr>
          <a:xfrm>
            <a:off x="317547" y="2077706"/>
            <a:ext cx="3679200" cy="3078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400"/>
              <a:buFont typeface="Dosis"/>
              <a:buNone/>
            </a:pPr>
            <a:r>
              <a:rPr lang="pt-BR" sz="1400" b="1" i="0" u="none" strike="noStrike" cap="none">
                <a:solidFill>
                  <a:srgbClr val="434343"/>
                </a:solidFill>
                <a:latin typeface="Dosis"/>
                <a:ea typeface="Dosis"/>
                <a:cs typeface="Dosis"/>
                <a:sym typeface="Dosis"/>
              </a:rPr>
              <a:t>11. ANTICORRUPÇÃO NAS ESCOLAS</a:t>
            </a:r>
            <a:endParaRPr sz="1400" b="0" i="0" u="none" strike="noStrike" cap="none">
              <a:solidFill>
                <a:srgbClr val="434343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59" name="Google Shape;459;p82"/>
          <p:cNvSpPr/>
          <p:nvPr/>
        </p:nvSpPr>
        <p:spPr>
          <a:xfrm>
            <a:off x="317548" y="2538236"/>
            <a:ext cx="3679200" cy="5232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400"/>
              <a:buFont typeface="Dosis"/>
              <a:buNone/>
            </a:pPr>
            <a:r>
              <a:rPr lang="pt-BR" sz="1400" b="1" i="0" u="none" strike="noStrike" cap="none">
                <a:solidFill>
                  <a:srgbClr val="FF0000"/>
                </a:solidFill>
                <a:latin typeface="Dosis"/>
                <a:ea typeface="Dosis"/>
                <a:cs typeface="Dosis"/>
                <a:sym typeface="Dosis"/>
              </a:rPr>
              <a:t>12. </a:t>
            </a:r>
            <a:r>
              <a:rPr lang="pt-BR" sz="1400" b="1" i="0" u="none" strike="noStrike" cap="none">
                <a:latin typeface="Dosis"/>
                <a:ea typeface="Dosis"/>
                <a:cs typeface="Dosis"/>
                <a:sym typeface="Dosis"/>
              </a:rPr>
              <a:t>SEGUROS DE CONTRATOS PÚBLICOS (“PERFORMANCE BONDS”)</a:t>
            </a:r>
            <a:endParaRPr sz="1400" b="0" i="0" u="none" strike="noStrike" cap="none"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60" name="Google Shape;460;p82"/>
          <p:cNvSpPr/>
          <p:nvPr/>
        </p:nvSpPr>
        <p:spPr>
          <a:xfrm>
            <a:off x="317550" y="3198530"/>
            <a:ext cx="3679200" cy="5109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400"/>
              <a:buFont typeface="Dosis"/>
              <a:buNone/>
            </a:pPr>
            <a:r>
              <a:rPr lang="pt-BR" sz="1400" b="1" i="0" u="none" strike="noStrike" cap="none">
                <a:solidFill>
                  <a:srgbClr val="FF0000"/>
                </a:solidFill>
                <a:latin typeface="Dosis"/>
                <a:ea typeface="Dosis"/>
                <a:cs typeface="Dosis"/>
                <a:sym typeface="Dosis"/>
              </a:rPr>
              <a:t>13. </a:t>
            </a:r>
            <a:r>
              <a:rPr lang="pt-BR" sz="1400" b="1" i="0" u="none" strike="noStrike" cap="none">
                <a:latin typeface="Dosis"/>
                <a:ea typeface="Dosis"/>
                <a:cs typeface="Dosis"/>
                <a:sym typeface="Dosis"/>
              </a:rPr>
              <a:t>TRANSPARÊNCIA DO BENEFICIÁRIO FINAL</a:t>
            </a:r>
            <a:endParaRPr sz="1400" b="0" i="0" u="none" strike="noStrike" cap="none"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61" name="Google Shape;461;p82"/>
          <p:cNvSpPr/>
          <p:nvPr/>
        </p:nvSpPr>
        <p:spPr>
          <a:xfrm>
            <a:off x="317550" y="3786942"/>
            <a:ext cx="3679200" cy="5232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400"/>
              <a:buFont typeface="Dosis"/>
              <a:buNone/>
            </a:pPr>
            <a:r>
              <a:rPr lang="pt-BR" sz="1400" b="1" i="0" u="none" strike="noStrike" cap="none">
                <a:solidFill>
                  <a:srgbClr val="434343"/>
                </a:solidFill>
                <a:latin typeface="Dosis"/>
                <a:ea typeface="Dosis"/>
                <a:cs typeface="Dosis"/>
                <a:sym typeface="Dosis"/>
              </a:rPr>
              <a:t>14. REGULAÇÃO DA CIRCULAÇÃO DE DINHEIRO EM ESPÉCIE</a:t>
            </a:r>
            <a:endParaRPr sz="1400" b="0" i="0" u="none" strike="noStrike" cap="none">
              <a:solidFill>
                <a:srgbClr val="434343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486150" y="971550"/>
            <a:ext cx="5101829" cy="3531394"/>
          </a:xfrm>
          <a:prstGeom prst="rect">
            <a:avLst/>
          </a:prstGeom>
          <a:ln w="12700">
            <a:miter lim="400000"/>
          </a:ln>
        </p:spPr>
      </p:pic>
      <p:sp>
        <p:nvSpPr>
          <p:cNvPr id="124" name="A TRANSPARÊNCIA INTERNACIONAL…"/>
          <p:cNvSpPr txBox="1"/>
          <p:nvPr/>
        </p:nvSpPr>
        <p:spPr>
          <a:xfrm>
            <a:off x="446484" y="877677"/>
            <a:ext cx="2858691" cy="17812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4289" rIns="34289">
            <a:spAutoFit/>
          </a:bodyPr>
          <a:lstStyle/>
          <a:p>
            <a:pPr>
              <a:lnSpc>
                <a:spcPts val="2100"/>
              </a:lnSpc>
              <a:defRPr sz="3200">
                <a:solidFill>
                  <a:srgbClr val="49B2E4"/>
                </a:solidFill>
                <a:latin typeface="Helvetica Neue Bold Condensed"/>
                <a:ea typeface="Helvetica Neue Bold Condensed"/>
                <a:cs typeface="Helvetica Neue Bold Condensed"/>
                <a:sym typeface="Helvetica Neue Bold Condensed"/>
              </a:defRPr>
            </a:pPr>
            <a:endParaRPr sz="2400"/>
          </a:p>
          <a:p>
            <a:pPr>
              <a:lnSpc>
                <a:spcPts val="2100"/>
              </a:lnSpc>
              <a:defRPr sz="3200">
                <a:solidFill>
                  <a:srgbClr val="49B2E4"/>
                </a:solidFill>
                <a:latin typeface="Helvetica Neue Bold Condensed"/>
                <a:ea typeface="Helvetica Neue Bold Condensed"/>
                <a:cs typeface="Helvetica Neue Bold Condensed"/>
                <a:sym typeface="Helvetica Neue Bold Condensed"/>
              </a:defRPr>
            </a:pPr>
            <a:r>
              <a:rPr sz="2400"/>
              <a:t>A TRANSPARÊNCIA INTERNACIONAL</a:t>
            </a:r>
          </a:p>
          <a:p>
            <a:pPr>
              <a:defRPr>
                <a:solidFill>
                  <a:srgbClr val="00B0F0"/>
                </a:solidFill>
                <a:latin typeface="Helvetica Neue Bold Condensed"/>
                <a:ea typeface="Helvetica Neue Bold Condensed"/>
                <a:cs typeface="Helvetica Neue Bold Condensed"/>
                <a:sym typeface="Helvetica Neue Bold Condensed"/>
              </a:defRPr>
            </a:pPr>
            <a:endParaRPr sz="1050"/>
          </a:p>
          <a:p>
            <a:pPr>
              <a:defRPr sz="1300">
                <a:solidFill>
                  <a:srgbClr val="49B2E4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sz="975"/>
              <a:t>TRAZENDO A EXPERIÊNCIA INTERNACIONAL PARA APOIAR A LUTA DA SOCIEDADE BRASILEIRA CONTRA A CORRUPÇÃO.</a:t>
            </a:r>
          </a:p>
        </p:txBody>
      </p:sp>
      <p:sp>
        <p:nvSpPr>
          <p:cNvPr id="125" name="Dreieck"/>
          <p:cNvSpPr/>
          <p:nvPr/>
        </p:nvSpPr>
        <p:spPr>
          <a:xfrm rot="5400000">
            <a:off x="458986" y="2621161"/>
            <a:ext cx="125016" cy="107157"/>
          </a:xfrm>
          <a:prstGeom prst="triangle">
            <a:avLst/>
          </a:prstGeom>
          <a:ln w="15875">
            <a:solidFill>
              <a:srgbClr val="5FCBF4"/>
            </a:solidFill>
          </a:ln>
        </p:spPr>
        <p:txBody>
          <a:bodyPr lIns="34289" rIns="34289" anchor="ctr"/>
          <a:lstStyle/>
          <a:p>
            <a:pPr algn="ctr">
              <a:defRPr>
                <a:solidFill>
                  <a:srgbClr val="75BB51"/>
                </a:solidFill>
              </a:defRPr>
            </a:pPr>
            <a:endParaRPr sz="1050"/>
          </a:p>
        </p:txBody>
      </p:sp>
      <p:sp>
        <p:nvSpPr>
          <p:cNvPr id="126" name="Dreieck"/>
          <p:cNvSpPr/>
          <p:nvPr/>
        </p:nvSpPr>
        <p:spPr>
          <a:xfrm rot="5400000">
            <a:off x="459581" y="3098007"/>
            <a:ext cx="123825" cy="107156"/>
          </a:xfrm>
          <a:prstGeom prst="triangle">
            <a:avLst/>
          </a:prstGeom>
          <a:ln w="15875">
            <a:solidFill>
              <a:srgbClr val="5FCBF4"/>
            </a:solidFill>
          </a:ln>
        </p:spPr>
        <p:txBody>
          <a:bodyPr lIns="34289" rIns="34289" anchor="ctr"/>
          <a:lstStyle/>
          <a:p>
            <a:pPr algn="ctr">
              <a:defRPr>
                <a:solidFill>
                  <a:srgbClr val="75BB51"/>
                </a:solidFill>
              </a:defRPr>
            </a:pPr>
            <a:endParaRPr sz="1050"/>
          </a:p>
        </p:txBody>
      </p:sp>
      <p:sp>
        <p:nvSpPr>
          <p:cNvPr id="127" name="Dreieck"/>
          <p:cNvSpPr/>
          <p:nvPr/>
        </p:nvSpPr>
        <p:spPr>
          <a:xfrm rot="5400000">
            <a:off x="458986" y="3589139"/>
            <a:ext cx="125016" cy="107157"/>
          </a:xfrm>
          <a:prstGeom prst="triangle">
            <a:avLst/>
          </a:prstGeom>
          <a:ln w="15875">
            <a:solidFill>
              <a:srgbClr val="5FCBF4"/>
            </a:solidFill>
          </a:ln>
        </p:spPr>
        <p:txBody>
          <a:bodyPr lIns="34289" rIns="34289" anchor="ctr"/>
          <a:lstStyle/>
          <a:p>
            <a:pPr algn="ctr">
              <a:defRPr>
                <a:solidFill>
                  <a:srgbClr val="75BB51"/>
                </a:solidFill>
              </a:defRPr>
            </a:pPr>
            <a:endParaRPr sz="1050"/>
          </a:p>
        </p:txBody>
      </p:sp>
      <p:sp>
        <p:nvSpPr>
          <p:cNvPr id="128" name="Dreieck"/>
          <p:cNvSpPr/>
          <p:nvPr/>
        </p:nvSpPr>
        <p:spPr>
          <a:xfrm rot="5400000">
            <a:off x="459581" y="4070747"/>
            <a:ext cx="123825" cy="107157"/>
          </a:xfrm>
          <a:prstGeom prst="triangle">
            <a:avLst/>
          </a:prstGeom>
          <a:ln w="15875">
            <a:solidFill>
              <a:srgbClr val="5FCBF4"/>
            </a:solidFill>
          </a:ln>
        </p:spPr>
        <p:txBody>
          <a:bodyPr lIns="34289" rIns="34289" anchor="ctr"/>
          <a:lstStyle/>
          <a:p>
            <a:pPr algn="ctr">
              <a:defRPr>
                <a:solidFill>
                  <a:srgbClr val="75BB51"/>
                </a:solidFill>
              </a:defRPr>
            </a:pPr>
            <a:endParaRPr sz="1050"/>
          </a:p>
        </p:txBody>
      </p:sp>
      <p:sp>
        <p:nvSpPr>
          <p:cNvPr id="129" name="Principal organização não-governamental  de combate a corrupção no mundo…"/>
          <p:cNvSpPr txBox="1"/>
          <p:nvPr/>
        </p:nvSpPr>
        <p:spPr>
          <a:xfrm>
            <a:off x="683419" y="2576512"/>
            <a:ext cx="2858691" cy="19389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>
              <a:defRPr sz="1400"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rPr sz="1050"/>
              <a:t>Principal organização não-governamental </a:t>
            </a:r>
            <a:br>
              <a:rPr sz="1050"/>
            </a:br>
            <a:r>
              <a:rPr sz="1050"/>
              <a:t>de combate a corrupção no mundo </a:t>
            </a:r>
          </a:p>
          <a:p>
            <a:pPr>
              <a:defRPr sz="1400"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endParaRPr sz="1050"/>
          </a:p>
          <a:p>
            <a:pPr>
              <a:defRPr sz="1400"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rPr sz="1050"/>
              <a:t>Atuação apartidária e com enfoque sistêmico –</a:t>
            </a:r>
            <a:br>
              <a:rPr sz="1050"/>
            </a:br>
            <a:r>
              <a:rPr sz="1050"/>
              <a:t>e isso á 25 anos</a:t>
            </a:r>
          </a:p>
          <a:p>
            <a:pPr>
              <a:defRPr sz="1400"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endParaRPr sz="1050"/>
          </a:p>
          <a:p>
            <a:pPr>
              <a:defRPr sz="1400"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rPr sz="1050"/>
              <a:t>Representação em mais de 110 países </a:t>
            </a:r>
            <a:br>
              <a:rPr sz="1050"/>
            </a:br>
            <a:r>
              <a:rPr sz="1050"/>
              <a:t>e territórios</a:t>
            </a:r>
          </a:p>
          <a:p>
            <a:pPr>
              <a:defRPr sz="1400"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endParaRPr sz="1050"/>
          </a:p>
          <a:p>
            <a:pPr>
              <a:defRPr sz="1400"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rPr sz="1050"/>
              <a:t>Restabelecendo a presencia da TI no Brasil e iniciando a atuação em diversas áreas temáticas </a:t>
            </a:r>
          </a:p>
        </p:txBody>
      </p:sp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6" name="Google Shape;466;p8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5400000">
            <a:off x="-1631825" y="1639750"/>
            <a:ext cx="5135574" cy="1871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67" name="Google Shape;467;p8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716500" y="97170"/>
            <a:ext cx="1277100" cy="569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68" name="Google Shape;468;p8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602625" y="3822550"/>
            <a:ext cx="1504849" cy="10944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69" name="Google Shape;469;p8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677962" y="4614239"/>
            <a:ext cx="1354175" cy="425911"/>
          </a:xfrm>
          <a:prstGeom prst="rect">
            <a:avLst/>
          </a:prstGeom>
          <a:noFill/>
          <a:ln>
            <a:noFill/>
          </a:ln>
        </p:spPr>
      </p:pic>
      <p:sp>
        <p:nvSpPr>
          <p:cNvPr id="470" name="Google Shape;470;p83"/>
          <p:cNvSpPr txBox="1"/>
          <p:nvPr/>
        </p:nvSpPr>
        <p:spPr>
          <a:xfrm>
            <a:off x="1969617" y="242869"/>
            <a:ext cx="5649300" cy="9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780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pt-BR" sz="2100" b="1" i="0" u="none" strike="noStrike" cap="none">
                <a:solidFill>
                  <a:srgbClr val="0B5394"/>
                </a:solidFill>
                <a:latin typeface="Dosis"/>
                <a:ea typeface="Dosis"/>
                <a:cs typeface="Dosis"/>
                <a:sym typeface="Dosis"/>
              </a:rPr>
              <a:t>10. DESBUROCRATIZAÇÃO DO ESTADO</a:t>
            </a:r>
            <a:endParaRPr sz="2100" b="1" i="0" u="none" strike="noStrike" cap="none">
              <a:solidFill>
                <a:srgbClr val="0B5394"/>
              </a:solidFill>
              <a:latin typeface="Dosis"/>
              <a:ea typeface="Dosis"/>
              <a:cs typeface="Dosis"/>
              <a:sym typeface="Dosi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1" i="0" u="none" strike="noStrike" cap="none">
              <a:solidFill>
                <a:srgbClr val="0B5394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71" name="Google Shape;471;p83"/>
          <p:cNvSpPr txBox="1"/>
          <p:nvPr/>
        </p:nvSpPr>
        <p:spPr>
          <a:xfrm>
            <a:off x="1529813" y="1286663"/>
            <a:ext cx="7281600" cy="289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Conselho Nacional para a Desburocratização: </a:t>
            </a:r>
            <a:r>
              <a:rPr lang="pt-BR" sz="1900" b="0" i="0" u="none" strike="noStrike" cap="none">
                <a:solidFill>
                  <a:schemeClr val="dk1"/>
                </a:solidFill>
                <a:highlight>
                  <a:srgbClr val="D9EAD3"/>
                </a:highlight>
                <a:latin typeface="Montserrat"/>
                <a:ea typeface="Montserrat"/>
                <a:cs typeface="Montserrat"/>
                <a:sym typeface="Montserrat"/>
              </a:rPr>
              <a:t>metas para adoção de medidas e ações ao longo de cada ano.</a:t>
            </a:r>
            <a:r>
              <a:rPr lang="pt-BR" sz="1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sz="1900" b="0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900" b="0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900" b="0" i="0" u="none" strike="noStrike" cap="none">
                <a:solidFill>
                  <a:schemeClr val="dk1"/>
                </a:solidFill>
                <a:highlight>
                  <a:srgbClr val="D9EAD3"/>
                </a:highlight>
                <a:latin typeface="Montserrat"/>
                <a:ea typeface="Montserrat"/>
                <a:cs typeface="Montserrat"/>
                <a:sym typeface="Montserrat"/>
              </a:rPr>
              <a:t>Carta de Serviços: </a:t>
            </a:r>
            <a:r>
              <a:rPr lang="pt-BR" sz="1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informações claras e precisas sobre cada um 41 dos serviços prestados, incluindo os requisitos e documentos necessários ao acesso e etapas de processamento. </a:t>
            </a:r>
            <a:endParaRPr sz="1800" b="1" i="0" u="none" strike="noStrike" cap="none">
              <a:solidFill>
                <a:srgbClr val="99999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99999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6" name="Google Shape;476;p84"/>
          <p:cNvPicPr preferRelativeResize="0"/>
          <p:nvPr/>
        </p:nvPicPr>
        <p:blipFill rotWithShape="1">
          <a:blip r:embed="rId3">
            <a:alphaModFix/>
          </a:blip>
          <a:srcRect b="14376"/>
          <a:stretch/>
        </p:blipFill>
        <p:spPr>
          <a:xfrm>
            <a:off x="0" y="0"/>
            <a:ext cx="9298900" cy="5143496"/>
          </a:xfrm>
          <a:prstGeom prst="rect">
            <a:avLst/>
          </a:prstGeom>
          <a:noFill/>
          <a:ln>
            <a:noFill/>
          </a:ln>
        </p:spPr>
      </p:pic>
      <p:sp>
        <p:nvSpPr>
          <p:cNvPr id="477" name="Google Shape;477;p84"/>
          <p:cNvSpPr/>
          <p:nvPr/>
        </p:nvSpPr>
        <p:spPr>
          <a:xfrm rot="10800000" flipH="1">
            <a:off x="-646290" y="1"/>
            <a:ext cx="5474682" cy="514350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0" y="12901"/>
                </a:lnTo>
                <a:lnTo>
                  <a:pt x="845" y="13549"/>
                </a:lnTo>
                <a:lnTo>
                  <a:pt x="0" y="14198"/>
                </a:ln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lt1">
              <a:alpha val="64310"/>
            </a:schemeClr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8" name="Google Shape;478;p84"/>
          <p:cNvSpPr txBox="1"/>
          <p:nvPr/>
        </p:nvSpPr>
        <p:spPr>
          <a:xfrm>
            <a:off x="157426" y="162237"/>
            <a:ext cx="3739800" cy="10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pt-BR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Bloco 8. MEDIDAS ANTICORRUPÇÃO NO SETOR PRIVADO </a:t>
            </a:r>
            <a:endParaRPr sz="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9" name="Google Shape;479;p84"/>
          <p:cNvSpPr/>
          <p:nvPr/>
        </p:nvSpPr>
        <p:spPr>
          <a:xfrm>
            <a:off x="358436" y="1605491"/>
            <a:ext cx="4062900" cy="307800"/>
          </a:xfrm>
          <a:prstGeom prst="rect">
            <a:avLst/>
          </a:prstGeom>
          <a:solidFill>
            <a:srgbClr val="960047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osis"/>
              <a:buNone/>
            </a:pPr>
            <a:r>
              <a:rPr lang="pt-BR" sz="1400" b="1" i="0" u="none" strike="noStrike" cap="none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41. REGULAMENTAÇÃO DO LOBBY</a:t>
            </a:r>
            <a:endParaRPr sz="1400" b="0" i="0" u="none" strike="noStrike" cap="none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80" name="Google Shape;480;p84"/>
          <p:cNvSpPr/>
          <p:nvPr/>
        </p:nvSpPr>
        <p:spPr>
          <a:xfrm>
            <a:off x="358436" y="1949366"/>
            <a:ext cx="4062900" cy="5232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400"/>
              <a:buFont typeface="Dosis"/>
              <a:buNone/>
            </a:pPr>
            <a:r>
              <a:rPr lang="pt-BR" sz="1400" b="1" i="0" u="none" strike="noStrike" cap="none">
                <a:solidFill>
                  <a:srgbClr val="C00000"/>
                </a:solidFill>
                <a:latin typeface="Dosis"/>
                <a:ea typeface="Dosis"/>
                <a:cs typeface="Dosis"/>
                <a:sym typeface="Dosis"/>
              </a:rPr>
              <a:t>42. </a:t>
            </a:r>
            <a:r>
              <a:rPr lang="pt-BR" sz="1400" b="1" i="0" u="none" strike="noStrike" cap="none">
                <a:solidFill>
                  <a:srgbClr val="3B3B3B"/>
                </a:solidFill>
                <a:latin typeface="Dosis"/>
                <a:ea typeface="Dosis"/>
                <a:cs typeface="Dosis"/>
                <a:sym typeface="Dosis"/>
              </a:rPr>
              <a:t>EXIGÊNCIA DE COMPLIANCE</a:t>
            </a:r>
            <a:endParaRPr sz="3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B3B3B"/>
              </a:buClr>
              <a:buSzPts val="1400"/>
              <a:buFont typeface="Dosis"/>
              <a:buNone/>
            </a:pPr>
            <a:r>
              <a:rPr lang="pt-BR" sz="1400" b="1" i="0" u="none" strike="noStrike" cap="none">
                <a:solidFill>
                  <a:srgbClr val="3B3B3B"/>
                </a:solidFill>
                <a:latin typeface="Dosis"/>
                <a:ea typeface="Dosis"/>
                <a:cs typeface="Dosis"/>
                <a:sym typeface="Dosis"/>
              </a:rPr>
              <a:t>EM GRANDES LICITAÇÕES</a:t>
            </a:r>
            <a:endParaRPr sz="1400" b="0" i="0" u="none" strike="noStrike" cap="none">
              <a:solidFill>
                <a:srgbClr val="3B3B3B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81" name="Google Shape;481;p84"/>
          <p:cNvSpPr/>
          <p:nvPr/>
        </p:nvSpPr>
        <p:spPr>
          <a:xfrm>
            <a:off x="358437" y="2509336"/>
            <a:ext cx="4062900" cy="5232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400"/>
              <a:buFont typeface="Dosis"/>
              <a:buNone/>
            </a:pPr>
            <a:r>
              <a:rPr lang="pt-BR" sz="1400" b="1" i="0" u="none" strike="noStrike" cap="none">
                <a:solidFill>
                  <a:srgbClr val="C00000"/>
                </a:solidFill>
                <a:latin typeface="Dosis"/>
                <a:ea typeface="Dosis"/>
                <a:cs typeface="Dosis"/>
                <a:sym typeface="Dosis"/>
              </a:rPr>
              <a:t>43. </a:t>
            </a:r>
            <a:r>
              <a:rPr lang="pt-BR" sz="1400" b="1" i="0" u="none" strike="noStrike" cap="none">
                <a:solidFill>
                  <a:srgbClr val="3B3B3B"/>
                </a:solidFill>
                <a:latin typeface="Dosis"/>
                <a:ea typeface="Dosis"/>
                <a:cs typeface="Dosis"/>
                <a:sym typeface="Dosis"/>
              </a:rPr>
              <a:t>INCENTIVO A PROGRAMAS</a:t>
            </a:r>
            <a:endParaRPr sz="3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B3B3B"/>
              </a:buClr>
              <a:buSzPts val="1400"/>
              <a:buFont typeface="Dosis"/>
              <a:buNone/>
            </a:pPr>
            <a:r>
              <a:rPr lang="pt-BR" sz="1400" b="1" i="0" u="none" strike="noStrike" cap="none">
                <a:solidFill>
                  <a:srgbClr val="3B3B3B"/>
                </a:solidFill>
                <a:latin typeface="Dosis"/>
                <a:ea typeface="Dosis"/>
                <a:cs typeface="Dosis"/>
                <a:sym typeface="Dosis"/>
              </a:rPr>
              <a:t>DE INTEGRIDADE NA LEI ANTICORRUPÇÃO</a:t>
            </a:r>
            <a:endParaRPr sz="1400" b="0" i="0" u="none" strike="noStrike" cap="none">
              <a:solidFill>
                <a:srgbClr val="3B3B3B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82" name="Google Shape;482;p84"/>
          <p:cNvSpPr/>
          <p:nvPr/>
        </p:nvSpPr>
        <p:spPr>
          <a:xfrm>
            <a:off x="358437" y="3079781"/>
            <a:ext cx="4062900" cy="5232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400"/>
              <a:buFont typeface="Dosis"/>
              <a:buNone/>
            </a:pPr>
            <a:r>
              <a:rPr lang="pt-BR" sz="1400" b="1" i="0" u="none" strike="noStrike" cap="none">
                <a:solidFill>
                  <a:srgbClr val="C00000"/>
                </a:solidFill>
                <a:latin typeface="Dosis"/>
                <a:ea typeface="Dosis"/>
                <a:cs typeface="Dosis"/>
                <a:sym typeface="Dosis"/>
              </a:rPr>
              <a:t>44. </a:t>
            </a:r>
            <a:r>
              <a:rPr lang="pt-BR" sz="1400" b="1" i="0" u="none" strike="noStrike" cap="none">
                <a:solidFill>
                  <a:srgbClr val="3B3B3B"/>
                </a:solidFill>
                <a:latin typeface="Dosis"/>
                <a:ea typeface="Dosis"/>
                <a:cs typeface="Dosis"/>
                <a:sym typeface="Dosis"/>
              </a:rPr>
              <a:t>CLAWBACK: DEVOLUÇÃO DOS BÔNUS</a:t>
            </a:r>
            <a:endParaRPr sz="3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B3B3B"/>
              </a:buClr>
              <a:buSzPts val="1400"/>
              <a:buFont typeface="Dosis"/>
              <a:buNone/>
            </a:pPr>
            <a:r>
              <a:rPr lang="pt-BR" sz="1400" b="1" i="0" u="none" strike="noStrike" cap="none">
                <a:solidFill>
                  <a:srgbClr val="3B3B3B"/>
                </a:solidFill>
                <a:latin typeface="Dosis"/>
                <a:ea typeface="Dosis"/>
                <a:cs typeface="Dosis"/>
                <a:sym typeface="Dosis"/>
              </a:rPr>
              <a:t>E INCENTIVOS PELOS EXECUTIVOS</a:t>
            </a:r>
            <a:endParaRPr sz="1400" b="0" i="0" u="none" strike="noStrike" cap="none">
              <a:solidFill>
                <a:srgbClr val="3B3B3B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83" name="Google Shape;483;p84"/>
          <p:cNvSpPr/>
          <p:nvPr/>
        </p:nvSpPr>
        <p:spPr>
          <a:xfrm>
            <a:off x="358437" y="3658613"/>
            <a:ext cx="4062900" cy="5232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400"/>
              <a:buFont typeface="Dosis"/>
              <a:buNone/>
            </a:pPr>
            <a:r>
              <a:rPr lang="pt-BR" sz="1400" b="1" i="0" u="none" strike="noStrike" cap="none">
                <a:solidFill>
                  <a:srgbClr val="C00000"/>
                </a:solidFill>
                <a:latin typeface="Dosis"/>
                <a:ea typeface="Dosis"/>
                <a:cs typeface="Dosis"/>
                <a:sym typeface="Dosis"/>
              </a:rPr>
              <a:t>45. </a:t>
            </a:r>
            <a:r>
              <a:rPr lang="pt-BR" sz="1400" b="1" i="0" u="none" strike="noStrike" cap="none">
                <a:solidFill>
                  <a:srgbClr val="3B3B3B"/>
                </a:solidFill>
                <a:latin typeface="Dosis"/>
                <a:ea typeface="Dosis"/>
                <a:cs typeface="Dosis"/>
                <a:sym typeface="Dosis"/>
              </a:rPr>
              <a:t>RESPONSABILIDADE DAS EMPRESAS</a:t>
            </a:r>
            <a:endParaRPr sz="3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B3B3B"/>
              </a:buClr>
              <a:buSzPts val="1400"/>
              <a:buFont typeface="Dosis"/>
              <a:buNone/>
            </a:pPr>
            <a:r>
              <a:rPr lang="pt-BR" sz="1400" b="1" i="0" u="none" strike="noStrike" cap="none">
                <a:solidFill>
                  <a:srgbClr val="3B3B3B"/>
                </a:solidFill>
                <a:latin typeface="Dosis"/>
                <a:ea typeface="Dosis"/>
                <a:cs typeface="Dosis"/>
                <a:sym typeface="Dosis"/>
              </a:rPr>
              <a:t>POR CORRUPÇÃO PRIVADA</a:t>
            </a:r>
            <a:endParaRPr sz="1400" b="0" i="0" u="none" strike="noStrike" cap="none">
              <a:solidFill>
                <a:srgbClr val="3B3B3B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84" name="Google Shape;484;p84"/>
          <p:cNvSpPr/>
          <p:nvPr/>
        </p:nvSpPr>
        <p:spPr>
          <a:xfrm>
            <a:off x="358434" y="4237446"/>
            <a:ext cx="4062900" cy="5406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400"/>
              <a:buFont typeface="Dosis"/>
              <a:buNone/>
            </a:pPr>
            <a:r>
              <a:rPr lang="pt-BR" sz="1400" b="1" i="0" u="none" strike="noStrike" cap="none">
                <a:solidFill>
                  <a:srgbClr val="FF0000"/>
                </a:solidFill>
                <a:latin typeface="Dosis"/>
                <a:ea typeface="Dosis"/>
                <a:cs typeface="Dosis"/>
                <a:sym typeface="Dosis"/>
              </a:rPr>
              <a:t>46. </a:t>
            </a:r>
            <a:r>
              <a:rPr lang="pt-BR" sz="1400" b="1" i="0" u="none" strike="noStrike" cap="none">
                <a:latin typeface="Dosis"/>
                <a:ea typeface="Dosis"/>
                <a:cs typeface="Dosis"/>
                <a:sym typeface="Dosis"/>
              </a:rPr>
              <a:t>CRIMINALIZAÇÃO DA CORRUPÇÃO PRIVADA</a:t>
            </a:r>
            <a:endParaRPr sz="1400" b="0" i="0" u="none" strike="noStrike" cap="none"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9" name="Google Shape;489;p8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5400000">
            <a:off x="-1631825" y="1639750"/>
            <a:ext cx="5135574" cy="1871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90" name="Google Shape;490;p8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77962" y="4614239"/>
            <a:ext cx="1354175" cy="425911"/>
          </a:xfrm>
          <a:prstGeom prst="rect">
            <a:avLst/>
          </a:prstGeom>
          <a:noFill/>
          <a:ln>
            <a:noFill/>
          </a:ln>
        </p:spPr>
      </p:pic>
      <p:sp>
        <p:nvSpPr>
          <p:cNvPr id="491" name="Google Shape;491;p85"/>
          <p:cNvSpPr txBox="1"/>
          <p:nvPr/>
        </p:nvSpPr>
        <p:spPr>
          <a:xfrm>
            <a:off x="2028774" y="207478"/>
            <a:ext cx="5649300" cy="9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780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pt-BR" sz="2100" b="1" i="0" u="none" strike="noStrike" cap="none">
                <a:solidFill>
                  <a:srgbClr val="0B5394"/>
                </a:solidFill>
                <a:latin typeface="Dosis"/>
                <a:ea typeface="Dosis"/>
                <a:cs typeface="Dosis"/>
                <a:sym typeface="Dosis"/>
              </a:rPr>
              <a:t>41. REGULAMENTAÇÃO DO LOBBY</a:t>
            </a:r>
            <a:endParaRPr sz="2100" b="1" i="0" u="none" strike="noStrike" cap="none">
              <a:solidFill>
                <a:srgbClr val="0B5394"/>
              </a:solidFill>
              <a:latin typeface="Dosis"/>
              <a:ea typeface="Dosis"/>
              <a:cs typeface="Dosis"/>
              <a:sym typeface="Dosi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1" i="0" u="none" strike="noStrike" cap="none">
              <a:solidFill>
                <a:srgbClr val="0B5394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92" name="Google Shape;492;p85"/>
          <p:cNvSpPr txBox="1"/>
          <p:nvPr/>
        </p:nvSpPr>
        <p:spPr>
          <a:xfrm>
            <a:off x="1514691" y="843806"/>
            <a:ext cx="7367400" cy="289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300" b="0" i="0" u="none" strike="noStrike" cap="none">
                <a:solidFill>
                  <a:schemeClr val="dk1"/>
                </a:solidFill>
                <a:highlight>
                  <a:srgbClr val="D9EAD3"/>
                </a:highlight>
                <a:latin typeface="Montserrat"/>
                <a:ea typeface="Montserrat"/>
                <a:cs typeface="Montserrat"/>
                <a:sym typeface="Montserrat"/>
              </a:rPr>
              <a:t>Registro público das interações</a:t>
            </a:r>
            <a:r>
              <a:rPr lang="pt-BR" sz="2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entre agentes de relações governamentais e autoridades</a:t>
            </a:r>
            <a:endParaRPr sz="2300" b="0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300" b="0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300" b="0" i="0" u="none" strike="noStrike" cap="none">
                <a:solidFill>
                  <a:schemeClr val="dk1"/>
                </a:solidFill>
                <a:highlight>
                  <a:srgbClr val="D9EAD3"/>
                </a:highlight>
                <a:latin typeface="Montserrat"/>
                <a:ea typeface="Montserrat"/>
                <a:cs typeface="Montserrat"/>
                <a:sym typeface="Montserrat"/>
              </a:rPr>
              <a:t>Credenciamento </a:t>
            </a:r>
            <a:r>
              <a:rPr lang="pt-BR" sz="2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perante o órgão ou entidade responsável pelo controle de sua atuação.</a:t>
            </a:r>
            <a:endParaRPr sz="2300" b="0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sz="2300" b="0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Propõe que seja dado </a:t>
            </a:r>
            <a:r>
              <a:rPr lang="pt-BR" sz="2300" b="0" i="0" u="none" strike="noStrike" cap="none">
                <a:solidFill>
                  <a:schemeClr val="dk1"/>
                </a:solidFill>
                <a:highlight>
                  <a:srgbClr val="D9EAD3"/>
                </a:highlight>
                <a:latin typeface="Montserrat"/>
                <a:ea typeface="Montserrat"/>
                <a:cs typeface="Montserrat"/>
                <a:sym typeface="Montserrat"/>
              </a:rPr>
              <a:t>igual espaço e oportunidade a partes que representem interesses conflitantes</a:t>
            </a:r>
            <a:r>
              <a:rPr lang="pt-BR" sz="2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na formulação de política pública e propostas legislativas.</a:t>
            </a:r>
            <a:endParaRPr sz="2300" b="0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endParaRPr sz="2300" b="1" i="0" u="none" strike="noStrike" cap="none">
              <a:solidFill>
                <a:srgbClr val="99999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endParaRPr sz="2300" b="1" i="0" u="none" strike="noStrike" cap="none">
              <a:solidFill>
                <a:srgbClr val="99999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7" name="Google Shape;497;p86"/>
          <p:cNvPicPr preferRelativeResize="0"/>
          <p:nvPr/>
        </p:nvPicPr>
        <p:blipFill rotWithShape="1">
          <a:blip r:embed="rId3">
            <a:alphaModFix/>
          </a:blip>
          <a:srcRect b="14376"/>
          <a:stretch/>
        </p:blipFill>
        <p:spPr>
          <a:xfrm>
            <a:off x="0" y="0"/>
            <a:ext cx="9298900" cy="5143496"/>
          </a:xfrm>
          <a:prstGeom prst="rect">
            <a:avLst/>
          </a:prstGeom>
          <a:noFill/>
          <a:ln>
            <a:noFill/>
          </a:ln>
        </p:spPr>
      </p:pic>
      <p:sp>
        <p:nvSpPr>
          <p:cNvPr id="498" name="Google Shape;498;p86"/>
          <p:cNvSpPr/>
          <p:nvPr/>
        </p:nvSpPr>
        <p:spPr>
          <a:xfrm rot="10800000" flipH="1">
            <a:off x="-646291" y="-15586"/>
            <a:ext cx="5910246" cy="514350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0" y="12901"/>
                </a:lnTo>
                <a:lnTo>
                  <a:pt x="845" y="13549"/>
                </a:lnTo>
                <a:lnTo>
                  <a:pt x="0" y="14198"/>
                </a:ln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lt1">
              <a:alpha val="64310"/>
            </a:schemeClr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9" name="Google Shape;499;p86"/>
          <p:cNvSpPr txBox="1"/>
          <p:nvPr/>
        </p:nvSpPr>
        <p:spPr>
          <a:xfrm>
            <a:off x="153616" y="54140"/>
            <a:ext cx="4485600" cy="71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pt-BR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Bloco 10. APRIMORAMENTO DA RESPOSTA DO ESTADO À CORRUPÇÃO NO ÂMBITO PENAL E PROCESSUAL PENAL</a:t>
            </a:r>
            <a:endParaRPr sz="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0" name="Google Shape;500;p86"/>
          <p:cNvSpPr/>
          <p:nvPr/>
        </p:nvSpPr>
        <p:spPr>
          <a:xfrm>
            <a:off x="157426" y="1383190"/>
            <a:ext cx="4815900" cy="523200"/>
          </a:xfrm>
          <a:prstGeom prst="rect">
            <a:avLst/>
          </a:prstGeom>
          <a:solidFill>
            <a:srgbClr val="960047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400"/>
              <a:buFont typeface="Dosis"/>
              <a:buNone/>
            </a:pPr>
            <a:r>
              <a:rPr lang="pt-BR" sz="1400" b="1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52. ARQUIVAMENTO DE CASOS PENAIS COM MENOR PERSPECTIVA ÚTIL</a:t>
            </a:r>
            <a:endParaRPr sz="1400" b="0" i="0" u="none" strike="noStrike" cap="non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01" name="Google Shape;501;p86"/>
          <p:cNvSpPr/>
          <p:nvPr/>
        </p:nvSpPr>
        <p:spPr>
          <a:xfrm>
            <a:off x="153616" y="1938499"/>
            <a:ext cx="4823400" cy="5232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400"/>
              <a:buFont typeface="Dosis"/>
              <a:buNone/>
            </a:pPr>
            <a:r>
              <a:rPr lang="pt-BR" sz="1400" b="1" i="0" u="none" strike="noStrike" cap="none">
                <a:solidFill>
                  <a:srgbClr val="C00000"/>
                </a:solidFill>
                <a:latin typeface="Dosis"/>
                <a:ea typeface="Dosis"/>
                <a:cs typeface="Dosis"/>
                <a:sym typeface="Dosis"/>
              </a:rPr>
              <a:t>53. </a:t>
            </a:r>
            <a:r>
              <a:rPr lang="pt-BR" sz="1400" b="1" i="0" u="none" strike="noStrike" cap="none">
                <a:solidFill>
                  <a:srgbClr val="3B3B3B"/>
                </a:solidFill>
                <a:latin typeface="Dosis"/>
                <a:ea typeface="Dosis"/>
                <a:cs typeface="Dosis"/>
                <a:sym typeface="Dosis"/>
              </a:rPr>
              <a:t>CRIA GATILHO DE EFICIÊNCIA PARA ATINGIR</a:t>
            </a:r>
            <a:endParaRPr sz="3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B3B3B"/>
              </a:buClr>
              <a:buSzPts val="1400"/>
              <a:buFont typeface="Dosis"/>
              <a:buNone/>
            </a:pPr>
            <a:r>
              <a:rPr lang="pt-BR" sz="1400" b="1" i="0" u="none" strike="noStrike" cap="none">
                <a:solidFill>
                  <a:srgbClr val="3B3B3B"/>
                </a:solidFill>
                <a:latin typeface="Dosis"/>
                <a:ea typeface="Dosis"/>
                <a:cs typeface="Dosis"/>
                <a:sym typeface="Dosis"/>
              </a:rPr>
              <a:t>A DURAÇÃO RAZOÁVEL DO PROCESSO</a:t>
            </a:r>
            <a:endParaRPr sz="1400" b="0" i="0" u="none" strike="noStrike" cap="none">
              <a:solidFill>
                <a:srgbClr val="3B3B3B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02" name="Google Shape;502;p86"/>
          <p:cNvSpPr/>
          <p:nvPr/>
        </p:nvSpPr>
        <p:spPr>
          <a:xfrm>
            <a:off x="157426" y="2486014"/>
            <a:ext cx="4823400" cy="3921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400"/>
              <a:buFont typeface="Dosis"/>
              <a:buNone/>
            </a:pPr>
            <a:r>
              <a:rPr lang="pt-BR" sz="1400" b="1" i="0" u="none" strike="noStrike" cap="none">
                <a:solidFill>
                  <a:srgbClr val="C00000"/>
                </a:solidFill>
                <a:latin typeface="Dosis"/>
                <a:ea typeface="Dosis"/>
                <a:cs typeface="Dosis"/>
                <a:sym typeface="Dosis"/>
              </a:rPr>
              <a:t>54. </a:t>
            </a:r>
            <a:r>
              <a:rPr lang="pt-BR" sz="1400" b="1" i="0" u="none" strike="noStrike" cap="none">
                <a:solidFill>
                  <a:srgbClr val="3B3B3B"/>
                </a:solidFill>
                <a:latin typeface="Dosis"/>
                <a:ea typeface="Dosis"/>
                <a:cs typeface="Dosis"/>
                <a:sym typeface="Dosis"/>
              </a:rPr>
              <a:t>IMPRIME MAIOR CELERIDADE AO SISTEMA RECURSAL</a:t>
            </a:r>
            <a:endParaRPr sz="1400" b="0" i="0" u="none" strike="noStrike" cap="none">
              <a:solidFill>
                <a:srgbClr val="3B3B3B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03" name="Google Shape;503;p86"/>
          <p:cNvSpPr/>
          <p:nvPr/>
        </p:nvSpPr>
        <p:spPr>
          <a:xfrm>
            <a:off x="157426" y="2932656"/>
            <a:ext cx="4823400" cy="5232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400"/>
              <a:buFont typeface="Dosis"/>
              <a:buNone/>
            </a:pPr>
            <a:r>
              <a:rPr lang="pt-BR" sz="1400" b="1" i="0" u="none" strike="noStrike" cap="none">
                <a:solidFill>
                  <a:srgbClr val="C00000"/>
                </a:solidFill>
                <a:latin typeface="Dosis"/>
                <a:ea typeface="Dosis"/>
                <a:cs typeface="Dosis"/>
                <a:sym typeface="Dosis"/>
              </a:rPr>
              <a:t>55. </a:t>
            </a:r>
            <a:r>
              <a:rPr lang="pt-BR" sz="1400" b="1" i="0" u="none" strike="noStrike" cap="none">
                <a:solidFill>
                  <a:srgbClr val="3B3B3B"/>
                </a:solidFill>
                <a:latin typeface="Dosis"/>
                <a:ea typeface="Dosis"/>
                <a:cs typeface="Dosis"/>
                <a:sym typeface="Dosis"/>
              </a:rPr>
              <a:t>IMPRIME MAIOR CELERIDADE AOS AGRAVOS EM TRIBUNAIS</a:t>
            </a:r>
            <a:endParaRPr sz="1400" b="0" i="0" u="none" strike="noStrike" cap="none">
              <a:solidFill>
                <a:srgbClr val="3B3B3B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04" name="Google Shape;504;p86"/>
          <p:cNvSpPr/>
          <p:nvPr/>
        </p:nvSpPr>
        <p:spPr>
          <a:xfrm>
            <a:off x="157426" y="3481904"/>
            <a:ext cx="4823400" cy="3078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400"/>
              <a:buFont typeface="Dosis"/>
              <a:buNone/>
            </a:pPr>
            <a:r>
              <a:rPr lang="pt-BR" sz="1400" b="1" i="0" u="none" strike="noStrike" cap="none">
                <a:solidFill>
                  <a:srgbClr val="C00000"/>
                </a:solidFill>
                <a:latin typeface="Dosis"/>
                <a:ea typeface="Dosis"/>
                <a:cs typeface="Dosis"/>
                <a:sym typeface="Dosis"/>
              </a:rPr>
              <a:t>56. </a:t>
            </a:r>
            <a:r>
              <a:rPr lang="pt-BR" sz="1400" b="1" i="0" u="none" strike="noStrike" cap="none">
                <a:solidFill>
                  <a:srgbClr val="3B3B3B"/>
                </a:solidFill>
                <a:latin typeface="Dosis"/>
                <a:ea typeface="Dosis"/>
                <a:cs typeface="Dosis"/>
                <a:sym typeface="Dosis"/>
              </a:rPr>
              <a:t>APERFEIÇOA A PRESCRIÇÃO PENAL</a:t>
            </a:r>
            <a:endParaRPr sz="1400" b="0" i="0" u="none" strike="noStrike" cap="none">
              <a:solidFill>
                <a:srgbClr val="3B3B3B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05" name="Google Shape;505;p86"/>
          <p:cNvSpPr/>
          <p:nvPr/>
        </p:nvSpPr>
        <p:spPr>
          <a:xfrm>
            <a:off x="157426" y="3815383"/>
            <a:ext cx="4823400" cy="5232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400"/>
              <a:buFont typeface="Dosis"/>
              <a:buNone/>
            </a:pPr>
            <a:r>
              <a:rPr lang="pt-BR" sz="1400" b="1" i="0" u="none" strike="noStrike" cap="none">
                <a:solidFill>
                  <a:srgbClr val="C00000"/>
                </a:solidFill>
                <a:latin typeface="Dosis"/>
                <a:ea typeface="Dosis"/>
                <a:cs typeface="Dosis"/>
                <a:sym typeface="Dosis"/>
              </a:rPr>
              <a:t>57</a:t>
            </a:r>
            <a:r>
              <a:rPr lang="pt-BR" sz="1400" b="1" i="0" u="none" strike="noStrike" cap="none">
                <a:solidFill>
                  <a:srgbClr val="3B3B3B"/>
                </a:solidFill>
                <a:latin typeface="Dosis"/>
                <a:ea typeface="Dosis"/>
                <a:cs typeface="Dosis"/>
                <a:sym typeface="Dosis"/>
              </a:rPr>
              <a:t>. PROÍBE O INDULTO, A GRAÇA E A ANISTIA</a:t>
            </a:r>
            <a:endParaRPr sz="3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B3B3B"/>
              </a:buClr>
              <a:buSzPts val="1400"/>
              <a:buFont typeface="Dosis"/>
              <a:buNone/>
            </a:pPr>
            <a:r>
              <a:rPr lang="pt-BR" sz="1400" b="1" i="0" u="none" strike="noStrike" cap="none">
                <a:solidFill>
                  <a:srgbClr val="3B3B3B"/>
                </a:solidFill>
                <a:latin typeface="Dosis"/>
                <a:ea typeface="Dosis"/>
                <a:cs typeface="Dosis"/>
                <a:sym typeface="Dosis"/>
              </a:rPr>
              <a:t>PARA CONDENADOS POR CORRUPÇÃO</a:t>
            </a:r>
            <a:endParaRPr sz="1400" b="0" i="0" u="none" strike="noStrike" cap="none">
              <a:solidFill>
                <a:srgbClr val="3B3B3B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06" name="Google Shape;506;p86"/>
          <p:cNvSpPr/>
          <p:nvPr/>
        </p:nvSpPr>
        <p:spPr>
          <a:xfrm>
            <a:off x="157426" y="4353178"/>
            <a:ext cx="4823400" cy="4002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400"/>
              <a:buFont typeface="Dosis"/>
              <a:buNone/>
            </a:pPr>
            <a:r>
              <a:rPr lang="pt-BR" sz="1400" b="1" i="0" u="none" strike="noStrike" cap="none">
                <a:solidFill>
                  <a:srgbClr val="C00000"/>
                </a:solidFill>
                <a:latin typeface="Dosis"/>
                <a:ea typeface="Dosis"/>
                <a:cs typeface="Dosis"/>
                <a:sym typeface="Dosis"/>
              </a:rPr>
              <a:t>58. </a:t>
            </a:r>
            <a:r>
              <a:rPr lang="pt-BR" sz="1400" b="1" i="0" u="none" strike="noStrike" cap="none">
                <a:solidFill>
                  <a:srgbClr val="3B3B3B"/>
                </a:solidFill>
                <a:latin typeface="Dosis"/>
                <a:ea typeface="Dosis"/>
                <a:cs typeface="Dosis"/>
                <a:sym typeface="Dosis"/>
              </a:rPr>
              <a:t>AUMENTA PENAS PARA CRIMES DE CORRUPÇÃO</a:t>
            </a:r>
            <a:endParaRPr sz="1400" b="0" i="0" u="none" strike="noStrike" cap="none">
              <a:solidFill>
                <a:srgbClr val="3B3B3B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07" name="Google Shape;507;p86"/>
          <p:cNvSpPr/>
          <p:nvPr/>
        </p:nvSpPr>
        <p:spPr>
          <a:xfrm>
            <a:off x="157426" y="4792430"/>
            <a:ext cx="4823400" cy="3078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osis"/>
              <a:buNone/>
            </a:pPr>
            <a:r>
              <a:rPr lang="pt-BR" sz="1400" b="1" i="0" u="none" strike="noStrike" cap="none">
                <a:solidFill>
                  <a:srgbClr val="434343"/>
                </a:solidFill>
                <a:latin typeface="Dosis"/>
                <a:ea typeface="Dosis"/>
                <a:cs typeface="Dosis"/>
                <a:sym typeface="Dosis"/>
              </a:rPr>
              <a:t>59. AUMENTA PENAS DA LEI DE LICITAÇÕES</a:t>
            </a:r>
            <a:endParaRPr sz="1400" b="0" i="0" u="none" strike="noStrike" cap="none">
              <a:solidFill>
                <a:srgbClr val="434343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" name="Google Shape;512;p8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5400000">
            <a:off x="-1631825" y="1639750"/>
            <a:ext cx="5135574" cy="1871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13" name="Google Shape;513;p8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77962" y="4614239"/>
            <a:ext cx="1354175" cy="425911"/>
          </a:xfrm>
          <a:prstGeom prst="rect">
            <a:avLst/>
          </a:prstGeom>
          <a:noFill/>
          <a:ln>
            <a:noFill/>
          </a:ln>
        </p:spPr>
      </p:pic>
      <p:sp>
        <p:nvSpPr>
          <p:cNvPr id="514" name="Google Shape;514;p87"/>
          <p:cNvSpPr txBox="1"/>
          <p:nvPr/>
        </p:nvSpPr>
        <p:spPr>
          <a:xfrm>
            <a:off x="2028774" y="207478"/>
            <a:ext cx="5649300" cy="9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780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pt-BR" sz="2100" b="1" i="0" u="none" strike="noStrike" cap="none">
                <a:solidFill>
                  <a:srgbClr val="0B5394"/>
                </a:solidFill>
                <a:latin typeface="Dosis"/>
                <a:ea typeface="Dosis"/>
                <a:cs typeface="Dosis"/>
                <a:sym typeface="Dosis"/>
              </a:rPr>
              <a:t>52. ARQUIVAMENTO DE CASOS PENAIS COM MENOR PERSPECTIVA ÚTIL </a:t>
            </a:r>
            <a:endParaRPr sz="2100" b="1" i="0" u="none" strike="noStrike" cap="none">
              <a:solidFill>
                <a:srgbClr val="0B5394"/>
              </a:solidFill>
              <a:latin typeface="Dosis"/>
              <a:ea typeface="Dosis"/>
              <a:cs typeface="Dosis"/>
              <a:sym typeface="Dosi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1" i="0" u="none" strike="noStrike" cap="none">
              <a:solidFill>
                <a:srgbClr val="0B5394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15" name="Google Shape;515;p87"/>
          <p:cNvSpPr txBox="1"/>
          <p:nvPr/>
        </p:nvSpPr>
        <p:spPr>
          <a:xfrm>
            <a:off x="1549913" y="1123650"/>
            <a:ext cx="7332000" cy="289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Princípio de </a:t>
            </a:r>
            <a:r>
              <a:rPr lang="pt-BR" sz="2700" b="0" i="0" u="none" strike="noStrike" cap="none">
                <a:solidFill>
                  <a:schemeClr val="dk1"/>
                </a:solidFill>
                <a:highlight>
                  <a:srgbClr val="D9EAD3"/>
                </a:highlight>
                <a:latin typeface="Montserrat"/>
                <a:ea typeface="Montserrat"/>
                <a:cs typeface="Montserrat"/>
                <a:sym typeface="Montserrat"/>
              </a:rPr>
              <a:t>oportunidade da ação penal</a:t>
            </a:r>
            <a:r>
              <a:rPr lang="pt-BR" sz="2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2700" b="0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700" b="0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Quando for </a:t>
            </a:r>
            <a:r>
              <a:rPr lang="pt-BR" sz="2700" b="0" i="0" u="none" strike="noStrike" cap="none">
                <a:solidFill>
                  <a:schemeClr val="dk1"/>
                </a:solidFill>
                <a:highlight>
                  <a:srgbClr val="D9EAD3"/>
                </a:highlight>
                <a:latin typeface="Montserrat"/>
                <a:ea typeface="Montserrat"/>
                <a:cs typeface="Montserrat"/>
                <a:sym typeface="Montserrat"/>
              </a:rPr>
              <a:t>insignificante a lesão ao bem jurídico tutelado</a:t>
            </a:r>
            <a:r>
              <a:rPr lang="pt-BR" sz="2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; em razão da qualidade da prova, for baixa a probabilidade de êxito da ação penal; ou, em razão da necessidade de </a:t>
            </a:r>
            <a:r>
              <a:rPr lang="pt-BR" sz="2700" b="0" i="0" u="none" strike="noStrike" cap="none">
                <a:solidFill>
                  <a:schemeClr val="dk1"/>
                </a:solidFill>
                <a:highlight>
                  <a:srgbClr val="D9EAD3"/>
                </a:highlight>
                <a:latin typeface="Montserrat"/>
                <a:ea typeface="Montserrat"/>
                <a:cs typeface="Montserrat"/>
                <a:sym typeface="Montserrat"/>
              </a:rPr>
              <a:t>racionalizar </a:t>
            </a:r>
            <a:r>
              <a:rPr lang="pt-BR" sz="27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o emprego de recursos materiais e humanos.</a:t>
            </a:r>
            <a:endParaRPr sz="2700" b="0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27755956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0" name="Google Shape;520;p8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239599" y="76200"/>
            <a:ext cx="1828202" cy="124600"/>
          </a:xfrm>
          <a:prstGeom prst="rect">
            <a:avLst/>
          </a:prstGeom>
          <a:noFill/>
          <a:ln>
            <a:noFill/>
          </a:ln>
        </p:spPr>
      </p:pic>
      <p:sp>
        <p:nvSpPr>
          <p:cNvPr id="521" name="Google Shape;521;p88"/>
          <p:cNvSpPr txBox="1">
            <a:spLocks noGrp="1"/>
          </p:cNvSpPr>
          <p:nvPr>
            <p:ph type="sldNum" idx="12"/>
          </p:nvPr>
        </p:nvSpPr>
        <p:spPr>
          <a:xfrm>
            <a:off x="8794324" y="4908950"/>
            <a:ext cx="349800" cy="2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pt-BR" sz="1000" b="1" i="0" u="none" strike="noStrike" cap="none">
                <a:solidFill>
                  <a:srgbClr val="999999"/>
                </a:solidFill>
                <a:latin typeface="Montserrat"/>
                <a:ea typeface="Montserrat"/>
                <a:cs typeface="Montserrat"/>
                <a:sym typeface="Montserrat"/>
              </a:rPr>
              <a:t>25</a:t>
            </a:fld>
            <a:endParaRPr sz="1000" b="1" i="0" u="none" strike="noStrike" cap="none">
              <a:solidFill>
                <a:srgbClr val="99999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22" name="Google Shape;522;p88"/>
          <p:cNvSpPr txBox="1">
            <a:spLocks noGrp="1"/>
          </p:cNvSpPr>
          <p:nvPr>
            <p:ph type="title" idx="4294967295"/>
          </p:nvPr>
        </p:nvSpPr>
        <p:spPr>
          <a:xfrm>
            <a:off x="666200" y="1394375"/>
            <a:ext cx="6678900" cy="183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2400"/>
              <a:buFont typeface="Montserrat"/>
              <a:buNone/>
            </a:pPr>
            <a:r>
              <a:rPr lang="pt-BR" sz="3000" b="1" i="0" u="none" strike="noStrike" cap="none">
                <a:solidFill>
                  <a:srgbClr val="999999"/>
                </a:solidFill>
                <a:latin typeface="Montserrat"/>
                <a:ea typeface="Montserrat"/>
                <a:cs typeface="Montserrat"/>
                <a:sym typeface="Montserrat"/>
              </a:rPr>
              <a:t>POR QUE AS </a:t>
            </a:r>
            <a:r>
              <a:rPr lang="pt-BR" sz="3000" b="1" i="0" u="none" strike="noStrike" cap="none">
                <a:solidFill>
                  <a:srgbClr val="1B7EA1"/>
                </a:solidFill>
                <a:latin typeface="Montserrat"/>
                <a:ea typeface="Montserrat"/>
                <a:cs typeface="Montserrat"/>
                <a:sym typeface="Montserrat"/>
              </a:rPr>
              <a:t>EMPRESAS</a:t>
            </a:r>
            <a:r>
              <a:rPr lang="pt-BR" sz="3000" b="1" i="0" u="none" strike="noStrike" cap="none">
                <a:solidFill>
                  <a:srgbClr val="607D8B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pt-BR" sz="3000" b="1" i="0" u="none" strike="noStrike" cap="none">
                <a:solidFill>
                  <a:srgbClr val="999999"/>
                </a:solidFill>
                <a:latin typeface="Montserrat"/>
                <a:ea typeface="Montserrat"/>
                <a:cs typeface="Montserrat"/>
                <a:sym typeface="Montserrat"/>
              </a:rPr>
              <a:t>E AS </a:t>
            </a:r>
            <a:r>
              <a:rPr lang="pt-BR" sz="3000" b="1" i="0" u="none" strike="noStrike" cap="none">
                <a:solidFill>
                  <a:srgbClr val="1B7EA1"/>
                </a:solidFill>
                <a:latin typeface="Montserrat"/>
                <a:ea typeface="Montserrat"/>
                <a:cs typeface="Montserrat"/>
                <a:sym typeface="Montserrat"/>
              </a:rPr>
              <a:t>PESSOAS </a:t>
            </a:r>
            <a:r>
              <a:rPr lang="pt-BR" sz="3000" b="1" i="0" u="none" strike="noStrike" cap="none">
                <a:solidFill>
                  <a:srgbClr val="999999"/>
                </a:solidFill>
                <a:latin typeface="Montserrat"/>
                <a:ea typeface="Montserrat"/>
                <a:cs typeface="Montserrat"/>
                <a:sym typeface="Montserrat"/>
              </a:rPr>
              <a:t>ESCOLHEM </a:t>
            </a:r>
            <a:r>
              <a:rPr lang="pt-BR" sz="3000" b="1" i="0" u="none" strike="noStrike" cap="none">
                <a:solidFill>
                  <a:srgbClr val="1B7EA1"/>
                </a:solidFill>
                <a:latin typeface="Montserrat"/>
                <a:ea typeface="Montserrat"/>
                <a:cs typeface="Montserrat"/>
                <a:sym typeface="Montserrat"/>
              </a:rPr>
              <a:t>DOAR</a:t>
            </a:r>
            <a:r>
              <a:rPr lang="pt-BR" sz="3000" b="1" i="0" u="none" strike="noStrike" cap="none">
                <a:solidFill>
                  <a:srgbClr val="999999"/>
                </a:solidFill>
                <a:latin typeface="Montserrat"/>
                <a:ea typeface="Montserrat"/>
                <a:cs typeface="Montserrat"/>
                <a:sym typeface="Montserrat"/>
              </a:rPr>
              <a:t> PARA CAMPANHAS ELEITORAIS?</a:t>
            </a:r>
            <a:endParaRPr sz="3000" b="1" i="0" u="none" strike="noStrike" cap="none">
              <a:solidFill>
                <a:srgbClr val="607D8B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523" name="Google Shape;523;p8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9338241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2401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AS NOVAS MEDIDAS  CONTRA A CORRUPÇÃO"/>
          <p:cNvSpPr txBox="1"/>
          <p:nvPr/>
        </p:nvSpPr>
        <p:spPr>
          <a:xfrm>
            <a:off x="342893" y="1067930"/>
            <a:ext cx="3632598" cy="9029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4289" rIns="34289">
            <a:spAutoFit/>
          </a:bodyPr>
          <a:lstStyle/>
          <a:p>
            <a:pPr>
              <a:lnSpc>
                <a:spcPts val="2100"/>
              </a:lnSpc>
              <a:defRPr sz="3200">
                <a:solidFill>
                  <a:srgbClr val="49B2E4"/>
                </a:solidFill>
                <a:latin typeface="Helvetica Neue Bold Condensed"/>
                <a:ea typeface="Helvetica Neue Bold Condensed"/>
                <a:cs typeface="Helvetica Neue Bold Condensed"/>
                <a:sym typeface="Helvetica Neue Bold Condensed"/>
              </a:defRPr>
            </a:pPr>
            <a:r>
              <a:rPr lang="pt-BR" sz="2400" dirty="0"/>
              <a:t>CAMPANHA UNIDOS CONTRA A CORRUPÇÃO</a:t>
            </a:r>
            <a:endParaRPr sz="2400" dirty="0"/>
          </a:p>
        </p:txBody>
      </p:sp>
      <p:pic>
        <p:nvPicPr>
          <p:cNvPr id="157" name="Shape 241" descr="Shape 241"/>
          <p:cNvPicPr>
            <a:picLocks noChangeAspect="1"/>
          </p:cNvPicPr>
          <p:nvPr/>
        </p:nvPicPr>
        <p:blipFill>
          <a:blip r:embed="rId2">
            <a:extLst/>
          </a:blip>
          <a:srcRect l="57235" t="12985" r="3776" b="47142"/>
          <a:stretch>
            <a:fillRect/>
          </a:stretch>
        </p:blipFill>
        <p:spPr>
          <a:xfrm>
            <a:off x="282879" y="1778793"/>
            <a:ext cx="2757068" cy="1586045"/>
          </a:xfrm>
          <a:prstGeom prst="rect">
            <a:avLst/>
          </a:prstGeom>
          <a:ln w="12700">
            <a:miter lim="400000"/>
          </a:ln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xmlns="" id="{C8809D9E-B77E-DD4E-BD50-307870F3D1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6255" y="798237"/>
            <a:ext cx="3768588" cy="3797746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 descr="grey-ti.png"/>
          <p:cNvPicPr>
            <a:picLocks noGrp="1" noChangeAspect="1"/>
          </p:cNvPicPr>
          <p:nvPr>
            <p:ph type="pic" idx="20"/>
          </p:nvPr>
        </p:nvPicPr>
        <p:blipFill>
          <a:blip r:embed="rId3"/>
          <a:srcRect l="1158" r="1158"/>
          <a:stretch>
            <a:fillRect/>
          </a:stretch>
        </p:blipFill>
        <p:spPr/>
      </p:pic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548000" y="428625"/>
            <a:ext cx="4752975" cy="59650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HEADING TITLE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17"/>
          </p:nvPr>
        </p:nvSpPr>
        <p:spPr/>
        <p:txBody>
          <a:bodyPr/>
          <a:lstStyle/>
          <a:p>
            <a:r>
              <a:rPr lang="en-US" dirty="0"/>
              <a:t>Caption text…</a:t>
            </a:r>
          </a:p>
        </p:txBody>
      </p:sp>
      <p:pic>
        <p:nvPicPr>
          <p:cNvPr id="3" name="Imagem 2" descr="Uma imagem contendo pessoa, homem&#10;&#10;Descrição gerada com muito alta confiança">
            <a:extLst>
              <a:ext uri="{FF2B5EF4-FFF2-40B4-BE49-F238E27FC236}">
                <a16:creationId xmlns:a16="http://schemas.microsoft.com/office/drawing/2014/main" xmlns="" id="{CD1F3F06-26B3-43A8-A96C-551F471E0F3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9" t="-19" r="11457" b="19"/>
          <a:stretch/>
        </p:blipFill>
        <p:spPr>
          <a:xfrm>
            <a:off x="-1" y="-710293"/>
            <a:ext cx="9144001" cy="6441622"/>
          </a:xfrm>
          <a:prstGeom prst="rect">
            <a:avLst/>
          </a:prstGeom>
        </p:spPr>
      </p:pic>
      <p:sp>
        <p:nvSpPr>
          <p:cNvPr id="9" name="TextBox 5">
            <a:extLst>
              <a:ext uri="{FF2B5EF4-FFF2-40B4-BE49-F238E27FC236}">
                <a16:creationId xmlns:a16="http://schemas.microsoft.com/office/drawing/2014/main" xmlns="" id="{613EBC34-7635-4FFB-A754-31F675FA0CD0}"/>
              </a:ext>
            </a:extLst>
          </p:cNvPr>
          <p:cNvSpPr txBox="1"/>
          <p:nvPr/>
        </p:nvSpPr>
        <p:spPr>
          <a:xfrm>
            <a:off x="1169622" y="411511"/>
            <a:ext cx="2754306" cy="3831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700" b="1" dirty="0">
                <a:solidFill>
                  <a:schemeClr val="bg1"/>
                </a:solidFill>
                <a:latin typeface="Arial Narrow" panose="020B0606020202030204" pitchFamily="34" charset="0"/>
              </a:rPr>
              <a:t>83% DOS BRASILEIROS RESPONDERAM QUE O CIDADÃO COMUM PODE FAZER DIFERENÇA NA LUTA CONTRA A  CORRUPÇÃO</a:t>
            </a:r>
            <a:endParaRPr lang="en-GB" sz="27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11" name="Straight Connector 8">
            <a:extLst>
              <a:ext uri="{FF2B5EF4-FFF2-40B4-BE49-F238E27FC236}">
                <a16:creationId xmlns:a16="http://schemas.microsoft.com/office/drawing/2014/main" xmlns="" id="{E6CEE4DA-DD94-4079-A5EA-8C01E2828607}"/>
              </a:ext>
            </a:extLst>
          </p:cNvPr>
          <p:cNvCxnSpPr/>
          <p:nvPr/>
        </p:nvCxnSpPr>
        <p:spPr>
          <a:xfrm flipH="1">
            <a:off x="2627784" y="4299942"/>
            <a:ext cx="1188132" cy="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Shape 241">
            <a:extLst>
              <a:ext uri="{FF2B5EF4-FFF2-40B4-BE49-F238E27FC236}">
                <a16:creationId xmlns:a16="http://schemas.microsoft.com/office/drawing/2014/main" xmlns="" id="{158F565D-3851-4CFE-9582-5B84C25B19C8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l="57235" t="12985" r="3777" b="47143"/>
          <a:stretch/>
        </p:blipFill>
        <p:spPr>
          <a:xfrm>
            <a:off x="7689543" y="4221318"/>
            <a:ext cx="1364992" cy="78523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21105147"/>
      </p:ext>
    </p:extLst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Shape 2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"/>
            <a:ext cx="9144000" cy="514350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Shape 241"/>
          <p:cNvPicPr preferRelativeResize="0"/>
          <p:nvPr/>
        </p:nvPicPr>
        <p:blipFill rotWithShape="1">
          <a:blip r:embed="rId4">
            <a:alphaModFix/>
          </a:blip>
          <a:srcRect l="57235" t="12985" r="3777" b="47143"/>
          <a:stretch/>
        </p:blipFill>
        <p:spPr>
          <a:xfrm>
            <a:off x="1673727" y="71276"/>
            <a:ext cx="5796552" cy="333455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04A242E6-9630-B846-9622-FABFE0D255A4}"/>
              </a:ext>
            </a:extLst>
          </p:cNvPr>
          <p:cNvSpPr txBox="1"/>
          <p:nvPr/>
        </p:nvSpPr>
        <p:spPr>
          <a:xfrm>
            <a:off x="1409116" y="3170075"/>
            <a:ext cx="6319359" cy="577081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34290" tIns="34290" rIns="34290" bIns="34290" numCol="1" spcCol="38100" rtlCol="0" anchor="t">
            <a:spAutoFit/>
          </a:bodyPr>
          <a:lstStyle/>
          <a:p>
            <a:pPr defTabSz="342900"/>
            <a:r>
              <a:rPr lang="es-ES_tradnl" sz="3300" b="1" dirty="0"/>
              <a:t>ASSINE, DIVULGUE, MOBILIZE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453F44C1-7039-6F4B-8580-4390CB8D12E4}"/>
              </a:ext>
            </a:extLst>
          </p:cNvPr>
          <p:cNvSpPr txBox="1"/>
          <p:nvPr/>
        </p:nvSpPr>
        <p:spPr>
          <a:xfrm>
            <a:off x="601861" y="3880887"/>
            <a:ext cx="7940279" cy="484748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4290" tIns="34290" rIns="34290" bIns="34290" numCol="1" spcCol="38100" rtlCol="0" anchor="t">
            <a:spAutoFit/>
          </a:bodyPr>
          <a:lstStyle/>
          <a:p>
            <a:pPr defTabSz="342900"/>
            <a:r>
              <a:rPr lang="es-ES_tradnl" sz="2700" b="1" dirty="0"/>
              <a:t>WWW.UNIDOSCONTRAACORRUPCAO.ORG.BR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3BE0498C-6716-5C48-A84B-D966884EECFE}"/>
              </a:ext>
            </a:extLst>
          </p:cNvPr>
          <p:cNvSpPr txBox="1"/>
          <p:nvPr/>
        </p:nvSpPr>
        <p:spPr>
          <a:xfrm>
            <a:off x="601861" y="4434527"/>
            <a:ext cx="7940279" cy="484748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4290" tIns="34290" rIns="34290" bIns="34290" numCol="1" spcCol="38100" rtlCol="0" anchor="t">
            <a:spAutoFit/>
          </a:bodyPr>
          <a:lstStyle/>
          <a:p>
            <a:pPr algn="ctr" defTabSz="342900"/>
            <a:r>
              <a:rPr lang="es-ES_tradnl" sz="2700" b="1" dirty="0" err="1"/>
              <a:t>relacionamento@br.transparency.org.br</a:t>
            </a:r>
            <a:endParaRPr lang="es-ES_tradnl" sz="2700" b="1" dirty="0"/>
          </a:p>
        </p:txBody>
      </p:sp>
    </p:spTree>
    <p:extLst>
      <p:ext uri="{BB962C8B-B14F-4D97-AF65-F5344CB8AC3E}">
        <p14:creationId xmlns:p14="http://schemas.microsoft.com/office/powerpoint/2010/main" val="270424422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8" name="Google Shape;528;p89"/>
          <p:cNvPicPr preferRelativeResize="0"/>
          <p:nvPr/>
        </p:nvPicPr>
        <p:blipFill rotWithShape="1">
          <a:blip r:embed="rId3">
            <a:alphaModFix/>
          </a:blip>
          <a:srcRect b="14376"/>
          <a:stretch/>
        </p:blipFill>
        <p:spPr>
          <a:xfrm>
            <a:off x="0" y="0"/>
            <a:ext cx="9298900" cy="5143496"/>
          </a:xfrm>
          <a:prstGeom prst="rect">
            <a:avLst/>
          </a:prstGeom>
          <a:noFill/>
          <a:ln>
            <a:noFill/>
          </a:ln>
        </p:spPr>
      </p:pic>
      <p:sp>
        <p:nvSpPr>
          <p:cNvPr id="529" name="Google Shape;529;p89"/>
          <p:cNvSpPr/>
          <p:nvPr/>
        </p:nvSpPr>
        <p:spPr>
          <a:xfrm rot="10800000" flipH="1">
            <a:off x="-575239" y="85723"/>
            <a:ext cx="4572018" cy="514350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0" y="12901"/>
                </a:lnTo>
                <a:lnTo>
                  <a:pt x="845" y="13549"/>
                </a:lnTo>
                <a:lnTo>
                  <a:pt x="0" y="14198"/>
                </a:ln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lt1">
              <a:alpha val="64310"/>
            </a:schemeClr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0" name="Google Shape;530;p89"/>
          <p:cNvSpPr txBox="1"/>
          <p:nvPr/>
        </p:nvSpPr>
        <p:spPr>
          <a:xfrm>
            <a:off x="256865" y="192693"/>
            <a:ext cx="3739800" cy="176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pt-BR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Bloco 1. </a:t>
            </a:r>
            <a:endParaRPr sz="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pt-BR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SISTEMAS, CONSELHOS E DIRETRIZES NACIONAIS ANTICORRUPÇÃO</a:t>
            </a:r>
            <a:endParaRPr sz="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1" name="Google Shape;531;p89"/>
          <p:cNvSpPr/>
          <p:nvPr/>
        </p:nvSpPr>
        <p:spPr>
          <a:xfrm>
            <a:off x="256865" y="1968346"/>
            <a:ext cx="3451800" cy="725700"/>
          </a:xfrm>
          <a:prstGeom prst="rect">
            <a:avLst/>
          </a:prstGeom>
          <a:solidFill>
            <a:srgbClr val="960047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osis"/>
              <a:buNone/>
            </a:pPr>
            <a:r>
              <a:rPr lang="pt-BR" sz="1400" b="1" i="0" u="none" strike="noStrike" cap="none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1. SISTEMA NACIONAL DE CONTROLE SOCIAL E INTEGRIDADE PÚBLICA</a:t>
            </a:r>
            <a:endParaRPr sz="1400" b="0" i="0" u="none" strike="noStrike" cap="none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32" name="Google Shape;532;p89"/>
          <p:cNvSpPr/>
          <p:nvPr/>
        </p:nvSpPr>
        <p:spPr>
          <a:xfrm>
            <a:off x="256865" y="2848926"/>
            <a:ext cx="3451800" cy="463200"/>
          </a:xfrm>
          <a:prstGeom prst="rect">
            <a:avLst/>
          </a:prstGeom>
          <a:solidFill>
            <a:srgbClr val="960047"/>
          </a:solidFill>
          <a:ln w="9525" cap="flat" cmpd="sng">
            <a:solidFill>
              <a:srgbClr val="741B4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400"/>
              <a:buFont typeface="Dosis"/>
              <a:buNone/>
            </a:pPr>
            <a:r>
              <a:rPr lang="pt-BR" sz="1400" b="1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2. CONSELHO NACIONAL DE ESTADO</a:t>
            </a:r>
            <a:endParaRPr sz="1400" b="0" i="0" u="none" strike="noStrike" cap="non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33" name="Google Shape;533;p89"/>
          <p:cNvSpPr/>
          <p:nvPr/>
        </p:nvSpPr>
        <p:spPr>
          <a:xfrm>
            <a:off x="256865" y="3433883"/>
            <a:ext cx="3451800" cy="523200"/>
          </a:xfrm>
          <a:prstGeom prst="rect">
            <a:avLst/>
          </a:prstGeom>
          <a:solidFill>
            <a:srgbClr val="960047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400"/>
              <a:buFont typeface="Dosis"/>
              <a:buNone/>
            </a:pPr>
            <a:r>
              <a:rPr lang="pt-BR" sz="1400" b="1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3. PREVENÇÃO DE CORRUPÇÃO NAS CONTRATAÇÕES PÚBLICAS</a:t>
            </a:r>
            <a:endParaRPr sz="1400" b="0" i="0" u="none" strike="noStrike" cap="non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651521" y="742950"/>
            <a:ext cx="6492479" cy="3274219"/>
          </a:xfrm>
          <a:prstGeom prst="rect">
            <a:avLst/>
          </a:prstGeom>
          <a:ln w="12700">
            <a:miter lim="400000"/>
          </a:ln>
        </p:spPr>
      </p:pic>
      <p:sp>
        <p:nvSpPr>
          <p:cNvPr id="134" name="ÍNDICE DE PERCEPÇÃO  DA CORRUPÇÃO (IPC)"/>
          <p:cNvSpPr txBox="1"/>
          <p:nvPr/>
        </p:nvSpPr>
        <p:spPr>
          <a:xfrm>
            <a:off x="400050" y="1087040"/>
            <a:ext cx="2057400" cy="14415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4289" rIns="34289">
            <a:spAutoFit/>
          </a:bodyPr>
          <a:lstStyle/>
          <a:p>
            <a:pPr>
              <a:lnSpc>
                <a:spcPts val="2100"/>
              </a:lnSpc>
              <a:defRPr sz="3200">
                <a:solidFill>
                  <a:srgbClr val="49B2E4"/>
                </a:solidFill>
                <a:latin typeface="Helvetica Neue Bold Condensed"/>
                <a:ea typeface="Helvetica Neue Bold Condensed"/>
                <a:cs typeface="Helvetica Neue Bold Condensed"/>
                <a:sym typeface="Helvetica Neue Bold Condensed"/>
              </a:defRPr>
            </a:pPr>
            <a:r>
              <a:rPr sz="2400"/>
              <a:t>ÍNDICE DE PERCEPÇÃO </a:t>
            </a:r>
            <a:br>
              <a:rPr sz="2400"/>
            </a:br>
            <a:r>
              <a:rPr sz="2400"/>
              <a:t>DA CORRUPÇÃO (IPC)</a:t>
            </a:r>
          </a:p>
        </p:txBody>
      </p:sp>
      <p:pic>
        <p:nvPicPr>
          <p:cNvPr id="135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040981" y="3894534"/>
            <a:ext cx="4587479" cy="960835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39" name="Gruppieren"/>
          <p:cNvGrpSpPr/>
          <p:nvPr/>
        </p:nvGrpSpPr>
        <p:grpSpPr>
          <a:xfrm>
            <a:off x="403622" y="2459831"/>
            <a:ext cx="3132535" cy="2226470"/>
            <a:chOff x="0" y="0"/>
            <a:chExt cx="4176712" cy="2968625"/>
          </a:xfrm>
        </p:grpSpPr>
        <p:pic>
          <p:nvPicPr>
            <p:cNvPr id="136" name="image.png" descr="image.pn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0"/>
              <a:ext cx="2044891" cy="255367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7" name="image.png" descr="image.png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2131822" y="267129"/>
              <a:ext cx="2044891" cy="234494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8" name="image.png" descr="image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33211" y="2689813"/>
              <a:ext cx="1998250" cy="27881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</p:spTree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8" name="Google Shape;538;p90"/>
          <p:cNvPicPr preferRelativeResize="0"/>
          <p:nvPr/>
        </p:nvPicPr>
        <p:blipFill rotWithShape="1">
          <a:blip r:embed="rId3">
            <a:alphaModFix/>
          </a:blip>
          <a:srcRect b="14376"/>
          <a:stretch/>
        </p:blipFill>
        <p:spPr>
          <a:xfrm>
            <a:off x="0" y="0"/>
            <a:ext cx="9298900" cy="5143496"/>
          </a:xfrm>
          <a:prstGeom prst="rect">
            <a:avLst/>
          </a:prstGeom>
          <a:noFill/>
          <a:ln>
            <a:noFill/>
          </a:ln>
        </p:spPr>
      </p:pic>
      <p:sp>
        <p:nvSpPr>
          <p:cNvPr id="539" name="Google Shape;539;p90"/>
          <p:cNvSpPr/>
          <p:nvPr/>
        </p:nvSpPr>
        <p:spPr>
          <a:xfrm rot="10800000" flipH="1">
            <a:off x="-575239" y="-2"/>
            <a:ext cx="5218290" cy="514350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0" y="12901"/>
                </a:lnTo>
                <a:lnTo>
                  <a:pt x="845" y="13549"/>
                </a:lnTo>
                <a:lnTo>
                  <a:pt x="0" y="14198"/>
                </a:ln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lt1">
              <a:alpha val="64310"/>
            </a:schemeClr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0" name="Google Shape;540;p90"/>
          <p:cNvSpPr txBox="1"/>
          <p:nvPr/>
        </p:nvSpPr>
        <p:spPr>
          <a:xfrm>
            <a:off x="163959" y="625828"/>
            <a:ext cx="3739800" cy="176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pt-BR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Bloco 2. PARTICIPAÇÃO E CONTROLE SOCIAL</a:t>
            </a:r>
            <a:endParaRPr sz="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90"/>
          <p:cNvSpPr/>
          <p:nvPr/>
        </p:nvSpPr>
        <p:spPr>
          <a:xfrm>
            <a:off x="332811" y="1745360"/>
            <a:ext cx="3888900" cy="3078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400"/>
              <a:buFont typeface="Dosis"/>
              <a:buNone/>
            </a:pPr>
            <a:r>
              <a:rPr lang="pt-BR" sz="1400" b="1" i="0" u="none" strike="noStrike" cap="none">
                <a:solidFill>
                  <a:srgbClr val="C00000"/>
                </a:solidFill>
                <a:latin typeface="Dosis"/>
                <a:ea typeface="Dosis"/>
                <a:cs typeface="Dosis"/>
                <a:sym typeface="Dosis"/>
              </a:rPr>
              <a:t>4. </a:t>
            </a:r>
            <a:r>
              <a:rPr lang="pt-BR" sz="1400" b="1" i="0" u="none" strike="noStrike" cap="none">
                <a:solidFill>
                  <a:srgbClr val="3B3B3B"/>
                </a:solidFill>
                <a:latin typeface="Dosis"/>
                <a:ea typeface="Dosis"/>
                <a:cs typeface="Dosis"/>
                <a:sym typeface="Dosis"/>
              </a:rPr>
              <a:t>DEMOCRACIA POPULAR</a:t>
            </a:r>
            <a:endParaRPr sz="1400" b="0" i="0" u="none" strike="noStrike" cap="none">
              <a:solidFill>
                <a:srgbClr val="3B3B3B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42" name="Google Shape;542;p90"/>
          <p:cNvSpPr/>
          <p:nvPr/>
        </p:nvSpPr>
        <p:spPr>
          <a:xfrm>
            <a:off x="332810" y="2095430"/>
            <a:ext cx="3888900" cy="5088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400"/>
              <a:buFont typeface="Dosis"/>
              <a:buNone/>
            </a:pPr>
            <a:r>
              <a:rPr lang="pt-BR" sz="1400" b="1" i="0" u="none" strike="noStrike" cap="none">
                <a:solidFill>
                  <a:srgbClr val="C00000"/>
                </a:solidFill>
                <a:latin typeface="Dosis"/>
                <a:ea typeface="Dosis"/>
                <a:cs typeface="Dosis"/>
                <a:sym typeface="Dosis"/>
              </a:rPr>
              <a:t>5. </a:t>
            </a:r>
            <a:r>
              <a:rPr lang="pt-BR" sz="1400" b="1" i="0" u="none" strike="noStrike" cap="none">
                <a:solidFill>
                  <a:srgbClr val="3B3B3B"/>
                </a:solidFill>
                <a:latin typeface="Dosis"/>
                <a:ea typeface="Dosis"/>
                <a:cs typeface="Dosis"/>
                <a:sym typeface="Dosis"/>
              </a:rPr>
              <a:t>PROCESSO LEGISLATIVO PARTICIPATIVO</a:t>
            </a:r>
            <a:endParaRPr sz="1400" b="0" i="0" u="none" strike="noStrike" cap="none">
              <a:solidFill>
                <a:srgbClr val="3B3B3B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43" name="Google Shape;543;p90"/>
          <p:cNvSpPr/>
          <p:nvPr/>
        </p:nvSpPr>
        <p:spPr>
          <a:xfrm>
            <a:off x="332809" y="2632722"/>
            <a:ext cx="3888900" cy="489000"/>
          </a:xfrm>
          <a:prstGeom prst="rect">
            <a:avLst/>
          </a:prstGeom>
          <a:solidFill>
            <a:srgbClr val="960047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400"/>
              <a:buFont typeface="Dosis"/>
              <a:buNone/>
            </a:pPr>
            <a:r>
              <a:rPr lang="pt-BR" sz="1400" b="1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6. POLÍTICA NACIONAL DE DADOS ABERTOS</a:t>
            </a:r>
            <a:endParaRPr sz="1400" b="0" i="0" u="none" strike="noStrike" cap="non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44" name="Google Shape;544;p90"/>
          <p:cNvSpPr/>
          <p:nvPr/>
        </p:nvSpPr>
        <p:spPr>
          <a:xfrm>
            <a:off x="332813" y="3183909"/>
            <a:ext cx="3888900" cy="701700"/>
          </a:xfrm>
          <a:prstGeom prst="rect">
            <a:avLst/>
          </a:prstGeom>
          <a:solidFill>
            <a:srgbClr val="960047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400"/>
              <a:buFont typeface="Dosis"/>
              <a:buNone/>
            </a:pPr>
            <a:r>
              <a:rPr lang="pt-BR" sz="1400" b="1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7. INSTITUTO NACIONAL DE ACESSO À INFORMAÇÃO E APERFEIÇOAMENTO DA LEI DE ACESSO À INFORMAÇÃO</a:t>
            </a:r>
            <a:endParaRPr sz="1400" b="0" i="0" u="none" strike="noStrike" cap="non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45" name="Google Shape;545;p90"/>
          <p:cNvSpPr/>
          <p:nvPr/>
        </p:nvSpPr>
        <p:spPr>
          <a:xfrm>
            <a:off x="332814" y="3925104"/>
            <a:ext cx="3888900" cy="523200"/>
          </a:xfrm>
          <a:prstGeom prst="rect">
            <a:avLst/>
          </a:prstGeom>
          <a:solidFill>
            <a:srgbClr val="960047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osis"/>
              <a:buNone/>
            </a:pPr>
            <a:r>
              <a:rPr lang="pt-BR" sz="1400" b="1" i="0" u="none" strike="noStrike" cap="none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`8. PROTEÇÃO DO DENUNCIANTE DE BOA-FÉ (“WHISTLEBLOWER”)</a:t>
            </a:r>
            <a:endParaRPr sz="1400" b="0" i="0" u="none" strike="noStrike" cap="none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46" name="Google Shape;546;p90"/>
          <p:cNvSpPr/>
          <p:nvPr/>
        </p:nvSpPr>
        <p:spPr>
          <a:xfrm>
            <a:off x="332818" y="4485692"/>
            <a:ext cx="3888900" cy="4506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400"/>
              <a:buFont typeface="Dosis"/>
              <a:buNone/>
            </a:pPr>
            <a:r>
              <a:rPr lang="pt-BR" sz="1400" b="1" i="0" u="none" strike="noStrike" cap="none">
                <a:solidFill>
                  <a:srgbClr val="C00000"/>
                </a:solidFill>
                <a:latin typeface="Dosis"/>
                <a:ea typeface="Dosis"/>
                <a:cs typeface="Dosis"/>
                <a:sym typeface="Dosis"/>
              </a:rPr>
              <a:t>9. </a:t>
            </a:r>
            <a:r>
              <a:rPr lang="pt-BR" sz="1400" b="1" i="0" u="none" strike="noStrike" cap="none">
                <a:solidFill>
                  <a:srgbClr val="3B3B3B"/>
                </a:solidFill>
                <a:latin typeface="Dosis"/>
                <a:ea typeface="Dosis"/>
                <a:cs typeface="Dosis"/>
                <a:sym typeface="Dosis"/>
              </a:rPr>
              <a:t>APERFEIÇOAMENTO DA AÇÃO POPULAR</a:t>
            </a:r>
            <a:endParaRPr sz="1400" b="0" i="0" u="none" strike="noStrike" cap="none">
              <a:solidFill>
                <a:srgbClr val="3B3B3B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1" name="Google Shape;551;p91"/>
          <p:cNvPicPr preferRelativeResize="0"/>
          <p:nvPr/>
        </p:nvPicPr>
        <p:blipFill rotWithShape="1">
          <a:blip r:embed="rId3">
            <a:alphaModFix/>
          </a:blip>
          <a:srcRect b="14376"/>
          <a:stretch/>
        </p:blipFill>
        <p:spPr>
          <a:xfrm>
            <a:off x="-77451" y="0"/>
            <a:ext cx="9298900" cy="5143496"/>
          </a:xfrm>
          <a:prstGeom prst="rect">
            <a:avLst/>
          </a:prstGeom>
          <a:noFill/>
          <a:ln>
            <a:noFill/>
          </a:ln>
        </p:spPr>
      </p:pic>
      <p:sp>
        <p:nvSpPr>
          <p:cNvPr id="552" name="Google Shape;552;p91"/>
          <p:cNvSpPr/>
          <p:nvPr/>
        </p:nvSpPr>
        <p:spPr>
          <a:xfrm rot="10800000" flipH="1">
            <a:off x="-575239" y="-2"/>
            <a:ext cx="5218290" cy="514350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0" y="12901"/>
                </a:lnTo>
                <a:lnTo>
                  <a:pt x="845" y="13549"/>
                </a:lnTo>
                <a:lnTo>
                  <a:pt x="0" y="14198"/>
                </a:ln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lt1">
              <a:alpha val="64310"/>
            </a:schemeClr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3" name="Google Shape;553;p91"/>
          <p:cNvSpPr txBox="1"/>
          <p:nvPr/>
        </p:nvSpPr>
        <p:spPr>
          <a:xfrm>
            <a:off x="256865" y="518984"/>
            <a:ext cx="3739800" cy="10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pt-BR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Bloco 3. PREVENÇÃO DA CORRUPÇÃO</a:t>
            </a:r>
            <a:endParaRPr sz="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91"/>
          <p:cNvSpPr/>
          <p:nvPr/>
        </p:nvSpPr>
        <p:spPr>
          <a:xfrm>
            <a:off x="317549" y="1597794"/>
            <a:ext cx="3679200" cy="307800"/>
          </a:xfrm>
          <a:prstGeom prst="rect">
            <a:avLst/>
          </a:prstGeom>
          <a:solidFill>
            <a:srgbClr val="960047"/>
          </a:solidFill>
          <a:ln w="9525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osis"/>
              <a:buNone/>
            </a:pPr>
            <a:r>
              <a:rPr lang="pt-BR" sz="1400" b="1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10. DESBUROCRATIZAÇÃO DO ESTADO</a:t>
            </a:r>
            <a:endParaRPr sz="1400" b="0" i="0" u="none" strike="noStrike" cap="non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55" name="Google Shape;555;p91"/>
          <p:cNvSpPr/>
          <p:nvPr/>
        </p:nvSpPr>
        <p:spPr>
          <a:xfrm>
            <a:off x="317547" y="2077706"/>
            <a:ext cx="3679200" cy="3078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400"/>
              <a:buFont typeface="Dosis"/>
              <a:buNone/>
            </a:pPr>
            <a:r>
              <a:rPr lang="pt-BR" sz="1400" b="1" i="0" u="none" strike="noStrike" cap="none">
                <a:solidFill>
                  <a:srgbClr val="434343"/>
                </a:solidFill>
                <a:latin typeface="Dosis"/>
                <a:ea typeface="Dosis"/>
                <a:cs typeface="Dosis"/>
                <a:sym typeface="Dosis"/>
              </a:rPr>
              <a:t>11. ANTICORRUPÇÃO NAS ESCOLAS</a:t>
            </a:r>
            <a:endParaRPr sz="1400" b="0" i="0" u="none" strike="noStrike" cap="none">
              <a:solidFill>
                <a:srgbClr val="434343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56" name="Google Shape;556;p91"/>
          <p:cNvSpPr/>
          <p:nvPr/>
        </p:nvSpPr>
        <p:spPr>
          <a:xfrm>
            <a:off x="317548" y="2538236"/>
            <a:ext cx="3679200" cy="5232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400"/>
              <a:buFont typeface="Dosis"/>
              <a:buNone/>
            </a:pPr>
            <a:r>
              <a:rPr lang="pt-BR" sz="1400" b="1" i="0" u="none" strike="noStrike" cap="none">
                <a:solidFill>
                  <a:srgbClr val="FF0000"/>
                </a:solidFill>
                <a:latin typeface="Dosis"/>
                <a:ea typeface="Dosis"/>
                <a:cs typeface="Dosis"/>
                <a:sym typeface="Dosis"/>
              </a:rPr>
              <a:t>12. </a:t>
            </a:r>
            <a:r>
              <a:rPr lang="pt-BR" sz="1400" b="1" i="0" u="none" strike="noStrike" cap="none">
                <a:latin typeface="Dosis"/>
                <a:ea typeface="Dosis"/>
                <a:cs typeface="Dosis"/>
                <a:sym typeface="Dosis"/>
              </a:rPr>
              <a:t>SEGUROS DE CONTRATOS PÚBLICOS (“PERFORMANCE BONDS”)</a:t>
            </a:r>
            <a:endParaRPr sz="1400" b="0" i="0" u="none" strike="noStrike" cap="none"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57" name="Google Shape;557;p91"/>
          <p:cNvSpPr/>
          <p:nvPr/>
        </p:nvSpPr>
        <p:spPr>
          <a:xfrm>
            <a:off x="317550" y="3198530"/>
            <a:ext cx="3679200" cy="5109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400"/>
              <a:buFont typeface="Dosis"/>
              <a:buNone/>
            </a:pPr>
            <a:r>
              <a:rPr lang="pt-BR" sz="1400" b="1" i="0" u="none" strike="noStrike" cap="none">
                <a:solidFill>
                  <a:srgbClr val="FF0000"/>
                </a:solidFill>
                <a:latin typeface="Dosis"/>
                <a:ea typeface="Dosis"/>
                <a:cs typeface="Dosis"/>
                <a:sym typeface="Dosis"/>
              </a:rPr>
              <a:t>13. </a:t>
            </a:r>
            <a:r>
              <a:rPr lang="pt-BR" sz="1400" b="1" i="0" u="none" strike="noStrike" cap="none">
                <a:latin typeface="Dosis"/>
                <a:ea typeface="Dosis"/>
                <a:cs typeface="Dosis"/>
                <a:sym typeface="Dosis"/>
              </a:rPr>
              <a:t>TRANSPARÊNCIA DO BENEFICIÁRIO FINAL</a:t>
            </a:r>
            <a:endParaRPr sz="1400" b="0" i="0" u="none" strike="noStrike" cap="none"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58" name="Google Shape;558;p91"/>
          <p:cNvSpPr/>
          <p:nvPr/>
        </p:nvSpPr>
        <p:spPr>
          <a:xfrm>
            <a:off x="317550" y="3786942"/>
            <a:ext cx="3679200" cy="5232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400"/>
              <a:buFont typeface="Dosis"/>
              <a:buNone/>
            </a:pPr>
            <a:r>
              <a:rPr lang="pt-BR" sz="1400" b="1" i="0" u="none" strike="noStrike" cap="none">
                <a:solidFill>
                  <a:srgbClr val="434343"/>
                </a:solidFill>
                <a:latin typeface="Dosis"/>
                <a:ea typeface="Dosis"/>
                <a:cs typeface="Dosis"/>
                <a:sym typeface="Dosis"/>
              </a:rPr>
              <a:t>14. REGULAÇÃO DA CIRCULAÇÃO DE DINHEIRO EM ESPÉCIE</a:t>
            </a:r>
            <a:endParaRPr sz="1400" b="0" i="0" u="none" strike="noStrike" cap="none">
              <a:solidFill>
                <a:srgbClr val="434343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" name="Google Shape;563;p92"/>
          <p:cNvPicPr preferRelativeResize="0"/>
          <p:nvPr/>
        </p:nvPicPr>
        <p:blipFill rotWithShape="1">
          <a:blip r:embed="rId3">
            <a:alphaModFix/>
          </a:blip>
          <a:srcRect b="14376"/>
          <a:stretch/>
        </p:blipFill>
        <p:spPr>
          <a:xfrm>
            <a:off x="0" y="0"/>
            <a:ext cx="9298900" cy="5143496"/>
          </a:xfrm>
          <a:prstGeom prst="rect">
            <a:avLst/>
          </a:prstGeom>
          <a:noFill/>
          <a:ln>
            <a:noFill/>
          </a:ln>
        </p:spPr>
      </p:pic>
      <p:sp>
        <p:nvSpPr>
          <p:cNvPr id="564" name="Google Shape;564;p92"/>
          <p:cNvSpPr/>
          <p:nvPr/>
        </p:nvSpPr>
        <p:spPr>
          <a:xfrm rot="10800000" flipH="1">
            <a:off x="-646290" y="2"/>
            <a:ext cx="5218290" cy="514350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0" y="12901"/>
                </a:lnTo>
                <a:lnTo>
                  <a:pt x="845" y="13549"/>
                </a:lnTo>
                <a:lnTo>
                  <a:pt x="0" y="14198"/>
                </a:ln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lt1">
              <a:alpha val="64310"/>
            </a:schemeClr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5" name="Google Shape;565;p92"/>
          <p:cNvSpPr txBox="1"/>
          <p:nvPr/>
        </p:nvSpPr>
        <p:spPr>
          <a:xfrm>
            <a:off x="287205" y="13379"/>
            <a:ext cx="3739800" cy="10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pt-BR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Bloco 4. ELEIÇÕES E PARTIDOS POLÍTICOS</a:t>
            </a:r>
            <a:endParaRPr sz="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6" name="Google Shape;566;p92"/>
          <p:cNvSpPr/>
          <p:nvPr/>
        </p:nvSpPr>
        <p:spPr>
          <a:xfrm>
            <a:off x="265571" y="1025117"/>
            <a:ext cx="4109400" cy="523200"/>
          </a:xfrm>
          <a:prstGeom prst="rect">
            <a:avLst/>
          </a:prstGeom>
          <a:solidFill>
            <a:srgbClr val="960047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osis"/>
              <a:buNone/>
            </a:pPr>
            <a:r>
              <a:rPr lang="pt-BR" sz="1400" b="1" i="0" u="none" strike="noStrike" cap="none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15. TRANSPARÊNCIA, RESPONSABILIDADE</a:t>
            </a: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osis"/>
              <a:buNone/>
            </a:pPr>
            <a:r>
              <a:rPr lang="pt-BR" sz="1400" b="1" i="0" u="none" strike="noStrike" cap="none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E DEMOCRACIA PARTIDÁRIAS</a:t>
            </a:r>
            <a:endParaRPr sz="1400" b="0" i="0" u="none" strike="noStrike" cap="none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67" name="Google Shape;567;p92"/>
          <p:cNvSpPr/>
          <p:nvPr/>
        </p:nvSpPr>
        <p:spPr>
          <a:xfrm>
            <a:off x="265570" y="1694480"/>
            <a:ext cx="4109400" cy="7386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400"/>
              <a:buFont typeface="Dosis"/>
              <a:buNone/>
            </a:pPr>
            <a:r>
              <a:rPr lang="pt-BR" sz="1400" b="1" i="0" u="none" strike="noStrike" cap="none">
                <a:solidFill>
                  <a:srgbClr val="C00000"/>
                </a:solidFill>
                <a:latin typeface="Dosis"/>
                <a:ea typeface="Dosis"/>
                <a:cs typeface="Dosis"/>
                <a:sym typeface="Dosis"/>
              </a:rPr>
              <a:t>16. </a:t>
            </a:r>
            <a:r>
              <a:rPr lang="pt-BR" sz="1400" b="1" i="0" u="none" strike="noStrike" cap="none">
                <a:solidFill>
                  <a:srgbClr val="3B3B3B"/>
                </a:solidFill>
                <a:latin typeface="Dosis"/>
                <a:ea typeface="Dosis"/>
                <a:cs typeface="Dosis"/>
                <a:sym typeface="Dosis"/>
              </a:rPr>
              <a:t>CRIAÇÃO DO TETO DE DOAÇÃO E AUTOFINANCIAMENTO ELEITORAL E EXTINÇÃO DO “FUNDÃO”</a:t>
            </a:r>
            <a:endParaRPr sz="1400" b="0" i="0" u="none" strike="noStrike" cap="none">
              <a:solidFill>
                <a:srgbClr val="3B3B3B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68" name="Google Shape;568;p92"/>
          <p:cNvSpPr/>
          <p:nvPr/>
        </p:nvSpPr>
        <p:spPr>
          <a:xfrm>
            <a:off x="265571" y="2567544"/>
            <a:ext cx="4109400" cy="3078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400"/>
              <a:buFont typeface="Dosis"/>
              <a:buNone/>
            </a:pPr>
            <a:r>
              <a:rPr lang="pt-BR" sz="1400" b="1" i="0" u="none" strike="noStrike" cap="none">
                <a:solidFill>
                  <a:srgbClr val="C00000"/>
                </a:solidFill>
                <a:latin typeface="Dosis"/>
                <a:ea typeface="Dosis"/>
                <a:cs typeface="Dosis"/>
                <a:sym typeface="Dosis"/>
              </a:rPr>
              <a:t>17. </a:t>
            </a:r>
            <a:r>
              <a:rPr lang="pt-BR" sz="1400" b="1" i="0" u="none" strike="noStrike" cap="none">
                <a:solidFill>
                  <a:srgbClr val="3B3B3B"/>
                </a:solidFill>
                <a:latin typeface="Dosis"/>
                <a:ea typeface="Dosis"/>
                <a:cs typeface="Dosis"/>
                <a:sym typeface="Dosis"/>
              </a:rPr>
              <a:t>LEI ELEITORAL MAIS EFETIVA</a:t>
            </a:r>
            <a:endParaRPr sz="1400" b="0" i="0" u="none" strike="noStrike" cap="none">
              <a:solidFill>
                <a:srgbClr val="3B3B3B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69" name="Google Shape;569;p92"/>
          <p:cNvSpPr/>
          <p:nvPr/>
        </p:nvSpPr>
        <p:spPr>
          <a:xfrm>
            <a:off x="265571" y="2981728"/>
            <a:ext cx="4109400" cy="5232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400"/>
              <a:buFont typeface="Dosis"/>
              <a:buNone/>
            </a:pPr>
            <a:r>
              <a:rPr lang="pt-BR" sz="1400" b="1" i="0" u="none" strike="noStrike" cap="none">
                <a:solidFill>
                  <a:srgbClr val="C00000"/>
                </a:solidFill>
                <a:latin typeface="Dosis"/>
                <a:ea typeface="Dosis"/>
                <a:cs typeface="Dosis"/>
                <a:sym typeface="Dosis"/>
              </a:rPr>
              <a:t>18. </a:t>
            </a:r>
            <a:r>
              <a:rPr lang="pt-BR" sz="1400" b="1" i="0" u="none" strike="noStrike" cap="none">
                <a:solidFill>
                  <a:srgbClr val="3B3B3B"/>
                </a:solidFill>
                <a:latin typeface="Dosis"/>
                <a:ea typeface="Dosis"/>
                <a:cs typeface="Dosis"/>
                <a:sym typeface="Dosis"/>
              </a:rPr>
              <a:t>EXTINÇÃO DA COMPETÊNCIA CRIMINAL</a:t>
            </a:r>
            <a:endParaRPr sz="3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B3B3B"/>
              </a:buClr>
              <a:buSzPts val="1400"/>
              <a:buFont typeface="Dosis"/>
              <a:buNone/>
            </a:pPr>
            <a:r>
              <a:rPr lang="pt-BR" sz="1400" b="1" i="0" u="none" strike="noStrike" cap="none">
                <a:solidFill>
                  <a:srgbClr val="3B3B3B"/>
                </a:solidFill>
                <a:latin typeface="Dosis"/>
                <a:ea typeface="Dosis"/>
                <a:cs typeface="Dosis"/>
                <a:sym typeface="Dosis"/>
              </a:rPr>
              <a:t>DA JUSTIÇA ELEITORAL</a:t>
            </a:r>
            <a:endParaRPr sz="1400" b="0" i="0" u="none" strike="noStrike" cap="none">
              <a:solidFill>
                <a:srgbClr val="3B3B3B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70" name="Google Shape;570;p92"/>
          <p:cNvSpPr/>
          <p:nvPr/>
        </p:nvSpPr>
        <p:spPr>
          <a:xfrm>
            <a:off x="265570" y="3646385"/>
            <a:ext cx="4109400" cy="7491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400"/>
              <a:buFont typeface="Dosis"/>
              <a:buNone/>
            </a:pPr>
            <a:r>
              <a:rPr lang="pt-BR" sz="1400" b="1" i="0" u="none" strike="noStrike" cap="none">
                <a:solidFill>
                  <a:srgbClr val="980000"/>
                </a:solidFill>
                <a:latin typeface="Dosis"/>
                <a:ea typeface="Dosis"/>
                <a:cs typeface="Dosis"/>
                <a:sym typeface="Dosis"/>
              </a:rPr>
              <a:t>19</a:t>
            </a:r>
            <a:r>
              <a:rPr lang="pt-BR" sz="1400" b="1" i="0" u="none" strike="noStrike" cap="none">
                <a:solidFill>
                  <a:srgbClr val="434343"/>
                </a:solidFill>
                <a:latin typeface="Dosis"/>
                <a:ea typeface="Dosis"/>
                <a:cs typeface="Dosis"/>
                <a:sym typeface="Dosis"/>
              </a:rPr>
              <a:t>. ESTENDE OS DEVERES DA LEI DE LAVAGEM DE DINHEIRO PARA PARTIDOS POLÍTICOS</a:t>
            </a:r>
            <a:endParaRPr sz="1400" b="0" i="0" u="none" strike="noStrike" cap="none">
              <a:solidFill>
                <a:srgbClr val="434343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71" name="Google Shape;571;p92"/>
          <p:cNvSpPr/>
          <p:nvPr/>
        </p:nvSpPr>
        <p:spPr>
          <a:xfrm>
            <a:off x="265571" y="4509805"/>
            <a:ext cx="4129800" cy="4908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400"/>
              <a:buFont typeface="Dosis"/>
              <a:buNone/>
            </a:pPr>
            <a:r>
              <a:rPr lang="pt-BR" sz="1400" b="1" i="0" u="none" strike="noStrike" cap="none">
                <a:solidFill>
                  <a:srgbClr val="980000"/>
                </a:solidFill>
                <a:latin typeface="Dosis"/>
                <a:ea typeface="Dosis"/>
                <a:cs typeface="Dosis"/>
                <a:sym typeface="Dosis"/>
              </a:rPr>
              <a:t>20</a:t>
            </a:r>
            <a:r>
              <a:rPr lang="pt-BR" sz="1400" b="1" i="0" u="none" strike="noStrike" cap="none">
                <a:solidFill>
                  <a:srgbClr val="434343"/>
                </a:solidFill>
                <a:latin typeface="Dosis"/>
                <a:ea typeface="Dosis"/>
                <a:cs typeface="Dosis"/>
                <a:sym typeface="Dosis"/>
              </a:rPr>
              <a:t>. CRIMINALIZAÇÃO DO “CAIXA 2” ELEITORAL</a:t>
            </a:r>
            <a:endParaRPr sz="1400" b="0" i="0" u="none" strike="noStrike" cap="none">
              <a:solidFill>
                <a:srgbClr val="434343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6" name="Google Shape;576;p93"/>
          <p:cNvPicPr preferRelativeResize="0"/>
          <p:nvPr/>
        </p:nvPicPr>
        <p:blipFill rotWithShape="1">
          <a:blip r:embed="rId3">
            <a:alphaModFix/>
          </a:blip>
          <a:srcRect b="14376"/>
          <a:stretch/>
        </p:blipFill>
        <p:spPr>
          <a:xfrm>
            <a:off x="0" y="0"/>
            <a:ext cx="9298900" cy="5143496"/>
          </a:xfrm>
          <a:prstGeom prst="rect">
            <a:avLst/>
          </a:prstGeom>
          <a:noFill/>
          <a:ln>
            <a:noFill/>
          </a:ln>
        </p:spPr>
      </p:pic>
      <p:sp>
        <p:nvSpPr>
          <p:cNvPr id="577" name="Google Shape;577;p93"/>
          <p:cNvSpPr/>
          <p:nvPr/>
        </p:nvSpPr>
        <p:spPr>
          <a:xfrm rot="10800000" flipH="1">
            <a:off x="-646290" y="1"/>
            <a:ext cx="5218290" cy="514350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0" y="12901"/>
                </a:lnTo>
                <a:lnTo>
                  <a:pt x="845" y="13549"/>
                </a:lnTo>
                <a:lnTo>
                  <a:pt x="0" y="14198"/>
                </a:ln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lt1">
              <a:alpha val="64310"/>
            </a:schemeClr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8" name="Google Shape;578;p93"/>
          <p:cNvSpPr txBox="1"/>
          <p:nvPr/>
        </p:nvSpPr>
        <p:spPr>
          <a:xfrm>
            <a:off x="157426" y="194121"/>
            <a:ext cx="3739800" cy="10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pt-BR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Bloco 5. RESPONSABILIZAÇÃO DE AGENTES PÚBLICOS </a:t>
            </a:r>
            <a:endParaRPr sz="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79" name="Google Shape;579;p93"/>
          <p:cNvPicPr preferRelativeResize="0"/>
          <p:nvPr/>
        </p:nvPicPr>
        <p:blipFill rotWithShape="1">
          <a:blip r:embed="rId4">
            <a:alphaModFix/>
          </a:blip>
          <a:srcRect l="57236" t="12986" r="3774" b="47141"/>
          <a:stretch/>
        </p:blipFill>
        <p:spPr>
          <a:xfrm>
            <a:off x="7689542" y="4221317"/>
            <a:ext cx="1364990" cy="785230"/>
          </a:xfrm>
          <a:prstGeom prst="rect">
            <a:avLst/>
          </a:prstGeom>
          <a:noFill/>
          <a:ln>
            <a:noFill/>
          </a:ln>
        </p:spPr>
      </p:pic>
      <p:sp>
        <p:nvSpPr>
          <p:cNvPr id="580" name="Google Shape;580;p93"/>
          <p:cNvSpPr/>
          <p:nvPr/>
        </p:nvSpPr>
        <p:spPr>
          <a:xfrm>
            <a:off x="154357" y="1597248"/>
            <a:ext cx="4247100" cy="307800"/>
          </a:xfrm>
          <a:prstGeom prst="rect">
            <a:avLst/>
          </a:prstGeom>
          <a:solidFill>
            <a:srgbClr val="960047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osis"/>
              <a:buNone/>
            </a:pPr>
            <a:r>
              <a:rPr lang="pt-BR" sz="1400" b="1" i="0" u="none" strike="noStrike" cap="none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21. REDUÇÃO DO FORO PRIVILEGIADO</a:t>
            </a:r>
            <a:endParaRPr sz="1400" b="0" i="0" u="none" strike="noStrike" cap="none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81" name="Google Shape;581;p93"/>
          <p:cNvSpPr/>
          <p:nvPr/>
        </p:nvSpPr>
        <p:spPr>
          <a:xfrm>
            <a:off x="157425" y="1968447"/>
            <a:ext cx="4247100" cy="523200"/>
          </a:xfrm>
          <a:prstGeom prst="rect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400"/>
              <a:buFont typeface="Dosis"/>
              <a:buNone/>
            </a:pPr>
            <a:r>
              <a:rPr lang="pt-BR" sz="1400" b="1" i="0" u="none" strike="noStrike" cap="none">
                <a:solidFill>
                  <a:srgbClr val="C00000"/>
                </a:solidFill>
                <a:latin typeface="Dosis"/>
                <a:ea typeface="Dosis"/>
                <a:cs typeface="Dosis"/>
                <a:sym typeface="Dosis"/>
              </a:rPr>
              <a:t>22. </a:t>
            </a:r>
            <a:r>
              <a:rPr lang="pt-BR" sz="1400" b="1" i="0" u="none" strike="noStrike" cap="none">
                <a:solidFill>
                  <a:srgbClr val="3B3B3B"/>
                </a:solidFill>
                <a:latin typeface="Dosis"/>
                <a:ea typeface="Dosis"/>
                <a:cs typeface="Dosis"/>
                <a:sym typeface="Dosis"/>
              </a:rPr>
              <a:t>AUTORIZAÇÃO DA PRISÃO PREVENTIVA DE PARLAMENTARES</a:t>
            </a:r>
            <a:endParaRPr sz="1400" b="0" i="0" u="none" strike="noStrike" cap="none">
              <a:solidFill>
                <a:srgbClr val="3B3B3B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82" name="Google Shape;582;p93"/>
          <p:cNvSpPr/>
          <p:nvPr/>
        </p:nvSpPr>
        <p:spPr>
          <a:xfrm>
            <a:off x="157425" y="2555089"/>
            <a:ext cx="4247100" cy="523200"/>
          </a:xfrm>
          <a:prstGeom prst="rect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400"/>
              <a:buFont typeface="Dosis"/>
              <a:buNone/>
            </a:pPr>
            <a:r>
              <a:rPr lang="pt-BR" sz="1400" b="1" i="0" u="none" strike="noStrike" cap="none">
                <a:solidFill>
                  <a:srgbClr val="C00000"/>
                </a:solidFill>
                <a:latin typeface="Dosis"/>
                <a:ea typeface="Dosis"/>
                <a:cs typeface="Dosis"/>
                <a:sym typeface="Dosis"/>
              </a:rPr>
              <a:t>23. </a:t>
            </a:r>
            <a:r>
              <a:rPr lang="pt-BR" sz="1400" b="1" i="0" u="none" strike="noStrike" cap="none">
                <a:solidFill>
                  <a:srgbClr val="3B3B3B"/>
                </a:solidFill>
                <a:latin typeface="Dosis"/>
                <a:ea typeface="Dosis"/>
                <a:cs typeface="Dosis"/>
                <a:sym typeface="Dosis"/>
              </a:rPr>
              <a:t>CRIMINALIZAÇÃO DO ENRIQUECIMENTO</a:t>
            </a:r>
            <a:endParaRPr sz="3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B3B3B"/>
              </a:buClr>
              <a:buSzPts val="1400"/>
              <a:buFont typeface="Dosis"/>
              <a:buNone/>
            </a:pPr>
            <a:r>
              <a:rPr lang="pt-BR" sz="1400" b="1" i="0" u="none" strike="noStrike" cap="none">
                <a:solidFill>
                  <a:srgbClr val="3B3B3B"/>
                </a:solidFill>
                <a:latin typeface="Dosis"/>
                <a:ea typeface="Dosis"/>
                <a:cs typeface="Dosis"/>
                <a:sym typeface="Dosis"/>
              </a:rPr>
              <a:t>ILÍCITO DE AGENTES PÚBLICOS</a:t>
            </a:r>
            <a:endParaRPr sz="1400" b="0" i="0" u="none" strike="noStrike" cap="none">
              <a:solidFill>
                <a:srgbClr val="3B3B3B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83" name="Google Shape;583;p93"/>
          <p:cNvSpPr/>
          <p:nvPr/>
        </p:nvSpPr>
        <p:spPr>
          <a:xfrm>
            <a:off x="157426" y="3159132"/>
            <a:ext cx="4247100" cy="307800"/>
          </a:xfrm>
          <a:prstGeom prst="rect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400"/>
              <a:buFont typeface="Dosis"/>
              <a:buNone/>
            </a:pPr>
            <a:r>
              <a:rPr lang="pt-BR" sz="1400" b="1" i="0" u="none" strike="noStrike" cap="none">
                <a:solidFill>
                  <a:srgbClr val="C00000"/>
                </a:solidFill>
                <a:latin typeface="Dosis"/>
                <a:ea typeface="Dosis"/>
                <a:cs typeface="Dosis"/>
                <a:sym typeface="Dosis"/>
              </a:rPr>
              <a:t>24.</a:t>
            </a:r>
            <a:r>
              <a:rPr lang="pt-BR" sz="1400" b="1" i="0" u="none" strike="noStrike" cap="none">
                <a:solidFill>
                  <a:srgbClr val="3B3B3B"/>
                </a:solidFill>
                <a:latin typeface="Dosis"/>
                <a:ea typeface="Dosis"/>
                <a:cs typeface="Dosis"/>
                <a:sym typeface="Dosis"/>
              </a:rPr>
              <a:t> LEI DE ABUSO DE AUTORIDADE</a:t>
            </a:r>
            <a:endParaRPr sz="1400" b="0" i="0" u="none" strike="noStrike" cap="none">
              <a:solidFill>
                <a:srgbClr val="3B3B3B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84" name="Google Shape;584;p93"/>
          <p:cNvSpPr/>
          <p:nvPr/>
        </p:nvSpPr>
        <p:spPr>
          <a:xfrm>
            <a:off x="157426" y="3532258"/>
            <a:ext cx="4247100" cy="523200"/>
          </a:xfrm>
          <a:prstGeom prst="rect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400"/>
              <a:buFont typeface="Dosis"/>
              <a:buNone/>
            </a:pPr>
            <a:r>
              <a:rPr lang="pt-BR" sz="1400" b="1" i="0" u="none" strike="noStrike" cap="none">
                <a:solidFill>
                  <a:srgbClr val="C00000"/>
                </a:solidFill>
                <a:latin typeface="Dosis"/>
                <a:ea typeface="Dosis"/>
                <a:cs typeface="Dosis"/>
                <a:sym typeface="Dosis"/>
              </a:rPr>
              <a:t>25. </a:t>
            </a:r>
            <a:r>
              <a:rPr lang="pt-BR" sz="1400" b="1" i="0" u="none" strike="noStrike" cap="none">
                <a:solidFill>
                  <a:srgbClr val="3B3B3B"/>
                </a:solidFill>
                <a:latin typeface="Dosis"/>
                <a:ea typeface="Dosis"/>
                <a:cs typeface="Dosis"/>
                <a:sym typeface="Dosis"/>
              </a:rPr>
              <a:t>EXTINÇÃO DA APOSENTADORIA COMPULSÓRIA COMO PENA</a:t>
            </a:r>
            <a:endParaRPr sz="1400" b="0" i="0" u="none" strike="noStrike" cap="none">
              <a:solidFill>
                <a:srgbClr val="3B3B3B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85" name="Google Shape;585;p93"/>
          <p:cNvSpPr/>
          <p:nvPr/>
        </p:nvSpPr>
        <p:spPr>
          <a:xfrm>
            <a:off x="157426" y="4085850"/>
            <a:ext cx="4247100" cy="462900"/>
          </a:xfrm>
          <a:prstGeom prst="rect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400"/>
              <a:buFont typeface="Dosis"/>
              <a:buNone/>
            </a:pPr>
            <a:r>
              <a:rPr lang="pt-BR" sz="1400" b="1" i="0" u="none" strike="noStrike" cap="none">
                <a:solidFill>
                  <a:srgbClr val="C00000"/>
                </a:solidFill>
                <a:latin typeface="Dosis"/>
                <a:ea typeface="Dosis"/>
                <a:cs typeface="Dosis"/>
                <a:sym typeface="Dosis"/>
              </a:rPr>
              <a:t>26. </a:t>
            </a:r>
            <a:r>
              <a:rPr lang="pt-BR" sz="1400" b="1" i="0" u="none" strike="noStrike" cap="none">
                <a:solidFill>
                  <a:srgbClr val="3B3B3B"/>
                </a:solidFill>
                <a:latin typeface="Dosis"/>
                <a:ea typeface="Dosis"/>
                <a:cs typeface="Dosis"/>
                <a:sym typeface="Dosis"/>
              </a:rPr>
              <a:t>UNIFICAÇÃO DO REGIME DISCIPLINAR DO MP</a:t>
            </a:r>
            <a:endParaRPr sz="1400" b="0" i="0" u="none" strike="noStrike" cap="none">
              <a:solidFill>
                <a:srgbClr val="3B3B3B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86" name="Google Shape;586;p93"/>
          <p:cNvSpPr/>
          <p:nvPr/>
        </p:nvSpPr>
        <p:spPr>
          <a:xfrm>
            <a:off x="157425" y="4579865"/>
            <a:ext cx="4247100" cy="523200"/>
          </a:xfrm>
          <a:prstGeom prst="rect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400"/>
              <a:buFont typeface="Dosis"/>
              <a:buNone/>
            </a:pPr>
            <a:r>
              <a:rPr lang="pt-BR" sz="1400" b="1" i="0" u="none" strike="noStrike" cap="none">
                <a:solidFill>
                  <a:srgbClr val="C00000"/>
                </a:solidFill>
                <a:latin typeface="Dosis"/>
                <a:ea typeface="Dosis"/>
                <a:cs typeface="Dosis"/>
                <a:sym typeface="Dosis"/>
              </a:rPr>
              <a:t>27. </a:t>
            </a:r>
            <a:r>
              <a:rPr lang="pt-BR" sz="1400" b="1" i="0" u="none" strike="noStrike" cap="none">
                <a:solidFill>
                  <a:srgbClr val="3B3B3B"/>
                </a:solidFill>
                <a:latin typeface="Dosis"/>
                <a:ea typeface="Dosis"/>
                <a:cs typeface="Dosis"/>
                <a:sym typeface="Dosis"/>
              </a:rPr>
              <a:t>CRIA O SISTEMA CORREICIONAL</a:t>
            </a:r>
            <a:endParaRPr sz="3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B3B3B"/>
              </a:buClr>
              <a:buSzPts val="1400"/>
              <a:buFont typeface="Dosis"/>
              <a:buNone/>
            </a:pPr>
            <a:r>
              <a:rPr lang="pt-BR" sz="1400" b="1" i="0" u="none" strike="noStrike" cap="none">
                <a:solidFill>
                  <a:srgbClr val="3B3B3B"/>
                </a:solidFill>
                <a:latin typeface="Dosis"/>
                <a:ea typeface="Dosis"/>
                <a:cs typeface="Dosis"/>
                <a:sym typeface="Dosis"/>
              </a:rPr>
              <a:t>ELETRÔNICO NO CNJ</a:t>
            </a:r>
            <a:endParaRPr sz="1400" b="0" i="0" u="none" strike="noStrike" cap="none">
              <a:solidFill>
                <a:srgbClr val="3B3B3B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1" name="Google Shape;591;p94"/>
          <p:cNvPicPr preferRelativeResize="0"/>
          <p:nvPr/>
        </p:nvPicPr>
        <p:blipFill rotWithShape="1">
          <a:blip r:embed="rId3">
            <a:alphaModFix/>
          </a:blip>
          <a:srcRect b="14376"/>
          <a:stretch/>
        </p:blipFill>
        <p:spPr>
          <a:xfrm>
            <a:off x="0" y="0"/>
            <a:ext cx="9298900" cy="5143496"/>
          </a:xfrm>
          <a:prstGeom prst="rect">
            <a:avLst/>
          </a:prstGeom>
          <a:noFill/>
          <a:ln>
            <a:noFill/>
          </a:ln>
        </p:spPr>
      </p:pic>
      <p:sp>
        <p:nvSpPr>
          <p:cNvPr id="592" name="Google Shape;592;p94"/>
          <p:cNvSpPr/>
          <p:nvPr/>
        </p:nvSpPr>
        <p:spPr>
          <a:xfrm rot="10800000" flipH="1">
            <a:off x="-646290" y="46760"/>
            <a:ext cx="5218290" cy="514350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0" y="12901"/>
                </a:lnTo>
                <a:lnTo>
                  <a:pt x="845" y="13549"/>
                </a:lnTo>
                <a:lnTo>
                  <a:pt x="0" y="14198"/>
                </a:ln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lt1">
              <a:alpha val="64310"/>
            </a:schemeClr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3" name="Google Shape;593;p94"/>
          <p:cNvSpPr txBox="1"/>
          <p:nvPr/>
        </p:nvSpPr>
        <p:spPr>
          <a:xfrm>
            <a:off x="157426" y="194121"/>
            <a:ext cx="3739800" cy="10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pt-BR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Bloco 6. INVESTIDURA E INDEPENDÊNCIA DE AGENTES PÚBLICOS </a:t>
            </a:r>
            <a:endParaRPr sz="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94" name="Google Shape;594;p94"/>
          <p:cNvPicPr preferRelativeResize="0"/>
          <p:nvPr/>
        </p:nvPicPr>
        <p:blipFill rotWithShape="1">
          <a:blip r:embed="rId4">
            <a:alphaModFix/>
          </a:blip>
          <a:srcRect l="57236" t="12986" r="3774" b="47141"/>
          <a:stretch/>
        </p:blipFill>
        <p:spPr>
          <a:xfrm>
            <a:off x="7689542" y="4221317"/>
            <a:ext cx="1364990" cy="785230"/>
          </a:xfrm>
          <a:prstGeom prst="rect">
            <a:avLst/>
          </a:prstGeom>
          <a:noFill/>
          <a:ln>
            <a:noFill/>
          </a:ln>
        </p:spPr>
      </p:pic>
      <p:sp>
        <p:nvSpPr>
          <p:cNvPr id="595" name="Google Shape;595;p94"/>
          <p:cNvSpPr/>
          <p:nvPr/>
        </p:nvSpPr>
        <p:spPr>
          <a:xfrm>
            <a:off x="89466" y="1539187"/>
            <a:ext cx="4330800" cy="523200"/>
          </a:xfrm>
          <a:prstGeom prst="rect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400"/>
              <a:buFont typeface="Dosis"/>
              <a:buNone/>
            </a:pPr>
            <a:r>
              <a:rPr lang="pt-BR" sz="1400" b="1" i="0" u="none" strike="noStrike" cap="none">
                <a:solidFill>
                  <a:srgbClr val="C00000"/>
                </a:solidFill>
                <a:latin typeface="Dosis"/>
                <a:ea typeface="Dosis"/>
                <a:cs typeface="Dosis"/>
                <a:sym typeface="Dosis"/>
              </a:rPr>
              <a:t>28. </a:t>
            </a:r>
            <a:r>
              <a:rPr lang="pt-BR" sz="1400" b="1" i="0" u="none" strike="noStrike" cap="none">
                <a:solidFill>
                  <a:srgbClr val="3B3B3B"/>
                </a:solidFill>
                <a:latin typeface="Dosis"/>
                <a:ea typeface="Dosis"/>
                <a:cs typeface="Dosis"/>
                <a:sym typeface="Dosis"/>
              </a:rPr>
              <a:t>CRITÉRIOS DE SELEÇÃO DOS MINISTROS</a:t>
            </a:r>
            <a:endParaRPr sz="3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B3B3B"/>
              </a:buClr>
              <a:buSzPts val="1400"/>
              <a:buFont typeface="Dosis"/>
              <a:buNone/>
            </a:pPr>
            <a:r>
              <a:rPr lang="pt-BR" sz="1400" b="1" i="0" u="none" strike="noStrike" cap="none">
                <a:solidFill>
                  <a:srgbClr val="3B3B3B"/>
                </a:solidFill>
                <a:latin typeface="Dosis"/>
                <a:ea typeface="Dosis"/>
                <a:cs typeface="Dosis"/>
                <a:sym typeface="Dosis"/>
              </a:rPr>
              <a:t>E CONSELHEIROS DOS TRIBUNAIS DE CONTAS</a:t>
            </a:r>
            <a:endParaRPr sz="1400" b="0" i="0" u="none" strike="noStrike" cap="none">
              <a:solidFill>
                <a:srgbClr val="3B3B3B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96" name="Google Shape;596;p94"/>
          <p:cNvSpPr/>
          <p:nvPr/>
        </p:nvSpPr>
        <p:spPr>
          <a:xfrm>
            <a:off x="89466" y="2098794"/>
            <a:ext cx="4330800" cy="523200"/>
          </a:xfrm>
          <a:prstGeom prst="rect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400"/>
              <a:buFont typeface="Dosis"/>
              <a:buNone/>
            </a:pPr>
            <a:r>
              <a:rPr lang="pt-BR" sz="1400" b="1" i="0" u="none" strike="noStrike" cap="none">
                <a:solidFill>
                  <a:srgbClr val="C00000"/>
                </a:solidFill>
                <a:latin typeface="Dosis"/>
                <a:ea typeface="Dosis"/>
                <a:cs typeface="Dosis"/>
                <a:sym typeface="Dosis"/>
              </a:rPr>
              <a:t>29. </a:t>
            </a:r>
            <a:r>
              <a:rPr lang="pt-BR" sz="1400" b="1" i="0" u="none" strike="noStrike" cap="none">
                <a:solidFill>
                  <a:srgbClr val="3B3B3B"/>
                </a:solidFill>
                <a:latin typeface="Dosis"/>
                <a:ea typeface="Dosis"/>
                <a:cs typeface="Dosis"/>
                <a:sym typeface="Dosis"/>
              </a:rPr>
              <a:t>TRANSPARÊNCIA NA SELEÇÃO</a:t>
            </a:r>
            <a:endParaRPr sz="3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B3B3B"/>
              </a:buClr>
              <a:buSzPts val="1400"/>
              <a:buFont typeface="Dosis"/>
              <a:buNone/>
            </a:pPr>
            <a:r>
              <a:rPr lang="pt-BR" sz="1400" b="1" i="0" u="none" strike="noStrike" cap="none">
                <a:solidFill>
                  <a:srgbClr val="3B3B3B"/>
                </a:solidFill>
                <a:latin typeface="Dosis"/>
                <a:ea typeface="Dosis"/>
                <a:cs typeface="Dosis"/>
                <a:sym typeface="Dosis"/>
              </a:rPr>
              <a:t>DE MINISTROS DO STF</a:t>
            </a:r>
            <a:endParaRPr sz="1400" b="0" i="0" u="none" strike="noStrike" cap="none">
              <a:solidFill>
                <a:srgbClr val="3B3B3B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97" name="Google Shape;597;p94"/>
          <p:cNvSpPr/>
          <p:nvPr/>
        </p:nvSpPr>
        <p:spPr>
          <a:xfrm>
            <a:off x="89469" y="2658402"/>
            <a:ext cx="4330800" cy="441900"/>
          </a:xfrm>
          <a:prstGeom prst="rect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400"/>
              <a:buFont typeface="Dosis"/>
              <a:buNone/>
            </a:pPr>
            <a:r>
              <a:rPr lang="pt-BR" sz="1400" b="1" i="0" u="none" strike="noStrike" cap="none">
                <a:solidFill>
                  <a:srgbClr val="C00000"/>
                </a:solidFill>
                <a:latin typeface="Dosis"/>
                <a:ea typeface="Dosis"/>
                <a:cs typeface="Dosis"/>
                <a:sym typeface="Dosis"/>
              </a:rPr>
              <a:t>30. </a:t>
            </a:r>
            <a:r>
              <a:rPr lang="pt-BR" sz="1400" b="1" i="0" u="none" strike="noStrike" cap="none">
                <a:solidFill>
                  <a:srgbClr val="3B3B3B"/>
                </a:solidFill>
                <a:latin typeface="Dosis"/>
                <a:ea typeface="Dosis"/>
                <a:cs typeface="Dosis"/>
                <a:sym typeface="Dosis"/>
              </a:rPr>
              <a:t>ALTERA A COMPOSIÇÃO DA JUSTIÇA ELEITORAL</a:t>
            </a:r>
            <a:endParaRPr sz="1400" b="0" i="0" u="none" strike="noStrike" cap="none">
              <a:solidFill>
                <a:srgbClr val="3B3B3B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98" name="Google Shape;598;p94"/>
          <p:cNvSpPr/>
          <p:nvPr/>
        </p:nvSpPr>
        <p:spPr>
          <a:xfrm>
            <a:off x="89469" y="3146987"/>
            <a:ext cx="4330800" cy="474900"/>
          </a:xfrm>
          <a:prstGeom prst="rect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400"/>
              <a:buFont typeface="Dosis"/>
              <a:buNone/>
            </a:pPr>
            <a:r>
              <a:rPr lang="pt-BR" sz="1400" b="1" i="0" u="none" strike="noStrike" cap="none">
                <a:solidFill>
                  <a:srgbClr val="C00000"/>
                </a:solidFill>
                <a:latin typeface="Dosis"/>
                <a:ea typeface="Dosis"/>
                <a:cs typeface="Dosis"/>
                <a:sym typeface="Dosis"/>
              </a:rPr>
              <a:t>31. </a:t>
            </a:r>
            <a:r>
              <a:rPr lang="pt-BR" sz="1400" b="1" i="0" u="none" strike="noStrike" cap="none">
                <a:solidFill>
                  <a:srgbClr val="3B3B3B"/>
                </a:solidFill>
                <a:latin typeface="Dosis"/>
                <a:ea typeface="Dosis"/>
                <a:cs typeface="Dosis"/>
                <a:sym typeface="Dosis"/>
              </a:rPr>
              <a:t>PROCESSO SELETIVO PARA CARGOS EM COMISSÃO</a:t>
            </a:r>
            <a:endParaRPr sz="1400" b="0" i="0" u="none" strike="noStrike" cap="none">
              <a:solidFill>
                <a:srgbClr val="3B3B3B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599" name="Google Shape;599;p94"/>
          <p:cNvSpPr/>
          <p:nvPr/>
        </p:nvSpPr>
        <p:spPr>
          <a:xfrm>
            <a:off x="89467" y="3666745"/>
            <a:ext cx="4330800" cy="473100"/>
          </a:xfrm>
          <a:prstGeom prst="rect">
            <a:avLst/>
          </a:prstGeom>
          <a:solidFill>
            <a:srgbClr val="960047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400"/>
              <a:buFont typeface="Dosis"/>
              <a:buNone/>
            </a:pPr>
            <a:r>
              <a:rPr lang="pt-BR" sz="1400" b="1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32. FICHA LIMPA PARA SERVIDORES PÚBLICOS</a:t>
            </a:r>
            <a:endParaRPr sz="1400" b="0" i="0" u="none" strike="noStrike" cap="non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600" name="Google Shape;600;p94"/>
          <p:cNvSpPr/>
          <p:nvPr/>
        </p:nvSpPr>
        <p:spPr>
          <a:xfrm>
            <a:off x="89470" y="4176939"/>
            <a:ext cx="4330800" cy="523200"/>
          </a:xfrm>
          <a:prstGeom prst="rect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400"/>
              <a:buFont typeface="Dosis"/>
              <a:buNone/>
            </a:pPr>
            <a:r>
              <a:rPr lang="pt-BR" sz="1400" b="1" i="0" u="none" strike="noStrike" cap="none">
                <a:solidFill>
                  <a:srgbClr val="C00000"/>
                </a:solidFill>
                <a:latin typeface="Dosis"/>
                <a:ea typeface="Dosis"/>
                <a:cs typeface="Dosis"/>
                <a:sym typeface="Dosis"/>
              </a:rPr>
              <a:t>33. </a:t>
            </a:r>
            <a:r>
              <a:rPr lang="pt-BR" sz="1400" b="1" i="0" u="none" strike="noStrike" cap="none">
                <a:solidFill>
                  <a:srgbClr val="3B3B3B"/>
                </a:solidFill>
                <a:latin typeface="Dosis"/>
                <a:ea typeface="Dosis"/>
                <a:cs typeface="Dosis"/>
                <a:sym typeface="Dosis"/>
              </a:rPr>
              <a:t>APERFEIÇOAMENTO DO CONSELHO</a:t>
            </a:r>
            <a:endParaRPr sz="3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B3B3B"/>
              </a:buClr>
              <a:buSzPts val="1400"/>
              <a:buFont typeface="Dosis"/>
              <a:buNone/>
            </a:pPr>
            <a:r>
              <a:rPr lang="pt-BR" sz="1400" b="1" i="0" u="none" strike="noStrike" cap="none">
                <a:solidFill>
                  <a:srgbClr val="3B3B3B"/>
                </a:solidFill>
                <a:latin typeface="Dosis"/>
                <a:ea typeface="Dosis"/>
                <a:cs typeface="Dosis"/>
                <a:sym typeface="Dosis"/>
              </a:rPr>
              <a:t>ADMINISTRATIVO DE DEFESA ECONÔMICA</a:t>
            </a:r>
            <a:endParaRPr sz="1400" b="0" i="0" u="none" strike="noStrike" cap="none">
              <a:solidFill>
                <a:srgbClr val="3B3B3B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601" name="Google Shape;601;p94"/>
          <p:cNvSpPr/>
          <p:nvPr/>
        </p:nvSpPr>
        <p:spPr>
          <a:xfrm>
            <a:off x="89466" y="4738917"/>
            <a:ext cx="4330800" cy="307800"/>
          </a:xfrm>
          <a:prstGeom prst="rect">
            <a:avLst/>
          </a:prstGeom>
          <a:solidFill>
            <a:srgbClr val="960047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osis"/>
              <a:buNone/>
            </a:pPr>
            <a:r>
              <a:rPr lang="pt-BR" sz="1400" b="1" i="0" u="none" strike="noStrike" cap="none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34. LEI ORGÂNICA DA CGU</a:t>
            </a:r>
            <a:endParaRPr sz="1400" b="0" i="0" u="none" strike="noStrike" cap="none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6" name="Google Shape;606;p95"/>
          <p:cNvPicPr preferRelativeResize="0"/>
          <p:nvPr/>
        </p:nvPicPr>
        <p:blipFill rotWithShape="1">
          <a:blip r:embed="rId3">
            <a:alphaModFix/>
          </a:blip>
          <a:srcRect b="14376"/>
          <a:stretch/>
        </p:blipFill>
        <p:spPr>
          <a:xfrm>
            <a:off x="0" y="0"/>
            <a:ext cx="9298900" cy="5143496"/>
          </a:xfrm>
          <a:prstGeom prst="rect">
            <a:avLst/>
          </a:prstGeom>
          <a:noFill/>
          <a:ln>
            <a:noFill/>
          </a:ln>
        </p:spPr>
      </p:pic>
      <p:sp>
        <p:nvSpPr>
          <p:cNvPr id="607" name="Google Shape;607;p95"/>
          <p:cNvSpPr/>
          <p:nvPr/>
        </p:nvSpPr>
        <p:spPr>
          <a:xfrm rot="10800000" flipH="1">
            <a:off x="-646290" y="1"/>
            <a:ext cx="5474682" cy="514350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0" y="12901"/>
                </a:lnTo>
                <a:lnTo>
                  <a:pt x="845" y="13549"/>
                </a:lnTo>
                <a:lnTo>
                  <a:pt x="0" y="14198"/>
                </a:ln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lt1">
              <a:alpha val="64310"/>
            </a:schemeClr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8" name="Google Shape;608;p95"/>
          <p:cNvSpPr txBox="1"/>
          <p:nvPr/>
        </p:nvSpPr>
        <p:spPr>
          <a:xfrm>
            <a:off x="157426" y="194121"/>
            <a:ext cx="3739800" cy="10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pt-BR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Bloco 7. MELHORIAS DO CONTROLE INTERNO E EXTERNO </a:t>
            </a:r>
            <a:endParaRPr sz="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9" name="Google Shape;609;p95"/>
          <p:cNvSpPr/>
          <p:nvPr/>
        </p:nvSpPr>
        <p:spPr>
          <a:xfrm>
            <a:off x="77449" y="1572930"/>
            <a:ext cx="4572000" cy="3078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400"/>
              <a:buFont typeface="Dosis"/>
              <a:buNone/>
            </a:pPr>
            <a:r>
              <a:rPr lang="pt-BR" sz="1400" b="1" i="0" u="none" strike="noStrike" cap="none">
                <a:solidFill>
                  <a:srgbClr val="C00000"/>
                </a:solidFill>
                <a:latin typeface="Dosis"/>
                <a:ea typeface="Dosis"/>
                <a:cs typeface="Dosis"/>
                <a:sym typeface="Dosis"/>
              </a:rPr>
              <a:t>35. </a:t>
            </a:r>
            <a:r>
              <a:rPr lang="pt-BR" sz="1400" b="1" i="0" u="none" strike="noStrike" cap="none">
                <a:solidFill>
                  <a:srgbClr val="3B3B3B"/>
                </a:solidFill>
                <a:latin typeface="Dosis"/>
                <a:ea typeface="Dosis"/>
                <a:cs typeface="Dosis"/>
                <a:sym typeface="Dosis"/>
              </a:rPr>
              <a:t>FORTALECIMENTO DO CONTROLE INTERNO</a:t>
            </a:r>
            <a:endParaRPr sz="1400" b="0" i="0" u="none" strike="noStrike" cap="none">
              <a:solidFill>
                <a:srgbClr val="3B3B3B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610" name="Google Shape;610;p95"/>
          <p:cNvSpPr/>
          <p:nvPr/>
        </p:nvSpPr>
        <p:spPr>
          <a:xfrm>
            <a:off x="77447" y="1919305"/>
            <a:ext cx="4572000" cy="523200"/>
          </a:xfrm>
          <a:prstGeom prst="rect">
            <a:avLst/>
          </a:prstGeom>
          <a:solidFill>
            <a:srgbClr val="960047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osis"/>
              <a:buNone/>
            </a:pPr>
            <a:r>
              <a:rPr lang="pt-BR" sz="1400" b="1" i="0" u="none" strike="noStrike" cap="none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36. PROGRAMA DE PREVENÇÃO DA CORRUPÇÃO</a:t>
            </a: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osis"/>
              <a:buNone/>
            </a:pPr>
            <a:r>
              <a:rPr lang="pt-BR" sz="1400" b="1" i="0" u="none" strike="noStrike" cap="none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NA GESTÃO MUNICIPAL</a:t>
            </a:r>
            <a:endParaRPr sz="1400" b="0" i="0" u="none" strike="noStrike" cap="none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611" name="Google Shape;611;p95"/>
          <p:cNvSpPr/>
          <p:nvPr/>
        </p:nvSpPr>
        <p:spPr>
          <a:xfrm>
            <a:off x="77447" y="2500383"/>
            <a:ext cx="4572000" cy="5232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400"/>
              <a:buFont typeface="Dosis"/>
              <a:buNone/>
            </a:pPr>
            <a:r>
              <a:rPr lang="pt-BR" sz="1400" b="1" i="0" u="none" strike="noStrike" cap="none">
                <a:solidFill>
                  <a:srgbClr val="C00000"/>
                </a:solidFill>
                <a:latin typeface="Dosis"/>
                <a:ea typeface="Dosis"/>
                <a:cs typeface="Dosis"/>
                <a:sym typeface="Dosis"/>
              </a:rPr>
              <a:t>37. </a:t>
            </a:r>
            <a:r>
              <a:rPr lang="pt-BR" sz="1400" b="1" i="0" u="none" strike="noStrike" cap="none">
                <a:solidFill>
                  <a:srgbClr val="3B3B3B"/>
                </a:solidFill>
                <a:latin typeface="Dosis"/>
                <a:ea typeface="Dosis"/>
                <a:cs typeface="Dosis"/>
                <a:sym typeface="Dosis"/>
              </a:rPr>
              <a:t>SISTEMA DE DECLARAÇÃO DE BENS</a:t>
            </a:r>
            <a:endParaRPr sz="3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B3B3B"/>
              </a:buClr>
              <a:buSzPts val="1400"/>
              <a:buFont typeface="Dosis"/>
              <a:buNone/>
            </a:pPr>
            <a:r>
              <a:rPr lang="pt-BR" sz="1400" b="1" i="0" u="none" strike="noStrike" cap="none">
                <a:solidFill>
                  <a:srgbClr val="3B3B3B"/>
                </a:solidFill>
                <a:latin typeface="Dosis"/>
                <a:ea typeface="Dosis"/>
                <a:cs typeface="Dosis"/>
                <a:sym typeface="Dosis"/>
              </a:rPr>
              <a:t>E DIREITOS DOS SERVIDORES PÚBLICOS</a:t>
            </a:r>
            <a:endParaRPr sz="1400" b="0" i="0" u="none" strike="noStrike" cap="none">
              <a:solidFill>
                <a:srgbClr val="3B3B3B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612" name="Google Shape;612;p95"/>
          <p:cNvSpPr/>
          <p:nvPr/>
        </p:nvSpPr>
        <p:spPr>
          <a:xfrm>
            <a:off x="77447" y="3075342"/>
            <a:ext cx="4572000" cy="5232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400"/>
              <a:buFont typeface="Dosis"/>
              <a:buNone/>
            </a:pPr>
            <a:r>
              <a:rPr lang="pt-BR" sz="1400" b="1" i="0" u="none" strike="noStrike" cap="none">
                <a:solidFill>
                  <a:srgbClr val="C00000"/>
                </a:solidFill>
                <a:latin typeface="Dosis"/>
                <a:ea typeface="Dosis"/>
                <a:cs typeface="Dosis"/>
                <a:sym typeface="Dosis"/>
              </a:rPr>
              <a:t>38. </a:t>
            </a:r>
            <a:r>
              <a:rPr lang="pt-BR" sz="1400" b="1" i="0" u="none" strike="noStrike" cap="none">
                <a:solidFill>
                  <a:srgbClr val="3B3B3B"/>
                </a:solidFill>
                <a:latin typeface="Dosis"/>
                <a:ea typeface="Dosis"/>
                <a:cs typeface="Dosis"/>
                <a:sym typeface="Dosis"/>
              </a:rPr>
              <a:t>AUDITORIA PATRIMONIAL ALEATÓRIA</a:t>
            </a:r>
            <a:endParaRPr sz="3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B3B3B"/>
              </a:buClr>
              <a:buSzPts val="1400"/>
              <a:buFont typeface="Dosis"/>
              <a:buNone/>
            </a:pPr>
            <a:r>
              <a:rPr lang="pt-BR" sz="1400" b="1" i="0" u="none" strike="noStrike" cap="none">
                <a:solidFill>
                  <a:srgbClr val="3B3B3B"/>
                </a:solidFill>
                <a:latin typeface="Dosis"/>
                <a:ea typeface="Dosis"/>
                <a:cs typeface="Dosis"/>
                <a:sym typeface="Dosis"/>
              </a:rPr>
              <a:t>DE AGENTES PÚBLICOS</a:t>
            </a:r>
            <a:endParaRPr sz="1400" b="0" i="0" u="none" strike="noStrike" cap="none">
              <a:solidFill>
                <a:srgbClr val="3B3B3B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613" name="Google Shape;613;p95"/>
          <p:cNvSpPr/>
          <p:nvPr/>
        </p:nvSpPr>
        <p:spPr>
          <a:xfrm>
            <a:off x="77449" y="3650301"/>
            <a:ext cx="4572000" cy="5232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400"/>
              <a:buFont typeface="Dosis"/>
              <a:buNone/>
            </a:pPr>
            <a:r>
              <a:rPr lang="pt-BR" sz="1400" b="1" i="0" u="none" strike="noStrike" cap="none">
                <a:solidFill>
                  <a:srgbClr val="C00000"/>
                </a:solidFill>
                <a:latin typeface="Dosis"/>
                <a:ea typeface="Dosis"/>
                <a:cs typeface="Dosis"/>
                <a:sym typeface="Dosis"/>
              </a:rPr>
              <a:t>39. </a:t>
            </a:r>
            <a:r>
              <a:rPr lang="pt-BR" sz="1400" b="1" i="0" u="none" strike="noStrike" cap="none">
                <a:solidFill>
                  <a:srgbClr val="3B3B3B"/>
                </a:solidFill>
                <a:latin typeface="Dosis"/>
                <a:ea typeface="Dosis"/>
                <a:cs typeface="Dosis"/>
                <a:sym typeface="Dosis"/>
              </a:rPr>
              <a:t>GESTÃO DE INFORMAÇÕES PARA DETECÇÃO</a:t>
            </a:r>
            <a:endParaRPr sz="3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B3B3B"/>
              </a:buClr>
              <a:buSzPts val="1400"/>
              <a:buFont typeface="Dosis"/>
              <a:buNone/>
            </a:pPr>
            <a:r>
              <a:rPr lang="pt-BR" sz="1400" b="1" i="0" u="none" strike="noStrike" cap="none">
                <a:solidFill>
                  <a:srgbClr val="3B3B3B"/>
                </a:solidFill>
                <a:latin typeface="Dosis"/>
                <a:ea typeface="Dosis"/>
                <a:cs typeface="Dosis"/>
                <a:sym typeface="Dosis"/>
              </a:rPr>
              <a:t>DE CORRUPÇÃO DE FUNCIONÁRIOS PÚBLICOS</a:t>
            </a:r>
            <a:endParaRPr sz="1400" b="0" i="0" u="none" strike="noStrike" cap="none">
              <a:solidFill>
                <a:srgbClr val="3B3B3B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614" name="Google Shape;614;p95"/>
          <p:cNvSpPr/>
          <p:nvPr/>
        </p:nvSpPr>
        <p:spPr>
          <a:xfrm>
            <a:off x="77447" y="4210715"/>
            <a:ext cx="4572000" cy="5232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400"/>
              <a:buFont typeface="Dosis"/>
              <a:buNone/>
            </a:pPr>
            <a:r>
              <a:rPr lang="pt-BR" sz="1400" b="1" i="0" u="none" strike="noStrike" cap="none">
                <a:solidFill>
                  <a:srgbClr val="C00000"/>
                </a:solidFill>
                <a:latin typeface="Dosis"/>
                <a:ea typeface="Dosis"/>
                <a:cs typeface="Dosis"/>
                <a:sym typeface="Dosis"/>
              </a:rPr>
              <a:t>40. </a:t>
            </a:r>
            <a:r>
              <a:rPr lang="pt-BR" sz="1400" b="1" i="0" u="none" strike="noStrike" cap="none">
                <a:solidFill>
                  <a:srgbClr val="3B3B3B"/>
                </a:solidFill>
                <a:latin typeface="Dosis"/>
                <a:ea typeface="Dosis"/>
                <a:cs typeface="Dosis"/>
                <a:sym typeface="Dosis"/>
              </a:rPr>
              <a:t>AUDITORIA ESTATAL SOBRE GOVERNANÇA</a:t>
            </a:r>
            <a:endParaRPr sz="3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B3B3B"/>
              </a:buClr>
              <a:buSzPts val="1400"/>
              <a:buFont typeface="Dosis"/>
              <a:buNone/>
            </a:pPr>
            <a:r>
              <a:rPr lang="pt-BR" sz="1400" b="1" i="0" u="none" strike="noStrike" cap="none">
                <a:solidFill>
                  <a:srgbClr val="3B3B3B"/>
                </a:solidFill>
                <a:latin typeface="Dosis"/>
                <a:ea typeface="Dosis"/>
                <a:cs typeface="Dosis"/>
                <a:sym typeface="Dosis"/>
              </a:rPr>
              <a:t>DE EMPRESAS COM PARTICIPAÇÃO MINORITÁRIA DO ESTADO</a:t>
            </a:r>
            <a:endParaRPr sz="1400" b="0" i="0" u="none" strike="noStrike" cap="none">
              <a:solidFill>
                <a:srgbClr val="3B3B3B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9" name="Google Shape;619;p96"/>
          <p:cNvPicPr preferRelativeResize="0"/>
          <p:nvPr/>
        </p:nvPicPr>
        <p:blipFill rotWithShape="1">
          <a:blip r:embed="rId3">
            <a:alphaModFix/>
          </a:blip>
          <a:srcRect b="14376"/>
          <a:stretch/>
        </p:blipFill>
        <p:spPr>
          <a:xfrm>
            <a:off x="0" y="0"/>
            <a:ext cx="9298900" cy="5143496"/>
          </a:xfrm>
          <a:prstGeom prst="rect">
            <a:avLst/>
          </a:prstGeom>
          <a:noFill/>
          <a:ln>
            <a:noFill/>
          </a:ln>
        </p:spPr>
      </p:pic>
      <p:sp>
        <p:nvSpPr>
          <p:cNvPr id="620" name="Google Shape;620;p96"/>
          <p:cNvSpPr/>
          <p:nvPr/>
        </p:nvSpPr>
        <p:spPr>
          <a:xfrm rot="10800000" flipH="1">
            <a:off x="-646290" y="1"/>
            <a:ext cx="5474682" cy="514350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0" y="12901"/>
                </a:lnTo>
                <a:lnTo>
                  <a:pt x="845" y="13549"/>
                </a:lnTo>
                <a:lnTo>
                  <a:pt x="0" y="14198"/>
                </a:ln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lt1">
              <a:alpha val="64310"/>
            </a:schemeClr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1" name="Google Shape;621;p96"/>
          <p:cNvSpPr txBox="1"/>
          <p:nvPr/>
        </p:nvSpPr>
        <p:spPr>
          <a:xfrm>
            <a:off x="157426" y="162237"/>
            <a:ext cx="3739800" cy="10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pt-BR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Bloco 8. MEDIDAS ANTICORRUPÇÃO NO SETOR PRIVADO </a:t>
            </a:r>
            <a:endParaRPr sz="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2" name="Google Shape;622;p96"/>
          <p:cNvSpPr/>
          <p:nvPr/>
        </p:nvSpPr>
        <p:spPr>
          <a:xfrm>
            <a:off x="358436" y="1605491"/>
            <a:ext cx="4062900" cy="307800"/>
          </a:xfrm>
          <a:prstGeom prst="rect">
            <a:avLst/>
          </a:prstGeom>
          <a:solidFill>
            <a:srgbClr val="960047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osis"/>
              <a:buNone/>
            </a:pPr>
            <a:r>
              <a:rPr lang="pt-BR" sz="1400" b="1" i="0" u="none" strike="noStrike" cap="none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41. REGULAMENTAÇÃO DO LOBBY</a:t>
            </a:r>
            <a:endParaRPr sz="1400" b="0" i="0" u="none" strike="noStrike" cap="none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623" name="Google Shape;623;p96"/>
          <p:cNvSpPr/>
          <p:nvPr/>
        </p:nvSpPr>
        <p:spPr>
          <a:xfrm>
            <a:off x="358436" y="1949366"/>
            <a:ext cx="4062900" cy="5232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400"/>
              <a:buFont typeface="Dosis"/>
              <a:buNone/>
            </a:pPr>
            <a:r>
              <a:rPr lang="pt-BR" sz="1400" b="1" i="0" u="none" strike="noStrike" cap="none">
                <a:solidFill>
                  <a:srgbClr val="C00000"/>
                </a:solidFill>
                <a:latin typeface="Dosis"/>
                <a:ea typeface="Dosis"/>
                <a:cs typeface="Dosis"/>
                <a:sym typeface="Dosis"/>
              </a:rPr>
              <a:t>42. </a:t>
            </a:r>
            <a:r>
              <a:rPr lang="pt-BR" sz="1400" b="1" i="0" u="none" strike="noStrike" cap="none">
                <a:solidFill>
                  <a:srgbClr val="3B3B3B"/>
                </a:solidFill>
                <a:latin typeface="Dosis"/>
                <a:ea typeface="Dosis"/>
                <a:cs typeface="Dosis"/>
                <a:sym typeface="Dosis"/>
              </a:rPr>
              <a:t>EXIGÊNCIA DE COMPLIANCE</a:t>
            </a:r>
            <a:endParaRPr sz="3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B3B3B"/>
              </a:buClr>
              <a:buSzPts val="1400"/>
              <a:buFont typeface="Dosis"/>
              <a:buNone/>
            </a:pPr>
            <a:r>
              <a:rPr lang="pt-BR" sz="1400" b="1" i="0" u="none" strike="noStrike" cap="none">
                <a:solidFill>
                  <a:srgbClr val="3B3B3B"/>
                </a:solidFill>
                <a:latin typeface="Dosis"/>
                <a:ea typeface="Dosis"/>
                <a:cs typeface="Dosis"/>
                <a:sym typeface="Dosis"/>
              </a:rPr>
              <a:t>EM GRANDES LICITAÇÕES</a:t>
            </a:r>
            <a:endParaRPr sz="1400" b="0" i="0" u="none" strike="noStrike" cap="none">
              <a:solidFill>
                <a:srgbClr val="3B3B3B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624" name="Google Shape;624;p96"/>
          <p:cNvSpPr/>
          <p:nvPr/>
        </p:nvSpPr>
        <p:spPr>
          <a:xfrm>
            <a:off x="358437" y="2509336"/>
            <a:ext cx="4062900" cy="5232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400"/>
              <a:buFont typeface="Dosis"/>
              <a:buNone/>
            </a:pPr>
            <a:r>
              <a:rPr lang="pt-BR" sz="1400" b="1" i="0" u="none" strike="noStrike" cap="none">
                <a:solidFill>
                  <a:srgbClr val="C00000"/>
                </a:solidFill>
                <a:latin typeface="Dosis"/>
                <a:ea typeface="Dosis"/>
                <a:cs typeface="Dosis"/>
                <a:sym typeface="Dosis"/>
              </a:rPr>
              <a:t>43. </a:t>
            </a:r>
            <a:r>
              <a:rPr lang="pt-BR" sz="1400" b="1" i="0" u="none" strike="noStrike" cap="none">
                <a:solidFill>
                  <a:srgbClr val="3B3B3B"/>
                </a:solidFill>
                <a:latin typeface="Dosis"/>
                <a:ea typeface="Dosis"/>
                <a:cs typeface="Dosis"/>
                <a:sym typeface="Dosis"/>
              </a:rPr>
              <a:t>INCENTIVO A PROGRAMAS</a:t>
            </a:r>
            <a:endParaRPr sz="3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B3B3B"/>
              </a:buClr>
              <a:buSzPts val="1400"/>
              <a:buFont typeface="Dosis"/>
              <a:buNone/>
            </a:pPr>
            <a:r>
              <a:rPr lang="pt-BR" sz="1400" b="1" i="0" u="none" strike="noStrike" cap="none">
                <a:solidFill>
                  <a:srgbClr val="3B3B3B"/>
                </a:solidFill>
                <a:latin typeface="Dosis"/>
                <a:ea typeface="Dosis"/>
                <a:cs typeface="Dosis"/>
                <a:sym typeface="Dosis"/>
              </a:rPr>
              <a:t>DE INTEGRIDADE NA LEI ANTICORRUPÇÃO</a:t>
            </a:r>
            <a:endParaRPr sz="1400" b="0" i="0" u="none" strike="noStrike" cap="none">
              <a:solidFill>
                <a:srgbClr val="3B3B3B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625" name="Google Shape;625;p96"/>
          <p:cNvSpPr/>
          <p:nvPr/>
        </p:nvSpPr>
        <p:spPr>
          <a:xfrm>
            <a:off x="358437" y="3079781"/>
            <a:ext cx="4062900" cy="5232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400"/>
              <a:buFont typeface="Dosis"/>
              <a:buNone/>
            </a:pPr>
            <a:r>
              <a:rPr lang="pt-BR" sz="1400" b="1" i="0" u="none" strike="noStrike" cap="none">
                <a:solidFill>
                  <a:srgbClr val="C00000"/>
                </a:solidFill>
                <a:latin typeface="Dosis"/>
                <a:ea typeface="Dosis"/>
                <a:cs typeface="Dosis"/>
                <a:sym typeface="Dosis"/>
              </a:rPr>
              <a:t>44. </a:t>
            </a:r>
            <a:r>
              <a:rPr lang="pt-BR" sz="1400" b="1" i="0" u="none" strike="noStrike" cap="none">
                <a:solidFill>
                  <a:srgbClr val="3B3B3B"/>
                </a:solidFill>
                <a:latin typeface="Dosis"/>
                <a:ea typeface="Dosis"/>
                <a:cs typeface="Dosis"/>
                <a:sym typeface="Dosis"/>
              </a:rPr>
              <a:t>CLAWBACK: DEVOLUÇÃO DOS BÔNUS</a:t>
            </a:r>
            <a:endParaRPr sz="3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B3B3B"/>
              </a:buClr>
              <a:buSzPts val="1400"/>
              <a:buFont typeface="Dosis"/>
              <a:buNone/>
            </a:pPr>
            <a:r>
              <a:rPr lang="pt-BR" sz="1400" b="1" i="0" u="none" strike="noStrike" cap="none">
                <a:solidFill>
                  <a:srgbClr val="3B3B3B"/>
                </a:solidFill>
                <a:latin typeface="Dosis"/>
                <a:ea typeface="Dosis"/>
                <a:cs typeface="Dosis"/>
                <a:sym typeface="Dosis"/>
              </a:rPr>
              <a:t>E INCENTIVOS PELOS EXECUTIVOS</a:t>
            </a:r>
            <a:endParaRPr sz="1400" b="0" i="0" u="none" strike="noStrike" cap="none">
              <a:solidFill>
                <a:srgbClr val="3B3B3B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626" name="Google Shape;626;p96"/>
          <p:cNvSpPr/>
          <p:nvPr/>
        </p:nvSpPr>
        <p:spPr>
          <a:xfrm>
            <a:off x="358437" y="3658613"/>
            <a:ext cx="4062900" cy="5232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400"/>
              <a:buFont typeface="Dosis"/>
              <a:buNone/>
            </a:pPr>
            <a:r>
              <a:rPr lang="pt-BR" sz="1400" b="1" i="0" u="none" strike="noStrike" cap="none">
                <a:solidFill>
                  <a:srgbClr val="C00000"/>
                </a:solidFill>
                <a:latin typeface="Dosis"/>
                <a:ea typeface="Dosis"/>
                <a:cs typeface="Dosis"/>
                <a:sym typeface="Dosis"/>
              </a:rPr>
              <a:t>45. </a:t>
            </a:r>
            <a:r>
              <a:rPr lang="pt-BR" sz="1400" b="1" i="0" u="none" strike="noStrike" cap="none">
                <a:solidFill>
                  <a:srgbClr val="3B3B3B"/>
                </a:solidFill>
                <a:latin typeface="Dosis"/>
                <a:ea typeface="Dosis"/>
                <a:cs typeface="Dosis"/>
                <a:sym typeface="Dosis"/>
              </a:rPr>
              <a:t>RESPONSABILIDADE DAS EMPRESAS</a:t>
            </a:r>
            <a:endParaRPr sz="3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B3B3B"/>
              </a:buClr>
              <a:buSzPts val="1400"/>
              <a:buFont typeface="Dosis"/>
              <a:buNone/>
            </a:pPr>
            <a:r>
              <a:rPr lang="pt-BR" sz="1400" b="1" i="0" u="none" strike="noStrike" cap="none">
                <a:solidFill>
                  <a:srgbClr val="3B3B3B"/>
                </a:solidFill>
                <a:latin typeface="Dosis"/>
                <a:ea typeface="Dosis"/>
                <a:cs typeface="Dosis"/>
                <a:sym typeface="Dosis"/>
              </a:rPr>
              <a:t>POR CORRUPÇÃO PRIVADA</a:t>
            </a:r>
            <a:endParaRPr sz="1400" b="0" i="0" u="none" strike="noStrike" cap="none">
              <a:solidFill>
                <a:srgbClr val="3B3B3B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627" name="Google Shape;627;p96"/>
          <p:cNvSpPr/>
          <p:nvPr/>
        </p:nvSpPr>
        <p:spPr>
          <a:xfrm>
            <a:off x="358434" y="4237446"/>
            <a:ext cx="4062900" cy="540600"/>
          </a:xfrm>
          <a:prstGeom prst="rect">
            <a:avLst/>
          </a:prstGeom>
          <a:solidFill>
            <a:srgbClr val="960047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400"/>
              <a:buFont typeface="Dosis"/>
              <a:buNone/>
            </a:pPr>
            <a:r>
              <a:rPr lang="pt-BR" sz="1400" b="1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46. CRIMINALIZAÇÃO DA CORRUPÇÃO PRIVADA</a:t>
            </a:r>
            <a:endParaRPr sz="1400" b="0" i="0" u="none" strike="noStrike" cap="non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2" name="Google Shape;632;p97"/>
          <p:cNvPicPr preferRelativeResize="0"/>
          <p:nvPr/>
        </p:nvPicPr>
        <p:blipFill rotWithShape="1">
          <a:blip r:embed="rId3">
            <a:alphaModFix/>
          </a:blip>
          <a:srcRect b="14376"/>
          <a:stretch/>
        </p:blipFill>
        <p:spPr>
          <a:xfrm>
            <a:off x="0" y="0"/>
            <a:ext cx="9298900" cy="5143496"/>
          </a:xfrm>
          <a:prstGeom prst="rect">
            <a:avLst/>
          </a:prstGeom>
          <a:noFill/>
          <a:ln>
            <a:noFill/>
          </a:ln>
        </p:spPr>
      </p:pic>
      <p:sp>
        <p:nvSpPr>
          <p:cNvPr id="633" name="Google Shape;633;p97"/>
          <p:cNvSpPr/>
          <p:nvPr/>
        </p:nvSpPr>
        <p:spPr>
          <a:xfrm rot="10800000" flipH="1">
            <a:off x="-646290" y="1"/>
            <a:ext cx="5076162" cy="514350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0" y="12901"/>
                </a:lnTo>
                <a:lnTo>
                  <a:pt x="845" y="13549"/>
                </a:lnTo>
                <a:lnTo>
                  <a:pt x="0" y="14198"/>
                </a:ln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lt1">
              <a:alpha val="64310"/>
            </a:schemeClr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4" name="Google Shape;634;p97"/>
          <p:cNvSpPr txBox="1"/>
          <p:nvPr/>
        </p:nvSpPr>
        <p:spPr>
          <a:xfrm>
            <a:off x="287948" y="345742"/>
            <a:ext cx="3739800" cy="71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pt-BR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Bloco 9. INVESTIGAÇÃO </a:t>
            </a:r>
            <a:endParaRPr sz="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35" name="Google Shape;635;p97"/>
          <p:cNvPicPr preferRelativeResize="0"/>
          <p:nvPr/>
        </p:nvPicPr>
        <p:blipFill rotWithShape="1">
          <a:blip r:embed="rId4">
            <a:alphaModFix/>
          </a:blip>
          <a:srcRect l="57236" t="12986" r="3774" b="47141"/>
          <a:stretch/>
        </p:blipFill>
        <p:spPr>
          <a:xfrm>
            <a:off x="7689542" y="4221317"/>
            <a:ext cx="1364990" cy="785230"/>
          </a:xfrm>
          <a:prstGeom prst="rect">
            <a:avLst/>
          </a:prstGeom>
          <a:noFill/>
          <a:ln>
            <a:noFill/>
          </a:ln>
        </p:spPr>
      </p:pic>
      <p:sp>
        <p:nvSpPr>
          <p:cNvPr id="636" name="Google Shape;636;p97"/>
          <p:cNvSpPr/>
          <p:nvPr/>
        </p:nvSpPr>
        <p:spPr>
          <a:xfrm>
            <a:off x="287949" y="1486325"/>
            <a:ext cx="3896400" cy="523200"/>
          </a:xfrm>
          <a:prstGeom prst="rect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400"/>
              <a:buFont typeface="Dosis"/>
              <a:buNone/>
            </a:pPr>
            <a:r>
              <a:rPr lang="pt-BR" sz="1400" b="1" i="0" u="none" strike="noStrike" cap="none">
                <a:solidFill>
                  <a:srgbClr val="C00000"/>
                </a:solidFill>
                <a:latin typeface="Dosis"/>
                <a:ea typeface="Dosis"/>
                <a:cs typeface="Dosis"/>
                <a:sym typeface="Dosis"/>
              </a:rPr>
              <a:t>47. </a:t>
            </a:r>
            <a:r>
              <a:rPr lang="pt-BR" sz="1400" b="1" i="0" u="none" strike="noStrike" cap="none">
                <a:solidFill>
                  <a:srgbClr val="3B3B3B"/>
                </a:solidFill>
                <a:latin typeface="Dosis"/>
                <a:ea typeface="Dosis"/>
                <a:cs typeface="Dosis"/>
                <a:sym typeface="Dosis"/>
              </a:rPr>
              <a:t>APERFEIÇOAMENTO DA COOPERAÇÃO JURÍDICA INTERNACIONAL</a:t>
            </a:r>
            <a:endParaRPr sz="1400" b="0" i="0" u="none" strike="noStrike" cap="none">
              <a:solidFill>
                <a:srgbClr val="3B3B3B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637" name="Google Shape;637;p97"/>
          <p:cNvSpPr/>
          <p:nvPr/>
        </p:nvSpPr>
        <p:spPr>
          <a:xfrm>
            <a:off x="287948" y="2116455"/>
            <a:ext cx="3896400" cy="483900"/>
          </a:xfrm>
          <a:prstGeom prst="rect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400"/>
              <a:buFont typeface="Dosis"/>
              <a:buNone/>
            </a:pPr>
            <a:r>
              <a:rPr lang="pt-BR" sz="1400" b="1" i="0" u="none" strike="noStrike" cap="none">
                <a:solidFill>
                  <a:srgbClr val="C00000"/>
                </a:solidFill>
                <a:latin typeface="Dosis"/>
                <a:ea typeface="Dosis"/>
                <a:cs typeface="Dosis"/>
                <a:sym typeface="Dosis"/>
              </a:rPr>
              <a:t>48. </a:t>
            </a:r>
            <a:r>
              <a:rPr lang="pt-BR" sz="1400" b="1" i="0" u="none" strike="noStrike" cap="none">
                <a:solidFill>
                  <a:srgbClr val="3B3B3B"/>
                </a:solidFill>
                <a:latin typeface="Dosis"/>
                <a:ea typeface="Dosis"/>
                <a:cs typeface="Dosis"/>
                <a:sym typeface="Dosis"/>
              </a:rPr>
              <a:t>EQUIPES CONJUNTAS DE INVESTIGAÇÃO</a:t>
            </a:r>
            <a:endParaRPr sz="1400" b="0" i="0" u="none" strike="noStrike" cap="none">
              <a:solidFill>
                <a:srgbClr val="3B3B3B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638" name="Google Shape;638;p97"/>
          <p:cNvSpPr/>
          <p:nvPr/>
        </p:nvSpPr>
        <p:spPr>
          <a:xfrm>
            <a:off x="287949" y="2731842"/>
            <a:ext cx="3896400" cy="523200"/>
          </a:xfrm>
          <a:prstGeom prst="rect">
            <a:avLst/>
          </a:prstGeom>
          <a:solidFill>
            <a:srgbClr val="960047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400"/>
              <a:buFont typeface="Dosis"/>
              <a:buNone/>
            </a:pPr>
            <a:r>
              <a:rPr lang="pt-BR" sz="1400" b="1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49. PEDIDOS DE EXPLICAÇÃO</a:t>
            </a:r>
            <a:endParaRPr sz="36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B3B3B"/>
              </a:buClr>
              <a:buSzPts val="1400"/>
              <a:buFont typeface="Dosis"/>
              <a:buNone/>
            </a:pPr>
            <a:r>
              <a:rPr lang="pt-BR" sz="1400" b="1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DE RIQUEZA INCOMPATÍVEL</a:t>
            </a:r>
            <a:endParaRPr sz="1400" b="0" i="0" u="none" strike="noStrike" cap="non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639" name="Google Shape;639;p97"/>
          <p:cNvSpPr/>
          <p:nvPr/>
        </p:nvSpPr>
        <p:spPr>
          <a:xfrm>
            <a:off x="287948" y="3375632"/>
            <a:ext cx="3896400" cy="723600"/>
          </a:xfrm>
          <a:prstGeom prst="rect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osis"/>
              <a:buNone/>
            </a:pPr>
            <a:r>
              <a:rPr lang="pt-BR" sz="1400" b="1" i="0" u="none" strike="noStrike" cap="none">
                <a:solidFill>
                  <a:srgbClr val="434343"/>
                </a:solidFill>
                <a:latin typeface="Dosis"/>
                <a:ea typeface="Dosis"/>
                <a:cs typeface="Dosis"/>
                <a:sym typeface="Dosis"/>
              </a:rPr>
              <a:t>50. MELHORIAS NOS ACORDOS DE LENIÊNCIA NAS LEIS ANTICORRUPÇÃO E DE IMPROBIDADE</a:t>
            </a:r>
            <a:endParaRPr sz="1400" b="0" i="0" u="none" strike="noStrike" cap="none">
              <a:solidFill>
                <a:srgbClr val="434343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640" name="Google Shape;640;p97"/>
          <p:cNvSpPr/>
          <p:nvPr/>
        </p:nvSpPr>
        <p:spPr>
          <a:xfrm>
            <a:off x="287948" y="4222048"/>
            <a:ext cx="3896400" cy="738600"/>
          </a:xfrm>
          <a:prstGeom prst="rect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400"/>
              <a:buFont typeface="Dosis"/>
              <a:buNone/>
            </a:pPr>
            <a:r>
              <a:rPr lang="pt-BR" sz="1400" b="1" i="0" u="none" strike="noStrike" cap="none">
                <a:solidFill>
                  <a:srgbClr val="C00000"/>
                </a:solidFill>
                <a:latin typeface="Dosis"/>
                <a:ea typeface="Dosis"/>
                <a:cs typeface="Dosis"/>
                <a:sym typeface="Dosis"/>
              </a:rPr>
              <a:t>51. </a:t>
            </a:r>
            <a:r>
              <a:rPr lang="pt-BR" sz="1400" b="1" i="0" u="none" strike="noStrike" cap="none">
                <a:solidFill>
                  <a:srgbClr val="3B3B3B"/>
                </a:solidFill>
                <a:latin typeface="Dosis"/>
                <a:ea typeface="Dosis"/>
                <a:cs typeface="Dosis"/>
                <a:sym typeface="Dosis"/>
              </a:rPr>
              <a:t>CONTINUIDADE DE INVESTIGAÇÕES CONEXAS ÀQUELAS DE FORO PRIVILEGIADO</a:t>
            </a:r>
            <a:endParaRPr sz="1400" b="0" i="0" u="none" strike="noStrike" cap="none">
              <a:solidFill>
                <a:srgbClr val="3B3B3B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" name="Google Shape;645;p98"/>
          <p:cNvPicPr preferRelativeResize="0"/>
          <p:nvPr/>
        </p:nvPicPr>
        <p:blipFill rotWithShape="1">
          <a:blip r:embed="rId3">
            <a:alphaModFix/>
          </a:blip>
          <a:srcRect b="14376"/>
          <a:stretch/>
        </p:blipFill>
        <p:spPr>
          <a:xfrm>
            <a:off x="0" y="0"/>
            <a:ext cx="9298900" cy="5143496"/>
          </a:xfrm>
          <a:prstGeom prst="rect">
            <a:avLst/>
          </a:prstGeom>
          <a:noFill/>
          <a:ln>
            <a:noFill/>
          </a:ln>
        </p:spPr>
      </p:pic>
      <p:sp>
        <p:nvSpPr>
          <p:cNvPr id="646" name="Google Shape;646;p98"/>
          <p:cNvSpPr/>
          <p:nvPr/>
        </p:nvSpPr>
        <p:spPr>
          <a:xfrm rot="10800000" flipH="1">
            <a:off x="-646291" y="-15586"/>
            <a:ext cx="5910246" cy="514350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0" y="12901"/>
                </a:lnTo>
                <a:lnTo>
                  <a:pt x="845" y="13549"/>
                </a:lnTo>
                <a:lnTo>
                  <a:pt x="0" y="14198"/>
                </a:ln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lt1">
              <a:alpha val="64310"/>
            </a:schemeClr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7" name="Google Shape;647;p98"/>
          <p:cNvSpPr txBox="1"/>
          <p:nvPr/>
        </p:nvSpPr>
        <p:spPr>
          <a:xfrm>
            <a:off x="153616" y="54140"/>
            <a:ext cx="4485600" cy="71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pt-BR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Bloco 10. APRIMORAMENTO DA RESPOSTA DO ESTADO À CORRUPÇÃO NO ÂMBITO PENAL E PROCESSUAL PENAL</a:t>
            </a:r>
            <a:endParaRPr sz="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8" name="Google Shape;648;p98"/>
          <p:cNvSpPr/>
          <p:nvPr/>
        </p:nvSpPr>
        <p:spPr>
          <a:xfrm>
            <a:off x="157426" y="1383190"/>
            <a:ext cx="4815900" cy="523200"/>
          </a:xfrm>
          <a:prstGeom prst="rect">
            <a:avLst/>
          </a:prstGeom>
          <a:solidFill>
            <a:srgbClr val="960047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400"/>
              <a:buFont typeface="Dosis"/>
              <a:buNone/>
            </a:pPr>
            <a:r>
              <a:rPr lang="pt-BR" sz="1400" b="1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52. ARQUIVAMENTO DE CASOS PENAIS COM MENOR PERSPECTIVA ÚTIL</a:t>
            </a:r>
            <a:endParaRPr sz="1400" b="0" i="0" u="none" strike="noStrike" cap="non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649" name="Google Shape;649;p98"/>
          <p:cNvSpPr/>
          <p:nvPr/>
        </p:nvSpPr>
        <p:spPr>
          <a:xfrm>
            <a:off x="153616" y="1938499"/>
            <a:ext cx="4823400" cy="5232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400"/>
              <a:buFont typeface="Dosis"/>
              <a:buNone/>
            </a:pPr>
            <a:r>
              <a:rPr lang="pt-BR" sz="1400" b="1" i="0" u="none" strike="noStrike" cap="none">
                <a:solidFill>
                  <a:srgbClr val="C00000"/>
                </a:solidFill>
                <a:latin typeface="Dosis"/>
                <a:ea typeface="Dosis"/>
                <a:cs typeface="Dosis"/>
                <a:sym typeface="Dosis"/>
              </a:rPr>
              <a:t>53. </a:t>
            </a:r>
            <a:r>
              <a:rPr lang="pt-BR" sz="1400" b="1" i="0" u="none" strike="noStrike" cap="none">
                <a:solidFill>
                  <a:srgbClr val="3B3B3B"/>
                </a:solidFill>
                <a:latin typeface="Dosis"/>
                <a:ea typeface="Dosis"/>
                <a:cs typeface="Dosis"/>
                <a:sym typeface="Dosis"/>
              </a:rPr>
              <a:t>CRIA GATILHO DE EFICIÊNCIA PARA ATINGIR</a:t>
            </a:r>
            <a:endParaRPr sz="3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B3B3B"/>
              </a:buClr>
              <a:buSzPts val="1400"/>
              <a:buFont typeface="Dosis"/>
              <a:buNone/>
            </a:pPr>
            <a:r>
              <a:rPr lang="pt-BR" sz="1400" b="1" i="0" u="none" strike="noStrike" cap="none">
                <a:solidFill>
                  <a:srgbClr val="3B3B3B"/>
                </a:solidFill>
                <a:latin typeface="Dosis"/>
                <a:ea typeface="Dosis"/>
                <a:cs typeface="Dosis"/>
                <a:sym typeface="Dosis"/>
              </a:rPr>
              <a:t>A DURAÇÃO RAZOÁVEL DO PROCESSO</a:t>
            </a:r>
            <a:endParaRPr sz="1400" b="0" i="0" u="none" strike="noStrike" cap="none">
              <a:solidFill>
                <a:srgbClr val="3B3B3B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650" name="Google Shape;650;p98"/>
          <p:cNvSpPr/>
          <p:nvPr/>
        </p:nvSpPr>
        <p:spPr>
          <a:xfrm>
            <a:off x="157426" y="2486014"/>
            <a:ext cx="4823400" cy="3921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400"/>
              <a:buFont typeface="Dosis"/>
              <a:buNone/>
            </a:pPr>
            <a:r>
              <a:rPr lang="pt-BR" sz="1400" b="1" i="0" u="none" strike="noStrike" cap="none">
                <a:solidFill>
                  <a:srgbClr val="C00000"/>
                </a:solidFill>
                <a:latin typeface="Dosis"/>
                <a:ea typeface="Dosis"/>
                <a:cs typeface="Dosis"/>
                <a:sym typeface="Dosis"/>
              </a:rPr>
              <a:t>54. </a:t>
            </a:r>
            <a:r>
              <a:rPr lang="pt-BR" sz="1400" b="1" i="0" u="none" strike="noStrike" cap="none">
                <a:solidFill>
                  <a:srgbClr val="3B3B3B"/>
                </a:solidFill>
                <a:latin typeface="Dosis"/>
                <a:ea typeface="Dosis"/>
                <a:cs typeface="Dosis"/>
                <a:sym typeface="Dosis"/>
              </a:rPr>
              <a:t>IMPRIME MAIOR CELERIDADE AO SISTEMA RECURSAL</a:t>
            </a:r>
            <a:endParaRPr sz="1400" b="0" i="0" u="none" strike="noStrike" cap="none">
              <a:solidFill>
                <a:srgbClr val="3B3B3B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651" name="Google Shape;651;p98"/>
          <p:cNvSpPr/>
          <p:nvPr/>
        </p:nvSpPr>
        <p:spPr>
          <a:xfrm>
            <a:off x="157426" y="2932656"/>
            <a:ext cx="4823400" cy="5232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400"/>
              <a:buFont typeface="Dosis"/>
              <a:buNone/>
            </a:pPr>
            <a:r>
              <a:rPr lang="pt-BR" sz="1400" b="1" i="0" u="none" strike="noStrike" cap="none">
                <a:solidFill>
                  <a:srgbClr val="C00000"/>
                </a:solidFill>
                <a:latin typeface="Dosis"/>
                <a:ea typeface="Dosis"/>
                <a:cs typeface="Dosis"/>
                <a:sym typeface="Dosis"/>
              </a:rPr>
              <a:t>55. </a:t>
            </a:r>
            <a:r>
              <a:rPr lang="pt-BR" sz="1400" b="1" i="0" u="none" strike="noStrike" cap="none">
                <a:solidFill>
                  <a:srgbClr val="3B3B3B"/>
                </a:solidFill>
                <a:latin typeface="Dosis"/>
                <a:ea typeface="Dosis"/>
                <a:cs typeface="Dosis"/>
                <a:sym typeface="Dosis"/>
              </a:rPr>
              <a:t>IMPRIME MAIOR CELERIDADE AOS AGRAVOS EM TRIBUNAIS</a:t>
            </a:r>
            <a:endParaRPr sz="1400" b="0" i="0" u="none" strike="noStrike" cap="none">
              <a:solidFill>
                <a:srgbClr val="3B3B3B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652" name="Google Shape;652;p98"/>
          <p:cNvSpPr/>
          <p:nvPr/>
        </p:nvSpPr>
        <p:spPr>
          <a:xfrm>
            <a:off x="157426" y="3481904"/>
            <a:ext cx="4823400" cy="3078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400"/>
              <a:buFont typeface="Dosis"/>
              <a:buNone/>
            </a:pPr>
            <a:r>
              <a:rPr lang="pt-BR" sz="1400" b="1" i="0" u="none" strike="noStrike" cap="none">
                <a:solidFill>
                  <a:srgbClr val="C00000"/>
                </a:solidFill>
                <a:latin typeface="Dosis"/>
                <a:ea typeface="Dosis"/>
                <a:cs typeface="Dosis"/>
                <a:sym typeface="Dosis"/>
              </a:rPr>
              <a:t>56. </a:t>
            </a:r>
            <a:r>
              <a:rPr lang="pt-BR" sz="1400" b="1" i="0" u="none" strike="noStrike" cap="none">
                <a:solidFill>
                  <a:srgbClr val="3B3B3B"/>
                </a:solidFill>
                <a:latin typeface="Dosis"/>
                <a:ea typeface="Dosis"/>
                <a:cs typeface="Dosis"/>
                <a:sym typeface="Dosis"/>
              </a:rPr>
              <a:t>APERFEIÇOA A PRESCRIÇÃO PENAL</a:t>
            </a:r>
            <a:endParaRPr sz="1400" b="0" i="0" u="none" strike="noStrike" cap="none">
              <a:solidFill>
                <a:srgbClr val="3B3B3B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653" name="Google Shape;653;p98"/>
          <p:cNvSpPr/>
          <p:nvPr/>
        </p:nvSpPr>
        <p:spPr>
          <a:xfrm>
            <a:off x="157426" y="3815383"/>
            <a:ext cx="4823400" cy="5232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400"/>
              <a:buFont typeface="Dosis"/>
              <a:buNone/>
            </a:pPr>
            <a:r>
              <a:rPr lang="pt-BR" sz="1400" b="1" i="0" u="none" strike="noStrike" cap="none">
                <a:solidFill>
                  <a:srgbClr val="C00000"/>
                </a:solidFill>
                <a:latin typeface="Dosis"/>
                <a:ea typeface="Dosis"/>
                <a:cs typeface="Dosis"/>
                <a:sym typeface="Dosis"/>
              </a:rPr>
              <a:t>57</a:t>
            </a:r>
            <a:r>
              <a:rPr lang="pt-BR" sz="1400" b="1" i="0" u="none" strike="noStrike" cap="none">
                <a:solidFill>
                  <a:srgbClr val="3B3B3B"/>
                </a:solidFill>
                <a:latin typeface="Dosis"/>
                <a:ea typeface="Dosis"/>
                <a:cs typeface="Dosis"/>
                <a:sym typeface="Dosis"/>
              </a:rPr>
              <a:t>. PROÍBE O INDULTO, A GRAÇA E A ANISTIA</a:t>
            </a:r>
            <a:endParaRPr sz="3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B3B3B"/>
              </a:buClr>
              <a:buSzPts val="1400"/>
              <a:buFont typeface="Dosis"/>
              <a:buNone/>
            </a:pPr>
            <a:r>
              <a:rPr lang="pt-BR" sz="1400" b="1" i="0" u="none" strike="noStrike" cap="none">
                <a:solidFill>
                  <a:srgbClr val="3B3B3B"/>
                </a:solidFill>
                <a:latin typeface="Dosis"/>
                <a:ea typeface="Dosis"/>
                <a:cs typeface="Dosis"/>
                <a:sym typeface="Dosis"/>
              </a:rPr>
              <a:t>PARA CONDENADOS POR CORRUPÇÃO</a:t>
            </a:r>
            <a:endParaRPr sz="1400" b="0" i="0" u="none" strike="noStrike" cap="none">
              <a:solidFill>
                <a:srgbClr val="3B3B3B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654" name="Google Shape;654;p98"/>
          <p:cNvSpPr/>
          <p:nvPr/>
        </p:nvSpPr>
        <p:spPr>
          <a:xfrm>
            <a:off x="157426" y="4353178"/>
            <a:ext cx="4823400" cy="4002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400"/>
              <a:buFont typeface="Dosis"/>
              <a:buNone/>
            </a:pPr>
            <a:r>
              <a:rPr lang="pt-BR" sz="1400" b="1" i="0" u="none" strike="noStrike" cap="none">
                <a:solidFill>
                  <a:srgbClr val="C00000"/>
                </a:solidFill>
                <a:latin typeface="Dosis"/>
                <a:ea typeface="Dosis"/>
                <a:cs typeface="Dosis"/>
                <a:sym typeface="Dosis"/>
              </a:rPr>
              <a:t>58. </a:t>
            </a:r>
            <a:r>
              <a:rPr lang="pt-BR" sz="1400" b="1" i="0" u="none" strike="noStrike" cap="none">
                <a:solidFill>
                  <a:srgbClr val="3B3B3B"/>
                </a:solidFill>
                <a:latin typeface="Dosis"/>
                <a:ea typeface="Dosis"/>
                <a:cs typeface="Dosis"/>
                <a:sym typeface="Dosis"/>
              </a:rPr>
              <a:t>AUMENTA PENAS PARA CRIMES DE CORRUPÇÃO</a:t>
            </a:r>
            <a:endParaRPr sz="1400" b="0" i="0" u="none" strike="noStrike" cap="none">
              <a:solidFill>
                <a:srgbClr val="3B3B3B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655" name="Google Shape;655;p98"/>
          <p:cNvSpPr/>
          <p:nvPr/>
        </p:nvSpPr>
        <p:spPr>
          <a:xfrm>
            <a:off x="157426" y="4792430"/>
            <a:ext cx="4823400" cy="3078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osis"/>
              <a:buNone/>
            </a:pPr>
            <a:r>
              <a:rPr lang="pt-BR" sz="1400" b="1" i="0" u="none" strike="noStrike" cap="none">
                <a:solidFill>
                  <a:srgbClr val="434343"/>
                </a:solidFill>
                <a:latin typeface="Dosis"/>
                <a:ea typeface="Dosis"/>
                <a:cs typeface="Dosis"/>
                <a:sym typeface="Dosis"/>
              </a:rPr>
              <a:t>59. AUMENTA PENAS DA LEI DE LICITAÇÕES</a:t>
            </a:r>
            <a:endParaRPr sz="1400" b="0" i="0" u="none" strike="noStrike" cap="none">
              <a:solidFill>
                <a:srgbClr val="434343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0" name="Google Shape;660;p99"/>
          <p:cNvPicPr preferRelativeResize="0"/>
          <p:nvPr/>
        </p:nvPicPr>
        <p:blipFill rotWithShape="1">
          <a:blip r:embed="rId3">
            <a:alphaModFix/>
          </a:blip>
          <a:srcRect b="14376"/>
          <a:stretch/>
        </p:blipFill>
        <p:spPr>
          <a:xfrm>
            <a:off x="0" y="0"/>
            <a:ext cx="9298900" cy="5143496"/>
          </a:xfrm>
          <a:prstGeom prst="rect">
            <a:avLst/>
          </a:prstGeom>
          <a:noFill/>
          <a:ln>
            <a:noFill/>
          </a:ln>
        </p:spPr>
      </p:pic>
      <p:sp>
        <p:nvSpPr>
          <p:cNvPr id="661" name="Google Shape;661;p99"/>
          <p:cNvSpPr/>
          <p:nvPr/>
        </p:nvSpPr>
        <p:spPr>
          <a:xfrm rot="10800000" flipH="1">
            <a:off x="-646290" y="1"/>
            <a:ext cx="5595156" cy="514350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0" y="12901"/>
                </a:lnTo>
                <a:lnTo>
                  <a:pt x="845" y="13549"/>
                </a:lnTo>
                <a:lnTo>
                  <a:pt x="0" y="14198"/>
                </a:ln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lt1">
              <a:alpha val="64310"/>
            </a:schemeClr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2" name="Google Shape;662;p99"/>
          <p:cNvSpPr txBox="1"/>
          <p:nvPr/>
        </p:nvSpPr>
        <p:spPr>
          <a:xfrm>
            <a:off x="153616" y="54140"/>
            <a:ext cx="4485600" cy="71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pt-BR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Bloco 11. APRIMORAMENTO DA RESPOSTA DO ESTADO À CORRUPÇÃO NO ÂMBITO DA IMPROBIDADE ADMINISTRATIVA</a:t>
            </a:r>
            <a:endParaRPr sz="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63" name="Google Shape;663;p99"/>
          <p:cNvPicPr preferRelativeResize="0"/>
          <p:nvPr/>
        </p:nvPicPr>
        <p:blipFill rotWithShape="1">
          <a:blip r:embed="rId4">
            <a:alphaModFix/>
          </a:blip>
          <a:srcRect l="57236" t="12986" r="3774" b="47141"/>
          <a:stretch/>
        </p:blipFill>
        <p:spPr>
          <a:xfrm>
            <a:off x="7689542" y="4221317"/>
            <a:ext cx="1364990" cy="785230"/>
          </a:xfrm>
          <a:prstGeom prst="rect">
            <a:avLst/>
          </a:prstGeom>
          <a:noFill/>
          <a:ln>
            <a:noFill/>
          </a:ln>
        </p:spPr>
      </p:pic>
      <p:sp>
        <p:nvSpPr>
          <p:cNvPr id="664" name="Google Shape;664;p99"/>
          <p:cNvSpPr/>
          <p:nvPr/>
        </p:nvSpPr>
        <p:spPr>
          <a:xfrm>
            <a:off x="153616" y="1460316"/>
            <a:ext cx="4579800" cy="523200"/>
          </a:xfrm>
          <a:prstGeom prst="rect">
            <a:avLst/>
          </a:prstGeom>
          <a:solidFill>
            <a:srgbClr val="960047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osis"/>
              <a:buNone/>
            </a:pPr>
            <a:r>
              <a:rPr lang="pt-BR" sz="1400" b="1" i="0" u="none" strike="noStrike" cap="none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60. ESPECIALIZAÇÃO DE VARAS EM IMPROBIDADE E CORRUPÇÃO</a:t>
            </a:r>
            <a:endParaRPr sz="1400" b="0" i="0" u="none" strike="noStrike" cap="none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665" name="Google Shape;665;p99"/>
          <p:cNvSpPr/>
          <p:nvPr/>
        </p:nvSpPr>
        <p:spPr>
          <a:xfrm>
            <a:off x="153616" y="2022526"/>
            <a:ext cx="4572000" cy="523200"/>
          </a:xfrm>
          <a:prstGeom prst="rect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400"/>
              <a:buFont typeface="Dosis"/>
              <a:buNone/>
            </a:pPr>
            <a:r>
              <a:rPr lang="pt-BR" sz="1400" b="1" i="0" u="none" strike="noStrike" cap="none">
                <a:solidFill>
                  <a:srgbClr val="C00000"/>
                </a:solidFill>
                <a:latin typeface="Dosis"/>
                <a:ea typeface="Dosis"/>
                <a:cs typeface="Dosis"/>
                <a:sym typeface="Dosis"/>
              </a:rPr>
              <a:t>61. </a:t>
            </a:r>
            <a:r>
              <a:rPr lang="pt-BR" sz="1400" b="1" i="0" u="none" strike="noStrike" cap="none">
                <a:solidFill>
                  <a:srgbClr val="3B3B3B"/>
                </a:solidFill>
                <a:latin typeface="Dosis"/>
                <a:ea typeface="Dosis"/>
                <a:cs typeface="Dosis"/>
                <a:sym typeface="Dosis"/>
              </a:rPr>
              <a:t>AMPLIA CONCEITO DE AGENTE PÚBLICO NA LEI DE IMPROBIDADE ADMINISTRATIVA</a:t>
            </a:r>
            <a:endParaRPr sz="1400" b="0" i="0" u="none" strike="noStrike" cap="none">
              <a:solidFill>
                <a:srgbClr val="3B3B3B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666" name="Google Shape;666;p99"/>
          <p:cNvSpPr/>
          <p:nvPr/>
        </p:nvSpPr>
        <p:spPr>
          <a:xfrm>
            <a:off x="161236" y="2580102"/>
            <a:ext cx="4572000" cy="666600"/>
          </a:xfrm>
          <a:prstGeom prst="rect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400"/>
              <a:buFont typeface="Dosis"/>
              <a:buNone/>
            </a:pPr>
            <a:r>
              <a:rPr lang="pt-BR" sz="1400" b="1" i="0" u="none" strike="noStrike" cap="none">
                <a:solidFill>
                  <a:srgbClr val="C00000"/>
                </a:solidFill>
                <a:latin typeface="Dosis"/>
                <a:ea typeface="Dosis"/>
                <a:cs typeface="Dosis"/>
                <a:sym typeface="Dosis"/>
              </a:rPr>
              <a:t>62. </a:t>
            </a:r>
            <a:r>
              <a:rPr lang="pt-BR" sz="1400" b="1" i="0" u="none" strike="noStrike" cap="none">
                <a:solidFill>
                  <a:srgbClr val="3B3B3B"/>
                </a:solidFill>
                <a:latin typeface="Dosis"/>
                <a:ea typeface="Dosis"/>
                <a:cs typeface="Dosis"/>
                <a:sym typeface="Dosis"/>
              </a:rPr>
              <a:t>MELHORA RESPOSTA DA LEI DE IMPROBIDADE ADMINISTRATIVA PARA A FALTA DE PRESTAÇÃO DE CONTAS</a:t>
            </a:r>
            <a:endParaRPr sz="1400" b="0" i="0" u="none" strike="noStrike" cap="none">
              <a:solidFill>
                <a:srgbClr val="3B3B3B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667" name="Google Shape;667;p99"/>
          <p:cNvSpPr/>
          <p:nvPr/>
        </p:nvSpPr>
        <p:spPr>
          <a:xfrm>
            <a:off x="164030" y="3281399"/>
            <a:ext cx="4572000" cy="523200"/>
          </a:xfrm>
          <a:prstGeom prst="rect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400"/>
              <a:buFont typeface="Dosis"/>
              <a:buNone/>
            </a:pPr>
            <a:r>
              <a:rPr lang="pt-BR" sz="1400" b="1" i="0" u="none" strike="noStrike" cap="none">
                <a:solidFill>
                  <a:srgbClr val="C00000"/>
                </a:solidFill>
                <a:latin typeface="Dosis"/>
                <a:ea typeface="Dosis"/>
                <a:cs typeface="Dosis"/>
                <a:sym typeface="Dosis"/>
              </a:rPr>
              <a:t>63. </a:t>
            </a:r>
            <a:r>
              <a:rPr lang="pt-BR" sz="1400" b="1" i="0" u="none" strike="noStrike" cap="none">
                <a:solidFill>
                  <a:srgbClr val="3B3B3B"/>
                </a:solidFill>
                <a:latin typeface="Dosis"/>
                <a:ea typeface="Dosis"/>
                <a:cs typeface="Dosis"/>
                <a:sym typeface="Dosis"/>
              </a:rPr>
              <a:t>APERFEIÇOA O SISTEMA DE PUNIÇÕES DA LEI DE IMPROBIDADE ADMINISTRATIVA</a:t>
            </a:r>
            <a:endParaRPr sz="1400" b="0" i="0" u="none" strike="noStrike" cap="none">
              <a:solidFill>
                <a:srgbClr val="3B3B3B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668" name="Google Shape;668;p99"/>
          <p:cNvSpPr/>
          <p:nvPr/>
        </p:nvSpPr>
        <p:spPr>
          <a:xfrm>
            <a:off x="164030" y="3824579"/>
            <a:ext cx="4572000" cy="523200"/>
          </a:xfrm>
          <a:prstGeom prst="rect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400"/>
              <a:buFont typeface="Dosis"/>
              <a:buNone/>
            </a:pPr>
            <a:r>
              <a:rPr lang="pt-BR" sz="1400" b="1" i="0" u="none" strike="noStrike" cap="none">
                <a:solidFill>
                  <a:srgbClr val="C00000"/>
                </a:solidFill>
                <a:latin typeface="Dosis"/>
                <a:ea typeface="Dosis"/>
                <a:cs typeface="Dosis"/>
                <a:sym typeface="Dosis"/>
              </a:rPr>
              <a:t>64. </a:t>
            </a:r>
            <a:r>
              <a:rPr lang="pt-BR" sz="1400" b="1" i="0" u="none" strike="noStrike" cap="none">
                <a:solidFill>
                  <a:srgbClr val="3B3B3B"/>
                </a:solidFill>
                <a:latin typeface="Dosis"/>
                <a:ea typeface="Dosis"/>
                <a:cs typeface="Dosis"/>
                <a:sym typeface="Dosis"/>
              </a:rPr>
              <a:t>APERFEIÇOA AS REGRAS DE PRESCRIÇÃO</a:t>
            </a:r>
            <a:endParaRPr sz="3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B3B3B"/>
              </a:buClr>
              <a:buSzPts val="1400"/>
              <a:buFont typeface="Dosis"/>
              <a:buNone/>
            </a:pPr>
            <a:r>
              <a:rPr lang="pt-BR" sz="1400" b="1" i="0" u="none" strike="noStrike" cap="none">
                <a:solidFill>
                  <a:srgbClr val="3B3B3B"/>
                </a:solidFill>
                <a:latin typeface="Dosis"/>
                <a:ea typeface="Dosis"/>
                <a:cs typeface="Dosis"/>
                <a:sym typeface="Dosis"/>
              </a:rPr>
              <a:t>DA LEI DE IMPROBIDADE ADMINISTRATIVA</a:t>
            </a:r>
            <a:endParaRPr sz="1400" b="0" i="0" u="none" strike="noStrike" cap="none">
              <a:solidFill>
                <a:srgbClr val="3B3B3B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669" name="Google Shape;669;p99"/>
          <p:cNvSpPr/>
          <p:nvPr/>
        </p:nvSpPr>
        <p:spPr>
          <a:xfrm>
            <a:off x="156410" y="4382484"/>
            <a:ext cx="4579800" cy="738600"/>
          </a:xfrm>
          <a:prstGeom prst="rect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400"/>
              <a:buFont typeface="Dosis"/>
              <a:buNone/>
            </a:pPr>
            <a:r>
              <a:rPr lang="pt-BR" sz="1400" b="1" i="0" u="none" strike="noStrike" cap="none">
                <a:solidFill>
                  <a:srgbClr val="C00000"/>
                </a:solidFill>
                <a:latin typeface="Dosis"/>
                <a:ea typeface="Dosis"/>
                <a:cs typeface="Dosis"/>
                <a:sym typeface="Dosis"/>
              </a:rPr>
              <a:t>65. </a:t>
            </a:r>
            <a:r>
              <a:rPr lang="pt-BR" sz="1400" b="1" i="0" u="none" strike="noStrike" cap="none">
                <a:solidFill>
                  <a:srgbClr val="3B3B3B"/>
                </a:solidFill>
                <a:latin typeface="Dosis"/>
                <a:ea typeface="Dosis"/>
                <a:cs typeface="Dosis"/>
                <a:sym typeface="Dosis"/>
              </a:rPr>
              <a:t>IMPRIME MAIOR CELERIDADE AO</a:t>
            </a:r>
            <a:endParaRPr sz="3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B3B3B"/>
              </a:buClr>
              <a:buSzPts val="1400"/>
              <a:buFont typeface="Dosis"/>
              <a:buNone/>
            </a:pPr>
            <a:r>
              <a:rPr lang="pt-BR" sz="1400" b="1" i="0" u="none" strike="noStrike" cap="none">
                <a:solidFill>
                  <a:srgbClr val="3B3B3B"/>
                </a:solidFill>
                <a:latin typeface="Dosis"/>
                <a:ea typeface="Dosis"/>
                <a:cs typeface="Dosis"/>
                <a:sym typeface="Dosis"/>
              </a:rPr>
              <a:t>PROCESSAMENTO DE AÇÕES DE IMPROBIDADE ADMINISTRATIVA</a:t>
            </a:r>
            <a:endParaRPr sz="1400" b="0" i="0" u="none" strike="noStrike" cap="none">
              <a:solidFill>
                <a:srgbClr val="3B3B3B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4" name="Google Shape;314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5400000">
            <a:off x="-1631825" y="1639750"/>
            <a:ext cx="5135574" cy="1871925"/>
          </a:xfrm>
          <a:prstGeom prst="rect">
            <a:avLst/>
          </a:prstGeom>
          <a:noFill/>
          <a:ln>
            <a:noFill/>
          </a:ln>
        </p:spPr>
      </p:pic>
      <p:sp>
        <p:nvSpPr>
          <p:cNvPr id="315" name="Google Shape;315;p67"/>
          <p:cNvSpPr txBox="1"/>
          <p:nvPr/>
        </p:nvSpPr>
        <p:spPr>
          <a:xfrm>
            <a:off x="2299725" y="1220926"/>
            <a:ext cx="5449200" cy="289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pt-BR" sz="3000" b="1" i="0" u="none" strike="noStrike" cap="none">
                <a:solidFill>
                  <a:srgbClr val="999999"/>
                </a:solidFill>
                <a:latin typeface="Montserrat"/>
                <a:ea typeface="Montserrat"/>
                <a:cs typeface="Montserrat"/>
                <a:sym typeface="Montserrat"/>
              </a:rPr>
              <a:t>Conjunto de proposições de origem </a:t>
            </a:r>
            <a:r>
              <a:rPr lang="pt-BR" sz="3000" b="1" i="0" u="none" strike="noStrike" cap="none">
                <a:solidFill>
                  <a:srgbClr val="073763"/>
                </a:solidFill>
                <a:latin typeface="Montserrat"/>
                <a:ea typeface="Montserrat"/>
                <a:cs typeface="Montserrat"/>
                <a:sym typeface="Montserrat"/>
              </a:rPr>
              <a:t>mais plural </a:t>
            </a:r>
            <a:r>
              <a:rPr lang="pt-BR" sz="3000" b="1" i="0" u="none" strike="noStrike" cap="none">
                <a:solidFill>
                  <a:srgbClr val="999999"/>
                </a:solidFill>
                <a:latin typeface="Montserrat"/>
                <a:ea typeface="Montserrat"/>
                <a:cs typeface="Montserrat"/>
                <a:sym typeface="Montserrat"/>
              </a:rPr>
              <a:t>e capaz de </a:t>
            </a:r>
            <a:r>
              <a:rPr lang="pt-BR" sz="3000" b="1" i="0" u="none" strike="noStrike" cap="none">
                <a:solidFill>
                  <a:srgbClr val="073763"/>
                </a:solidFill>
                <a:latin typeface="Montserrat"/>
                <a:ea typeface="Montserrat"/>
                <a:cs typeface="Montserrat"/>
                <a:sym typeface="Montserrat"/>
              </a:rPr>
              <a:t>ampliar as formas</a:t>
            </a:r>
            <a:r>
              <a:rPr lang="pt-BR" sz="3000" b="1" i="0" u="none" strike="noStrike" cap="none">
                <a:solidFill>
                  <a:srgbClr val="999999"/>
                </a:solidFill>
                <a:latin typeface="Montserrat"/>
                <a:ea typeface="Montserrat"/>
                <a:cs typeface="Montserrat"/>
                <a:sym typeface="Montserrat"/>
              </a:rPr>
              <a:t> de enfrentar a corrupção.</a:t>
            </a:r>
            <a:endParaRPr sz="3000" b="1" i="0" u="none" strike="noStrike" cap="none">
              <a:solidFill>
                <a:srgbClr val="99999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4" name="Google Shape;674;p100"/>
          <p:cNvPicPr preferRelativeResize="0"/>
          <p:nvPr/>
        </p:nvPicPr>
        <p:blipFill rotWithShape="1">
          <a:blip r:embed="rId3">
            <a:alphaModFix/>
          </a:blip>
          <a:srcRect b="14376"/>
          <a:stretch/>
        </p:blipFill>
        <p:spPr>
          <a:xfrm>
            <a:off x="0" y="0"/>
            <a:ext cx="9298900" cy="5143496"/>
          </a:xfrm>
          <a:prstGeom prst="rect">
            <a:avLst/>
          </a:prstGeom>
          <a:noFill/>
          <a:ln>
            <a:noFill/>
          </a:ln>
        </p:spPr>
      </p:pic>
      <p:sp>
        <p:nvSpPr>
          <p:cNvPr id="675" name="Google Shape;675;p100"/>
          <p:cNvSpPr/>
          <p:nvPr/>
        </p:nvSpPr>
        <p:spPr>
          <a:xfrm rot="10800000" flipH="1">
            <a:off x="-646290" y="1"/>
            <a:ext cx="5122494" cy="514350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0" y="12901"/>
                </a:lnTo>
                <a:lnTo>
                  <a:pt x="845" y="13549"/>
                </a:lnTo>
                <a:lnTo>
                  <a:pt x="0" y="14198"/>
                </a:ln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lt1">
              <a:alpha val="64310"/>
            </a:schemeClr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6" name="Google Shape;676;p100"/>
          <p:cNvSpPr txBox="1"/>
          <p:nvPr/>
        </p:nvSpPr>
        <p:spPr>
          <a:xfrm>
            <a:off x="86375" y="237880"/>
            <a:ext cx="4485600" cy="71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pt-BR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Bloco 12. INSTRUMENTOS DE RECUPERAÇÃO DO DINHEIRO DESVIADO</a:t>
            </a:r>
            <a:endParaRPr sz="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77" name="Google Shape;677;p100"/>
          <p:cNvPicPr preferRelativeResize="0"/>
          <p:nvPr/>
        </p:nvPicPr>
        <p:blipFill rotWithShape="1">
          <a:blip r:embed="rId4">
            <a:alphaModFix/>
          </a:blip>
          <a:srcRect l="57236" t="12986" r="3774" b="47141"/>
          <a:stretch/>
        </p:blipFill>
        <p:spPr>
          <a:xfrm>
            <a:off x="7689542" y="4221317"/>
            <a:ext cx="1364990" cy="785230"/>
          </a:xfrm>
          <a:prstGeom prst="rect">
            <a:avLst/>
          </a:prstGeom>
          <a:noFill/>
          <a:ln>
            <a:noFill/>
          </a:ln>
        </p:spPr>
      </p:pic>
      <p:sp>
        <p:nvSpPr>
          <p:cNvPr id="678" name="Google Shape;678;p100"/>
          <p:cNvSpPr/>
          <p:nvPr/>
        </p:nvSpPr>
        <p:spPr>
          <a:xfrm>
            <a:off x="181549" y="1587185"/>
            <a:ext cx="3881700" cy="307800"/>
          </a:xfrm>
          <a:prstGeom prst="rect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400"/>
              <a:buFont typeface="Dosis"/>
              <a:buNone/>
            </a:pPr>
            <a:r>
              <a:rPr lang="pt-BR" sz="1400" b="1" i="0" u="none" strike="noStrike" cap="none">
                <a:solidFill>
                  <a:srgbClr val="C00000"/>
                </a:solidFill>
                <a:latin typeface="Dosis"/>
                <a:ea typeface="Dosis"/>
                <a:cs typeface="Dosis"/>
                <a:sym typeface="Dosis"/>
              </a:rPr>
              <a:t>66. </a:t>
            </a:r>
            <a:r>
              <a:rPr lang="pt-BR" sz="1400" b="1" i="0" u="none" strike="noStrike" cap="none">
                <a:solidFill>
                  <a:srgbClr val="3B3B3B"/>
                </a:solidFill>
                <a:latin typeface="Dosis"/>
                <a:ea typeface="Dosis"/>
                <a:cs typeface="Dosis"/>
                <a:sym typeface="Dosis"/>
              </a:rPr>
              <a:t>AÇÃO DE EXTINÇÃO DE DOMÍNIO</a:t>
            </a:r>
            <a:endParaRPr sz="1400" b="0" i="0" u="none" strike="noStrike" cap="none">
              <a:solidFill>
                <a:srgbClr val="3B3B3B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679" name="Google Shape;679;p100"/>
          <p:cNvSpPr/>
          <p:nvPr/>
        </p:nvSpPr>
        <p:spPr>
          <a:xfrm>
            <a:off x="181550" y="1959617"/>
            <a:ext cx="3881700" cy="307800"/>
          </a:xfrm>
          <a:prstGeom prst="rect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400"/>
              <a:buFont typeface="Dosis"/>
              <a:buNone/>
            </a:pPr>
            <a:r>
              <a:rPr lang="pt-BR" sz="1400" b="1" i="0" u="none" strike="noStrike" cap="none">
                <a:solidFill>
                  <a:srgbClr val="C00000"/>
                </a:solidFill>
                <a:latin typeface="Dosis"/>
                <a:ea typeface="Dosis"/>
                <a:cs typeface="Dosis"/>
                <a:sym typeface="Dosis"/>
              </a:rPr>
              <a:t>67. </a:t>
            </a:r>
            <a:r>
              <a:rPr lang="pt-BR" sz="1400" b="1" i="0" u="none" strike="noStrike" cap="none">
                <a:solidFill>
                  <a:srgbClr val="3B3B3B"/>
                </a:solidFill>
                <a:latin typeface="Dosis"/>
                <a:ea typeface="Dosis"/>
                <a:cs typeface="Dosis"/>
                <a:sym typeface="Dosis"/>
              </a:rPr>
              <a:t>CONFISCO ALARGADO</a:t>
            </a:r>
            <a:endParaRPr sz="1400" b="0" i="0" u="none" strike="noStrike" cap="none">
              <a:solidFill>
                <a:srgbClr val="3B3B3B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680" name="Google Shape;680;p100"/>
          <p:cNvSpPr/>
          <p:nvPr/>
        </p:nvSpPr>
        <p:spPr>
          <a:xfrm>
            <a:off x="181550" y="2332048"/>
            <a:ext cx="3881700" cy="686400"/>
          </a:xfrm>
          <a:prstGeom prst="rect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400"/>
              <a:buFont typeface="Dosis"/>
              <a:buNone/>
            </a:pPr>
            <a:r>
              <a:rPr lang="pt-BR" sz="1400" b="1" i="0" u="none" strike="noStrike" cap="none">
                <a:solidFill>
                  <a:srgbClr val="C00000"/>
                </a:solidFill>
                <a:latin typeface="Dosis"/>
                <a:ea typeface="Dosis"/>
                <a:cs typeface="Dosis"/>
                <a:sym typeface="Dosis"/>
              </a:rPr>
              <a:t>68. </a:t>
            </a:r>
            <a:r>
              <a:rPr lang="pt-BR" sz="1400" b="1" i="0" u="none" strike="noStrike" cap="none">
                <a:solidFill>
                  <a:srgbClr val="3B3B3B"/>
                </a:solidFill>
                <a:latin typeface="Dosis"/>
                <a:ea typeface="Dosis"/>
                <a:cs typeface="Dosis"/>
                <a:sym typeface="Dosis"/>
              </a:rPr>
              <a:t>APERFEIÇOA O BLOQUEIO DE BENS NA AÇÃO DE IMPROBIDADE ADMINISTRATIVA</a:t>
            </a:r>
            <a:endParaRPr sz="1400" b="0" i="0" u="none" strike="noStrike" cap="none">
              <a:solidFill>
                <a:srgbClr val="3B3B3B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681" name="Google Shape;681;p100"/>
          <p:cNvSpPr/>
          <p:nvPr/>
        </p:nvSpPr>
        <p:spPr>
          <a:xfrm>
            <a:off x="181550" y="3112077"/>
            <a:ext cx="3881700" cy="307800"/>
          </a:xfrm>
          <a:prstGeom prst="rect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400"/>
              <a:buFont typeface="Dosis"/>
              <a:buNone/>
            </a:pPr>
            <a:r>
              <a:rPr lang="pt-BR" sz="1400" b="1" i="0" u="none" strike="noStrike" cap="none">
                <a:solidFill>
                  <a:srgbClr val="C00000"/>
                </a:solidFill>
                <a:latin typeface="Dosis"/>
                <a:ea typeface="Dosis"/>
                <a:cs typeface="Dosis"/>
                <a:sym typeface="Dosis"/>
              </a:rPr>
              <a:t>69. </a:t>
            </a:r>
            <a:r>
              <a:rPr lang="pt-BR" sz="1400" b="1" i="0" u="none" strike="noStrike" cap="none">
                <a:solidFill>
                  <a:srgbClr val="3B3B3B"/>
                </a:solidFill>
                <a:latin typeface="Dosis"/>
                <a:ea typeface="Dosis"/>
                <a:cs typeface="Dosis"/>
                <a:sym typeface="Dosis"/>
              </a:rPr>
              <a:t>EXECUÇÃO CÍVEL DA PENA</a:t>
            </a:r>
            <a:endParaRPr sz="1400" b="0" i="0" u="none" strike="noStrike" cap="none">
              <a:solidFill>
                <a:srgbClr val="3B3B3B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682" name="Google Shape;682;p100"/>
          <p:cNvSpPr/>
          <p:nvPr/>
        </p:nvSpPr>
        <p:spPr>
          <a:xfrm>
            <a:off x="181549" y="3489624"/>
            <a:ext cx="3881700" cy="307800"/>
          </a:xfrm>
          <a:prstGeom prst="rect">
            <a:avLst/>
          </a:prstGeom>
          <a:solidFill>
            <a:srgbClr val="960047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osis"/>
              <a:buNone/>
            </a:pPr>
            <a:r>
              <a:rPr lang="pt-BR" sz="1400" b="1" i="0" u="none" strike="noStrike" cap="none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70. RASTREAMENTO DE BENS</a:t>
            </a:r>
            <a:endParaRPr sz="1400" b="0" i="0" u="none" strike="noStrike" cap="none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0" name="Google Shape;320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5400000">
            <a:off x="-1631825" y="1639750"/>
            <a:ext cx="5135574" cy="1871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1" name="Google Shape;321;p6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716500" y="97170"/>
            <a:ext cx="1277100" cy="569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2" name="Google Shape;322;p6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602625" y="3822550"/>
            <a:ext cx="1504849" cy="1094451"/>
          </a:xfrm>
          <a:prstGeom prst="rect">
            <a:avLst/>
          </a:prstGeom>
          <a:noFill/>
          <a:ln>
            <a:noFill/>
          </a:ln>
        </p:spPr>
      </p:pic>
      <p:sp>
        <p:nvSpPr>
          <p:cNvPr id="323" name="Google Shape;323;p68"/>
          <p:cNvSpPr txBox="1"/>
          <p:nvPr/>
        </p:nvSpPr>
        <p:spPr>
          <a:xfrm>
            <a:off x="1185825" y="1594225"/>
            <a:ext cx="7454700" cy="9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pt-BR" sz="2500" b="1" i="0" u="none" strike="noStrike" cap="none">
                <a:solidFill>
                  <a:srgbClr val="999999"/>
                </a:solidFill>
                <a:latin typeface="Montserrat"/>
                <a:ea typeface="Montserrat"/>
                <a:cs typeface="Montserrat"/>
                <a:sym typeface="Montserrat"/>
              </a:rPr>
              <a:t>Metodologia de desenvolvimento legislativo participativo</a:t>
            </a:r>
            <a:endParaRPr sz="2500" b="1" i="0" u="none" strike="noStrike" cap="none">
              <a:solidFill>
                <a:srgbClr val="99999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24" name="Google Shape;324;p68"/>
          <p:cNvSpPr txBox="1"/>
          <p:nvPr/>
        </p:nvSpPr>
        <p:spPr>
          <a:xfrm>
            <a:off x="1099075" y="2848650"/>
            <a:ext cx="7454700" cy="9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pt-BR" sz="2500" b="1" i="0" u="none" strike="noStrike" cap="none">
                <a:solidFill>
                  <a:srgbClr val="073763"/>
                </a:solidFill>
                <a:latin typeface="Montserrat"/>
                <a:ea typeface="Montserrat"/>
                <a:cs typeface="Montserrat"/>
                <a:sym typeface="Montserrat"/>
              </a:rPr>
              <a:t>6 etapas</a:t>
            </a:r>
            <a:endParaRPr sz="2500" b="1" i="0" u="none" strike="noStrike" cap="none">
              <a:solidFill>
                <a:srgbClr val="07376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25" name="Google Shape;325;p6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759631" y="4735033"/>
            <a:ext cx="1233969" cy="1819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0" name="Google Shape;330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5400000">
            <a:off x="-1631825" y="1639750"/>
            <a:ext cx="5135574" cy="1871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1" name="Google Shape;331;p6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716500" y="97170"/>
            <a:ext cx="1277100" cy="569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2" name="Google Shape;332;p6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602625" y="3822550"/>
            <a:ext cx="1504849" cy="1094451"/>
          </a:xfrm>
          <a:prstGeom prst="rect">
            <a:avLst/>
          </a:prstGeom>
          <a:noFill/>
          <a:ln>
            <a:noFill/>
          </a:ln>
        </p:spPr>
      </p:pic>
      <p:sp>
        <p:nvSpPr>
          <p:cNvPr id="333" name="Google Shape;333;p69"/>
          <p:cNvSpPr txBox="1"/>
          <p:nvPr/>
        </p:nvSpPr>
        <p:spPr>
          <a:xfrm>
            <a:off x="1689300" y="769825"/>
            <a:ext cx="7454700" cy="9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pt-BR" sz="2500" b="1" i="0" u="none" strike="noStrike" cap="none">
                <a:solidFill>
                  <a:srgbClr val="999999"/>
                </a:solidFill>
                <a:latin typeface="Montserrat"/>
                <a:ea typeface="Montserrat"/>
                <a:cs typeface="Montserrat"/>
                <a:sym typeface="Montserrat"/>
              </a:rPr>
              <a:t>1ª etapa - Compilação das melhores práticas e soluções internacionais</a:t>
            </a:r>
            <a:endParaRPr sz="2500" b="1" i="0" u="none" strike="noStrike" cap="none">
              <a:solidFill>
                <a:srgbClr val="99999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34" name="Google Shape;334;p69"/>
          <p:cNvSpPr txBox="1"/>
          <p:nvPr/>
        </p:nvSpPr>
        <p:spPr>
          <a:xfrm>
            <a:off x="1689300" y="2124125"/>
            <a:ext cx="6042000" cy="235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pt-BR" sz="2200" b="0" i="0" u="none" strike="noStrike" cap="none">
                <a:solidFill>
                  <a:srgbClr val="073763"/>
                </a:solidFill>
                <a:latin typeface="Dosis"/>
                <a:ea typeface="Dosis"/>
                <a:cs typeface="Dosis"/>
                <a:sym typeface="Dosis"/>
              </a:rPr>
              <a:t>Foram </a:t>
            </a:r>
            <a:r>
              <a:rPr lang="pt-BR" sz="2200" b="1" i="0" u="none" strike="noStrike" cap="none">
                <a:solidFill>
                  <a:srgbClr val="073763"/>
                </a:solidFill>
                <a:latin typeface="Dosis"/>
                <a:ea typeface="Dosis"/>
                <a:cs typeface="Dosis"/>
                <a:sym typeface="Dosis"/>
              </a:rPr>
              <a:t>pesquisadas as experiências mais bem-sucedidas de enfrentamento da corrupção no mundo</a:t>
            </a:r>
            <a:r>
              <a:rPr lang="pt-BR" sz="2200" b="0" i="0" u="none" strike="noStrike" cap="none">
                <a:solidFill>
                  <a:srgbClr val="073763"/>
                </a:solidFill>
                <a:latin typeface="Dosis"/>
                <a:ea typeface="Dosis"/>
                <a:cs typeface="Dosis"/>
                <a:sym typeface="Dosis"/>
              </a:rPr>
              <a:t>, além da revisão de recomendações das principais </a:t>
            </a:r>
            <a:r>
              <a:rPr lang="pt-BR" sz="2200" b="1" i="0" u="none" strike="noStrike" cap="none">
                <a:solidFill>
                  <a:srgbClr val="073763"/>
                </a:solidFill>
                <a:latin typeface="Dosis"/>
                <a:ea typeface="Dosis"/>
                <a:cs typeface="Dosis"/>
                <a:sym typeface="Dosis"/>
              </a:rPr>
              <a:t>convenções internacionais</a:t>
            </a:r>
            <a:r>
              <a:rPr lang="pt-BR" sz="2200" b="0" i="0" u="none" strike="noStrike" cap="none">
                <a:solidFill>
                  <a:srgbClr val="073763"/>
                </a:solidFill>
                <a:latin typeface="Dosis"/>
                <a:ea typeface="Dosis"/>
                <a:cs typeface="Dosis"/>
                <a:sym typeface="Dosis"/>
              </a:rPr>
              <a:t> anticorrupção. </a:t>
            </a:r>
            <a:endParaRPr sz="2200" b="0" i="0" u="none" strike="noStrike" cap="none">
              <a:solidFill>
                <a:srgbClr val="073763"/>
              </a:solidFill>
              <a:latin typeface="Dosis"/>
              <a:ea typeface="Dosis"/>
              <a:cs typeface="Dosis"/>
              <a:sym typeface="Dosis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endParaRPr sz="2200" b="0" i="0" u="none" strike="noStrike" cap="none">
              <a:solidFill>
                <a:srgbClr val="073763"/>
              </a:solidFill>
              <a:latin typeface="Dosis"/>
              <a:ea typeface="Dosis"/>
              <a:cs typeface="Dosis"/>
              <a:sym typeface="Dosis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endParaRPr sz="2200" b="1" i="0" u="none" strike="noStrike" cap="none">
              <a:solidFill>
                <a:srgbClr val="073763"/>
              </a:solidFill>
              <a:latin typeface="Dosis"/>
              <a:ea typeface="Dosis"/>
              <a:cs typeface="Dosis"/>
              <a:sym typeface="Dosi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5" name="Google Shape;335;p6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759631" y="4735033"/>
            <a:ext cx="1233969" cy="1819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0" name="Google Shape;340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5400000">
            <a:off x="-1631825" y="1639750"/>
            <a:ext cx="5135574" cy="1871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41" name="Google Shape;341;p7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716500" y="97170"/>
            <a:ext cx="1277100" cy="569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42" name="Google Shape;342;p7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602625" y="3822550"/>
            <a:ext cx="1504849" cy="1094451"/>
          </a:xfrm>
          <a:prstGeom prst="rect">
            <a:avLst/>
          </a:prstGeom>
          <a:noFill/>
          <a:ln>
            <a:noFill/>
          </a:ln>
        </p:spPr>
      </p:pic>
      <p:sp>
        <p:nvSpPr>
          <p:cNvPr id="343" name="Google Shape;343;p70"/>
          <p:cNvSpPr txBox="1"/>
          <p:nvPr/>
        </p:nvSpPr>
        <p:spPr>
          <a:xfrm>
            <a:off x="1689300" y="769825"/>
            <a:ext cx="7454700" cy="9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pt-BR" sz="2500" b="1" i="0" u="none" strike="noStrike" cap="none">
                <a:solidFill>
                  <a:srgbClr val="999999"/>
                </a:solidFill>
                <a:latin typeface="Montserrat"/>
                <a:ea typeface="Montserrat"/>
                <a:cs typeface="Montserrat"/>
                <a:sym typeface="Montserrat"/>
              </a:rPr>
              <a:t>2ª etapa - Consultas às instituições públicas e sociedade civil brasileira</a:t>
            </a:r>
            <a:endParaRPr sz="2500" b="1" i="0" u="none" strike="noStrike" cap="none">
              <a:solidFill>
                <a:srgbClr val="99999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44" name="Google Shape;344;p70"/>
          <p:cNvSpPr txBox="1"/>
          <p:nvPr/>
        </p:nvSpPr>
        <p:spPr>
          <a:xfrm>
            <a:off x="1472600" y="2057900"/>
            <a:ext cx="6588900" cy="235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pt-BR" sz="2200" b="0" i="0" u="none" strike="noStrike" cap="none">
                <a:solidFill>
                  <a:srgbClr val="073763"/>
                </a:solidFill>
                <a:latin typeface="Dosis"/>
                <a:ea typeface="Dosis"/>
                <a:cs typeface="Dosis"/>
                <a:sym typeface="Dosis"/>
              </a:rPr>
              <a:t>Foram enviados convites a </a:t>
            </a:r>
            <a:r>
              <a:rPr lang="pt-BR" sz="2200" b="1" i="0" u="none" strike="noStrike" cap="none">
                <a:solidFill>
                  <a:srgbClr val="073763"/>
                </a:solidFill>
                <a:latin typeface="Dosis"/>
                <a:ea typeface="Dosis"/>
                <a:cs typeface="Dosis"/>
                <a:sym typeface="Dosis"/>
              </a:rPr>
              <a:t>373 órgãos públicos, organizações não governamentais, instituições educacionais, instituições religiosas, associações comerciais e conselhos de classe.</a:t>
            </a:r>
            <a:r>
              <a:rPr lang="pt-BR" sz="2200" b="0" i="0" u="none" strike="noStrike" cap="none">
                <a:solidFill>
                  <a:srgbClr val="073763"/>
                </a:solidFill>
                <a:latin typeface="Dosis"/>
                <a:ea typeface="Dosis"/>
                <a:cs typeface="Dosis"/>
                <a:sym typeface="Dosis"/>
              </a:rPr>
              <a:t> </a:t>
            </a:r>
            <a:endParaRPr sz="2200" b="0" i="0" u="none" strike="noStrike" cap="none">
              <a:solidFill>
                <a:srgbClr val="073763"/>
              </a:solidFill>
              <a:latin typeface="Dosis"/>
              <a:ea typeface="Dosis"/>
              <a:cs typeface="Dosis"/>
              <a:sym typeface="Dosis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endParaRPr sz="2200" b="0" i="0" u="none" strike="noStrike" cap="none">
              <a:solidFill>
                <a:srgbClr val="073763"/>
              </a:solidFill>
              <a:latin typeface="Dosis"/>
              <a:ea typeface="Dosis"/>
              <a:cs typeface="Dosis"/>
              <a:sym typeface="Dosis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endParaRPr sz="2200" b="0" i="0" u="none" strike="noStrike" cap="none">
              <a:solidFill>
                <a:srgbClr val="073763"/>
              </a:solidFill>
              <a:latin typeface="Dosis"/>
              <a:ea typeface="Dosis"/>
              <a:cs typeface="Dosis"/>
              <a:sym typeface="Dosis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200" b="1" i="0" u="none" strike="noStrike" cap="none">
              <a:solidFill>
                <a:srgbClr val="073763"/>
              </a:solidFill>
              <a:latin typeface="Dosis"/>
              <a:ea typeface="Dosis"/>
              <a:cs typeface="Dosis"/>
              <a:sym typeface="Dosi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5" name="Google Shape;345;p7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759631" y="4735033"/>
            <a:ext cx="1233969" cy="1819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0" name="Google Shape;350;p7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5400000">
            <a:off x="-1631825" y="1639750"/>
            <a:ext cx="5135574" cy="1871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1" name="Google Shape;351;p7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716500" y="97170"/>
            <a:ext cx="1277100" cy="569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2" name="Google Shape;352;p7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602625" y="3822550"/>
            <a:ext cx="1504849" cy="1094451"/>
          </a:xfrm>
          <a:prstGeom prst="rect">
            <a:avLst/>
          </a:prstGeom>
          <a:noFill/>
          <a:ln>
            <a:noFill/>
          </a:ln>
        </p:spPr>
      </p:pic>
      <p:sp>
        <p:nvSpPr>
          <p:cNvPr id="353" name="Google Shape;353;p71"/>
          <p:cNvSpPr txBox="1"/>
          <p:nvPr/>
        </p:nvSpPr>
        <p:spPr>
          <a:xfrm>
            <a:off x="1689300" y="769825"/>
            <a:ext cx="7454700" cy="9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pt-BR" sz="2500" b="1" i="0" u="none" strike="noStrike" cap="none">
                <a:solidFill>
                  <a:srgbClr val="999999"/>
                </a:solidFill>
                <a:latin typeface="Montserrat"/>
                <a:ea typeface="Montserrat"/>
                <a:cs typeface="Montserrat"/>
                <a:sym typeface="Montserrat"/>
              </a:rPr>
              <a:t>3ª etapa - Desenvolvimento de minutas</a:t>
            </a:r>
            <a:endParaRPr sz="2500" b="1" i="0" u="none" strike="noStrike" cap="none">
              <a:solidFill>
                <a:srgbClr val="99999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54" name="Google Shape;354;p71"/>
          <p:cNvSpPr txBox="1"/>
          <p:nvPr/>
        </p:nvSpPr>
        <p:spPr>
          <a:xfrm>
            <a:off x="1648800" y="1656050"/>
            <a:ext cx="6991800" cy="235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pt-BR" sz="2200" b="0" i="0" u="none" strike="noStrike" cap="none">
                <a:solidFill>
                  <a:srgbClr val="073763"/>
                </a:solidFill>
                <a:latin typeface="Dosis"/>
                <a:ea typeface="Dosis"/>
                <a:cs typeface="Dosis"/>
                <a:sym typeface="Dosis"/>
              </a:rPr>
              <a:t>Convidamos </a:t>
            </a:r>
            <a:r>
              <a:rPr lang="pt-BR" sz="2200" b="1" i="0" u="none" strike="noStrike" cap="none">
                <a:solidFill>
                  <a:srgbClr val="073763"/>
                </a:solidFill>
                <a:latin typeface="Dosis"/>
                <a:ea typeface="Dosis"/>
                <a:cs typeface="Dosis"/>
                <a:sym typeface="Dosis"/>
              </a:rPr>
              <a:t>especialistas</a:t>
            </a:r>
            <a:r>
              <a:rPr lang="pt-BR" sz="2200" b="0" i="0" u="none" strike="noStrike" cap="none">
                <a:solidFill>
                  <a:srgbClr val="073763"/>
                </a:solidFill>
                <a:latin typeface="Dosis"/>
                <a:ea typeface="Dosis"/>
                <a:cs typeface="Dosis"/>
                <a:sym typeface="Dosis"/>
              </a:rPr>
              <a:t>, de diferentes formações e conhecimento e trajetória reconhecida, para </a:t>
            </a:r>
            <a:r>
              <a:rPr lang="pt-BR" sz="2200" b="1" i="0" u="none" strike="noStrike" cap="none">
                <a:solidFill>
                  <a:srgbClr val="073763"/>
                </a:solidFill>
                <a:latin typeface="Dosis"/>
                <a:ea typeface="Dosis"/>
                <a:cs typeface="Dosis"/>
                <a:sym typeface="Dosis"/>
              </a:rPr>
              <a:t>transformar as ideias inicialmente apresentadas em proposições legislativas, de modo que constituam, ao final, um pacote de propostas refletidas e concretas para o combate à corrupção. 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55" name="Google Shape;355;p7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759631" y="4735033"/>
            <a:ext cx="1233969" cy="1819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0" name="Google Shape;360;p7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5400000">
            <a:off x="-1631825" y="1639750"/>
            <a:ext cx="5135574" cy="1871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1" name="Google Shape;361;p7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716500" y="97170"/>
            <a:ext cx="1277100" cy="569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2" name="Google Shape;362;p7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602625" y="3822550"/>
            <a:ext cx="1504849" cy="1094451"/>
          </a:xfrm>
          <a:prstGeom prst="rect">
            <a:avLst/>
          </a:prstGeom>
          <a:noFill/>
          <a:ln>
            <a:noFill/>
          </a:ln>
        </p:spPr>
      </p:pic>
      <p:sp>
        <p:nvSpPr>
          <p:cNvPr id="363" name="Google Shape;363;p72"/>
          <p:cNvSpPr txBox="1"/>
          <p:nvPr/>
        </p:nvSpPr>
        <p:spPr>
          <a:xfrm>
            <a:off x="1689300" y="769825"/>
            <a:ext cx="7454700" cy="9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pt-BR" sz="2500" b="1" i="0" u="none" strike="noStrike" cap="none">
                <a:solidFill>
                  <a:srgbClr val="999999"/>
                </a:solidFill>
                <a:latin typeface="Montserrat"/>
                <a:ea typeface="Montserrat"/>
                <a:cs typeface="Montserrat"/>
                <a:sym typeface="Montserrat"/>
              </a:rPr>
              <a:t>4ª etapa - Aprimoramento das minutas</a:t>
            </a:r>
            <a:endParaRPr sz="2500" b="1" i="0" u="none" strike="noStrike" cap="none">
              <a:solidFill>
                <a:srgbClr val="99999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64" name="Google Shape;364;p72"/>
          <p:cNvSpPr txBox="1"/>
          <p:nvPr/>
        </p:nvSpPr>
        <p:spPr>
          <a:xfrm>
            <a:off x="1535525" y="2009025"/>
            <a:ext cx="6419100" cy="235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pt-BR" sz="2200" b="0" i="0" u="none" strike="noStrike" cap="none">
                <a:solidFill>
                  <a:srgbClr val="073763"/>
                </a:solidFill>
                <a:latin typeface="Dosis"/>
                <a:ea typeface="Dosis"/>
                <a:cs typeface="Dosis"/>
                <a:sym typeface="Dosis"/>
              </a:rPr>
              <a:t>Por meio do método de </a:t>
            </a:r>
            <a:r>
              <a:rPr lang="pt-BR" sz="2200" b="1" i="0" u="none" strike="noStrike" cap="none">
                <a:solidFill>
                  <a:srgbClr val="073763"/>
                </a:solidFill>
                <a:latin typeface="Dosis"/>
                <a:ea typeface="Dosis"/>
                <a:cs typeface="Dosis"/>
                <a:sym typeface="Dosis"/>
              </a:rPr>
              <a:t>revisão por pares,</a:t>
            </a:r>
            <a:r>
              <a:rPr lang="pt-BR" sz="2200" b="0" i="0" u="none" strike="noStrike" cap="none">
                <a:solidFill>
                  <a:srgbClr val="073763"/>
                </a:solidFill>
                <a:latin typeface="Dosis"/>
                <a:ea typeface="Dosis"/>
                <a:cs typeface="Dosis"/>
                <a:sym typeface="Dosis"/>
              </a:rPr>
              <a:t> as propostas foram submetidas à pluralidade de visões de especialistas de distintas instituições ou setores da sociedade.</a:t>
            </a:r>
            <a:endParaRPr sz="2200" b="0" i="0" u="none" strike="noStrike" cap="none">
              <a:solidFill>
                <a:srgbClr val="073763"/>
              </a:solidFill>
              <a:latin typeface="Dosis"/>
              <a:ea typeface="Dosis"/>
              <a:cs typeface="Dosis"/>
              <a:sym typeface="Dosis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endParaRPr sz="2200" b="0" i="0" u="none" strike="noStrike" cap="none">
              <a:solidFill>
                <a:srgbClr val="073763"/>
              </a:solidFill>
              <a:latin typeface="Dosis"/>
              <a:ea typeface="Dosis"/>
              <a:cs typeface="Dosis"/>
              <a:sym typeface="Dosi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65" name="Google Shape;365;p7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759631" y="4735033"/>
            <a:ext cx="1233969" cy="1819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i-presentation-template-2014">
  <a:themeElements>
    <a:clrScheme name="ti-presentation-template-2014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D448C"/>
      </a:accent1>
      <a:accent2>
        <a:srgbClr val="7AC253"/>
      </a:accent2>
      <a:accent3>
        <a:srgbClr val="E99800"/>
      </a:accent3>
      <a:accent4>
        <a:srgbClr val="2E43E7"/>
      </a:accent4>
      <a:accent5>
        <a:srgbClr val="950F8F"/>
      </a:accent5>
      <a:accent6>
        <a:srgbClr val="C80060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1673</Words>
  <Application>Microsoft Office PowerPoint</Application>
  <PresentationFormat>Apresentação na tela (16:9)</PresentationFormat>
  <Paragraphs>240</Paragraphs>
  <Slides>40</Slides>
  <Notes>37</Notes>
  <HiddenSlides>0</HiddenSlides>
  <MMClips>0</MMClips>
  <ScaleCrop>false</ScaleCrop>
  <HeadingPairs>
    <vt:vector size="6" baseType="variant">
      <vt:variant>
        <vt:lpstr>Fontes usadas</vt:lpstr>
      </vt:variant>
      <vt:variant>
        <vt:i4>11</vt:i4>
      </vt:variant>
      <vt:variant>
        <vt:lpstr>Tema</vt:lpstr>
      </vt:variant>
      <vt:variant>
        <vt:i4>3</vt:i4>
      </vt:variant>
      <vt:variant>
        <vt:lpstr>Títulos de slides</vt:lpstr>
      </vt:variant>
      <vt:variant>
        <vt:i4>40</vt:i4>
      </vt:variant>
    </vt:vector>
  </HeadingPairs>
  <TitlesOfParts>
    <vt:vector size="54" baseType="lpstr">
      <vt:lpstr>Karla</vt:lpstr>
      <vt:lpstr>Arial</vt:lpstr>
      <vt:lpstr>Helvetica Neue Bold Condensed</vt:lpstr>
      <vt:lpstr>Arial Narrow</vt:lpstr>
      <vt:lpstr>Helvetica Neue Light</vt:lpstr>
      <vt:lpstr>Helvetica Neue LT Std 77 Bold C</vt:lpstr>
      <vt:lpstr>Helvetica Neue LT Std 57 Conden</vt:lpstr>
      <vt:lpstr>Dosis</vt:lpstr>
      <vt:lpstr>Helvetica Neue</vt:lpstr>
      <vt:lpstr>Montserrat</vt:lpstr>
      <vt:lpstr>Calibri</vt:lpstr>
      <vt:lpstr>Simple Light</vt:lpstr>
      <vt:lpstr>Simple Light</vt:lpstr>
      <vt:lpstr>ti-presentation-template-2014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POR QUE AS EMPRESAS E AS PESSOAS ESCOLHEM DOAR PARA CAMPANHAS ELEITORAIS?</vt:lpstr>
      <vt:lpstr>Apresentação do PowerPoint</vt:lpstr>
      <vt:lpstr>HEADING TITLE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Caroline de Araújo Ribeiro</dc:creator>
  <cp:lastModifiedBy>Caroline de Araújo Ribeiro</cp:lastModifiedBy>
  <cp:revision>2</cp:revision>
  <dcterms:modified xsi:type="dcterms:W3CDTF">2018-12-04T12:00:53Z</dcterms:modified>
</cp:coreProperties>
</file>