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  <p:sldMasterId id="2147483711" r:id="rId2"/>
    <p:sldMasterId id="2147483712" r:id="rId3"/>
  </p:sldMasterIdLst>
  <p:notesMasterIdLst>
    <p:notesMasterId r:id="rId44"/>
  </p:notesMasterIdLst>
  <p:sldIdLst>
    <p:sldId id="256" r:id="rId4"/>
    <p:sldId id="291" r:id="rId5"/>
    <p:sldId id="292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93" r:id="rId29"/>
    <p:sldId id="294" r:id="rId30"/>
    <p:sldId id="43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</p:sldIdLst>
  <p:sldSz cx="9144000" cy="5143500" type="screen16x9"/>
  <p:notesSz cx="6858000" cy="9144000"/>
  <p:embeddedFontLst>
    <p:embeddedFont>
      <p:font typeface="Karla" panose="020B0604020202020204" charset="0"/>
      <p:regular r:id="rId45"/>
      <p:bold r:id="rId46"/>
      <p:italic r:id="rId47"/>
      <p:boldItalic r:id="rId48"/>
    </p:embeddedFont>
    <p:embeddedFont>
      <p:font typeface="Arial Narrow" panose="020B0606020202030204" pitchFamily="34" charset="0"/>
      <p:regular r:id="rId49"/>
      <p:bold r:id="rId50"/>
      <p:italic r:id="rId51"/>
      <p:boldItalic r:id="rId52"/>
    </p:embeddedFont>
    <p:embeddedFont>
      <p:font typeface="Helvetica Neue Light" panose="020B0604020202020204" charset="0"/>
      <p:regular r:id="rId53"/>
      <p:bold r:id="rId54"/>
      <p:italic r:id="rId55"/>
      <p:boldItalic r:id="rId56"/>
    </p:embeddedFont>
    <p:embeddedFont>
      <p:font typeface="Dosis" panose="020B0604020202020204" charset="0"/>
      <p:regular r:id="rId57"/>
      <p:bold r:id="rId58"/>
    </p:embeddedFont>
    <p:embeddedFont>
      <p:font typeface="Helvetica Neue" panose="020B0604020202020204" charset="0"/>
      <p:regular r:id="rId59"/>
      <p:bold r:id="rId60"/>
      <p:italic r:id="rId61"/>
      <p:boldItalic r:id="rId62"/>
    </p:embeddedFont>
    <p:embeddedFont>
      <p:font typeface="Montserrat" panose="020B0604020202020204" charset="0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2860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000" b="1">
                <a:latin typeface="Helvetica Neue LT Std 77 Bold C"/>
                <a:ea typeface="Helvetica Neue LT Std 77 Bold C"/>
                <a:cs typeface="Helvetica Neue LT Std 77 Bold C"/>
                <a:sym typeface="Helvetica Neue LT Std 77 Bold C"/>
              </a:defRPr>
            </a:pPr>
            <a:r>
              <a:t>ÁREAS TEMÁTICAS</a:t>
            </a:r>
          </a:p>
          <a:p>
            <a:pPr>
              <a:spcBef>
                <a:spcPts val="0"/>
              </a:spcBef>
              <a:defRPr sz="1000">
                <a:latin typeface="Helvetica Neue LT Std 57 Conden"/>
                <a:ea typeface="Helvetica Neue LT Std 57 Conden"/>
                <a:cs typeface="Helvetica Neue LT Std 57 Conden"/>
                <a:sym typeface="Helvetica Neue LT Std 57 Conden"/>
              </a:defRPr>
            </a:pPr>
            <a:r>
              <a:t>Programas de Governança Local,  Integridade Socioambiental e Integridade em Mercados Emergentes e criação do Centro de Conhecimento Anticorrupção, e do Centro de Apoio e Incidência Anticorrupção </a:t>
            </a:r>
          </a:p>
        </p:txBody>
      </p:sp>
    </p:spTree>
    <p:extLst>
      <p:ext uri="{BB962C8B-B14F-4D97-AF65-F5344CB8AC3E}">
        <p14:creationId xmlns:p14="http://schemas.microsoft.com/office/powerpoint/2010/main" val="4048363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00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660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05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499e1af5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g499e1af5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506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99e1af53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g499e1af53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87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499e1af53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Google Shape;431;g499e1af53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025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499e1af53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g499e1af53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042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499e1af536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g499e1af536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55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499e1af536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4" name="Google Shape;464;g499e1af536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361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99e1af536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4" name="Google Shape;474;g499e1af536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53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891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499e1af536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g499e1af536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696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99e1af536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g499e1af536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177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499e1af536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0" name="Google Shape;510;g499e1af536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787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66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41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064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499e1af536_0_1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" name="Google Shape;526;g499e1af536_0_1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080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499e1af536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6" name="Google Shape;536;g499e1af536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943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99e1af536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" name="Google Shape;549;g499e1af536_0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362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99e1af536_0_1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1" name="Google Shape;561;g499e1af536_0_1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41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942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499e1af536_0_1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4" name="Google Shape;574;g499e1af536_0_1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389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499e1af536_0_1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9" name="Google Shape;589;g499e1af536_0_1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718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99e1af536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4" name="Google Shape;604;g499e1af536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0391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499e1af536_0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7" name="Google Shape;617;g499e1af536_0_1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422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99e1af536_0_1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0" name="Google Shape;630;g499e1af536_0_1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7077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499e1af536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3" name="Google Shape;643;g499e1af536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544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499e1af536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8" name="Google Shape;658;g499e1af536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221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499e1af536_0_1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2" name="Google Shape;672;g499e1af536_0_1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381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561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77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569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46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97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1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9806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1" name="Google Shape;171;p4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2" name="Google Shape;17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4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6" name="Google Shape;186;p4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7" name="Google Shape;187;p4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4" name="Google Shape;194;p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0" type="tx">
  <p:cSld name="TITLE_AND_BODY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 txBox="1">
            <a:spLocks noGrp="1"/>
          </p:cNvSpPr>
          <p:nvPr>
            <p:ph type="title"/>
          </p:nvPr>
        </p:nvSpPr>
        <p:spPr>
          <a:xfrm>
            <a:off x="1657350" y="2686050"/>
            <a:ext cx="56580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Narrow"/>
              <a:buNone/>
              <a:defRPr sz="3600" b="1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9"/>
          <p:cNvSpPr txBox="1">
            <a:spLocks noGrp="1"/>
          </p:cNvSpPr>
          <p:nvPr>
            <p:ph type="body" idx="1"/>
          </p:nvPr>
        </p:nvSpPr>
        <p:spPr>
          <a:xfrm>
            <a:off x="1657350" y="3847500"/>
            <a:ext cx="5658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49"/>
          <p:cNvSpPr txBox="1">
            <a:spLocks noGrp="1"/>
          </p:cNvSpPr>
          <p:nvPr>
            <p:ph type="body" idx="2"/>
          </p:nvPr>
        </p:nvSpPr>
        <p:spPr>
          <a:xfrm>
            <a:off x="1657350" y="4343400"/>
            <a:ext cx="56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49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5200"/>
            </a:lvl9pPr>
          </a:lstStyle>
          <a:p>
            <a:endParaRPr/>
          </a:p>
        </p:txBody>
      </p:sp>
      <p:sp>
        <p:nvSpPr>
          <p:cNvPr id="209" name="Google Shape;209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2800"/>
            </a:lvl9pPr>
          </a:lstStyle>
          <a:p>
            <a:endParaRPr/>
          </a:p>
        </p:txBody>
      </p:sp>
      <p:sp>
        <p:nvSpPr>
          <p:cNvPr id="210" name="Google Shape;21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1"/>
          <p:cNvSpPr>
            <a:spLocks noGrp="1"/>
          </p:cNvSpPr>
          <p:nvPr>
            <p:ph type="pic" idx="2"/>
          </p:nvPr>
        </p:nvSpPr>
        <p:spPr>
          <a:xfrm>
            <a:off x="1548000" y="1238250"/>
            <a:ext cx="6043500" cy="29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/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3" name="Google Shape;213;p51"/>
          <p:cNvSpPr txBox="1">
            <a:spLocks noGrp="1"/>
          </p:cNvSpPr>
          <p:nvPr>
            <p:ph type="body" idx="1"/>
          </p:nvPr>
        </p:nvSpPr>
        <p:spPr>
          <a:xfrm>
            <a:off x="1548000" y="4210050"/>
            <a:ext cx="6090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BE2"/>
              </a:buClr>
              <a:buSzPts val="2400"/>
              <a:buFont typeface="Arial Narrow"/>
              <a:buNone/>
              <a:defRPr sz="2400" b="1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1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0">
  <p:cSld name="1_Title Slide 0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2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18" name="Google Shape;218;p52" descr="Logo_TI_Brasil_positiv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38526" y="4557953"/>
            <a:ext cx="1564905" cy="40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3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3"/>
          <p:cNvSpPr txBox="1">
            <a:spLocks noGrp="1"/>
          </p:cNvSpPr>
          <p:nvPr>
            <p:ph type="title"/>
          </p:nvPr>
        </p:nvSpPr>
        <p:spPr>
          <a:xfrm>
            <a:off x="1657350" y="2028825"/>
            <a:ext cx="5658000" cy="1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Narrow"/>
              <a:buNone/>
              <a:defRPr sz="3600" b="1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body" idx="1"/>
          </p:nvPr>
        </p:nvSpPr>
        <p:spPr>
          <a:xfrm>
            <a:off x="1657350" y="3629732"/>
            <a:ext cx="56580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body" idx="2"/>
          </p:nvPr>
        </p:nvSpPr>
        <p:spPr>
          <a:xfrm>
            <a:off x="1657350" y="4343400"/>
            <a:ext cx="56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pic>
        <p:nvPicPr>
          <p:cNvPr id="224" name="Google Shape;224;p53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3766" y="410650"/>
            <a:ext cx="1870034" cy="44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53"/>
          <p:cNvCxnSpPr/>
          <p:nvPr/>
        </p:nvCxnSpPr>
        <p:spPr>
          <a:xfrm>
            <a:off x="1657350" y="3543300"/>
            <a:ext cx="5715000" cy="12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53"/>
          <p:cNvCxnSpPr/>
          <p:nvPr/>
        </p:nvCxnSpPr>
        <p:spPr>
          <a:xfrm>
            <a:off x="1657350" y="4227909"/>
            <a:ext cx="5715000" cy="12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53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54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20787" y="-1129996"/>
            <a:ext cx="9871322" cy="740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54"/>
          <p:cNvSpPr txBox="1">
            <a:spLocks noGrp="1"/>
          </p:cNvSpPr>
          <p:nvPr>
            <p:ph type="title"/>
          </p:nvPr>
        </p:nvSpPr>
        <p:spPr>
          <a:xfrm>
            <a:off x="1657350" y="2686050"/>
            <a:ext cx="56580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Narrow"/>
              <a:buNone/>
              <a:defRPr sz="3600" b="1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4"/>
          <p:cNvSpPr txBox="1">
            <a:spLocks noGrp="1"/>
          </p:cNvSpPr>
          <p:nvPr>
            <p:ph type="body" idx="1"/>
          </p:nvPr>
        </p:nvSpPr>
        <p:spPr>
          <a:xfrm>
            <a:off x="1657350" y="3847500"/>
            <a:ext cx="5658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  <a:defRPr sz="1700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54"/>
          <p:cNvSpPr txBox="1">
            <a:spLocks noGrp="1"/>
          </p:cNvSpPr>
          <p:nvPr>
            <p:ph type="body" idx="2"/>
          </p:nvPr>
        </p:nvSpPr>
        <p:spPr>
          <a:xfrm>
            <a:off x="1657350" y="4343400"/>
            <a:ext cx="56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54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5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5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2683" y="2248975"/>
            <a:ext cx="1870034" cy="4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5"/>
          <p:cNvSpPr txBox="1"/>
          <p:nvPr/>
        </p:nvSpPr>
        <p:spPr>
          <a:xfrm>
            <a:off x="3200400" y="3295650"/>
            <a:ext cx="25623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 Narrow"/>
              <a:buNone/>
            </a:pPr>
            <a:r>
              <a:rPr lang="pt-BR" sz="17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www.transparency.org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5"/>
          <p:cNvSpPr txBox="1"/>
          <p:nvPr/>
        </p:nvSpPr>
        <p:spPr>
          <a:xfrm>
            <a:off x="2838450" y="3724275"/>
            <a:ext cx="32862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 Narrow"/>
              <a:buNone/>
            </a:pPr>
            <a:r>
              <a:rPr lang="pt-BR" sz="11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facebook.com/transparencyinternational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 Narrow"/>
              <a:buNone/>
            </a:pPr>
            <a:r>
              <a:rPr lang="pt-BR" sz="11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twitter.com/anticorruption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 Narrow"/>
              <a:buNone/>
            </a:pPr>
            <a:r>
              <a:rPr lang="pt-BR" sz="11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blog.transparency.org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5"/>
          <p:cNvSpPr txBox="1"/>
          <p:nvPr/>
        </p:nvSpPr>
        <p:spPr>
          <a:xfrm>
            <a:off x="2790825" y="4362450"/>
            <a:ext cx="33813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 Narrow"/>
              <a:buNone/>
            </a:pPr>
            <a:r>
              <a:rPr lang="pt-BR" sz="11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© 2013 Transparency International. All rights reserved.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5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6"/>
          <p:cNvGrpSpPr/>
          <p:nvPr/>
        </p:nvGrpSpPr>
        <p:grpSpPr>
          <a:xfrm>
            <a:off x="1143000" y="4800600"/>
            <a:ext cx="6885000" cy="356850"/>
            <a:chOff x="0" y="0"/>
            <a:chExt cx="18360000" cy="951600"/>
          </a:xfrm>
        </p:grpSpPr>
        <p:sp>
          <p:nvSpPr>
            <p:cNvPr id="243" name="Google Shape;243;p56"/>
            <p:cNvSpPr/>
            <p:nvPr/>
          </p:nvSpPr>
          <p:spPr>
            <a:xfrm>
              <a:off x="0" y="0"/>
              <a:ext cx="18360000" cy="951600"/>
            </a:xfrm>
            <a:prstGeom prst="rect">
              <a:avLst/>
            </a:prstGeom>
            <a:solidFill>
              <a:srgbClr val="00ABE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4" name="Google Shape;244;p56" descr="image3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8359999" cy="951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56"/>
          <p:cNvSpPr>
            <a:spLocks noGrp="1"/>
          </p:cNvSpPr>
          <p:nvPr>
            <p:ph type="pic" idx="2"/>
          </p:nvPr>
        </p:nvSpPr>
        <p:spPr>
          <a:xfrm>
            <a:off x="5393626" y="1238250"/>
            <a:ext cx="21978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/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6" name="Google Shape;246;p56"/>
          <p:cNvSpPr txBox="1">
            <a:spLocks noGrp="1"/>
          </p:cNvSpPr>
          <p:nvPr>
            <p:ph type="body" idx="1"/>
          </p:nvPr>
        </p:nvSpPr>
        <p:spPr>
          <a:xfrm>
            <a:off x="1548000" y="4010025"/>
            <a:ext cx="3690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Arial"/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56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BE2"/>
              </a:buClr>
              <a:buSzPts val="2400"/>
              <a:buFont typeface="Arial Narrow"/>
              <a:buNone/>
              <a:defRPr sz="2400" b="1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6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57"/>
          <p:cNvGrpSpPr/>
          <p:nvPr/>
        </p:nvGrpSpPr>
        <p:grpSpPr>
          <a:xfrm>
            <a:off x="1143000" y="4800600"/>
            <a:ext cx="6885000" cy="356850"/>
            <a:chOff x="0" y="0"/>
            <a:chExt cx="18360000" cy="951600"/>
          </a:xfrm>
        </p:grpSpPr>
        <p:sp>
          <p:nvSpPr>
            <p:cNvPr id="251" name="Google Shape;251;p57"/>
            <p:cNvSpPr/>
            <p:nvPr/>
          </p:nvSpPr>
          <p:spPr>
            <a:xfrm>
              <a:off x="0" y="0"/>
              <a:ext cx="18360000" cy="951600"/>
            </a:xfrm>
            <a:prstGeom prst="rect">
              <a:avLst/>
            </a:prstGeom>
            <a:solidFill>
              <a:srgbClr val="00ABE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2" name="Google Shape;252;p57" descr="image3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8359999" cy="951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57"/>
          <p:cNvSpPr txBox="1">
            <a:spLocks noGrp="1"/>
          </p:cNvSpPr>
          <p:nvPr>
            <p:ph type="body" idx="1"/>
          </p:nvPr>
        </p:nvSpPr>
        <p:spPr>
          <a:xfrm>
            <a:off x="1548000" y="1238250"/>
            <a:ext cx="1890000" cy="29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None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None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619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Char char="•"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619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Char char="–"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619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Char char="»"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57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BE2"/>
              </a:buClr>
              <a:buSzPts val="2400"/>
              <a:buFont typeface="Arial Narrow"/>
              <a:buNone/>
              <a:defRPr sz="2400" b="1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 2">
    <p:bg>
      <p:bgPr>
        <a:solidFill>
          <a:srgbClr val="FFFFFE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58" descr="Pictur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4800600"/>
            <a:ext cx="6884999" cy="35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8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6949" y="0"/>
            <a:ext cx="1234358" cy="110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8"/>
          <p:cNvSpPr>
            <a:spLocks noGrp="1"/>
          </p:cNvSpPr>
          <p:nvPr>
            <p:ph type="pic" idx="2"/>
          </p:nvPr>
        </p:nvSpPr>
        <p:spPr>
          <a:xfrm>
            <a:off x="5393626" y="1238250"/>
            <a:ext cx="21978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/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60" name="Google Shape;260;p58"/>
          <p:cNvSpPr txBox="1">
            <a:spLocks noGrp="1"/>
          </p:cNvSpPr>
          <p:nvPr>
            <p:ph type="body" idx="1"/>
          </p:nvPr>
        </p:nvSpPr>
        <p:spPr>
          <a:xfrm>
            <a:off x="1548000" y="4010025"/>
            <a:ext cx="3690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58785"/>
              </a:buClr>
              <a:buSzPts val="900"/>
              <a:buFont typeface="Arial"/>
              <a:buNone/>
              <a:defRPr sz="900">
                <a:solidFill>
                  <a:srgbClr val="85878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58785"/>
              </a:buClr>
              <a:buSzPts val="900"/>
              <a:buFont typeface="Arial"/>
              <a:buNone/>
              <a:defRPr sz="900">
                <a:solidFill>
                  <a:srgbClr val="85878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58785"/>
              </a:buClr>
              <a:buSzPts val="900"/>
              <a:buFont typeface="Arial"/>
              <a:buNone/>
              <a:defRPr sz="900">
                <a:solidFill>
                  <a:srgbClr val="85878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58785"/>
              </a:buClr>
              <a:buSzPts val="900"/>
              <a:buFont typeface="Arial"/>
              <a:buNone/>
              <a:defRPr sz="900">
                <a:solidFill>
                  <a:srgbClr val="85878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58785"/>
              </a:buClr>
              <a:buSzPts val="900"/>
              <a:buFont typeface="Arial"/>
              <a:buNone/>
              <a:defRPr sz="900">
                <a:solidFill>
                  <a:srgbClr val="85878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58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BE2"/>
              </a:buClr>
              <a:buSzPts val="2400"/>
              <a:buFont typeface="Arial Narrow"/>
              <a:buNone/>
              <a:defRPr sz="2400" b="1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cxnSp>
        <p:nvCxnSpPr>
          <p:cNvPr id="262" name="Google Shape;262;p58"/>
          <p:cNvCxnSpPr/>
          <p:nvPr/>
        </p:nvCxnSpPr>
        <p:spPr>
          <a:xfrm>
            <a:off x="1548000" y="456009"/>
            <a:ext cx="4077000" cy="1200"/>
          </a:xfrm>
          <a:prstGeom prst="straightConnector1">
            <a:avLst/>
          </a:prstGeom>
          <a:noFill/>
          <a:ln w="50800" cap="flat" cmpd="sng">
            <a:solidFill>
              <a:srgbClr val="00ABE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p58"/>
          <p:cNvCxnSpPr/>
          <p:nvPr/>
        </p:nvCxnSpPr>
        <p:spPr>
          <a:xfrm>
            <a:off x="1548000" y="998934"/>
            <a:ext cx="4077000" cy="1200"/>
          </a:xfrm>
          <a:prstGeom prst="straightConnector1">
            <a:avLst/>
          </a:prstGeom>
          <a:noFill/>
          <a:ln w="50800" cap="flat" cmpd="sng">
            <a:solidFill>
              <a:srgbClr val="00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p58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bg>
      <p:bgPr>
        <a:solidFill>
          <a:srgbClr val="FFFFFE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9" descr="Pictur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4800600"/>
            <a:ext cx="6884999" cy="35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9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6949" y="0"/>
            <a:ext cx="1234358" cy="110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9"/>
          <p:cNvSpPr txBox="1">
            <a:spLocks noGrp="1"/>
          </p:cNvSpPr>
          <p:nvPr>
            <p:ph type="body" idx="1"/>
          </p:nvPr>
        </p:nvSpPr>
        <p:spPr>
          <a:xfrm>
            <a:off x="3600450" y="1238250"/>
            <a:ext cx="399090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BE2"/>
              </a:buClr>
              <a:buSzPts val="1400"/>
              <a:buFont typeface="Arial"/>
              <a:buChar char="•"/>
              <a:defRPr sz="1400">
                <a:solidFill>
                  <a:srgbClr val="002C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BE2"/>
              </a:buClr>
              <a:buSzPts val="1400"/>
              <a:buFont typeface="Arial"/>
              <a:buNone/>
              <a:defRPr sz="1400">
                <a:solidFill>
                  <a:srgbClr val="002C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BE2"/>
              </a:buClr>
              <a:buSzPts val="1400"/>
              <a:buFont typeface="Arial"/>
              <a:buChar char="•"/>
              <a:defRPr sz="1400">
                <a:solidFill>
                  <a:srgbClr val="002C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BE2"/>
              </a:buClr>
              <a:buSzPts val="1400"/>
              <a:buFont typeface="Arial"/>
              <a:buChar char="–"/>
              <a:defRPr sz="1400">
                <a:solidFill>
                  <a:srgbClr val="002C4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BE2"/>
              </a:buClr>
              <a:buSzPts val="1400"/>
              <a:buFont typeface="Arial"/>
              <a:buChar char="»"/>
              <a:defRPr sz="1400">
                <a:solidFill>
                  <a:srgbClr val="002C4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BE2"/>
              </a:buClr>
              <a:buSzPts val="2400"/>
              <a:buFont typeface="Arial Narrow"/>
              <a:buNone/>
              <a:defRPr sz="2400" b="1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cxnSp>
        <p:nvCxnSpPr>
          <p:cNvPr id="270" name="Google Shape;270;p59"/>
          <p:cNvCxnSpPr/>
          <p:nvPr/>
        </p:nvCxnSpPr>
        <p:spPr>
          <a:xfrm>
            <a:off x="1548000" y="456009"/>
            <a:ext cx="4077000" cy="1200"/>
          </a:xfrm>
          <a:prstGeom prst="straightConnector1">
            <a:avLst/>
          </a:prstGeom>
          <a:noFill/>
          <a:ln w="50800" cap="flat" cmpd="sng">
            <a:solidFill>
              <a:srgbClr val="00ABE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1" name="Google Shape;271;p59"/>
          <p:cNvCxnSpPr/>
          <p:nvPr/>
        </p:nvCxnSpPr>
        <p:spPr>
          <a:xfrm>
            <a:off x="1548000" y="998934"/>
            <a:ext cx="4077000" cy="1200"/>
          </a:xfrm>
          <a:prstGeom prst="straightConnector1">
            <a:avLst/>
          </a:prstGeom>
          <a:noFill/>
          <a:ln w="50800" cap="flat" cmpd="sng">
            <a:solidFill>
              <a:srgbClr val="00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59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 2">
    <p:bg>
      <p:bgPr>
        <a:solidFill>
          <a:srgbClr val="FFFFFE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0" descr="Pictur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4800600"/>
            <a:ext cx="6884999" cy="35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60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6949" y="0"/>
            <a:ext cx="1234358" cy="110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60"/>
          <p:cNvSpPr txBox="1">
            <a:spLocks noGrp="1"/>
          </p:cNvSpPr>
          <p:nvPr>
            <p:ph type="body" idx="1"/>
          </p:nvPr>
        </p:nvSpPr>
        <p:spPr>
          <a:xfrm>
            <a:off x="1548000" y="1238250"/>
            <a:ext cx="1890000" cy="29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None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None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619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Char char="•"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619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Char char="–"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619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BE2"/>
              </a:buClr>
              <a:buSzPts val="2100"/>
              <a:buFont typeface="Arial Narrow"/>
              <a:buChar char="»"/>
              <a:defRPr sz="2100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60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BE2"/>
              </a:buClr>
              <a:buSzPts val="2400"/>
              <a:buFont typeface="Arial Narrow"/>
              <a:buNone/>
              <a:defRPr sz="2400" b="1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cxnSp>
        <p:nvCxnSpPr>
          <p:cNvPr id="278" name="Google Shape;278;p60"/>
          <p:cNvCxnSpPr/>
          <p:nvPr/>
        </p:nvCxnSpPr>
        <p:spPr>
          <a:xfrm>
            <a:off x="1548000" y="456009"/>
            <a:ext cx="4077000" cy="1200"/>
          </a:xfrm>
          <a:prstGeom prst="straightConnector1">
            <a:avLst/>
          </a:prstGeom>
          <a:noFill/>
          <a:ln w="50800" cap="flat" cmpd="sng">
            <a:solidFill>
              <a:srgbClr val="00ABE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9" name="Google Shape;279;p60"/>
          <p:cNvCxnSpPr/>
          <p:nvPr/>
        </p:nvCxnSpPr>
        <p:spPr>
          <a:xfrm>
            <a:off x="1548000" y="998934"/>
            <a:ext cx="4077000" cy="1200"/>
          </a:xfrm>
          <a:prstGeom prst="straightConnector1">
            <a:avLst/>
          </a:prstGeom>
          <a:noFill/>
          <a:ln w="50800" cap="flat" cmpd="sng">
            <a:solidFill>
              <a:srgbClr val="00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280;p60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Subtítulo">
  <p:cSld name="Título e Subtítulo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1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61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61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900" cy="1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>
  <p:cSld name="Título e Marcadore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 txBox="1">
            <a:spLocks noGrp="1"/>
          </p:cNvSpPr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62"/>
          <p:cNvSpPr txBox="1">
            <a:spLocks noGrp="1"/>
          </p:cNvSpPr>
          <p:nvPr>
            <p:ph type="body" idx="1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L="457200" lvl="0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62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dores">
  <p:cSld name="Título e Marcadores 2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3"/>
          <p:cNvSpPr txBox="1">
            <a:spLocks noGrp="1"/>
          </p:cNvSpPr>
          <p:nvPr>
            <p:ph type="title"/>
          </p:nvPr>
        </p:nvSpPr>
        <p:spPr>
          <a:xfrm>
            <a:off x="1043682" y="587871"/>
            <a:ext cx="7056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75" tIns="17075" rIns="17075" bIns="1707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63"/>
          <p:cNvSpPr txBox="1">
            <a:spLocks noGrp="1"/>
          </p:cNvSpPr>
          <p:nvPr>
            <p:ph type="body" idx="1"/>
          </p:nvPr>
        </p:nvSpPr>
        <p:spPr>
          <a:xfrm>
            <a:off x="1043682" y="1355824"/>
            <a:ext cx="7056600" cy="30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75" tIns="17075" rIns="17075" bIns="17075" anchor="ctr" anchorCtr="0"/>
          <a:lstStyle>
            <a:lvl1pPr marL="457200" lvl="0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63"/>
          <p:cNvSpPr txBox="1">
            <a:spLocks noGrp="1"/>
          </p:cNvSpPr>
          <p:nvPr>
            <p:ph type="sldNum" idx="12"/>
          </p:nvPr>
        </p:nvSpPr>
        <p:spPr>
          <a:xfrm>
            <a:off x="4486869" y="4662289"/>
            <a:ext cx="1662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75" tIns="17075" rIns="17075" bIns="170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4"/>
          <p:cNvSpPr>
            <a:spLocks noGrp="1"/>
          </p:cNvSpPr>
          <p:nvPr>
            <p:ph type="pic" idx="2"/>
          </p:nvPr>
        </p:nvSpPr>
        <p:spPr>
          <a:xfrm>
            <a:off x="1548000" y="1238250"/>
            <a:ext cx="6043500" cy="29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/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5" name="Google Shape;295;p64"/>
          <p:cNvSpPr txBox="1">
            <a:spLocks noGrp="1"/>
          </p:cNvSpPr>
          <p:nvPr>
            <p:ph type="body" idx="1"/>
          </p:nvPr>
        </p:nvSpPr>
        <p:spPr>
          <a:xfrm>
            <a:off x="1548000" y="4210050"/>
            <a:ext cx="6090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60048"/>
              </a:buClr>
              <a:buSzPts val="900"/>
              <a:buFont typeface="Arial"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64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BE2"/>
              </a:buClr>
              <a:buSzPts val="2400"/>
              <a:buFont typeface="Arial Narrow"/>
              <a:buNone/>
              <a:defRPr sz="2400" b="1" cap="none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64"/>
          <p:cNvSpPr txBox="1">
            <a:spLocks noGrp="1"/>
          </p:cNvSpPr>
          <p:nvPr>
            <p:ph type="sldNum" idx="12"/>
          </p:nvPr>
        </p:nvSpPr>
        <p:spPr>
          <a:xfrm>
            <a:off x="4457700" y="4629150"/>
            <a:ext cx="160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Subtítulo">
  <p:cSld name="Título e Subtítulo 2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5"/>
          <p:cNvSpPr txBox="1">
            <a:spLocks noGrp="1"/>
          </p:cNvSpPr>
          <p:nvPr>
            <p:ph type="title"/>
          </p:nvPr>
        </p:nvSpPr>
        <p:spPr>
          <a:xfrm>
            <a:off x="1073547" y="1040110"/>
            <a:ext cx="69969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75" tIns="17075" rIns="17075" bIns="1707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65"/>
          <p:cNvSpPr txBox="1">
            <a:spLocks noGrp="1"/>
          </p:cNvSpPr>
          <p:nvPr>
            <p:ph type="body" idx="1"/>
          </p:nvPr>
        </p:nvSpPr>
        <p:spPr>
          <a:xfrm>
            <a:off x="1073547" y="2644279"/>
            <a:ext cx="69969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75" tIns="17075" rIns="17075" bIns="17075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5pPr>
            <a:lvl6pPr marL="2743200" lvl="5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65"/>
          <p:cNvSpPr txBox="1">
            <a:spLocks noGrp="1"/>
          </p:cNvSpPr>
          <p:nvPr>
            <p:ph type="sldNum" idx="12"/>
          </p:nvPr>
        </p:nvSpPr>
        <p:spPr>
          <a:xfrm>
            <a:off x="4486869" y="4662289"/>
            <a:ext cx="166200" cy="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75" tIns="17075" rIns="17075" bIns="170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5707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548000" y="1238250"/>
            <a:ext cx="6043426" cy="2905125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48000" y="4210050"/>
            <a:ext cx="6090526" cy="457200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marL="0" indent="0" defTabSz="342900">
              <a:spcBef>
                <a:spcPts val="188"/>
              </a:spcBef>
              <a:buSzTx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71450" defTabSz="342900">
              <a:spcBef>
                <a:spcPts val="188"/>
              </a:spcBef>
              <a:buSzTx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42900" defTabSz="342900">
              <a:spcBef>
                <a:spcPts val="188"/>
              </a:spcBef>
              <a:buSzTx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514350" defTabSz="342900">
              <a:spcBef>
                <a:spcPts val="188"/>
              </a:spcBef>
              <a:buSzTx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685800" defTabSz="342900">
              <a:spcBef>
                <a:spcPts val="188"/>
              </a:spcBef>
              <a:buSzTx/>
              <a:buNone/>
              <a:defRPr sz="900">
                <a:solidFill>
                  <a:srgbClr val="96004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6" name="Texto do Título"/>
          <p:cNvSpPr txBox="1">
            <a:spLocks noGrp="1"/>
          </p:cNvSpPr>
          <p:nvPr>
            <p:ph type="title"/>
          </p:nvPr>
        </p:nvSpPr>
        <p:spPr>
          <a:xfrm>
            <a:off x="1548000" y="428625"/>
            <a:ext cx="4752976" cy="596504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l" defTabSz="342900">
              <a:defRPr sz="2400" b="1" cap="all">
                <a:solidFill>
                  <a:srgbClr val="00ABE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8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736660" y="4628764"/>
            <a:ext cx="321240" cy="276998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342900"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16222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2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058"/>
            </a:srgbClr>
          </a:solidFill>
          <a:ln>
            <a:noFill/>
          </a:ln>
        </p:spPr>
      </p:sp>
      <p:sp>
        <p:nvSpPr>
          <p:cNvPr id="56" name="Google Shape;56;p14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7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71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8"/>
          <p:cNvSpPr txBox="1">
            <a:spLocks noGrp="1"/>
          </p:cNvSpPr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0" name="Google Shape;200;p48"/>
          <p:cNvSpPr txBox="1">
            <a:spLocks noGrp="1"/>
          </p:cNvSpPr>
          <p:nvPr>
            <p:ph type="body" idx="1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/>
          <a:lstStyle>
            <a:lvl1pPr marL="457200" marR="0" lvl="0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1" name="Google Shape;201;p48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14" r:id="rId18"/>
    <p:sldLayoutId id="2147483715" r:id="rId19"/>
    <p:sldLayoutId id="214748371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novasmedidas.transparenciainternacional.org.br/wikilegis/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5778" y="2085975"/>
            <a:ext cx="4312445" cy="1091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73"/>
          <p:cNvSpPr txBox="1"/>
          <p:nvPr/>
        </p:nvSpPr>
        <p:spPr>
          <a:xfrm>
            <a:off x="1689300" y="769825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5ª etapa - Consulta pública ampliada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73"/>
          <p:cNvSpPr txBox="1"/>
          <p:nvPr/>
        </p:nvSpPr>
        <p:spPr>
          <a:xfrm>
            <a:off x="1802575" y="1681225"/>
            <a:ext cx="6168300" cy="2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A quinta etapa objetivou submeter as minutas elaboradas a uma ampla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avaliação da sociedade, por meio de plataforma online, e colher sugestões para seu aperfeiçoamento.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 Pretendeu-se elevar a qualidade e efetividade do pacote de propostas apresentado à sociedade brasileira.</a:t>
            </a: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74"/>
          <p:cNvPicPr preferRelativeResize="0"/>
          <p:nvPr/>
        </p:nvPicPr>
        <p:blipFill rotWithShape="1">
          <a:blip r:embed="rId4">
            <a:alphaModFix/>
          </a:blip>
          <a:srcRect l="-295" t="9456" r="1647" b="20857"/>
          <a:stretch/>
        </p:blipFill>
        <p:spPr>
          <a:xfrm>
            <a:off x="-36525" y="7925"/>
            <a:ext cx="9180526" cy="415784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4"/>
          <p:cNvSpPr txBox="1"/>
          <p:nvPr/>
        </p:nvSpPr>
        <p:spPr>
          <a:xfrm>
            <a:off x="918750" y="4505925"/>
            <a:ext cx="73065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http://novasmedidas.transparenciainternacional.org.br/wikilegis/</a:t>
            </a:r>
            <a:r>
              <a:rPr lang="pt-B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75"/>
          <p:cNvSpPr txBox="1"/>
          <p:nvPr/>
        </p:nvSpPr>
        <p:spPr>
          <a:xfrm>
            <a:off x="1689300" y="769825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6ª etapa - Processamento dos resultados da Consulta Pública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75"/>
          <p:cNvSpPr txBox="1"/>
          <p:nvPr/>
        </p:nvSpPr>
        <p:spPr>
          <a:xfrm>
            <a:off x="1689300" y="1935775"/>
            <a:ext cx="6168300" cy="2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As contribuições mais relevantes e em formato adequado foram incorporadas diretamente às minutas 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e todas as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demais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 foram compiladas e serão anexadas ao pacote para a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consideração dos legisladores.  </a:t>
            </a:r>
            <a:endParaRPr sz="2200" b="1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6"/>
          <p:cNvSpPr txBox="1"/>
          <p:nvPr/>
        </p:nvSpPr>
        <p:spPr>
          <a:xfrm>
            <a:off x="2299725" y="769825"/>
            <a:ext cx="46101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Os </a:t>
            </a:r>
            <a:r>
              <a:rPr lang="pt-BR" sz="25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números</a:t>
            </a: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do Projeto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76"/>
          <p:cNvSpPr txBox="1"/>
          <p:nvPr/>
        </p:nvSpPr>
        <p:spPr>
          <a:xfrm>
            <a:off x="1541825" y="1620775"/>
            <a:ext cx="7647600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373</a:t>
            </a:r>
            <a:r>
              <a:rPr lang="pt-BR" sz="2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instituições convidadas</a:t>
            </a:r>
            <a:endParaRPr sz="2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+200</a:t>
            </a:r>
            <a:r>
              <a:rPr lang="pt-BR" sz="2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especialistas colaboradores</a:t>
            </a:r>
            <a:endParaRPr sz="2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912 </a:t>
            </a:r>
            <a:r>
              <a:rPr lang="pt-BR" sz="2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participantes cadastrados na plataforma da consulta pública</a:t>
            </a:r>
            <a:endParaRPr sz="2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379</a:t>
            </a:r>
            <a:r>
              <a:rPr lang="pt-BR" sz="2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propostas de emendas</a:t>
            </a:r>
            <a:endParaRPr sz="2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blocos</a:t>
            </a:r>
            <a:endParaRPr sz="3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70</a:t>
            </a: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medidas</a:t>
            </a:r>
            <a:endParaRPr sz="3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2" name="Google Shape;402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77"/>
          <p:cNvSpPr txBox="1"/>
          <p:nvPr/>
        </p:nvSpPr>
        <p:spPr>
          <a:xfrm>
            <a:off x="3322825" y="535525"/>
            <a:ext cx="40275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Os </a:t>
            </a:r>
            <a:r>
              <a:rPr lang="pt-BR" sz="25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12 </a:t>
            </a: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Blocos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77"/>
          <p:cNvSpPr txBox="1"/>
          <p:nvPr/>
        </p:nvSpPr>
        <p:spPr>
          <a:xfrm>
            <a:off x="1428575" y="1346250"/>
            <a:ext cx="7521600" cy="24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1 -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SISTEMAS, CONSELHOS E DIRETRIZES NACIONAIS ANTICORRUPÇÃO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2-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PARTICIPAÇÃO E CONTROLE SOCIAL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3-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PREVENÇÃO DA CORRUPÇÃO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20124D"/>
                </a:solidFill>
                <a:latin typeface="Montserrat"/>
                <a:ea typeface="Montserrat"/>
                <a:cs typeface="Montserrat"/>
                <a:sym typeface="Montserrat"/>
              </a:rPr>
              <a:t>4-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MEDIDAS ANTICORRUPÇÃO PARA ELEIÇÕES E PARTIDOS POLÍTICOS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5- 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RESPONSABILIZAÇÃO DE AGENTES PÚBLICOS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6- 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INVESTIDURA E INDEPENDÊNCIA DE AGENTES PÚBLICOS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7-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MELHORIAS DO CONTROLE INTERNO E EXTERNO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8-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MEDIDAS ANTICORRUPÇÃO NO SETOR PRIVADO 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9- 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INVESTIGAÇÃO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10-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APRIMORAMENTO DA RESPOSTA DO ESTADO À CORRUPÇÃO NO ÂMBITO PENAL E PROCESSUAL PENAL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11- 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APRIMORAMENTO DA RESPOSTA DO ESTADO À CORRUPÇÃO NO ÂMBITO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DA IMPROBIDADE ADMINISTRATIVA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12-</a:t>
            </a:r>
            <a:r>
              <a:rPr lang="pt-BR" sz="13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INSTRUMENTOS DE RECUPERAÇÃO DO DINHEIRO DESVIADO</a:t>
            </a:r>
            <a:endParaRPr sz="13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2" name="Google Shape;412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3" y="1623676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7886" y="3938214"/>
            <a:ext cx="1233970" cy="88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3300" y="4742155"/>
            <a:ext cx="1030701" cy="15199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8"/>
          <p:cNvSpPr txBox="1"/>
          <p:nvPr/>
        </p:nvSpPr>
        <p:spPr>
          <a:xfrm>
            <a:off x="1646775" y="938225"/>
            <a:ext cx="7046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Ampliação </a:t>
            </a:r>
            <a:r>
              <a:rPr lang="pt-BR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do espectro da anticorrupção</a:t>
            </a: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Medidas </a:t>
            </a:r>
            <a:r>
              <a:rPr lang="pt-BR" sz="20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prontas</a:t>
            </a:r>
            <a:r>
              <a:rPr lang="pt-BR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para a tramitação</a:t>
            </a: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pt-BR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Maior </a:t>
            </a:r>
            <a:r>
              <a:rPr lang="pt-BR" sz="20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pluralidade </a:t>
            </a:r>
            <a:r>
              <a:rPr lang="pt-BR" sz="20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de visões</a:t>
            </a:r>
            <a:endParaRPr sz="20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79"/>
          <p:cNvPicPr preferRelativeResize="0"/>
          <p:nvPr/>
        </p:nvPicPr>
        <p:blipFill rotWithShape="1">
          <a:blip r:embed="rId4">
            <a:alphaModFix/>
          </a:blip>
          <a:srcRect l="57236" t="12986" r="3774" b="47141"/>
          <a:stretch/>
        </p:blipFill>
        <p:spPr>
          <a:xfrm>
            <a:off x="1673727" y="1242850"/>
            <a:ext cx="5796552" cy="333455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79"/>
          <p:cNvSpPr txBox="1"/>
          <p:nvPr/>
        </p:nvSpPr>
        <p:spPr>
          <a:xfrm>
            <a:off x="2348266" y="283903"/>
            <a:ext cx="44475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56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Destaques</a:t>
            </a:r>
            <a:endParaRPr sz="5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80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80"/>
          <p:cNvSpPr/>
          <p:nvPr/>
        </p:nvSpPr>
        <p:spPr>
          <a:xfrm rot="10800000" flipH="1">
            <a:off x="-575239" y="-2"/>
            <a:ext cx="521829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80"/>
          <p:cNvSpPr txBox="1"/>
          <p:nvPr/>
        </p:nvSpPr>
        <p:spPr>
          <a:xfrm>
            <a:off x="163959" y="625828"/>
            <a:ext cx="37398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2. PARTICIPAÇÃO E CONTROLE SOCIAL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0"/>
          <p:cNvSpPr/>
          <p:nvPr/>
        </p:nvSpPr>
        <p:spPr>
          <a:xfrm>
            <a:off x="332811" y="1745360"/>
            <a:ext cx="38889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DEMOCRACIA POPULAR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7" name="Google Shape;437;p80"/>
          <p:cNvSpPr/>
          <p:nvPr/>
        </p:nvSpPr>
        <p:spPr>
          <a:xfrm>
            <a:off x="332810" y="2095430"/>
            <a:ext cx="3888900" cy="50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PROCESSO LEGISLATIVO PARTICIPATIVO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8" name="Google Shape;438;p80"/>
          <p:cNvSpPr/>
          <p:nvPr/>
        </p:nvSpPr>
        <p:spPr>
          <a:xfrm>
            <a:off x="332809" y="2632722"/>
            <a:ext cx="3888900" cy="48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6. </a:t>
            </a:r>
            <a:r>
              <a:rPr lang="pt-BR" sz="1400" b="1" i="0" u="none" strike="noStrike" cap="none">
                <a:latin typeface="Dosis"/>
                <a:ea typeface="Dosis"/>
                <a:cs typeface="Dosis"/>
                <a:sym typeface="Dosis"/>
              </a:rPr>
              <a:t>POLÍTICA NACIONAL DE DADOS ABERTOS</a:t>
            </a:r>
            <a:endParaRPr sz="1400" b="0" i="0" u="none" strike="noStrike" cap="none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9" name="Google Shape;439;p80"/>
          <p:cNvSpPr/>
          <p:nvPr/>
        </p:nvSpPr>
        <p:spPr>
          <a:xfrm>
            <a:off x="332813" y="3183909"/>
            <a:ext cx="3888900" cy="70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7. </a:t>
            </a:r>
            <a:r>
              <a:rPr lang="pt-BR" sz="1400" b="1" i="0" u="none" strike="noStrike" cap="none">
                <a:latin typeface="Dosis"/>
                <a:ea typeface="Dosis"/>
                <a:cs typeface="Dosis"/>
                <a:sym typeface="Dosis"/>
              </a:rPr>
              <a:t>INSTITUTO NACIONAL DE ACESSO À INFORMAÇÃO E APERFEIÇOAMENTO DA LEI DE ACESSO À INFORMAÇÃO</a:t>
            </a:r>
            <a:endParaRPr sz="1400" b="0" i="0" u="none" strike="noStrike" cap="none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40" name="Google Shape;440;p80"/>
          <p:cNvSpPr/>
          <p:nvPr/>
        </p:nvSpPr>
        <p:spPr>
          <a:xfrm>
            <a:off x="332814" y="3925104"/>
            <a:ext cx="38889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`8. PROTEÇÃO DO DENUNCIANTE DE BOA-FÉ (“WHISTLEBLOWER”)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41" name="Google Shape;441;p80"/>
          <p:cNvSpPr/>
          <p:nvPr/>
        </p:nvSpPr>
        <p:spPr>
          <a:xfrm>
            <a:off x="332818" y="4485692"/>
            <a:ext cx="3888900" cy="45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9.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APERFEIÇOAMENTO DA AÇÃO POPULAR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7962" y="4614239"/>
            <a:ext cx="1354175" cy="425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1"/>
          <p:cNvSpPr txBox="1"/>
          <p:nvPr/>
        </p:nvSpPr>
        <p:spPr>
          <a:xfrm>
            <a:off x="1969617" y="242869"/>
            <a:ext cx="56493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>
                <a:solidFill>
                  <a:srgbClr val="0B5394"/>
                </a:solidFill>
                <a:latin typeface="Dosis"/>
                <a:ea typeface="Dosis"/>
                <a:cs typeface="Dosis"/>
                <a:sym typeface="Dosis"/>
              </a:rPr>
              <a:t>8. PROTEÇÃO DO</a:t>
            </a:r>
            <a:r>
              <a:rPr lang="pt-BR" sz="2000" b="1" i="0" u="none" strike="noStrike" cap="none">
                <a:solidFill>
                  <a:srgbClr val="0B5394"/>
                </a:solidFill>
                <a:latin typeface="Dosis"/>
                <a:ea typeface="Dosis"/>
                <a:cs typeface="Dosis"/>
                <a:sym typeface="Dosis"/>
              </a:rPr>
              <a:t> REPORTANTE DE SUSPEITA DE IRREGULARIDADES (“WHISTLEBLOWER”)</a:t>
            </a:r>
            <a:endParaRPr sz="20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49" name="Google Shape;449;p81"/>
          <p:cNvSpPr txBox="1"/>
          <p:nvPr/>
        </p:nvSpPr>
        <p:spPr>
          <a:xfrm>
            <a:off x="1378847" y="1605122"/>
            <a:ext cx="72816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7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Incentivo</a:t>
            </a: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pt-BR" sz="27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proteção</a:t>
            </a: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ao reportante, em ambiente público e privado</a:t>
            </a:r>
            <a:endParaRPr sz="2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Canais de </a:t>
            </a:r>
            <a:r>
              <a:rPr lang="pt-BR" sz="27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recebimento de relatos</a:t>
            </a: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2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-77451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2"/>
          <p:cNvSpPr/>
          <p:nvPr/>
        </p:nvSpPr>
        <p:spPr>
          <a:xfrm rot="10800000" flipH="1">
            <a:off x="-575239" y="-2"/>
            <a:ext cx="521829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82"/>
          <p:cNvSpPr txBox="1"/>
          <p:nvPr/>
        </p:nvSpPr>
        <p:spPr>
          <a:xfrm>
            <a:off x="256865" y="518984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3. PREVENÇÃO DA CORRUPÇÃO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82"/>
          <p:cNvSpPr/>
          <p:nvPr/>
        </p:nvSpPr>
        <p:spPr>
          <a:xfrm>
            <a:off x="317549" y="1597794"/>
            <a:ext cx="3679200" cy="3078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10. DESBUROCRATIZAÇÃO DO ESTADO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58" name="Google Shape;458;p82"/>
          <p:cNvSpPr/>
          <p:nvPr/>
        </p:nvSpPr>
        <p:spPr>
          <a:xfrm>
            <a:off x="317547" y="2077706"/>
            <a:ext cx="36792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11. ANTICORRUPÇÃO NAS ESCOLAS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59" name="Google Shape;459;p82"/>
          <p:cNvSpPr/>
          <p:nvPr/>
        </p:nvSpPr>
        <p:spPr>
          <a:xfrm>
            <a:off x="317548" y="2538236"/>
            <a:ext cx="36792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12. </a:t>
            </a:r>
            <a:r>
              <a:rPr lang="pt-BR" sz="1400" b="1" i="0" u="none" strike="noStrike" cap="none">
                <a:latin typeface="Dosis"/>
                <a:ea typeface="Dosis"/>
                <a:cs typeface="Dosis"/>
                <a:sym typeface="Dosis"/>
              </a:rPr>
              <a:t>SEGUROS DE CONTRATOS PÚBLICOS (“PERFORMANCE BONDS”)</a:t>
            </a:r>
            <a:endParaRPr sz="1400" b="0" i="0" u="none" strike="noStrike" cap="none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0" name="Google Shape;460;p82"/>
          <p:cNvSpPr/>
          <p:nvPr/>
        </p:nvSpPr>
        <p:spPr>
          <a:xfrm>
            <a:off x="317550" y="3198530"/>
            <a:ext cx="3679200" cy="51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13. </a:t>
            </a:r>
            <a:r>
              <a:rPr lang="pt-BR" sz="1400" b="1" i="0" u="none" strike="noStrike" cap="none">
                <a:latin typeface="Dosis"/>
                <a:ea typeface="Dosis"/>
                <a:cs typeface="Dosis"/>
                <a:sym typeface="Dosis"/>
              </a:rPr>
              <a:t>TRANSPARÊNCIA DO BENEFICIÁRIO FINAL</a:t>
            </a:r>
            <a:endParaRPr sz="1400" b="0" i="0" u="none" strike="noStrike" cap="none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61" name="Google Shape;461;p82"/>
          <p:cNvSpPr/>
          <p:nvPr/>
        </p:nvSpPr>
        <p:spPr>
          <a:xfrm>
            <a:off x="317550" y="3786942"/>
            <a:ext cx="36792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14. REGULAÇÃO DA CIRCULAÇÃO DE DINHEIRO EM ESPÉCIE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6150" y="971550"/>
            <a:ext cx="5101829" cy="353139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A TRANSPARÊNCIA INTERNACIONAL…"/>
          <p:cNvSpPr txBox="1"/>
          <p:nvPr/>
        </p:nvSpPr>
        <p:spPr>
          <a:xfrm>
            <a:off x="446484" y="877677"/>
            <a:ext cx="2858691" cy="1781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lnSpc>
                <a:spcPts val="2100"/>
              </a:lnSpc>
              <a:defRPr sz="3200">
                <a:solidFill>
                  <a:srgbClr val="49B2E4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sz="2400"/>
          </a:p>
          <a:p>
            <a:pPr>
              <a:lnSpc>
                <a:spcPts val="2100"/>
              </a:lnSpc>
              <a:defRPr sz="3200">
                <a:solidFill>
                  <a:srgbClr val="49B2E4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2400"/>
              <a:t>A TRANSPARÊNCIA INTERNACIONAL</a:t>
            </a:r>
          </a:p>
          <a:p>
            <a:pPr>
              <a:defRPr>
                <a:solidFill>
                  <a:srgbClr val="00B0F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sz="1050"/>
          </a:p>
          <a:p>
            <a:pPr>
              <a:defRPr sz="1300">
                <a:solidFill>
                  <a:srgbClr val="49B2E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975"/>
              <a:t>TRAZENDO A EXPERIÊNCIA INTERNACIONAL PARA APOIAR A LUTA DA SOCIEDADE BRASILEIRA CONTRA A CORRUPÇÃO.</a:t>
            </a:r>
          </a:p>
        </p:txBody>
      </p:sp>
      <p:sp>
        <p:nvSpPr>
          <p:cNvPr id="125" name="Dreieck"/>
          <p:cNvSpPr/>
          <p:nvPr/>
        </p:nvSpPr>
        <p:spPr>
          <a:xfrm rot="5400000">
            <a:off x="458986" y="2621161"/>
            <a:ext cx="125016" cy="107157"/>
          </a:xfrm>
          <a:prstGeom prst="triangle">
            <a:avLst/>
          </a:prstGeom>
          <a:ln w="15875">
            <a:solidFill>
              <a:srgbClr val="5FCBF4"/>
            </a:solidFill>
          </a:ln>
        </p:spPr>
        <p:txBody>
          <a:bodyPr lIns="34289" rIns="34289" anchor="ctr"/>
          <a:lstStyle/>
          <a:p>
            <a:pPr algn="ctr">
              <a:defRPr>
                <a:solidFill>
                  <a:srgbClr val="75BB51"/>
                </a:solidFill>
              </a:defRPr>
            </a:pPr>
            <a:endParaRPr sz="1050"/>
          </a:p>
        </p:txBody>
      </p:sp>
      <p:sp>
        <p:nvSpPr>
          <p:cNvPr id="126" name="Dreieck"/>
          <p:cNvSpPr/>
          <p:nvPr/>
        </p:nvSpPr>
        <p:spPr>
          <a:xfrm rot="5400000">
            <a:off x="459581" y="3098007"/>
            <a:ext cx="123825" cy="107156"/>
          </a:xfrm>
          <a:prstGeom prst="triangle">
            <a:avLst/>
          </a:prstGeom>
          <a:ln w="15875">
            <a:solidFill>
              <a:srgbClr val="5FCBF4"/>
            </a:solidFill>
          </a:ln>
        </p:spPr>
        <p:txBody>
          <a:bodyPr lIns="34289" rIns="34289" anchor="ctr"/>
          <a:lstStyle/>
          <a:p>
            <a:pPr algn="ctr">
              <a:defRPr>
                <a:solidFill>
                  <a:srgbClr val="75BB51"/>
                </a:solidFill>
              </a:defRPr>
            </a:pPr>
            <a:endParaRPr sz="1050"/>
          </a:p>
        </p:txBody>
      </p:sp>
      <p:sp>
        <p:nvSpPr>
          <p:cNvPr id="127" name="Dreieck"/>
          <p:cNvSpPr/>
          <p:nvPr/>
        </p:nvSpPr>
        <p:spPr>
          <a:xfrm rot="5400000">
            <a:off x="458986" y="3589139"/>
            <a:ext cx="125016" cy="107157"/>
          </a:xfrm>
          <a:prstGeom prst="triangle">
            <a:avLst/>
          </a:prstGeom>
          <a:ln w="15875">
            <a:solidFill>
              <a:srgbClr val="5FCBF4"/>
            </a:solidFill>
          </a:ln>
        </p:spPr>
        <p:txBody>
          <a:bodyPr lIns="34289" rIns="34289" anchor="ctr"/>
          <a:lstStyle/>
          <a:p>
            <a:pPr algn="ctr">
              <a:defRPr>
                <a:solidFill>
                  <a:srgbClr val="75BB51"/>
                </a:solidFill>
              </a:defRPr>
            </a:pPr>
            <a:endParaRPr sz="1050"/>
          </a:p>
        </p:txBody>
      </p:sp>
      <p:sp>
        <p:nvSpPr>
          <p:cNvPr id="128" name="Dreieck"/>
          <p:cNvSpPr/>
          <p:nvPr/>
        </p:nvSpPr>
        <p:spPr>
          <a:xfrm rot="5400000">
            <a:off x="459581" y="4070747"/>
            <a:ext cx="123825" cy="107157"/>
          </a:xfrm>
          <a:prstGeom prst="triangle">
            <a:avLst/>
          </a:prstGeom>
          <a:ln w="15875">
            <a:solidFill>
              <a:srgbClr val="5FCBF4"/>
            </a:solidFill>
          </a:ln>
        </p:spPr>
        <p:txBody>
          <a:bodyPr lIns="34289" rIns="34289" anchor="ctr"/>
          <a:lstStyle/>
          <a:p>
            <a:pPr algn="ctr">
              <a:defRPr>
                <a:solidFill>
                  <a:srgbClr val="75BB51"/>
                </a:solidFill>
              </a:defRPr>
            </a:pPr>
            <a:endParaRPr sz="1050"/>
          </a:p>
        </p:txBody>
      </p:sp>
      <p:sp>
        <p:nvSpPr>
          <p:cNvPr id="129" name="Principal organização não-governamental  de combate a corrupção no mundo…"/>
          <p:cNvSpPr txBox="1"/>
          <p:nvPr/>
        </p:nvSpPr>
        <p:spPr>
          <a:xfrm>
            <a:off x="683419" y="2576512"/>
            <a:ext cx="2858691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50"/>
              <a:t>Principal organização não-governamental </a:t>
            </a:r>
            <a:br>
              <a:rPr sz="1050"/>
            </a:br>
            <a:r>
              <a:rPr sz="1050"/>
              <a:t>de combate a corrupção no mundo </a:t>
            </a:r>
          </a:p>
          <a:p>
            <a: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050"/>
          </a:p>
          <a:p>
            <a: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50"/>
              <a:t>Atuação apartidária e com enfoque sistêmico –</a:t>
            </a:r>
            <a:br>
              <a:rPr sz="1050"/>
            </a:br>
            <a:r>
              <a:rPr sz="1050"/>
              <a:t>e isso á 25 anos</a:t>
            </a:r>
          </a:p>
          <a:p>
            <a: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050"/>
          </a:p>
          <a:p>
            <a: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50"/>
              <a:t>Representação em mais de 110 países </a:t>
            </a:r>
            <a:br>
              <a:rPr sz="1050"/>
            </a:br>
            <a:r>
              <a:rPr sz="1050"/>
              <a:t>e territórios</a:t>
            </a:r>
          </a:p>
          <a:p>
            <a: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050"/>
          </a:p>
          <a:p>
            <a:pPr>
              <a:defRPr sz="1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050"/>
              <a:t>Restabelecendo a presencia da TI no Brasil e iniciando a atuação em diversas áreas temáticas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7962" y="4614239"/>
            <a:ext cx="1354175" cy="42591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83"/>
          <p:cNvSpPr txBox="1"/>
          <p:nvPr/>
        </p:nvSpPr>
        <p:spPr>
          <a:xfrm>
            <a:off x="1969617" y="242869"/>
            <a:ext cx="56493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>
                <a:solidFill>
                  <a:srgbClr val="0B5394"/>
                </a:solidFill>
                <a:latin typeface="Dosis"/>
                <a:ea typeface="Dosis"/>
                <a:cs typeface="Dosis"/>
                <a:sym typeface="Dosis"/>
              </a:rPr>
              <a:t>10. DESBUROCRATIZAÇÃO DO ESTADO</a:t>
            </a:r>
            <a:endParaRPr sz="21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71" name="Google Shape;471;p83"/>
          <p:cNvSpPr txBox="1"/>
          <p:nvPr/>
        </p:nvSpPr>
        <p:spPr>
          <a:xfrm>
            <a:off x="1529813" y="1286663"/>
            <a:ext cx="72816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Conselho Nacional para a Desburocratização: </a:t>
            </a:r>
            <a:r>
              <a:rPr lang="pt-BR" sz="19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metas para adoção de medidas e ações ao longo de cada ano.</a:t>
            </a:r>
            <a:r>
              <a:rPr lang="pt-BR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9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Carta de Serviços: </a:t>
            </a:r>
            <a:r>
              <a:rPr lang="pt-BR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informações claras e precisas sobre cada um 41 dos serviços prestados, incluindo os requisitos e documentos necessários ao acesso e etapas de processamento. </a:t>
            </a:r>
            <a:endParaRPr sz="18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84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84"/>
          <p:cNvSpPr/>
          <p:nvPr/>
        </p:nvSpPr>
        <p:spPr>
          <a:xfrm rot="10800000" flipH="1">
            <a:off x="-646290" y="1"/>
            <a:ext cx="5474682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84"/>
          <p:cNvSpPr txBox="1"/>
          <p:nvPr/>
        </p:nvSpPr>
        <p:spPr>
          <a:xfrm>
            <a:off x="157426" y="162237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8. MEDIDAS ANTICORRUPÇÃO NO SETOR PRIVADO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84"/>
          <p:cNvSpPr/>
          <p:nvPr/>
        </p:nvSpPr>
        <p:spPr>
          <a:xfrm>
            <a:off x="358436" y="1605491"/>
            <a:ext cx="4062900" cy="3078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41. REGULAMENTAÇÃO DO LOBBY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80" name="Google Shape;480;p84"/>
          <p:cNvSpPr/>
          <p:nvPr/>
        </p:nvSpPr>
        <p:spPr>
          <a:xfrm>
            <a:off x="358436" y="1949366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42.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EXIGÊNCIA DE COMPLIANCE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EM GRANDES LICITAÇÕES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81" name="Google Shape;481;p84"/>
          <p:cNvSpPr/>
          <p:nvPr/>
        </p:nvSpPr>
        <p:spPr>
          <a:xfrm>
            <a:off x="358437" y="2509336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43.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INCENTIVO A PROGRAMAS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 INTEGRIDADE NA LEI ANTICORRUPÇÃO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82" name="Google Shape;482;p84"/>
          <p:cNvSpPr/>
          <p:nvPr/>
        </p:nvSpPr>
        <p:spPr>
          <a:xfrm>
            <a:off x="358437" y="3079781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44.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CLAWBACK: DEVOLUÇÃO DOS BÔNUS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 INCENTIVOS PELOS EXECUTIVOS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83" name="Google Shape;483;p84"/>
          <p:cNvSpPr/>
          <p:nvPr/>
        </p:nvSpPr>
        <p:spPr>
          <a:xfrm>
            <a:off x="358437" y="3658613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RESPONSABILIDADE DAS EMPRESAS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POR CORRUPÇÃO PRIVADA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84" name="Google Shape;484;p84"/>
          <p:cNvSpPr/>
          <p:nvPr/>
        </p:nvSpPr>
        <p:spPr>
          <a:xfrm>
            <a:off x="358434" y="4237446"/>
            <a:ext cx="4062900" cy="54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46. </a:t>
            </a:r>
            <a:r>
              <a:rPr lang="pt-BR" sz="1400" b="1" i="0" u="none" strike="noStrike" cap="none">
                <a:latin typeface="Dosis"/>
                <a:ea typeface="Dosis"/>
                <a:cs typeface="Dosis"/>
                <a:sym typeface="Dosis"/>
              </a:rPr>
              <a:t>CRIMINALIZAÇÃO DA CORRUPÇÃO PRIVADA</a:t>
            </a:r>
            <a:endParaRPr sz="1400" b="0" i="0" u="none" strike="noStrike" cap="none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7962" y="4614239"/>
            <a:ext cx="1354175" cy="42591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5"/>
          <p:cNvSpPr txBox="1"/>
          <p:nvPr/>
        </p:nvSpPr>
        <p:spPr>
          <a:xfrm>
            <a:off x="2028774" y="207478"/>
            <a:ext cx="56493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>
                <a:solidFill>
                  <a:srgbClr val="0B5394"/>
                </a:solidFill>
                <a:latin typeface="Dosis"/>
                <a:ea typeface="Dosis"/>
                <a:cs typeface="Dosis"/>
                <a:sym typeface="Dosis"/>
              </a:rPr>
              <a:t>41. REGULAMENTAÇÃO DO LOBBY</a:t>
            </a:r>
            <a:endParaRPr sz="21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92" name="Google Shape;492;p85"/>
          <p:cNvSpPr txBox="1"/>
          <p:nvPr/>
        </p:nvSpPr>
        <p:spPr>
          <a:xfrm>
            <a:off x="1514691" y="843806"/>
            <a:ext cx="73674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Registro público das interações</a:t>
            </a:r>
            <a:r>
              <a:rPr lang="pt-BR" sz="2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entre agentes de relações governamentais e autoridades</a:t>
            </a:r>
            <a:endParaRPr sz="2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Credenciamento </a:t>
            </a:r>
            <a:r>
              <a:rPr lang="pt-BR" sz="2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perante o órgão ou entidade responsável pelo controle de sua atuação.</a:t>
            </a:r>
            <a:endParaRPr sz="2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Propõe que seja dado </a:t>
            </a:r>
            <a:r>
              <a:rPr lang="pt-BR" sz="23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igual espaço e oportunidade a partes que representem interesses conflitantes</a:t>
            </a:r>
            <a:r>
              <a:rPr lang="pt-BR" sz="2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na formulação de política pública e propostas legislativas.</a:t>
            </a:r>
            <a:endParaRPr sz="2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86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86"/>
          <p:cNvSpPr/>
          <p:nvPr/>
        </p:nvSpPr>
        <p:spPr>
          <a:xfrm rot="10800000" flipH="1">
            <a:off x="-646291" y="-15586"/>
            <a:ext cx="5910246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86"/>
          <p:cNvSpPr txBox="1"/>
          <p:nvPr/>
        </p:nvSpPr>
        <p:spPr>
          <a:xfrm>
            <a:off x="153616" y="54140"/>
            <a:ext cx="44856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10. APRIMORAMENTO DA RESPOSTA DO ESTADO À CORRUPÇÃO NO ÂMBITO PENAL E PROCESSUAL PENAL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86"/>
          <p:cNvSpPr/>
          <p:nvPr/>
        </p:nvSpPr>
        <p:spPr>
          <a:xfrm>
            <a:off x="157426" y="1383190"/>
            <a:ext cx="48159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52. ARQUIVAMENTO DE CASOS PENAIS COM MENOR PERSPECTIVA ÚTIL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1" name="Google Shape;501;p86"/>
          <p:cNvSpPr/>
          <p:nvPr/>
        </p:nvSpPr>
        <p:spPr>
          <a:xfrm>
            <a:off x="153616" y="1938499"/>
            <a:ext cx="48234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53.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CRIA GATILHO DE EFICIÊNCIA PARA ATINGIR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 DURAÇÃO RAZOÁVEL DO PROCESSO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2" name="Google Shape;502;p86"/>
          <p:cNvSpPr/>
          <p:nvPr/>
        </p:nvSpPr>
        <p:spPr>
          <a:xfrm>
            <a:off x="157426" y="2486014"/>
            <a:ext cx="4823400" cy="39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54.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IMPRIME MAIOR CELERIDADE AO SISTEMA RECURSAL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3" name="Google Shape;503;p86"/>
          <p:cNvSpPr/>
          <p:nvPr/>
        </p:nvSpPr>
        <p:spPr>
          <a:xfrm>
            <a:off x="157426" y="2932656"/>
            <a:ext cx="48234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IMPRIME MAIOR CELERIDADE AOS AGRAVOS EM TRIBUNAIS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4" name="Google Shape;504;p86"/>
          <p:cNvSpPr/>
          <p:nvPr/>
        </p:nvSpPr>
        <p:spPr>
          <a:xfrm>
            <a:off x="157426" y="3481904"/>
            <a:ext cx="48234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56.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 A PRESCRIÇÃO PENAL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5" name="Google Shape;505;p86"/>
          <p:cNvSpPr/>
          <p:nvPr/>
        </p:nvSpPr>
        <p:spPr>
          <a:xfrm>
            <a:off x="157426" y="3815383"/>
            <a:ext cx="48234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57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. PROÍBE O INDULTO, A GRAÇA E A ANISTIA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PARA CONDENADOS POR CORRUPÇÃO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6" name="Google Shape;506;p86"/>
          <p:cNvSpPr/>
          <p:nvPr/>
        </p:nvSpPr>
        <p:spPr>
          <a:xfrm>
            <a:off x="157426" y="4353178"/>
            <a:ext cx="4823400" cy="40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58.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AUMENTA PENAS PARA CRIMES DE CORRUPÇÃO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7" name="Google Shape;507;p86"/>
          <p:cNvSpPr/>
          <p:nvPr/>
        </p:nvSpPr>
        <p:spPr>
          <a:xfrm>
            <a:off x="157426" y="4792430"/>
            <a:ext cx="48234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59. AUMENTA PENAS DA LEI DE LICITAÇÕES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7962" y="4614239"/>
            <a:ext cx="1354175" cy="425911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7"/>
          <p:cNvSpPr txBox="1"/>
          <p:nvPr/>
        </p:nvSpPr>
        <p:spPr>
          <a:xfrm>
            <a:off x="2028774" y="207478"/>
            <a:ext cx="56493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>
                <a:solidFill>
                  <a:srgbClr val="0B5394"/>
                </a:solidFill>
                <a:latin typeface="Dosis"/>
                <a:ea typeface="Dosis"/>
                <a:cs typeface="Dosis"/>
                <a:sym typeface="Dosis"/>
              </a:rPr>
              <a:t>52. ARQUIVAMENTO DE CASOS PENAIS COM MENOR PERSPECTIVA ÚTIL </a:t>
            </a:r>
            <a:endParaRPr sz="21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B5394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15" name="Google Shape;515;p87"/>
          <p:cNvSpPr txBox="1"/>
          <p:nvPr/>
        </p:nvSpPr>
        <p:spPr>
          <a:xfrm>
            <a:off x="1549913" y="1123650"/>
            <a:ext cx="73320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Princípio de </a:t>
            </a:r>
            <a:r>
              <a:rPr lang="pt-BR" sz="27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oportunidade da ação penal</a:t>
            </a: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Quando for </a:t>
            </a:r>
            <a:r>
              <a:rPr lang="pt-BR" sz="27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insignificante a lesão ao bem jurídico tutelado</a:t>
            </a: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 em razão da qualidade da prova, for baixa a probabilidade de êxito da ação penal; ou, em razão da necessidade de </a:t>
            </a:r>
            <a:r>
              <a:rPr lang="pt-BR" sz="2700" b="0" i="0" u="none" strike="noStrike" cap="none">
                <a:solidFill>
                  <a:schemeClr val="dk1"/>
                </a:solidFill>
                <a:highlight>
                  <a:srgbClr val="D9EAD3"/>
                </a:highlight>
                <a:latin typeface="Montserrat"/>
                <a:ea typeface="Montserrat"/>
                <a:cs typeface="Montserrat"/>
                <a:sym typeface="Montserrat"/>
              </a:rPr>
              <a:t>racionalizar </a:t>
            </a:r>
            <a:r>
              <a:rPr lang="pt-BR" sz="2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emprego de recursos materiais e humanos.</a:t>
            </a:r>
            <a:endParaRPr sz="2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75595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599" y="76200"/>
            <a:ext cx="1828202" cy="1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88"/>
          <p:cNvSpPr txBox="1">
            <a:spLocks noGrp="1"/>
          </p:cNvSpPr>
          <p:nvPr>
            <p:ph type="sldNum" idx="12"/>
          </p:nvPr>
        </p:nvSpPr>
        <p:spPr>
          <a:xfrm>
            <a:off x="8794324" y="4908950"/>
            <a:ext cx="3498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BR" sz="1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fld>
            <a:endParaRPr sz="1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88"/>
          <p:cNvSpPr txBox="1">
            <a:spLocks noGrp="1"/>
          </p:cNvSpPr>
          <p:nvPr>
            <p:ph type="title" idx="4294967295"/>
          </p:nvPr>
        </p:nvSpPr>
        <p:spPr>
          <a:xfrm>
            <a:off x="666200" y="1394375"/>
            <a:ext cx="6678900" cy="18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</a:pP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POR QUE AS </a:t>
            </a:r>
            <a:r>
              <a:rPr lang="pt-BR" sz="3000" b="1" i="0" u="none" strike="noStrike" cap="none">
                <a:solidFill>
                  <a:srgbClr val="1B7EA1"/>
                </a:solidFill>
                <a:latin typeface="Montserrat"/>
                <a:ea typeface="Montserrat"/>
                <a:cs typeface="Montserrat"/>
                <a:sym typeface="Montserrat"/>
              </a:rPr>
              <a:t>EMPRESAS</a:t>
            </a:r>
            <a:r>
              <a:rPr lang="pt-BR" sz="3000" b="1" i="0" u="none" strike="noStrike" cap="none">
                <a:solidFill>
                  <a:srgbClr val="607D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E AS </a:t>
            </a:r>
            <a:r>
              <a:rPr lang="pt-BR" sz="3000" b="1" i="0" u="none" strike="noStrike" cap="none">
                <a:solidFill>
                  <a:srgbClr val="1B7EA1"/>
                </a:solidFill>
                <a:latin typeface="Montserrat"/>
                <a:ea typeface="Montserrat"/>
                <a:cs typeface="Montserrat"/>
                <a:sym typeface="Montserrat"/>
              </a:rPr>
              <a:t>PESSOAS </a:t>
            </a: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ESCOLHEM </a:t>
            </a:r>
            <a:r>
              <a:rPr lang="pt-BR" sz="3000" b="1" i="0" u="none" strike="noStrike" cap="none">
                <a:solidFill>
                  <a:srgbClr val="1B7EA1"/>
                </a:solidFill>
                <a:latin typeface="Montserrat"/>
                <a:ea typeface="Montserrat"/>
                <a:cs typeface="Montserrat"/>
                <a:sym typeface="Montserrat"/>
              </a:rPr>
              <a:t>DOAR</a:t>
            </a: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PARA CAMPANHAS ELEITORAIS?</a:t>
            </a:r>
            <a:endParaRPr sz="3000" b="1" i="0" u="none" strike="noStrike" cap="none">
              <a:solidFill>
                <a:srgbClr val="607D8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3" name="Google Shape;523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33824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0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S NOVAS MEDIDAS  CONTRA A CORRUPÇÃO"/>
          <p:cNvSpPr txBox="1"/>
          <p:nvPr/>
        </p:nvSpPr>
        <p:spPr>
          <a:xfrm>
            <a:off x="342893" y="1067930"/>
            <a:ext cx="3632598" cy="90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lnSpc>
                <a:spcPts val="2100"/>
              </a:lnSpc>
              <a:defRPr sz="3200">
                <a:solidFill>
                  <a:srgbClr val="49B2E4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pt-BR" sz="2400" dirty="0"/>
              <a:t>CAMPANHA UNIDOS CONTRA A CORRUPÇÃO</a:t>
            </a:r>
            <a:endParaRPr sz="2400" dirty="0"/>
          </a:p>
        </p:txBody>
      </p:sp>
      <p:pic>
        <p:nvPicPr>
          <p:cNvPr id="157" name="Shape 241" descr="Shape 241"/>
          <p:cNvPicPr>
            <a:picLocks noChangeAspect="1"/>
          </p:cNvPicPr>
          <p:nvPr/>
        </p:nvPicPr>
        <p:blipFill>
          <a:blip r:embed="rId2">
            <a:extLst/>
          </a:blip>
          <a:srcRect l="57235" t="12985" r="3776" b="47142"/>
          <a:stretch>
            <a:fillRect/>
          </a:stretch>
        </p:blipFill>
        <p:spPr>
          <a:xfrm>
            <a:off x="282879" y="1778793"/>
            <a:ext cx="2757068" cy="1586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C8809D9E-B77E-DD4E-BD50-307870F3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255" y="798237"/>
            <a:ext cx="3768588" cy="37977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grey-ti.png"/>
          <p:cNvPicPr>
            <a:picLocks noGrp="1" noChangeAspect="1"/>
          </p:cNvPicPr>
          <p:nvPr>
            <p:ph type="pic" idx="20"/>
          </p:nvPr>
        </p:nvPicPr>
        <p:blipFill>
          <a:blip r:embed="rId3"/>
          <a:srcRect l="1158" r="1158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8000" y="428625"/>
            <a:ext cx="4752975" cy="5965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HEADING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Caption text…</a:t>
            </a:r>
          </a:p>
        </p:txBody>
      </p:sp>
      <p:pic>
        <p:nvPicPr>
          <p:cNvPr id="3" name="Imagem 2" descr="Uma imagem contendo pessoa, homem&#10;&#10;Descrição gerada com muito alta confiança">
            <a:extLst>
              <a:ext uri="{FF2B5EF4-FFF2-40B4-BE49-F238E27FC236}">
                <a16:creationId xmlns:a16="http://schemas.microsoft.com/office/drawing/2014/main" xmlns="" id="{CD1F3F06-26B3-43A8-A96C-551F471E0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" t="-19" r="11457" b="19"/>
          <a:stretch/>
        </p:blipFill>
        <p:spPr>
          <a:xfrm>
            <a:off x="-1" y="-710293"/>
            <a:ext cx="9144001" cy="644162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613EBC34-7635-4FFB-A754-31F675FA0CD0}"/>
              </a:ext>
            </a:extLst>
          </p:cNvPr>
          <p:cNvSpPr txBox="1"/>
          <p:nvPr/>
        </p:nvSpPr>
        <p:spPr>
          <a:xfrm>
            <a:off x="1169622" y="411511"/>
            <a:ext cx="275430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83% DOS BRASILEIROS RESPONDERAM QUE O CIDADÃO COMUM PODE FAZER DIFERENÇA NA LUTA CONTRA A  CORRUPÇÃO</a:t>
            </a:r>
            <a:endParaRPr lang="en-GB" sz="27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xmlns="" id="{E6CEE4DA-DD94-4079-A5EA-8C01E2828607}"/>
              </a:ext>
            </a:extLst>
          </p:cNvPr>
          <p:cNvCxnSpPr/>
          <p:nvPr/>
        </p:nvCxnSpPr>
        <p:spPr>
          <a:xfrm flipH="1">
            <a:off x="2627784" y="4299942"/>
            <a:ext cx="118813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Shape 241">
            <a:extLst>
              <a:ext uri="{FF2B5EF4-FFF2-40B4-BE49-F238E27FC236}">
                <a16:creationId xmlns:a16="http://schemas.microsoft.com/office/drawing/2014/main" xmlns="" id="{158F565D-3851-4CFE-9582-5B84C25B19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7235" t="12985" r="3777" b="47143"/>
          <a:stretch/>
        </p:blipFill>
        <p:spPr>
          <a:xfrm>
            <a:off x="7689543" y="4221318"/>
            <a:ext cx="1364992" cy="785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10514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4">
            <a:alphaModFix/>
          </a:blip>
          <a:srcRect l="57235" t="12985" r="3777" b="47143"/>
          <a:stretch/>
        </p:blipFill>
        <p:spPr>
          <a:xfrm>
            <a:off x="1673727" y="71276"/>
            <a:ext cx="5796552" cy="33345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4A242E6-9630-B846-9622-FABFE0D255A4}"/>
              </a:ext>
            </a:extLst>
          </p:cNvPr>
          <p:cNvSpPr txBox="1"/>
          <p:nvPr/>
        </p:nvSpPr>
        <p:spPr>
          <a:xfrm>
            <a:off x="1409116" y="3170075"/>
            <a:ext cx="6319359" cy="5770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90" tIns="34290" rIns="34290" bIns="34290" numCol="1" spcCol="38100" rtlCol="0" anchor="t">
            <a:spAutoFit/>
          </a:bodyPr>
          <a:lstStyle/>
          <a:p>
            <a:pPr defTabSz="342900"/>
            <a:r>
              <a:rPr lang="es-ES_tradnl" sz="3300" b="1" dirty="0"/>
              <a:t>ASSINE, DIVULGUE, MOBILIZE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53F44C1-7039-6F4B-8580-4390CB8D12E4}"/>
              </a:ext>
            </a:extLst>
          </p:cNvPr>
          <p:cNvSpPr txBox="1"/>
          <p:nvPr/>
        </p:nvSpPr>
        <p:spPr>
          <a:xfrm>
            <a:off x="601861" y="3880887"/>
            <a:ext cx="7940279" cy="48474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defTabSz="342900"/>
            <a:r>
              <a:rPr lang="es-ES_tradnl" sz="2700" b="1" dirty="0"/>
              <a:t>WWW.UNIDOSCONTRAACORRUPCAO.ORG.BR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BE0498C-6716-5C48-A84B-D966884EECFE}"/>
              </a:ext>
            </a:extLst>
          </p:cNvPr>
          <p:cNvSpPr txBox="1"/>
          <p:nvPr/>
        </p:nvSpPr>
        <p:spPr>
          <a:xfrm>
            <a:off x="601861" y="4434527"/>
            <a:ext cx="7940279" cy="48474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algn="ctr" defTabSz="342900"/>
            <a:r>
              <a:rPr lang="es-ES_tradnl" sz="2700" b="1" dirty="0" err="1"/>
              <a:t>relacionamento@br.transparency.org.br</a:t>
            </a:r>
            <a:endParaRPr lang="es-ES_tradnl" sz="2700" b="1" dirty="0"/>
          </a:p>
        </p:txBody>
      </p:sp>
    </p:spTree>
    <p:extLst>
      <p:ext uri="{BB962C8B-B14F-4D97-AF65-F5344CB8AC3E}">
        <p14:creationId xmlns:p14="http://schemas.microsoft.com/office/powerpoint/2010/main" val="2704244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89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89"/>
          <p:cNvSpPr/>
          <p:nvPr/>
        </p:nvSpPr>
        <p:spPr>
          <a:xfrm rot="10800000" flipH="1">
            <a:off x="-575239" y="85723"/>
            <a:ext cx="4572018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89"/>
          <p:cNvSpPr txBox="1"/>
          <p:nvPr/>
        </p:nvSpPr>
        <p:spPr>
          <a:xfrm>
            <a:off x="256865" y="192693"/>
            <a:ext cx="37398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1.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SISTEMAS, CONSELHOS E DIRETRIZES NACIONAIS ANTICORRUPÇÃO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9"/>
          <p:cNvSpPr/>
          <p:nvPr/>
        </p:nvSpPr>
        <p:spPr>
          <a:xfrm>
            <a:off x="256865" y="1968346"/>
            <a:ext cx="3451800" cy="7257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1. SISTEMA NACIONAL DE CONTROLE SOCIAL E INTEGRIDADE PÚBLICA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2" name="Google Shape;532;p89"/>
          <p:cNvSpPr/>
          <p:nvPr/>
        </p:nvSpPr>
        <p:spPr>
          <a:xfrm>
            <a:off x="256865" y="2848926"/>
            <a:ext cx="3451800" cy="46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2. CONSELHO NACIONAL DE ESTADO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3" name="Google Shape;533;p89"/>
          <p:cNvSpPr/>
          <p:nvPr/>
        </p:nvSpPr>
        <p:spPr>
          <a:xfrm>
            <a:off x="256865" y="3433883"/>
            <a:ext cx="34518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3. PREVENÇÃO DE CORRUPÇÃO NAS CONTRATAÇÕES PÚBLICAS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1521" y="742950"/>
            <a:ext cx="6492479" cy="327421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ÍNDICE DE PERCEPÇÃO  DA CORRUPÇÃO (IPC)"/>
          <p:cNvSpPr txBox="1"/>
          <p:nvPr/>
        </p:nvSpPr>
        <p:spPr>
          <a:xfrm>
            <a:off x="400050" y="1087040"/>
            <a:ext cx="2057400" cy="144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>
              <a:lnSpc>
                <a:spcPts val="2100"/>
              </a:lnSpc>
              <a:defRPr sz="3200">
                <a:solidFill>
                  <a:srgbClr val="49B2E4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2400"/>
              <a:t>ÍNDICE DE PERCEPÇÃO </a:t>
            </a:r>
            <a:br>
              <a:rPr sz="2400"/>
            </a:br>
            <a:r>
              <a:rPr sz="2400"/>
              <a:t>DA CORRUPÇÃO (IPC)</a:t>
            </a:r>
          </a:p>
        </p:txBody>
      </p:sp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0981" y="3894534"/>
            <a:ext cx="4587479" cy="9608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" name="Gruppieren"/>
          <p:cNvGrpSpPr/>
          <p:nvPr/>
        </p:nvGrpSpPr>
        <p:grpSpPr>
          <a:xfrm>
            <a:off x="403622" y="2459831"/>
            <a:ext cx="3132535" cy="2226470"/>
            <a:chOff x="0" y="0"/>
            <a:chExt cx="4176712" cy="2968625"/>
          </a:xfrm>
        </p:grpSpPr>
        <p:pic>
          <p:nvPicPr>
            <p:cNvPr id="136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44891" cy="2553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31822" y="267129"/>
              <a:ext cx="2044891" cy="2344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211" y="2689813"/>
              <a:ext cx="1998250" cy="278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90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90"/>
          <p:cNvSpPr/>
          <p:nvPr/>
        </p:nvSpPr>
        <p:spPr>
          <a:xfrm rot="10800000" flipH="1">
            <a:off x="-575239" y="-2"/>
            <a:ext cx="521829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90"/>
          <p:cNvSpPr txBox="1"/>
          <p:nvPr/>
        </p:nvSpPr>
        <p:spPr>
          <a:xfrm>
            <a:off x="163959" y="625828"/>
            <a:ext cx="37398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2. PARTICIPAÇÃO E CONTROLE SOCIAL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90"/>
          <p:cNvSpPr/>
          <p:nvPr/>
        </p:nvSpPr>
        <p:spPr>
          <a:xfrm>
            <a:off x="332811" y="1745360"/>
            <a:ext cx="38889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DEMOCRACIA POPULAR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42" name="Google Shape;542;p90"/>
          <p:cNvSpPr/>
          <p:nvPr/>
        </p:nvSpPr>
        <p:spPr>
          <a:xfrm>
            <a:off x="332810" y="2095430"/>
            <a:ext cx="3888900" cy="50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PROCESSO LEGISLATIVO PARTICIPATIVO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43" name="Google Shape;543;p90"/>
          <p:cNvSpPr/>
          <p:nvPr/>
        </p:nvSpPr>
        <p:spPr>
          <a:xfrm>
            <a:off x="332809" y="2632722"/>
            <a:ext cx="3888900" cy="4890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6. POLÍTICA NACIONAL DE DADOS ABERTOS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44" name="Google Shape;544;p90"/>
          <p:cNvSpPr/>
          <p:nvPr/>
        </p:nvSpPr>
        <p:spPr>
          <a:xfrm>
            <a:off x="332813" y="3183909"/>
            <a:ext cx="3888900" cy="7017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7. INSTITUTO NACIONAL DE ACESSO À INFORMAÇÃO E APERFEIÇOAMENTO DA LEI DE ACESSO À INFORMAÇÃO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45" name="Google Shape;545;p90"/>
          <p:cNvSpPr/>
          <p:nvPr/>
        </p:nvSpPr>
        <p:spPr>
          <a:xfrm>
            <a:off x="332814" y="3925104"/>
            <a:ext cx="38889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`8. PROTEÇÃO DO DENUNCIANTE DE BOA-FÉ (“WHISTLEBLOWER”)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46" name="Google Shape;546;p90"/>
          <p:cNvSpPr/>
          <p:nvPr/>
        </p:nvSpPr>
        <p:spPr>
          <a:xfrm>
            <a:off x="332818" y="4485692"/>
            <a:ext cx="3888900" cy="45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9.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APERFEIÇOAMENTO DA AÇÃO POPULAR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91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-77451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1"/>
          <p:cNvSpPr/>
          <p:nvPr/>
        </p:nvSpPr>
        <p:spPr>
          <a:xfrm rot="10800000" flipH="1">
            <a:off x="-575239" y="-2"/>
            <a:ext cx="521829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91"/>
          <p:cNvSpPr txBox="1"/>
          <p:nvPr/>
        </p:nvSpPr>
        <p:spPr>
          <a:xfrm>
            <a:off x="256865" y="518984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3. PREVENÇÃO DA CORRUPÇÃO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91"/>
          <p:cNvSpPr/>
          <p:nvPr/>
        </p:nvSpPr>
        <p:spPr>
          <a:xfrm>
            <a:off x="317549" y="1597794"/>
            <a:ext cx="3679200" cy="3078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10. DESBUROCRATIZAÇÃO DO ESTADO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55" name="Google Shape;555;p91"/>
          <p:cNvSpPr/>
          <p:nvPr/>
        </p:nvSpPr>
        <p:spPr>
          <a:xfrm>
            <a:off x="317547" y="2077706"/>
            <a:ext cx="36792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11. ANTICORRUPÇÃO NAS ESCOLAS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56" name="Google Shape;556;p91"/>
          <p:cNvSpPr/>
          <p:nvPr/>
        </p:nvSpPr>
        <p:spPr>
          <a:xfrm>
            <a:off x="317548" y="2538236"/>
            <a:ext cx="36792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12. </a:t>
            </a:r>
            <a:r>
              <a:rPr lang="pt-BR" sz="1400" b="1" i="0" u="none" strike="noStrike" cap="none">
                <a:latin typeface="Dosis"/>
                <a:ea typeface="Dosis"/>
                <a:cs typeface="Dosis"/>
                <a:sym typeface="Dosis"/>
              </a:rPr>
              <a:t>SEGUROS DE CONTRATOS PÚBLICOS (“PERFORMANCE BONDS”)</a:t>
            </a:r>
            <a:endParaRPr sz="1400" b="0" i="0" u="none" strike="noStrike" cap="none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57" name="Google Shape;557;p91"/>
          <p:cNvSpPr/>
          <p:nvPr/>
        </p:nvSpPr>
        <p:spPr>
          <a:xfrm>
            <a:off x="317550" y="3198530"/>
            <a:ext cx="3679200" cy="51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Dosis"/>
                <a:ea typeface="Dosis"/>
                <a:cs typeface="Dosis"/>
                <a:sym typeface="Dosis"/>
              </a:rPr>
              <a:t>13. </a:t>
            </a:r>
            <a:r>
              <a:rPr lang="pt-BR" sz="1400" b="1" i="0" u="none" strike="noStrike" cap="none">
                <a:latin typeface="Dosis"/>
                <a:ea typeface="Dosis"/>
                <a:cs typeface="Dosis"/>
                <a:sym typeface="Dosis"/>
              </a:rPr>
              <a:t>TRANSPARÊNCIA DO BENEFICIÁRIO FINAL</a:t>
            </a:r>
            <a:endParaRPr sz="1400" b="0" i="0" u="none" strike="noStrike" cap="none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58" name="Google Shape;558;p91"/>
          <p:cNvSpPr/>
          <p:nvPr/>
        </p:nvSpPr>
        <p:spPr>
          <a:xfrm>
            <a:off x="317550" y="3786942"/>
            <a:ext cx="36792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14. REGULAÇÃO DA CIRCULAÇÃO DE DINHEIRO EM ESPÉCIE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92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92"/>
          <p:cNvSpPr/>
          <p:nvPr/>
        </p:nvSpPr>
        <p:spPr>
          <a:xfrm rot="10800000" flipH="1">
            <a:off x="-646290" y="2"/>
            <a:ext cx="521829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92"/>
          <p:cNvSpPr txBox="1"/>
          <p:nvPr/>
        </p:nvSpPr>
        <p:spPr>
          <a:xfrm>
            <a:off x="287205" y="13379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4. ELEIÇÕES E PARTIDOS POLÍTICOS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92"/>
          <p:cNvSpPr/>
          <p:nvPr/>
        </p:nvSpPr>
        <p:spPr>
          <a:xfrm>
            <a:off x="265571" y="1025117"/>
            <a:ext cx="41094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15. TRANSPARÊNCIA, RESPONSABILIDADE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E DEMOCRACIA PARTIDÁRIAS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67" name="Google Shape;567;p92"/>
          <p:cNvSpPr/>
          <p:nvPr/>
        </p:nvSpPr>
        <p:spPr>
          <a:xfrm>
            <a:off x="265570" y="1694480"/>
            <a:ext cx="4109400" cy="738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16.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CRIAÇÃO DO TETO DE DOAÇÃO E AUTOFINANCIAMENTO ELEITORAL E EXTINÇÃO DO “FUNDÃO”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68" name="Google Shape;568;p92"/>
          <p:cNvSpPr/>
          <p:nvPr/>
        </p:nvSpPr>
        <p:spPr>
          <a:xfrm>
            <a:off x="265571" y="2567544"/>
            <a:ext cx="41094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17.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LEI ELEITORAL MAIS EFETIVA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69" name="Google Shape;569;p92"/>
          <p:cNvSpPr/>
          <p:nvPr/>
        </p:nvSpPr>
        <p:spPr>
          <a:xfrm>
            <a:off x="265571" y="2981728"/>
            <a:ext cx="41094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18.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EXTINÇÃO DA COMPETÊNCIA CRIMINAL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DA JUSTIÇA ELEITORAL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70" name="Google Shape;570;p92"/>
          <p:cNvSpPr/>
          <p:nvPr/>
        </p:nvSpPr>
        <p:spPr>
          <a:xfrm>
            <a:off x="265570" y="3646385"/>
            <a:ext cx="4109400" cy="74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980000"/>
                </a:solidFill>
                <a:latin typeface="Dosis"/>
                <a:ea typeface="Dosis"/>
                <a:cs typeface="Dosis"/>
                <a:sym typeface="Dosis"/>
              </a:rPr>
              <a:t>19</a:t>
            </a: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. ESTENDE OS DEVERES DA LEI DE LAVAGEM DE DINHEIRO PARA PARTIDOS POLÍTICOS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71" name="Google Shape;571;p92"/>
          <p:cNvSpPr/>
          <p:nvPr/>
        </p:nvSpPr>
        <p:spPr>
          <a:xfrm>
            <a:off x="265571" y="4509805"/>
            <a:ext cx="4129800" cy="49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980000"/>
                </a:solidFill>
                <a:latin typeface="Dosis"/>
                <a:ea typeface="Dosis"/>
                <a:cs typeface="Dosis"/>
                <a:sym typeface="Dosis"/>
              </a:rPr>
              <a:t>20</a:t>
            </a: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. CRIMINALIZAÇÃO DO “CAIXA 2” ELEITORAL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93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93"/>
          <p:cNvSpPr/>
          <p:nvPr/>
        </p:nvSpPr>
        <p:spPr>
          <a:xfrm rot="10800000" flipH="1">
            <a:off x="-646290" y="1"/>
            <a:ext cx="521829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93"/>
          <p:cNvSpPr txBox="1"/>
          <p:nvPr/>
        </p:nvSpPr>
        <p:spPr>
          <a:xfrm>
            <a:off x="157426" y="194121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5. RESPONSABILIZAÇÃO DE AGENTES PÚBLICOS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93"/>
          <p:cNvPicPr preferRelativeResize="0"/>
          <p:nvPr/>
        </p:nvPicPr>
        <p:blipFill rotWithShape="1">
          <a:blip r:embed="rId4">
            <a:alphaModFix/>
          </a:blip>
          <a:srcRect l="57236" t="12986" r="3774" b="47141"/>
          <a:stretch/>
        </p:blipFill>
        <p:spPr>
          <a:xfrm>
            <a:off x="7689542" y="4221317"/>
            <a:ext cx="1364990" cy="78523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93"/>
          <p:cNvSpPr/>
          <p:nvPr/>
        </p:nvSpPr>
        <p:spPr>
          <a:xfrm>
            <a:off x="154357" y="1597248"/>
            <a:ext cx="4247100" cy="3078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21. REDUÇÃO DO FORO PRIVILEGIADO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81" name="Google Shape;581;p93"/>
          <p:cNvSpPr/>
          <p:nvPr/>
        </p:nvSpPr>
        <p:spPr>
          <a:xfrm>
            <a:off x="157425" y="1968447"/>
            <a:ext cx="42471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22.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AUTORIZAÇÃO DA PRISÃO PREVENTIVA DE PARLAMENTARES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82" name="Google Shape;582;p93"/>
          <p:cNvSpPr/>
          <p:nvPr/>
        </p:nvSpPr>
        <p:spPr>
          <a:xfrm>
            <a:off x="157425" y="2555089"/>
            <a:ext cx="42471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23.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CRIMINALIZAÇÃO DO ENRIQUECIMENTO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ILÍCITO DE AGENTES PÚBLICOS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83" name="Google Shape;583;p93"/>
          <p:cNvSpPr/>
          <p:nvPr/>
        </p:nvSpPr>
        <p:spPr>
          <a:xfrm>
            <a:off x="157426" y="3159132"/>
            <a:ext cx="4247100" cy="3078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24.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 LEI DE ABUSO DE AUTORIDADE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84" name="Google Shape;584;p93"/>
          <p:cNvSpPr/>
          <p:nvPr/>
        </p:nvSpPr>
        <p:spPr>
          <a:xfrm>
            <a:off x="157426" y="3532258"/>
            <a:ext cx="42471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EXTINÇÃO DA APOSENTADORIA COMPULSÓRIA COMO PENA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85" name="Google Shape;585;p93"/>
          <p:cNvSpPr/>
          <p:nvPr/>
        </p:nvSpPr>
        <p:spPr>
          <a:xfrm>
            <a:off x="157426" y="4085850"/>
            <a:ext cx="4247100" cy="4629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26.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UNIFICAÇÃO DO REGIME DISCIPLINAR DO MP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86" name="Google Shape;586;p93"/>
          <p:cNvSpPr/>
          <p:nvPr/>
        </p:nvSpPr>
        <p:spPr>
          <a:xfrm>
            <a:off x="157425" y="4579865"/>
            <a:ext cx="42471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27.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CRIA O SISTEMA CORREICIONAL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ELETRÔNICO NO CNJ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94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94"/>
          <p:cNvSpPr/>
          <p:nvPr/>
        </p:nvSpPr>
        <p:spPr>
          <a:xfrm rot="10800000" flipH="1">
            <a:off x="-646290" y="46760"/>
            <a:ext cx="5218290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94"/>
          <p:cNvSpPr txBox="1"/>
          <p:nvPr/>
        </p:nvSpPr>
        <p:spPr>
          <a:xfrm>
            <a:off x="157426" y="194121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6. INVESTIDURA E INDEPENDÊNCIA DE AGENTES PÚBLICOS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94"/>
          <p:cNvPicPr preferRelativeResize="0"/>
          <p:nvPr/>
        </p:nvPicPr>
        <p:blipFill rotWithShape="1">
          <a:blip r:embed="rId4">
            <a:alphaModFix/>
          </a:blip>
          <a:srcRect l="57236" t="12986" r="3774" b="47141"/>
          <a:stretch/>
        </p:blipFill>
        <p:spPr>
          <a:xfrm>
            <a:off x="7689542" y="4221317"/>
            <a:ext cx="1364990" cy="78523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94"/>
          <p:cNvSpPr/>
          <p:nvPr/>
        </p:nvSpPr>
        <p:spPr>
          <a:xfrm>
            <a:off x="89466" y="1539187"/>
            <a:ext cx="43308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28.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CRITÉRIOS DE SELEÇÃO DOS MINISTROS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 CONSELHEIROS DOS TRIBUNAIS DE CONTAS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96" name="Google Shape;596;p94"/>
          <p:cNvSpPr/>
          <p:nvPr/>
        </p:nvSpPr>
        <p:spPr>
          <a:xfrm>
            <a:off x="89466" y="2098794"/>
            <a:ext cx="43308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29.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TRANSPARÊNCIA NA SELEÇÃO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 MINISTROS DO STF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97" name="Google Shape;597;p94"/>
          <p:cNvSpPr/>
          <p:nvPr/>
        </p:nvSpPr>
        <p:spPr>
          <a:xfrm>
            <a:off x="89469" y="2658402"/>
            <a:ext cx="4330800" cy="4419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30.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ALTERA A COMPOSIÇÃO DA JUSTIÇA ELEITORAL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98" name="Google Shape;598;p94"/>
          <p:cNvSpPr/>
          <p:nvPr/>
        </p:nvSpPr>
        <p:spPr>
          <a:xfrm>
            <a:off x="89469" y="3146987"/>
            <a:ext cx="4330800" cy="4749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31.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PROCESSO SELETIVO PARA CARGOS EM COMISSÃO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99" name="Google Shape;599;p94"/>
          <p:cNvSpPr/>
          <p:nvPr/>
        </p:nvSpPr>
        <p:spPr>
          <a:xfrm>
            <a:off x="89467" y="3666745"/>
            <a:ext cx="4330800" cy="4731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32. FICHA LIMPA PARA SERVIDORES PÚBLICOS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00" name="Google Shape;600;p94"/>
          <p:cNvSpPr/>
          <p:nvPr/>
        </p:nvSpPr>
        <p:spPr>
          <a:xfrm>
            <a:off x="89470" y="4176939"/>
            <a:ext cx="43308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33.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APERFEIÇOAMENTO DO CONSELHO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ADMINISTRATIVO DE DEFESA ECONÔMICA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01" name="Google Shape;601;p94"/>
          <p:cNvSpPr/>
          <p:nvPr/>
        </p:nvSpPr>
        <p:spPr>
          <a:xfrm>
            <a:off x="89466" y="4738917"/>
            <a:ext cx="4330800" cy="3078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34. LEI ORGÂNICA DA CGU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95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95"/>
          <p:cNvSpPr/>
          <p:nvPr/>
        </p:nvSpPr>
        <p:spPr>
          <a:xfrm rot="10800000" flipH="1">
            <a:off x="-646290" y="1"/>
            <a:ext cx="5474682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95"/>
          <p:cNvSpPr txBox="1"/>
          <p:nvPr/>
        </p:nvSpPr>
        <p:spPr>
          <a:xfrm>
            <a:off x="157426" y="194121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7. MELHORIAS DO CONTROLE INTERNO E EXTERNO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95"/>
          <p:cNvSpPr/>
          <p:nvPr/>
        </p:nvSpPr>
        <p:spPr>
          <a:xfrm>
            <a:off x="77449" y="1572930"/>
            <a:ext cx="45720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FORTALECIMENTO DO CONTROLE INTERNO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0" name="Google Shape;610;p95"/>
          <p:cNvSpPr/>
          <p:nvPr/>
        </p:nvSpPr>
        <p:spPr>
          <a:xfrm>
            <a:off x="77447" y="1919305"/>
            <a:ext cx="45720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36. PROGRAMA DE PREVENÇÃO DA CORRUPÇÃO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NA GESTÃO MUNICIPAL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1" name="Google Shape;611;p95"/>
          <p:cNvSpPr/>
          <p:nvPr/>
        </p:nvSpPr>
        <p:spPr>
          <a:xfrm>
            <a:off x="77447" y="2500383"/>
            <a:ext cx="45720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37.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SISTEMA DE DECLARAÇÃO DE BENS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 DIREITOS DOS SERVIDORES PÚBLICOS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2" name="Google Shape;612;p95"/>
          <p:cNvSpPr/>
          <p:nvPr/>
        </p:nvSpPr>
        <p:spPr>
          <a:xfrm>
            <a:off x="77447" y="3075342"/>
            <a:ext cx="45720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38.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AUDITORIA PATRIMONIAL ALEATÓRIA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 AGENTES PÚBLICOS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3" name="Google Shape;613;p95"/>
          <p:cNvSpPr/>
          <p:nvPr/>
        </p:nvSpPr>
        <p:spPr>
          <a:xfrm>
            <a:off x="77449" y="3650301"/>
            <a:ext cx="45720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39.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GESTÃO DE INFORMAÇÕES PARA DETECÇÃO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 CORRUPÇÃO DE FUNCIONÁRIOS PÚBLICOS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4" name="Google Shape;614;p95"/>
          <p:cNvSpPr/>
          <p:nvPr/>
        </p:nvSpPr>
        <p:spPr>
          <a:xfrm>
            <a:off x="77447" y="4210715"/>
            <a:ext cx="45720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40.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AUDITORIA ESTATAL SOBRE GOVERNANÇA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 EMPRESAS COM PARTICIPAÇÃO MINORITÁRIA DO ESTADO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96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96"/>
          <p:cNvSpPr/>
          <p:nvPr/>
        </p:nvSpPr>
        <p:spPr>
          <a:xfrm rot="10800000" flipH="1">
            <a:off x="-646290" y="1"/>
            <a:ext cx="5474682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96"/>
          <p:cNvSpPr txBox="1"/>
          <p:nvPr/>
        </p:nvSpPr>
        <p:spPr>
          <a:xfrm>
            <a:off x="157426" y="162237"/>
            <a:ext cx="37398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8. MEDIDAS ANTICORRUPÇÃO NO SETOR PRIVADO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96"/>
          <p:cNvSpPr/>
          <p:nvPr/>
        </p:nvSpPr>
        <p:spPr>
          <a:xfrm>
            <a:off x="358436" y="1605491"/>
            <a:ext cx="4062900" cy="3078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41. REGULAMENTAÇÃO DO LOBBY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3" name="Google Shape;623;p96"/>
          <p:cNvSpPr/>
          <p:nvPr/>
        </p:nvSpPr>
        <p:spPr>
          <a:xfrm>
            <a:off x="358436" y="1949366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42.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EXIGÊNCIA DE COMPLIANCE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EM GRANDES LICITAÇÕES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4" name="Google Shape;624;p96"/>
          <p:cNvSpPr/>
          <p:nvPr/>
        </p:nvSpPr>
        <p:spPr>
          <a:xfrm>
            <a:off x="358437" y="2509336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43.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INCENTIVO A PROGRAMAS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DE INTEGRIDADE NA LEI ANTICORRUPÇÃO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5" name="Google Shape;625;p96"/>
          <p:cNvSpPr/>
          <p:nvPr/>
        </p:nvSpPr>
        <p:spPr>
          <a:xfrm>
            <a:off x="358437" y="3079781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44.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CLAWBACK: DEVOLUÇÃO DOS BÔNUS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 INCENTIVOS PELOS EXECUTIVOS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6" name="Google Shape;626;p96"/>
          <p:cNvSpPr/>
          <p:nvPr/>
        </p:nvSpPr>
        <p:spPr>
          <a:xfrm>
            <a:off x="358437" y="3658613"/>
            <a:ext cx="40629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RESPONSABILIDADE DAS EMPRESAS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POR CORRUPÇÃO PRIVADA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27" name="Google Shape;627;p96"/>
          <p:cNvSpPr/>
          <p:nvPr/>
        </p:nvSpPr>
        <p:spPr>
          <a:xfrm>
            <a:off x="358434" y="4237446"/>
            <a:ext cx="4062900" cy="5406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46. CRIMINALIZAÇÃO DA CORRUPÇÃO PRIVADA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7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7"/>
          <p:cNvSpPr/>
          <p:nvPr/>
        </p:nvSpPr>
        <p:spPr>
          <a:xfrm rot="10800000" flipH="1">
            <a:off x="-646290" y="1"/>
            <a:ext cx="5076162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97"/>
          <p:cNvSpPr txBox="1"/>
          <p:nvPr/>
        </p:nvSpPr>
        <p:spPr>
          <a:xfrm>
            <a:off x="287948" y="345742"/>
            <a:ext cx="37398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9. INVESTIGAÇÃO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97"/>
          <p:cNvPicPr preferRelativeResize="0"/>
          <p:nvPr/>
        </p:nvPicPr>
        <p:blipFill rotWithShape="1">
          <a:blip r:embed="rId4">
            <a:alphaModFix/>
          </a:blip>
          <a:srcRect l="57236" t="12986" r="3774" b="47141"/>
          <a:stretch/>
        </p:blipFill>
        <p:spPr>
          <a:xfrm>
            <a:off x="7689542" y="4221317"/>
            <a:ext cx="1364990" cy="78523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97"/>
          <p:cNvSpPr/>
          <p:nvPr/>
        </p:nvSpPr>
        <p:spPr>
          <a:xfrm>
            <a:off x="287949" y="1486325"/>
            <a:ext cx="38964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47.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APERFEIÇOAMENTO DA COOPERAÇÃO JURÍDICA INTERNACIONAL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37" name="Google Shape;637;p97"/>
          <p:cNvSpPr/>
          <p:nvPr/>
        </p:nvSpPr>
        <p:spPr>
          <a:xfrm>
            <a:off x="287948" y="2116455"/>
            <a:ext cx="3896400" cy="4839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48.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EQUIPES CONJUNTAS DE INVESTIGAÇÃO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38" name="Google Shape;638;p97"/>
          <p:cNvSpPr/>
          <p:nvPr/>
        </p:nvSpPr>
        <p:spPr>
          <a:xfrm>
            <a:off x="287949" y="2731842"/>
            <a:ext cx="38964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49. PEDIDOS DE EXPLICAÇÃO</a:t>
            </a: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DE RIQUEZA INCOMPATÍVEL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39" name="Google Shape;639;p97"/>
          <p:cNvSpPr/>
          <p:nvPr/>
        </p:nvSpPr>
        <p:spPr>
          <a:xfrm>
            <a:off x="287948" y="3375632"/>
            <a:ext cx="3896400" cy="7236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50. MELHORIAS NOS ACORDOS DE LENIÊNCIA NAS LEIS ANTICORRUPÇÃO E DE IMPROBIDADE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40" name="Google Shape;640;p97"/>
          <p:cNvSpPr/>
          <p:nvPr/>
        </p:nvSpPr>
        <p:spPr>
          <a:xfrm>
            <a:off x="287948" y="4222048"/>
            <a:ext cx="3896400" cy="7386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51.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CONTINUIDADE DE INVESTIGAÇÕES CONEXAS ÀQUELAS DE FORO PRIVILEGIADO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98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98"/>
          <p:cNvSpPr/>
          <p:nvPr/>
        </p:nvSpPr>
        <p:spPr>
          <a:xfrm rot="10800000" flipH="1">
            <a:off x="-646291" y="-15586"/>
            <a:ext cx="5910246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98"/>
          <p:cNvSpPr txBox="1"/>
          <p:nvPr/>
        </p:nvSpPr>
        <p:spPr>
          <a:xfrm>
            <a:off x="153616" y="54140"/>
            <a:ext cx="44856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10. APRIMORAMENTO DA RESPOSTA DO ESTADO À CORRUPÇÃO NO ÂMBITO PENAL E PROCESSUAL PENAL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98"/>
          <p:cNvSpPr/>
          <p:nvPr/>
        </p:nvSpPr>
        <p:spPr>
          <a:xfrm>
            <a:off x="157426" y="1383190"/>
            <a:ext cx="48159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52. ARQUIVAMENTO DE CASOS PENAIS COM MENOR PERSPECTIVA ÚTIL</a:t>
            </a:r>
            <a:endParaRPr sz="1400" b="0" i="0" u="none" strike="noStrike" cap="none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49" name="Google Shape;649;p98"/>
          <p:cNvSpPr/>
          <p:nvPr/>
        </p:nvSpPr>
        <p:spPr>
          <a:xfrm>
            <a:off x="153616" y="1938499"/>
            <a:ext cx="48234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53.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CRIA GATILHO DE EFICIÊNCIA PARA ATINGIR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 DURAÇÃO RAZOÁVEL DO PROCESSO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0" name="Google Shape;650;p98"/>
          <p:cNvSpPr/>
          <p:nvPr/>
        </p:nvSpPr>
        <p:spPr>
          <a:xfrm>
            <a:off x="157426" y="2486014"/>
            <a:ext cx="4823400" cy="39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54.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IMPRIME MAIOR CELERIDADE AO SISTEMA RECURSAL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1" name="Google Shape;651;p98"/>
          <p:cNvSpPr/>
          <p:nvPr/>
        </p:nvSpPr>
        <p:spPr>
          <a:xfrm>
            <a:off x="157426" y="2932656"/>
            <a:ext cx="48234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IMPRIME MAIOR CELERIDADE AOS AGRAVOS EM TRIBUNAIS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2" name="Google Shape;652;p98"/>
          <p:cNvSpPr/>
          <p:nvPr/>
        </p:nvSpPr>
        <p:spPr>
          <a:xfrm>
            <a:off x="157426" y="3481904"/>
            <a:ext cx="48234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56.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 A PRESCRIÇÃO PENAL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3" name="Google Shape;653;p98"/>
          <p:cNvSpPr/>
          <p:nvPr/>
        </p:nvSpPr>
        <p:spPr>
          <a:xfrm>
            <a:off x="157426" y="3815383"/>
            <a:ext cx="4823400" cy="52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57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. PROÍBE O INDULTO, A GRAÇA E A ANISTIA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PARA CONDENADOS POR CORRUPÇÃO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4" name="Google Shape;654;p98"/>
          <p:cNvSpPr/>
          <p:nvPr/>
        </p:nvSpPr>
        <p:spPr>
          <a:xfrm>
            <a:off x="157426" y="4353178"/>
            <a:ext cx="4823400" cy="40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58.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AUMENTA PENAS PARA CRIMES DE CORRUPÇÃO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55" name="Google Shape;655;p98"/>
          <p:cNvSpPr/>
          <p:nvPr/>
        </p:nvSpPr>
        <p:spPr>
          <a:xfrm>
            <a:off x="157426" y="4792430"/>
            <a:ext cx="4823400" cy="30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59. AUMENTA PENAS DA LEI DE LICITAÇÕES</a:t>
            </a:r>
            <a:endParaRPr sz="1400" b="0" i="0" u="none" strike="noStrike" cap="none"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99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9"/>
          <p:cNvSpPr/>
          <p:nvPr/>
        </p:nvSpPr>
        <p:spPr>
          <a:xfrm rot="10800000" flipH="1">
            <a:off x="-646290" y="1"/>
            <a:ext cx="5595156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99"/>
          <p:cNvSpPr txBox="1"/>
          <p:nvPr/>
        </p:nvSpPr>
        <p:spPr>
          <a:xfrm>
            <a:off x="153616" y="54140"/>
            <a:ext cx="44856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11. APRIMORAMENTO DA RESPOSTA DO ESTADO À CORRUPÇÃO NO ÂMBITO DA IMPROBIDADE ADMINISTRATIVA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99"/>
          <p:cNvPicPr preferRelativeResize="0"/>
          <p:nvPr/>
        </p:nvPicPr>
        <p:blipFill rotWithShape="1">
          <a:blip r:embed="rId4">
            <a:alphaModFix/>
          </a:blip>
          <a:srcRect l="57236" t="12986" r="3774" b="47141"/>
          <a:stretch/>
        </p:blipFill>
        <p:spPr>
          <a:xfrm>
            <a:off x="7689542" y="4221317"/>
            <a:ext cx="1364990" cy="78523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99"/>
          <p:cNvSpPr/>
          <p:nvPr/>
        </p:nvSpPr>
        <p:spPr>
          <a:xfrm>
            <a:off x="153616" y="1460316"/>
            <a:ext cx="4579800" cy="5232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60. ESPECIALIZAÇÃO DE VARAS EM IMPROBIDADE E CORRUPÇÃO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65" name="Google Shape;665;p99"/>
          <p:cNvSpPr/>
          <p:nvPr/>
        </p:nvSpPr>
        <p:spPr>
          <a:xfrm>
            <a:off x="153616" y="2022526"/>
            <a:ext cx="45720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61.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AMPLIA CONCEITO DE AGENTE PÚBLICO NA LEI DE IMPROBIDADE ADMINISTRATIVA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66" name="Google Shape;666;p99"/>
          <p:cNvSpPr/>
          <p:nvPr/>
        </p:nvSpPr>
        <p:spPr>
          <a:xfrm>
            <a:off x="161236" y="2580102"/>
            <a:ext cx="4572000" cy="6666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62.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MELHORA RESPOSTA DA LEI DE IMPROBIDADE ADMINISTRATIVA PARA A FALTA DE PRESTAÇÃO DE CONTAS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67" name="Google Shape;667;p99"/>
          <p:cNvSpPr/>
          <p:nvPr/>
        </p:nvSpPr>
        <p:spPr>
          <a:xfrm>
            <a:off x="164030" y="3281399"/>
            <a:ext cx="45720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63.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 O SISTEMA DE PUNIÇÕES DA LEI DE IMPROBIDADE ADMINISTRATIVA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68" name="Google Shape;668;p99"/>
          <p:cNvSpPr/>
          <p:nvPr/>
        </p:nvSpPr>
        <p:spPr>
          <a:xfrm>
            <a:off x="164030" y="3824579"/>
            <a:ext cx="4572000" cy="523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64.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 AS REGRAS DE PRESCRIÇÃO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DA LEI DE IMPROBIDADE ADMINISTRATIVA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69" name="Google Shape;669;p99"/>
          <p:cNvSpPr/>
          <p:nvPr/>
        </p:nvSpPr>
        <p:spPr>
          <a:xfrm>
            <a:off x="156410" y="4382484"/>
            <a:ext cx="4579800" cy="7386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65.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IMPRIME MAIOR CELERIDADE AO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PROCESSAMENTO DE AÇÕES DE IMPROBIDADE ADMINISTRATIVA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7"/>
          <p:cNvSpPr txBox="1"/>
          <p:nvPr/>
        </p:nvSpPr>
        <p:spPr>
          <a:xfrm>
            <a:off x="2299725" y="1220926"/>
            <a:ext cx="5449200" cy="28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Conjunto de proposições de origem </a:t>
            </a:r>
            <a:r>
              <a:rPr lang="pt-BR" sz="3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mais plural </a:t>
            </a: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e capaz de </a:t>
            </a:r>
            <a:r>
              <a:rPr lang="pt-BR" sz="30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ampliar as formas</a:t>
            </a:r>
            <a:r>
              <a:rPr lang="pt-BR" sz="30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de enfrentar a corrupção.</a:t>
            </a:r>
            <a:endParaRPr sz="30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00"/>
          <p:cNvPicPr preferRelativeResize="0"/>
          <p:nvPr/>
        </p:nvPicPr>
        <p:blipFill rotWithShape="1">
          <a:blip r:embed="rId3">
            <a:alphaModFix/>
          </a:blip>
          <a:srcRect b="14376"/>
          <a:stretch/>
        </p:blipFill>
        <p:spPr>
          <a:xfrm>
            <a:off x="0" y="0"/>
            <a:ext cx="92989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100"/>
          <p:cNvSpPr/>
          <p:nvPr/>
        </p:nvSpPr>
        <p:spPr>
          <a:xfrm rot="10800000" flipH="1">
            <a:off x="-646290" y="1"/>
            <a:ext cx="5122494" cy="51435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12901"/>
                </a:lnTo>
                <a:lnTo>
                  <a:pt x="845" y="13549"/>
                </a:lnTo>
                <a:lnTo>
                  <a:pt x="0" y="1419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64310"/>
            </a:scheme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00"/>
          <p:cNvSpPr txBox="1"/>
          <p:nvPr/>
        </p:nvSpPr>
        <p:spPr>
          <a:xfrm>
            <a:off x="86375" y="237880"/>
            <a:ext cx="44856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Bloco 12. INSTRUMENTOS DE RECUPERAÇÃO DO DINHEIRO DESVIADO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100"/>
          <p:cNvPicPr preferRelativeResize="0"/>
          <p:nvPr/>
        </p:nvPicPr>
        <p:blipFill rotWithShape="1">
          <a:blip r:embed="rId4">
            <a:alphaModFix/>
          </a:blip>
          <a:srcRect l="57236" t="12986" r="3774" b="47141"/>
          <a:stretch/>
        </p:blipFill>
        <p:spPr>
          <a:xfrm>
            <a:off x="7689542" y="4221317"/>
            <a:ext cx="1364990" cy="78523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00"/>
          <p:cNvSpPr/>
          <p:nvPr/>
        </p:nvSpPr>
        <p:spPr>
          <a:xfrm>
            <a:off x="181549" y="1587185"/>
            <a:ext cx="3881700" cy="3078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66.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AÇÃO DE EXTINÇÃO DE DOMÍNIO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79" name="Google Shape;679;p100"/>
          <p:cNvSpPr/>
          <p:nvPr/>
        </p:nvSpPr>
        <p:spPr>
          <a:xfrm>
            <a:off x="181550" y="1959617"/>
            <a:ext cx="3881700" cy="3078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67.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CONFISCO ALARGADO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80" name="Google Shape;680;p100"/>
          <p:cNvSpPr/>
          <p:nvPr/>
        </p:nvSpPr>
        <p:spPr>
          <a:xfrm>
            <a:off x="181550" y="2332048"/>
            <a:ext cx="3881700" cy="6864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68.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APERFEIÇOA O BLOQUEIO DE BENS NA AÇÃO DE IMPROBIDADE ADMINISTRATIVA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81" name="Google Shape;681;p100"/>
          <p:cNvSpPr/>
          <p:nvPr/>
        </p:nvSpPr>
        <p:spPr>
          <a:xfrm>
            <a:off x="181550" y="3112077"/>
            <a:ext cx="3881700" cy="3078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69. </a:t>
            </a:r>
            <a:r>
              <a:rPr lang="pt-BR" sz="1400" b="1" i="0" u="none" strike="noStrike" cap="none">
                <a:solidFill>
                  <a:srgbClr val="3B3B3B"/>
                </a:solidFill>
                <a:latin typeface="Dosis"/>
                <a:ea typeface="Dosis"/>
                <a:cs typeface="Dosis"/>
                <a:sym typeface="Dosis"/>
              </a:rPr>
              <a:t>EXECUÇÃO CÍVEL DA PENA</a:t>
            </a:r>
            <a:endParaRPr sz="1400" b="0" i="0" u="none" strike="noStrike" cap="none">
              <a:solidFill>
                <a:srgbClr val="3B3B3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82" name="Google Shape;682;p100"/>
          <p:cNvSpPr/>
          <p:nvPr/>
        </p:nvSpPr>
        <p:spPr>
          <a:xfrm>
            <a:off x="181549" y="3489624"/>
            <a:ext cx="3881700" cy="307800"/>
          </a:xfrm>
          <a:prstGeom prst="rect">
            <a:avLst/>
          </a:prstGeom>
          <a:solidFill>
            <a:srgbClr val="96004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osis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70. RASTREAMENTO DE BENS</a:t>
            </a:r>
            <a:endParaRPr sz="1400" b="0" i="0" u="none" strike="noStrike" cap="none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68"/>
          <p:cNvSpPr txBox="1"/>
          <p:nvPr/>
        </p:nvSpPr>
        <p:spPr>
          <a:xfrm>
            <a:off x="1185825" y="1594225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Metodologia de desenvolvimento legislativo participativo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68"/>
          <p:cNvSpPr txBox="1"/>
          <p:nvPr/>
        </p:nvSpPr>
        <p:spPr>
          <a:xfrm>
            <a:off x="1099075" y="2848650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6 etapas</a:t>
            </a:r>
            <a:endParaRPr sz="2500" b="1" i="0" u="none" strike="noStrike" cap="none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5" name="Google Shape;325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69"/>
          <p:cNvSpPr txBox="1"/>
          <p:nvPr/>
        </p:nvSpPr>
        <p:spPr>
          <a:xfrm>
            <a:off x="1689300" y="769825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1ª etapa - Compilação das melhores práticas e soluções internacionais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69"/>
          <p:cNvSpPr txBox="1"/>
          <p:nvPr/>
        </p:nvSpPr>
        <p:spPr>
          <a:xfrm>
            <a:off x="1689300" y="2124125"/>
            <a:ext cx="6042000" cy="23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Foram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pesquisadas as experiências mais bem-sucedidas de enfrentamento da corrupção no mundo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, além da revisão de recomendações das principais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convenções internacionais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 anticorrupção. </a:t>
            </a: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70"/>
          <p:cNvSpPr txBox="1"/>
          <p:nvPr/>
        </p:nvSpPr>
        <p:spPr>
          <a:xfrm>
            <a:off x="1689300" y="769825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2ª etapa - Consultas às instituições públicas e sociedade civil brasileira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70"/>
          <p:cNvSpPr txBox="1"/>
          <p:nvPr/>
        </p:nvSpPr>
        <p:spPr>
          <a:xfrm>
            <a:off x="1472600" y="2057900"/>
            <a:ext cx="6588900" cy="23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Foram enviados convites a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373 órgãos públicos, organizações não governamentais, instituições educacionais, instituições religiosas, associações comerciais e conselhos de classe.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71"/>
          <p:cNvSpPr txBox="1"/>
          <p:nvPr/>
        </p:nvSpPr>
        <p:spPr>
          <a:xfrm>
            <a:off x="1689300" y="769825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3ª etapa - Desenvolvimento de minutas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71"/>
          <p:cNvSpPr txBox="1"/>
          <p:nvPr/>
        </p:nvSpPr>
        <p:spPr>
          <a:xfrm>
            <a:off x="1648800" y="1656050"/>
            <a:ext cx="6991800" cy="23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Convidamos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especialistas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, de diferentes formações e conhecimento e trajetória reconhecida, para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transformar as ideias inicialmente apresentadas em proposições legislativas, de modo que constituam, ao final, um pacote de propostas refletidas e concretas para o combate à corrupção.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631825" y="1639750"/>
            <a:ext cx="5135574" cy="187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6500" y="97170"/>
            <a:ext cx="1277100" cy="5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2625" y="3822550"/>
            <a:ext cx="1504849" cy="10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72"/>
          <p:cNvSpPr txBox="1"/>
          <p:nvPr/>
        </p:nvSpPr>
        <p:spPr>
          <a:xfrm>
            <a:off x="1689300" y="769825"/>
            <a:ext cx="74547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4ª etapa - Aprimoramento das minutas</a:t>
            </a:r>
            <a:endParaRPr sz="25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72"/>
          <p:cNvSpPr txBox="1"/>
          <p:nvPr/>
        </p:nvSpPr>
        <p:spPr>
          <a:xfrm>
            <a:off x="1535525" y="2009025"/>
            <a:ext cx="6419100" cy="23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Por meio do método de </a:t>
            </a:r>
            <a:r>
              <a:rPr lang="pt-BR" sz="2200" b="1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revisão por pares,</a:t>
            </a:r>
            <a:r>
              <a:rPr lang="pt-BR" sz="2200" b="0" i="0" u="none" strike="noStrike" cap="none">
                <a:solidFill>
                  <a:srgbClr val="073763"/>
                </a:solidFill>
                <a:latin typeface="Dosis"/>
                <a:ea typeface="Dosis"/>
                <a:cs typeface="Dosis"/>
                <a:sym typeface="Dosis"/>
              </a:rPr>
              <a:t> as propostas foram submetidas à pluralidade de visões de especialistas de distintas instituições ou setores da sociedade.</a:t>
            </a: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73763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59631" y="4735033"/>
            <a:ext cx="1233969" cy="18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-presentation-template-2014">
  <a:themeElements>
    <a:clrScheme name="ti-presentation-template-2014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D448C"/>
      </a:accent1>
      <a:accent2>
        <a:srgbClr val="7AC253"/>
      </a:accent2>
      <a:accent3>
        <a:srgbClr val="E99800"/>
      </a:accent3>
      <a:accent4>
        <a:srgbClr val="2E43E7"/>
      </a:accent4>
      <a:accent5>
        <a:srgbClr val="950F8F"/>
      </a:accent5>
      <a:accent6>
        <a:srgbClr val="C8006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1673</Words>
  <Application>Microsoft Office PowerPoint</Application>
  <PresentationFormat>Apresentação na tela (16:9)</PresentationFormat>
  <Paragraphs>240</Paragraphs>
  <Slides>40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40</vt:i4>
      </vt:variant>
    </vt:vector>
  </HeadingPairs>
  <TitlesOfParts>
    <vt:vector size="54" baseType="lpstr">
      <vt:lpstr>Karla</vt:lpstr>
      <vt:lpstr>Arial</vt:lpstr>
      <vt:lpstr>Helvetica Neue Bold Condensed</vt:lpstr>
      <vt:lpstr>Arial Narrow</vt:lpstr>
      <vt:lpstr>Helvetica Neue Light</vt:lpstr>
      <vt:lpstr>Helvetica Neue LT Std 77 Bold C</vt:lpstr>
      <vt:lpstr>Helvetica Neue LT Std 57 Conden</vt:lpstr>
      <vt:lpstr>Dosis</vt:lpstr>
      <vt:lpstr>Helvetica Neue</vt:lpstr>
      <vt:lpstr>Montserrat</vt:lpstr>
      <vt:lpstr>Calibri</vt:lpstr>
      <vt:lpstr>Simple Light</vt:lpstr>
      <vt:lpstr>Simple Light</vt:lpstr>
      <vt:lpstr>ti-presentation-template-2014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AS EMPRESAS E AS PESSOAS ESCOLHEM DOAR PARA CAMPANHAS ELEITORAIS?</vt:lpstr>
      <vt:lpstr>Apresentação do PowerPoint</vt:lpstr>
      <vt:lpstr>HEADING TITLE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Caroline de Araújo Ribeiro</dc:creator>
  <cp:lastModifiedBy>Caroline de Araújo Ribeiro</cp:lastModifiedBy>
  <cp:revision>2</cp:revision>
  <dcterms:modified xsi:type="dcterms:W3CDTF">2018-12-04T12:00:53Z</dcterms:modified>
</cp:coreProperties>
</file>