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076137961" r:id="rId3"/>
    <p:sldId id="2076137966" r:id="rId4"/>
    <p:sldId id="2076137968" r:id="rId5"/>
    <p:sldId id="2076137941" r:id="rId6"/>
    <p:sldId id="2076137957" r:id="rId7"/>
    <p:sldId id="2076137939" r:id="rId8"/>
    <p:sldId id="2076137945" r:id="rId9"/>
    <p:sldId id="2076137947" r:id="rId10"/>
    <p:sldId id="2076137964" r:id="rId11"/>
    <p:sldId id="2076137960" r:id="rId12"/>
    <p:sldId id="2076137967" r:id="rId13"/>
    <p:sldId id="2076137965" r:id="rId14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0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ael Alexandre Ferreira Luiz" initials="RAF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66"/>
    <a:srgbClr val="FFCC66"/>
    <a:srgbClr val="025F66"/>
    <a:srgbClr val="E6F1EC"/>
    <a:srgbClr val="537473"/>
    <a:srgbClr val="BFD8FF"/>
    <a:srgbClr val="E7F43E"/>
    <a:srgbClr val="7BE731"/>
    <a:srgbClr val="F0F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com Tema 1 - Destaqu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FD4443E-F989-4FC4-A0C8-D5A2AF1F390B}" styleName="Estilo Escuro 1 - Destaqu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94623"/>
  </p:normalViewPr>
  <p:slideViewPr>
    <p:cSldViewPr snapToGrid="0">
      <p:cViewPr varScale="1">
        <p:scale>
          <a:sx n="85" d="100"/>
          <a:sy n="85" d="100"/>
        </p:scale>
        <p:origin x="1440" y="84"/>
      </p:cViewPr>
      <p:guideLst>
        <p:guide orient="horz" pos="2256"/>
        <p:guide pos="30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1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61B04-EF0D-4538-9637-48CDBF2C1475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66EDA-73F3-41FD-A373-0ECBF9A8A2F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1934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5B6C1-3B4B-4529-BB11-2347478ED556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3B9AA-989D-4B16-89FC-4867D0FA3F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433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1">
            <a:extLst>
              <a:ext uri="{FF2B5EF4-FFF2-40B4-BE49-F238E27FC236}">
                <a16:creationId xmlns:a16="http://schemas.microsoft.com/office/drawing/2014/main" id="{A862E7F7-EAD3-5170-FE04-7C13DE5D6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9C5251-9F45-AC43-A039-F8C282D2AF65}" type="slidenum">
              <a:rPr lang="en-GB" altLang="pt-BR" smtClean="0"/>
              <a:pPr>
                <a:spcBef>
                  <a:spcPct val="0"/>
                </a:spcBef>
              </a:pPr>
              <a:t>2</a:t>
            </a:fld>
            <a:endParaRPr lang="en-GB" altLang="pt-BR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366C75F6-BFE2-3390-CBD4-76AAF78183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FBE36BB-235C-00E6-9823-392A184B4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9322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11BEF-A53B-8C84-80D6-A63E329B6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1">
            <a:extLst>
              <a:ext uri="{FF2B5EF4-FFF2-40B4-BE49-F238E27FC236}">
                <a16:creationId xmlns:a16="http://schemas.microsoft.com/office/drawing/2014/main" id="{0C9BE446-774A-84C2-E164-2D6D2B3308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9C5251-9F45-AC43-A039-F8C282D2AF65}" type="slidenum">
              <a:rPr lang="en-GB" altLang="pt-BR" smtClean="0"/>
              <a:pPr>
                <a:spcBef>
                  <a:spcPct val="0"/>
                </a:spcBef>
              </a:pPr>
              <a:t>3</a:t>
            </a:fld>
            <a:endParaRPr lang="en-GB" altLang="pt-BR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C0E0FC5-D28A-4395-E3A6-0E99FB6130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4B0DE3C-D3BE-D53D-C457-BA0AB33F30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8205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56FCA-FF28-95E5-0C55-39E26CB09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1">
            <a:extLst>
              <a:ext uri="{FF2B5EF4-FFF2-40B4-BE49-F238E27FC236}">
                <a16:creationId xmlns:a16="http://schemas.microsoft.com/office/drawing/2014/main" id="{4640C58A-FE45-C35B-5FDF-AA03D973E4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9C5251-9F45-AC43-A039-F8C282D2AF65}" type="slidenum">
              <a:rPr lang="en-GB" altLang="pt-BR" smtClean="0"/>
              <a:pPr>
                <a:spcBef>
                  <a:spcPct val="0"/>
                </a:spcBef>
              </a:pPr>
              <a:t>4</a:t>
            </a:fld>
            <a:endParaRPr lang="en-GB" altLang="pt-BR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10B5072-DCC4-E469-A27B-B891D6F7B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48B9FC1-DC5D-CE73-600F-94585BA18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7216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BBDAB-A8DA-4B71-DABE-A19761F82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1">
            <a:extLst>
              <a:ext uri="{FF2B5EF4-FFF2-40B4-BE49-F238E27FC236}">
                <a16:creationId xmlns:a16="http://schemas.microsoft.com/office/drawing/2014/main" id="{74A7578B-F87C-6A26-5FB2-23200E7D57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9C5251-9F45-AC43-A039-F8C282D2AF65}" type="slidenum">
              <a:rPr lang="en-GB" altLang="pt-BR" smtClean="0"/>
              <a:pPr>
                <a:spcBef>
                  <a:spcPct val="0"/>
                </a:spcBef>
              </a:pPr>
              <a:t>10</a:t>
            </a:fld>
            <a:endParaRPr lang="en-GB" altLang="pt-BR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42F27120-DE4F-A8B2-9A89-AB283BEF3D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060B569-5B6E-6F23-301F-D7466ED780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461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271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130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1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1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687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94D09-9176-68A3-7B8E-C5009080F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1AE103-B48B-B508-3DE9-2C064D027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E55E54-9382-BA32-F893-D89C29B73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D248-FC13-478E-8758-BAD8037DB0BA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F823B9-4E47-3B0D-EA61-197CC46A0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62AC1E-F545-44DF-3F64-CE980AB9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1DCE-13A1-4ACF-A451-6130D03454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95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998984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8096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139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2" y="160020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3662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44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926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7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1286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468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CE1CA-E7FD-40C4-BA26-310BD63E28FB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D9179-FE2F-47ED-A232-C63288D2BE7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23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E9ACAB5-F958-7D88-0940-C65BB2D6D2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E93E142-171B-2C7A-5648-CAA697D2D08A}"/>
              </a:ext>
            </a:extLst>
          </p:cNvPr>
          <p:cNvSpPr txBox="1"/>
          <p:nvPr/>
        </p:nvSpPr>
        <p:spPr>
          <a:xfrm>
            <a:off x="173202" y="2688899"/>
            <a:ext cx="3256863" cy="34163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Comissão de Ciência, Tecnologia, Inovação e Informática do Senado Federal</a:t>
            </a:r>
          </a:p>
          <a:p>
            <a:pPr algn="ctr"/>
            <a:endParaRPr lang="pt-BR" b="1" dirty="0">
              <a:solidFill>
                <a:schemeClr val="bg2">
                  <a:lumMod val="9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pt-BR" sz="2000" b="1" dirty="0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El </a:t>
            </a:r>
            <a:r>
              <a:rPr lang="pt-BR" sz="2000" b="1" dirty="0" err="1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Niño</a:t>
            </a:r>
            <a:r>
              <a:rPr lang="pt-BR" sz="2000" b="1" dirty="0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 2026-27: Impactos esperados no Brasil</a:t>
            </a:r>
            <a:endParaRPr lang="pt-BR" b="1" dirty="0">
              <a:solidFill>
                <a:schemeClr val="bg2">
                  <a:lumMod val="9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pt-BR" b="1" dirty="0">
              <a:solidFill>
                <a:schemeClr val="bg2">
                  <a:lumMod val="9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pt-BR" sz="1400" b="1" dirty="0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Dr. Jose A. Marengo</a:t>
            </a:r>
          </a:p>
          <a:p>
            <a:pPr algn="ctr"/>
            <a:r>
              <a:rPr lang="pt-BR" sz="1400" b="1" dirty="0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CEMADEN MCTI</a:t>
            </a:r>
            <a:endParaRPr lang="pt-BR" b="1" dirty="0">
              <a:solidFill>
                <a:schemeClr val="bg2">
                  <a:lumMod val="9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pt-BR" b="1" dirty="0">
              <a:solidFill>
                <a:schemeClr val="bg2">
                  <a:lumMod val="9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pt-BR" sz="1400" b="1" dirty="0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27-05-2026</a:t>
            </a:r>
          </a:p>
          <a:p>
            <a:pPr algn="ctr"/>
            <a:r>
              <a:rPr lang="pt-BR" sz="1400" b="1" dirty="0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Senado Federal</a:t>
            </a:r>
          </a:p>
          <a:p>
            <a:pPr algn="ctr"/>
            <a:r>
              <a:rPr lang="pt-BR" sz="1400" b="1" dirty="0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Brasília DF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B70749-350B-16F9-3742-F8765B677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709" y="6139218"/>
            <a:ext cx="1217786" cy="59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77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B35C1-F8CC-B250-4800-BCC113C0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917CD0-FDE4-2FF3-2936-C68616FEF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6169D26-6D5B-2BCF-130F-195390D48269}"/>
              </a:ext>
            </a:extLst>
          </p:cNvPr>
          <p:cNvSpPr txBox="1"/>
          <p:nvPr/>
        </p:nvSpPr>
        <p:spPr>
          <a:xfrm>
            <a:off x="228663" y="90790"/>
            <a:ext cx="479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</a:rPr>
              <a:t>Ondas de calor durante El Niño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B1ED878-8106-5FD5-07F0-09B628C30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882" y="53911"/>
            <a:ext cx="1218636" cy="596977"/>
          </a:xfrm>
          <a:prstGeom prst="rect">
            <a:avLst/>
          </a:prstGeom>
        </p:spPr>
      </p:pic>
      <p:pic>
        <p:nvPicPr>
          <p:cNvPr id="7" name="image1.png">
            <a:extLst>
              <a:ext uri="{FF2B5EF4-FFF2-40B4-BE49-F238E27FC236}">
                <a16:creationId xmlns:a16="http://schemas.microsoft.com/office/drawing/2014/main" id="{9EAB36BD-1986-45AB-47B0-432C2950DE8E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408050"/>
            <a:ext cx="6215743" cy="4540659"/>
          </a:xfrm>
          <a:prstGeom prst="rect">
            <a:avLst/>
          </a:prstGeom>
          <a:ln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897EBE0-279D-62B1-62D1-AB2D06EC3BDA}"/>
              </a:ext>
            </a:extLst>
          </p:cNvPr>
          <p:cNvSpPr txBox="1"/>
          <p:nvPr/>
        </p:nvSpPr>
        <p:spPr>
          <a:xfrm>
            <a:off x="6323414" y="1239656"/>
            <a:ext cx="273910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Em anos de ocorrência de El </a:t>
            </a:r>
            <a:r>
              <a:rPr lang="pt-BR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Niño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— 1982-1983, 1997-1998, 2009-2010, 2014-2016, 2018-2020, 2023-2024 —, fica clara a escalada das ondas de calor em todos os estados brasileiros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  <a:p>
            <a:endParaRPr lang="pt-B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Em anos de El </a:t>
            </a:r>
            <a:r>
              <a:rPr lang="pt-BR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Niño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após o ano 2000, a média histórica padrão de 8-14 ondas de calor por ano facilmente se eleva, com valores que ultrapassam 25 ondas de calor em um único ano.  </a:t>
            </a:r>
            <a:endParaRPr lang="pt-BR" dirty="0"/>
          </a:p>
        </p:txBody>
      </p:sp>
      <p:sp>
        <p:nvSpPr>
          <p:cNvPr id="10" name="Seta para Baixo 9">
            <a:extLst>
              <a:ext uri="{FF2B5EF4-FFF2-40B4-BE49-F238E27FC236}">
                <a16:creationId xmlns:a16="http://schemas.microsoft.com/office/drawing/2014/main" id="{E33E733C-6229-A314-D139-1B3270F71BDF}"/>
              </a:ext>
            </a:extLst>
          </p:cNvPr>
          <p:cNvSpPr/>
          <p:nvPr/>
        </p:nvSpPr>
        <p:spPr>
          <a:xfrm>
            <a:off x="1382485" y="808685"/>
            <a:ext cx="195942" cy="5520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>
            <a:extLst>
              <a:ext uri="{FF2B5EF4-FFF2-40B4-BE49-F238E27FC236}">
                <a16:creationId xmlns:a16="http://schemas.microsoft.com/office/drawing/2014/main" id="{3CB12EDA-589C-09EF-C8DF-1EED4E1AC7F7}"/>
              </a:ext>
            </a:extLst>
          </p:cNvPr>
          <p:cNvSpPr/>
          <p:nvPr/>
        </p:nvSpPr>
        <p:spPr>
          <a:xfrm>
            <a:off x="2318657" y="808686"/>
            <a:ext cx="195942" cy="5520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Baixo 12">
            <a:extLst>
              <a:ext uri="{FF2B5EF4-FFF2-40B4-BE49-F238E27FC236}">
                <a16:creationId xmlns:a16="http://schemas.microsoft.com/office/drawing/2014/main" id="{AD5AF7CA-D36F-6A66-1258-A12C0BCFC7BA}"/>
              </a:ext>
            </a:extLst>
          </p:cNvPr>
          <p:cNvSpPr/>
          <p:nvPr/>
        </p:nvSpPr>
        <p:spPr>
          <a:xfrm>
            <a:off x="2928258" y="797801"/>
            <a:ext cx="195942" cy="5520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Baixo 13">
            <a:extLst>
              <a:ext uri="{FF2B5EF4-FFF2-40B4-BE49-F238E27FC236}">
                <a16:creationId xmlns:a16="http://schemas.microsoft.com/office/drawing/2014/main" id="{4FE1DB7E-D41F-16F9-7E3E-6F42ABD5A4AD}"/>
              </a:ext>
            </a:extLst>
          </p:cNvPr>
          <p:cNvSpPr/>
          <p:nvPr/>
        </p:nvSpPr>
        <p:spPr>
          <a:xfrm>
            <a:off x="4082144" y="786916"/>
            <a:ext cx="195942" cy="5520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Baixo 14">
            <a:extLst>
              <a:ext uri="{FF2B5EF4-FFF2-40B4-BE49-F238E27FC236}">
                <a16:creationId xmlns:a16="http://schemas.microsoft.com/office/drawing/2014/main" id="{09BC097E-A7E4-66FC-B31B-A6CEDAD09530}"/>
              </a:ext>
            </a:extLst>
          </p:cNvPr>
          <p:cNvSpPr/>
          <p:nvPr/>
        </p:nvSpPr>
        <p:spPr>
          <a:xfrm>
            <a:off x="4691745" y="786914"/>
            <a:ext cx="195942" cy="5520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Baixo 15">
            <a:extLst>
              <a:ext uri="{FF2B5EF4-FFF2-40B4-BE49-F238E27FC236}">
                <a16:creationId xmlns:a16="http://schemas.microsoft.com/office/drawing/2014/main" id="{FE4E7942-A4E9-E6A3-3E74-25B6C474F72D}"/>
              </a:ext>
            </a:extLst>
          </p:cNvPr>
          <p:cNvSpPr/>
          <p:nvPr/>
        </p:nvSpPr>
        <p:spPr>
          <a:xfrm>
            <a:off x="5116287" y="797800"/>
            <a:ext cx="195942" cy="5520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Baixo 16">
            <a:extLst>
              <a:ext uri="{FF2B5EF4-FFF2-40B4-BE49-F238E27FC236}">
                <a16:creationId xmlns:a16="http://schemas.microsoft.com/office/drawing/2014/main" id="{DC03DE86-EFF8-CBAC-8B92-7B260C3A6796}"/>
              </a:ext>
            </a:extLst>
          </p:cNvPr>
          <p:cNvSpPr/>
          <p:nvPr/>
        </p:nvSpPr>
        <p:spPr>
          <a:xfrm>
            <a:off x="5617030" y="797801"/>
            <a:ext cx="195942" cy="5520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9351EF4-90F8-DC3D-D3AE-731D750CAA11}"/>
              </a:ext>
            </a:extLst>
          </p:cNvPr>
          <p:cNvSpPr txBox="1"/>
          <p:nvPr/>
        </p:nvSpPr>
        <p:spPr>
          <a:xfrm>
            <a:off x="348935" y="5900146"/>
            <a:ext cx="5920643" cy="92333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pt-BR" dirty="0"/>
              <a:t>El </a:t>
            </a:r>
            <a:r>
              <a:rPr lang="pt-BR" dirty="0" err="1"/>
              <a:t>Niño</a:t>
            </a:r>
            <a:r>
              <a:rPr lang="pt-BR" dirty="0"/>
              <a:t> aumenta as chances para ocorrência de ondas de calor, que aumentam a flamabilidade do material combustível e afetam saúde da </a:t>
            </a:r>
            <a:r>
              <a:rPr lang="pt-BR" dirty="0" err="1"/>
              <a:t>populacao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138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0071E-4B3B-B1D9-490C-14F5D2E0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08EBE5B-D0CF-24A3-97E4-52B436FDFE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7271EE0-38D7-9DA7-1F5F-21FD001156F1}"/>
              </a:ext>
            </a:extLst>
          </p:cNvPr>
          <p:cNvSpPr txBox="1"/>
          <p:nvPr/>
        </p:nvSpPr>
        <p:spPr>
          <a:xfrm>
            <a:off x="228663" y="90790"/>
            <a:ext cx="2934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Sumario Executivo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9AAAC50-428B-37E8-279F-3D4814224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882" y="53911"/>
            <a:ext cx="1218636" cy="5969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AEACDD-E053-15D3-079F-3A3C73AD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93" y="886604"/>
            <a:ext cx="8701613" cy="608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/>
            <a:r>
              <a:rPr lang="pt-BR" sz="1700" b="1" i="1" dirty="0"/>
              <a:t>El </a:t>
            </a:r>
            <a:r>
              <a:rPr lang="pt-BR" sz="1700" b="1" i="1" dirty="0" err="1"/>
              <a:t>Niño</a:t>
            </a:r>
            <a:r>
              <a:rPr lang="pt-BR" sz="1700" b="1" dirty="0"/>
              <a:t> é um fenômeno natural </a:t>
            </a:r>
            <a:r>
              <a:rPr lang="pt-BR" sz="1700" dirty="0"/>
              <a:t>do Oceano Pacífico tropical, caracterizado pelo aquecimento anormal das águas na faixa equatorial, com capacidade de influenciar o clima em diferentes regiões do mundo. </a:t>
            </a:r>
          </a:p>
          <a:p>
            <a:endParaRPr lang="pt-BR" sz="1700" dirty="0"/>
          </a:p>
          <a:p>
            <a:r>
              <a:rPr lang="pt-BR" sz="1700" b="1" dirty="0"/>
              <a:t>Sim</a:t>
            </a:r>
            <a:r>
              <a:rPr lang="pt-BR" sz="1700" dirty="0"/>
              <a:t>, teremos mais um evento de El </a:t>
            </a:r>
            <a:r>
              <a:rPr lang="pt-BR" sz="1700" dirty="0" err="1"/>
              <a:t>Niño</a:t>
            </a:r>
            <a:r>
              <a:rPr lang="pt-BR" sz="1700" dirty="0"/>
              <a:t> neste ano (2026) e se estendendo até 2027. Impactos certamente ocorrerão.</a:t>
            </a:r>
          </a:p>
          <a:p>
            <a:pPr algn="just" defTabSz="685800"/>
            <a:endParaRPr lang="pt-BR" sz="1700" dirty="0"/>
          </a:p>
          <a:p>
            <a:r>
              <a:rPr lang="pt-BR" sz="1700" b="1" dirty="0"/>
              <a:t>Será um El </a:t>
            </a:r>
            <a:r>
              <a:rPr lang="pt-BR" sz="1700" b="1" dirty="0" err="1"/>
              <a:t>Niño</a:t>
            </a:r>
            <a:r>
              <a:rPr lang="pt-BR" sz="1700" b="1" dirty="0"/>
              <a:t> forte-muito forte?</a:t>
            </a:r>
            <a:r>
              <a:rPr lang="pt-BR" sz="1700" dirty="0"/>
              <a:t> Cedo para “cravar”. Mas vale ressaltar que a intensidade do evento não está diretamente relacionada à gravidade dos impactos. Já foram registrados impactos severos durante El </a:t>
            </a:r>
            <a:r>
              <a:rPr lang="pt-BR" sz="1700" dirty="0" err="1"/>
              <a:t>Niño</a:t>
            </a:r>
            <a:r>
              <a:rPr lang="pt-BR" sz="1700" dirty="0"/>
              <a:t> moderados</a:t>
            </a:r>
          </a:p>
          <a:p>
            <a:endParaRPr lang="pt-BR" sz="1700" dirty="0"/>
          </a:p>
          <a:p>
            <a:r>
              <a:rPr lang="pt-BR" sz="1700" b="1" dirty="0"/>
              <a:t>As previsões atuais (efetuadas em abril-maio de 2026) indicam a ocorrência de um novo episódio de </a:t>
            </a:r>
            <a:r>
              <a:rPr lang="pt-BR" sz="1700" b="1" i="1" dirty="0"/>
              <a:t>El </a:t>
            </a:r>
            <a:r>
              <a:rPr lang="pt-BR" sz="1700" b="1" i="1" dirty="0" err="1"/>
              <a:t>Niño</a:t>
            </a:r>
            <a:r>
              <a:rPr lang="pt-BR" sz="1700" b="1" dirty="0"/>
              <a:t> em 2026, sem evidências, até o momento, de que atinja forte intensidade ou se configure como um super </a:t>
            </a:r>
            <a:r>
              <a:rPr lang="pt-BR" sz="1700" b="1" i="1" dirty="0"/>
              <a:t>El </a:t>
            </a:r>
            <a:r>
              <a:rPr lang="pt-BR" sz="1700" b="1" i="1" dirty="0" err="1"/>
              <a:t>Niño</a:t>
            </a:r>
            <a:r>
              <a:rPr lang="pt-BR" sz="1700" b="1" dirty="0"/>
              <a:t> no período 2026–2027. </a:t>
            </a:r>
          </a:p>
          <a:p>
            <a:endParaRPr lang="pt-BR" sz="1700" dirty="0"/>
          </a:p>
          <a:p>
            <a:r>
              <a:rPr lang="pt-BR" sz="1700" b="1" dirty="0"/>
              <a:t>A ocorrência de </a:t>
            </a:r>
            <a:r>
              <a:rPr lang="pt-BR" sz="1700" b="1" i="1" dirty="0"/>
              <a:t>El </a:t>
            </a:r>
            <a:r>
              <a:rPr lang="pt-BR" sz="1700" b="1" i="1" dirty="0" err="1"/>
              <a:t>Niño</a:t>
            </a:r>
            <a:r>
              <a:rPr lang="pt-BR" sz="1700" b="1" dirty="0"/>
              <a:t>, por si só, não implica a materialização de desastres, que dependem também de fatores como exposição e vulnerabilidade</a:t>
            </a:r>
            <a:r>
              <a:rPr lang="pt-BR" sz="1700" dirty="0"/>
              <a:t>.</a:t>
            </a:r>
          </a:p>
          <a:p>
            <a:endParaRPr lang="pt-BR" sz="1700" dirty="0"/>
          </a:p>
          <a:p>
            <a:r>
              <a:rPr lang="pt-BR" sz="1700" b="1" dirty="0"/>
              <a:t>A prevenção é indispensável para reduzir os custos materiais e as fatalidades</a:t>
            </a:r>
            <a:r>
              <a:rPr lang="pt-BR" sz="1700" dirty="0"/>
              <a:t>. Alguns estudos sugerem que para cada 1 US$ gasto em preparação e mitigação, evita perdas futuras 4x (US$ 4). Por exemplo, perdas devidas à interrupção do sistema comercial devido a desastres.</a:t>
            </a:r>
          </a:p>
          <a:p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2203353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023A3-25C7-E358-548C-FCEA1CB7D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7791BB-334C-549E-F18E-B380FF6DBB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70DBC5D-6FD1-8D55-7CB7-30E83D30C760}"/>
              </a:ext>
            </a:extLst>
          </p:cNvPr>
          <p:cNvSpPr txBox="1"/>
          <p:nvPr/>
        </p:nvSpPr>
        <p:spPr>
          <a:xfrm>
            <a:off x="228663" y="90790"/>
            <a:ext cx="3141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Impactos de El </a:t>
            </a:r>
            <a:r>
              <a:rPr lang="pt-BR" sz="2800" b="1">
                <a:solidFill>
                  <a:schemeClr val="bg1"/>
                </a:solidFill>
              </a:rPr>
              <a:t>Niño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A11EB89-E4A0-F359-908C-A917A2586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882" y="53911"/>
            <a:ext cx="1218636" cy="59697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E25FF2E-2CB5-9121-0248-A354A8445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63" y="808595"/>
            <a:ext cx="4093029" cy="22995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78E5FE8-0957-EECE-81DA-9A19B0D24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86" y="3429000"/>
            <a:ext cx="3886200" cy="299334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57B2D20-3F9E-ECA6-2C6E-5E1D7F24B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568" y="808596"/>
            <a:ext cx="4093029" cy="290647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F7774DB-B894-DA21-7815-D75237195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5850" y="3715066"/>
            <a:ext cx="4093029" cy="29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97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B3109-4472-1947-AB06-D7A00799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0974CCB-7527-4AF8-A9FE-F79A729FCC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" y="26234"/>
            <a:ext cx="9138532" cy="71780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1213DF8-0E43-CE5C-9E96-22635B6F72B8}"/>
              </a:ext>
            </a:extLst>
          </p:cNvPr>
          <p:cNvSpPr txBox="1"/>
          <p:nvPr/>
        </p:nvSpPr>
        <p:spPr>
          <a:xfrm>
            <a:off x="-21772" y="53748"/>
            <a:ext cx="5462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Outros países estão se preparando para enfrentar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 El </a:t>
            </a:r>
            <a:r>
              <a:rPr lang="pt-BR" sz="2000" b="1" dirty="0" err="1">
                <a:solidFill>
                  <a:schemeClr val="bg1"/>
                </a:solidFill>
              </a:rPr>
              <a:t>Niño</a:t>
            </a:r>
            <a:r>
              <a:rPr lang="pt-BR" sz="2000" b="1" dirty="0">
                <a:solidFill>
                  <a:schemeClr val="bg1"/>
                </a:solidFill>
              </a:rPr>
              <a:t>, e o Brasil?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2BB467C-F4D9-661A-AFDC-4E2C948EA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882" y="53911"/>
            <a:ext cx="1218636" cy="59697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3C627F4-F823-E408-7C1F-7B3F9EE90E35}"/>
              </a:ext>
            </a:extLst>
          </p:cNvPr>
          <p:cNvSpPr txBox="1"/>
          <p:nvPr/>
        </p:nvSpPr>
        <p:spPr>
          <a:xfrm>
            <a:off x="141513" y="726554"/>
            <a:ext cx="87956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Graças aos avanços na agricultura e na preparação para desastres, algumas nações potencialmente vulneráveis ​​afirmam estar preparadas para interrupções no fornecimento de alimentos. </a:t>
            </a:r>
          </a:p>
          <a:p>
            <a:endParaRPr lang="pt-PT" dirty="0"/>
          </a:p>
          <a:p>
            <a:r>
              <a:rPr lang="pt-PT" dirty="0"/>
              <a:t>Autoridades indianas já haviam realizado reuniões para se preparar e que especialistas no país disseram que o fornecimento de grãos e a melhoria na distribuição de alimentos pelo governo mitigariam o risco de fome. </a:t>
            </a:r>
          </a:p>
          <a:p>
            <a:endParaRPr lang="pt-PT" dirty="0"/>
          </a:p>
          <a:p>
            <a:r>
              <a:rPr lang="pt-PT" dirty="0"/>
              <a:t>Os estados de SC e RS já estão se preparando para os possíveis impactos de El Nino 2026, Agricultura no MT estão adiantando o plantio da soja para “fugir” dos impactos do El Nino</a:t>
            </a:r>
            <a:r>
              <a:rPr lang="pt-PT" b="1" dirty="0"/>
              <a:t>.</a:t>
            </a:r>
          </a:p>
          <a:p>
            <a:endParaRPr lang="pt-PT" b="1" dirty="0"/>
          </a:p>
          <a:p>
            <a:endParaRPr lang="pt-PT" b="1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6AA9C2-E894-6B3F-111A-B9192A24E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799" y="3669386"/>
            <a:ext cx="885568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 que o Estado e a população devem fazer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  <a:endParaRPr kumimoji="0" lang="pt-BR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Poder público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Atualizar os mapas de áreas de risco municipais.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Revisar planos de contingência e treinar equipes da Defesa Civil.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Garantir o funcionamento de sirenes e sistemas de alerta. </a:t>
            </a:r>
            <a:endParaRPr kumimoji="0" lang="pt-BR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População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Moradores de áreas de risco: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identificar rotas de evacuação e baixar os aplicativos oficiais da Defesa Civil.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Agricultores: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consultar o Zoneamento Agrícola de Risco Climático antes do próximo plantio.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Todos: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economizar água e energia no segundo semestre deixa de ser opcional para evitar apagões.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24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98A5529-CDA9-D4C1-5AF8-DF317623FC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D8E607E-2A40-1603-0C17-57DC833F7C24}"/>
              </a:ext>
            </a:extLst>
          </p:cNvPr>
          <p:cNvSpPr txBox="1"/>
          <p:nvPr/>
        </p:nvSpPr>
        <p:spPr>
          <a:xfrm>
            <a:off x="228663" y="90790"/>
            <a:ext cx="2384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Situacao</a:t>
            </a:r>
            <a:r>
              <a:rPr lang="pt-BR" sz="2800" b="1" dirty="0">
                <a:solidFill>
                  <a:schemeClr val="bg1"/>
                </a:solidFill>
              </a:rPr>
              <a:t> atual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27AF1EF-8105-D88D-ADB0-42457BB2A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882" y="53911"/>
            <a:ext cx="1218636" cy="59697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7F56B61-E9A2-A8C2-3B4E-3C8D82802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9" y="717805"/>
            <a:ext cx="4872264" cy="30441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13FAAB8-EDF6-29F7-30E2-2280410BA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412" y="904165"/>
            <a:ext cx="4048010" cy="580325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6482713-4FD4-B351-9BFD-8A2F8F5A5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534" y="3761936"/>
            <a:ext cx="2945493" cy="30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0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7D07C-D450-CA20-8122-9DA431716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3EC8D969-11A0-4BC2-1EAA-3A8E33A63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86" y="857250"/>
            <a:ext cx="4106636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00B050"/>
                </a:solidFill>
              </a:rPr>
              <a:t>Eventos anteriores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400" b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00B050"/>
                </a:solidFill>
              </a:rPr>
              <a:t>Registro de El </a:t>
            </a:r>
            <a:r>
              <a:rPr lang="pt-BR" altLang="pt-BR" sz="1400" b="1" dirty="0" err="1">
                <a:solidFill>
                  <a:srgbClr val="00B050"/>
                </a:solidFill>
              </a:rPr>
              <a:t>Niño</a:t>
            </a:r>
            <a:r>
              <a:rPr lang="pt-BR" altLang="pt-BR" sz="1400" b="1" dirty="0">
                <a:solidFill>
                  <a:srgbClr val="00B050"/>
                </a:solidFill>
              </a:rPr>
              <a:t> anteriores,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00B050"/>
                </a:solidFill>
              </a:rPr>
              <a:t>desde o início da medição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00B050"/>
                </a:solidFill>
              </a:rPr>
              <a:t>temperatura do Oceano Pacífico Equatorial</a:t>
            </a:r>
            <a:r>
              <a:rPr lang="pt-BR" altLang="pt-BR" sz="14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</a:t>
            </a:r>
            <a:r>
              <a:rPr lang="pt-BR" altLang="pt-BR" sz="1400" b="1" dirty="0"/>
              <a:t>1877-1878 -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1888-1889 - Intensidade moderada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1896-1897 -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1899 -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1902-1903 -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1905-1906 -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1911-1912 -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1913-1914 - Intensidade moderada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1918-1919 -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1923 - Intensidade moderada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1925-1926 -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1932 - Intensidade moderada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1939-1941 -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1946-1947 - Intensidade moderada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1951 - Fraca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1953 - Fraca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1957-1959 -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1963 - Fraca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69B45223-85E9-787C-4ADF-A0D774FED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857250"/>
            <a:ext cx="3429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1965-1966 - Intensidade moderada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1968-1970 - Intensidade moderada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1972-1973 -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1976-1977 - Fraca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1977-1978 - Fraca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1979-1980 - Fraca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1982-1983 -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1986-1987 - Intensidade moderada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1990-1993 -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1994-1995 - Intensidade moderada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1997-1998 - Forte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2002-2003 - Intensidade moderada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2004-2005 - Fraca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2006-2007 - Fraca intensidade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2009-2010 - Intensidade moderada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    2015-2016 - Forte intensidade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1400" dirty="0"/>
              <a:t>    2023-2014 - Forte intensidade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1400" dirty="0"/>
              <a:t>    2025-2026 - ???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749C69B-4F15-0A67-CCD7-1295C8787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696" y="4998031"/>
            <a:ext cx="4729161" cy="18060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PT" sz="1600" b="1" kern="0" dirty="0">
                <a:solidFill>
                  <a:srgbClr val="FF0000"/>
                </a:solidFill>
              </a:rPr>
              <a:t>Impactos do El Nino  de  1877-79</a:t>
            </a:r>
          </a:p>
          <a:p>
            <a:pPr marL="214313" indent="-214313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1600" kern="0" dirty="0">
                <a:solidFill>
                  <a:srgbClr val="FF0000"/>
                </a:solidFill>
              </a:rPr>
              <a:t>9 milhões de mortes no norte da China</a:t>
            </a:r>
          </a:p>
          <a:p>
            <a:pPr marL="214313" indent="-214313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1600" kern="0" dirty="0">
                <a:solidFill>
                  <a:srgbClr val="FF0000"/>
                </a:solidFill>
              </a:rPr>
              <a:t>8 milhões de mortes na Índia, em muitos distritos, mais de um quarto da população morreu </a:t>
            </a:r>
          </a:p>
          <a:p>
            <a:pPr marL="214313" indent="-214313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1600" kern="0" dirty="0">
                <a:solidFill>
                  <a:srgbClr val="FF0000"/>
                </a:solidFill>
              </a:rPr>
              <a:t>120 mortes em furacão no Taiti </a:t>
            </a:r>
          </a:p>
          <a:p>
            <a:pPr marL="214313" indent="-214313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1600" kern="0" dirty="0">
                <a:solidFill>
                  <a:srgbClr val="FF0000"/>
                </a:solidFill>
              </a:rPr>
              <a:t>200 mil mortes no Nordeste do Brasil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7C65EA-45DE-66AA-6129-5025DE1CF9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56515CC-327A-C45F-C2E8-DA38E96246B0}"/>
              </a:ext>
            </a:extLst>
          </p:cNvPr>
          <p:cNvSpPr txBox="1"/>
          <p:nvPr/>
        </p:nvSpPr>
        <p:spPr>
          <a:xfrm>
            <a:off x="228663" y="90790"/>
            <a:ext cx="2900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El </a:t>
            </a:r>
            <a:r>
              <a:rPr lang="pt-BR" sz="2800" b="1" dirty="0" err="1">
                <a:solidFill>
                  <a:schemeClr val="bg1"/>
                </a:solidFill>
              </a:rPr>
              <a:t>Niño</a:t>
            </a:r>
            <a:r>
              <a:rPr lang="pt-BR" sz="2800" b="1" dirty="0">
                <a:solidFill>
                  <a:schemeClr val="bg1"/>
                </a:solidFill>
              </a:rPr>
              <a:t> na historia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5486F21-4170-CB2B-8E58-23C959BDE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882" y="53911"/>
            <a:ext cx="1218636" cy="59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3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6F627-5997-91C8-A70F-3CCC87E0E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E62E30-5983-B675-0FD1-C5A2C6EE44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6FBAC75-0C08-5DCA-A4AF-985152BB569D}"/>
              </a:ext>
            </a:extLst>
          </p:cNvPr>
          <p:cNvSpPr txBox="1"/>
          <p:nvPr/>
        </p:nvSpPr>
        <p:spPr>
          <a:xfrm>
            <a:off x="228663" y="90790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El </a:t>
            </a:r>
            <a:r>
              <a:rPr lang="pt-BR" sz="2800" b="1" dirty="0" err="1">
                <a:solidFill>
                  <a:schemeClr val="bg1"/>
                </a:solidFill>
              </a:rPr>
              <a:t>Niño</a:t>
            </a:r>
            <a:r>
              <a:rPr lang="pt-BR" sz="2800" b="1" dirty="0">
                <a:solidFill>
                  <a:schemeClr val="bg1"/>
                </a:solidFill>
              </a:rPr>
              <a:t> de 1877-79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57A2A2A-9ABF-1955-88CD-D8FBC8906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882" y="53911"/>
            <a:ext cx="1218636" cy="59697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7EF9858-C403-9F10-BBEC-89A03FACC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4" y="3185110"/>
            <a:ext cx="3679719" cy="3660824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896C7525-48F3-A035-CC15-983C61BD6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472" y="1074853"/>
            <a:ext cx="119245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 dirty="0"/>
              <a:t>Stripping bark off trees and digging up grass roots for food in 1877/78 famine in North China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 i="1" dirty="0"/>
              <a:t>British Library </a:t>
            </a:r>
          </a:p>
        </p:txBody>
      </p:sp>
      <p:pic>
        <p:nvPicPr>
          <p:cNvPr id="8" name="Picture 5" descr="D:\My Documents\Others\china1.tif">
            <a:extLst>
              <a:ext uri="{FF2B5EF4-FFF2-40B4-BE49-F238E27FC236}">
                <a16:creationId xmlns:a16="http://schemas.microsoft.com/office/drawing/2014/main" id="{39CAB277-81B3-74C7-025B-D0408B2A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931" y="813560"/>
            <a:ext cx="2068285" cy="26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:\My Documents\Others\india.tif">
            <a:extLst>
              <a:ext uri="{FF2B5EF4-FFF2-40B4-BE49-F238E27FC236}">
                <a16:creationId xmlns:a16="http://schemas.microsoft.com/office/drawing/2014/main" id="{F557633E-AF3A-05DB-2D85-0AB1927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82" y="801663"/>
            <a:ext cx="2780089" cy="199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19D63367-03CB-136E-C69C-D2CEDA1BE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524" y="2906204"/>
            <a:ext cx="24122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 dirty="0"/>
              <a:t>Indian famine victims following failure of 1877/78 monsoon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 i="1" dirty="0"/>
              <a:t>British Library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C47DF7-1F65-DA7D-8D5F-F2CBCBE4672B}"/>
              </a:ext>
            </a:extLst>
          </p:cNvPr>
          <p:cNvSpPr txBox="1"/>
          <p:nvPr/>
        </p:nvSpPr>
        <p:spPr>
          <a:xfrm>
            <a:off x="0" y="70602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</a:rPr>
              <a:t>Clima e fome global em 1877-78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C6FE2AC-2A64-9E95-98EE-514000462C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74" y="3219628"/>
            <a:ext cx="3634140" cy="104347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0D179D2-9BA4-B216-9BB2-891B9AEA40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1123" y="3676071"/>
            <a:ext cx="5224102" cy="291592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22D8905-57E6-FACB-1145-D02A18DCDE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44" y="931476"/>
            <a:ext cx="2865951" cy="225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70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1C360-4ACD-9B17-9A11-2339725FD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133D15-902F-0772-41FB-25F371D16F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F37A198D-55A4-3BE1-4BDA-377A323D4208}"/>
              </a:ext>
            </a:extLst>
          </p:cNvPr>
          <p:cNvSpPr/>
          <p:nvPr/>
        </p:nvSpPr>
        <p:spPr>
          <a:xfrm>
            <a:off x="33147" y="1939141"/>
            <a:ext cx="436753" cy="156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17D18D-4C15-05FD-797C-818532C9C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039" y="1104582"/>
            <a:ext cx="3699248" cy="344131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1CA1C9F-4E76-ABC7-D41B-010B24636B43}"/>
              </a:ext>
            </a:extLst>
          </p:cNvPr>
          <p:cNvSpPr txBox="1"/>
          <p:nvPr/>
        </p:nvSpPr>
        <p:spPr>
          <a:xfrm>
            <a:off x="0" y="6278790"/>
            <a:ext cx="1657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(Cai et al 2020)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E5D6338-DAB5-BD06-9A4D-CD2CA98B93F8}"/>
              </a:ext>
            </a:extLst>
          </p:cNvPr>
          <p:cNvSpPr txBox="1"/>
          <p:nvPr/>
        </p:nvSpPr>
        <p:spPr>
          <a:xfrm>
            <a:off x="5135144" y="747444"/>
            <a:ext cx="1366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25F66"/>
                </a:solidFill>
                <a:latin typeface="Calibri" panose="020F0502020204030204" pitchFamily="34" charset="0"/>
              </a:rPr>
              <a:t>Chuva</a:t>
            </a:r>
            <a:endParaRPr lang="pt-BR" sz="2400" b="1" dirty="0">
              <a:solidFill>
                <a:srgbClr val="025F66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D979EAF-8434-A64C-58F8-7166969E8DEA}"/>
              </a:ext>
            </a:extLst>
          </p:cNvPr>
          <p:cNvSpPr txBox="1"/>
          <p:nvPr/>
        </p:nvSpPr>
        <p:spPr>
          <a:xfrm>
            <a:off x="6817219" y="774100"/>
            <a:ext cx="2003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25F66"/>
                </a:solidFill>
                <a:latin typeface="Calibri" panose="020F0502020204030204" pitchFamily="34" charset="0"/>
              </a:rPr>
              <a:t>Temperatura</a:t>
            </a:r>
            <a:endParaRPr lang="pt-BR" sz="2400" b="1" dirty="0">
              <a:solidFill>
                <a:srgbClr val="025F66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33A72B3-E705-D70A-6CE4-EDB2539BD3BD}"/>
              </a:ext>
            </a:extLst>
          </p:cNvPr>
          <p:cNvSpPr txBox="1"/>
          <p:nvPr/>
        </p:nvSpPr>
        <p:spPr>
          <a:xfrm>
            <a:off x="5675893" y="2460964"/>
            <a:ext cx="1001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 Black" panose="020B0A04020102020204" pitchFamily="34" charset="0"/>
              </a:rPr>
              <a:t>SON (0)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4448930-5A38-112C-1990-FBD6C1820BE1}"/>
              </a:ext>
            </a:extLst>
          </p:cNvPr>
          <p:cNvSpPr txBox="1"/>
          <p:nvPr/>
        </p:nvSpPr>
        <p:spPr>
          <a:xfrm>
            <a:off x="7710887" y="4175455"/>
            <a:ext cx="99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 Black" panose="020B0A04020102020204" pitchFamily="34" charset="0"/>
              </a:rPr>
              <a:t>DJF (1)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E19CB99-9246-8EDA-49C0-2A2C030786DE}"/>
              </a:ext>
            </a:extLst>
          </p:cNvPr>
          <p:cNvSpPr txBox="1"/>
          <p:nvPr/>
        </p:nvSpPr>
        <p:spPr>
          <a:xfrm>
            <a:off x="5732957" y="4175774"/>
            <a:ext cx="997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 Black" panose="020B0A04020102020204" pitchFamily="34" charset="0"/>
              </a:rPr>
              <a:t>DJF (1)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E032DCB-CE26-1C58-801D-FACAC0335337}"/>
              </a:ext>
            </a:extLst>
          </p:cNvPr>
          <p:cNvSpPr txBox="1"/>
          <p:nvPr/>
        </p:nvSpPr>
        <p:spPr>
          <a:xfrm>
            <a:off x="151621" y="1163152"/>
            <a:ext cx="319429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25F66"/>
                </a:solidFill>
                <a:latin typeface="Calibri" panose="020F0502020204030204" pitchFamily="34" charset="0"/>
              </a:rPr>
              <a:t>Diminuição da chuva nas regiões Norte e Nordeste (verão e outono)</a:t>
            </a:r>
          </a:p>
          <a:p>
            <a:endParaRPr lang="pt-BR" sz="2400" dirty="0">
              <a:solidFill>
                <a:srgbClr val="025F66"/>
              </a:solidFill>
              <a:effectLst/>
              <a:latin typeface="Calibri" panose="020F0502020204030204" pitchFamily="34" charset="0"/>
            </a:endParaRPr>
          </a:p>
          <a:p>
            <a:r>
              <a:rPr lang="pt-BR" sz="2400" dirty="0">
                <a:solidFill>
                  <a:srgbClr val="025F66"/>
                </a:solidFill>
                <a:effectLst/>
                <a:latin typeface="Calibri" panose="020F0502020204030204" pitchFamily="34" charset="0"/>
              </a:rPr>
              <a:t>Incremento da chuva </a:t>
            </a:r>
            <a:r>
              <a:rPr lang="pt-BR" sz="2400" dirty="0">
                <a:solidFill>
                  <a:srgbClr val="025F66"/>
                </a:solidFill>
                <a:latin typeface="Calibri" panose="020F0502020204030204" pitchFamily="34" charset="0"/>
              </a:rPr>
              <a:t>na região Sul, sul de SP e MS (primavera)</a:t>
            </a:r>
          </a:p>
          <a:p>
            <a:endParaRPr lang="pt-BR" sz="2400" dirty="0">
              <a:solidFill>
                <a:srgbClr val="025F66"/>
              </a:solidFill>
              <a:latin typeface="Calibri" panose="020F0502020204030204" pitchFamily="34" charset="0"/>
            </a:endParaRPr>
          </a:p>
          <a:p>
            <a:r>
              <a:rPr lang="pt-BR" sz="2400" dirty="0">
                <a:solidFill>
                  <a:srgbClr val="025F66"/>
                </a:solidFill>
                <a:latin typeface="Calibri" panose="020F0502020204030204" pitchFamily="34" charset="0"/>
              </a:rPr>
              <a:t>Aumento das temperaturas praticamente em todo o Brasil (todo o ano)</a:t>
            </a:r>
            <a:endParaRPr lang="pt-BR" sz="2400" dirty="0">
              <a:solidFill>
                <a:srgbClr val="025F66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18B6C2C-4D0E-59BD-7468-E193C2FC8DAB}"/>
              </a:ext>
            </a:extLst>
          </p:cNvPr>
          <p:cNvSpPr txBox="1"/>
          <p:nvPr/>
        </p:nvSpPr>
        <p:spPr>
          <a:xfrm>
            <a:off x="251523" y="90790"/>
            <a:ext cx="5159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Modulação do clima pelo El Niño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BBACD3D-4191-5E9C-A757-DDDBF94CA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882" y="53911"/>
            <a:ext cx="1218636" cy="59697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111743A-2BC3-4911-2304-53B9F4CB4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057" y="4562948"/>
            <a:ext cx="4096248" cy="244745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BB154F0-87C4-FF2A-1E94-06BB5A39CC6A}"/>
              </a:ext>
            </a:extLst>
          </p:cNvPr>
          <p:cNvSpPr txBox="1"/>
          <p:nvPr/>
        </p:nvSpPr>
        <p:spPr>
          <a:xfrm>
            <a:off x="7657096" y="2437872"/>
            <a:ext cx="1001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 Black" panose="020B0A04020102020204" pitchFamily="34" charset="0"/>
              </a:rPr>
              <a:t>SON (0)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F453AA9-4A66-4C9B-C710-EF8F0CE3D8A7}"/>
              </a:ext>
            </a:extLst>
          </p:cNvPr>
          <p:cNvSpPr txBox="1"/>
          <p:nvPr/>
        </p:nvSpPr>
        <p:spPr>
          <a:xfrm>
            <a:off x="7602027" y="5890265"/>
            <a:ext cx="99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 Black" panose="020B0A04020102020204" pitchFamily="34" charset="0"/>
              </a:rPr>
              <a:t>MAM (1)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3560ECE-177E-623E-2EF2-99B991BB1CB7}"/>
              </a:ext>
            </a:extLst>
          </p:cNvPr>
          <p:cNvSpPr txBox="1"/>
          <p:nvPr/>
        </p:nvSpPr>
        <p:spPr>
          <a:xfrm>
            <a:off x="5624097" y="5890584"/>
            <a:ext cx="997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 Black" panose="020B0A04020102020204" pitchFamily="34" charset="0"/>
              </a:rPr>
              <a:t>MAM (1)</a:t>
            </a:r>
          </a:p>
        </p:txBody>
      </p:sp>
    </p:spTree>
    <p:extLst>
      <p:ext uri="{BB962C8B-B14F-4D97-AF65-F5344CB8AC3E}">
        <p14:creationId xmlns:p14="http://schemas.microsoft.com/office/powerpoint/2010/main" val="2956197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B4C25-1F86-7F11-2229-1D20CF651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F2219C-AFB4-D9DD-F096-41C37195E4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AFC657E-4E52-00DA-747B-DFD15AF39AAD}"/>
              </a:ext>
            </a:extLst>
          </p:cNvPr>
          <p:cNvSpPr/>
          <p:nvPr/>
        </p:nvSpPr>
        <p:spPr>
          <a:xfrm>
            <a:off x="76691" y="2657597"/>
            <a:ext cx="436753" cy="156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4E5B749-129F-63E9-7067-132342144F17}"/>
              </a:ext>
            </a:extLst>
          </p:cNvPr>
          <p:cNvSpPr txBox="1"/>
          <p:nvPr/>
        </p:nvSpPr>
        <p:spPr>
          <a:xfrm>
            <a:off x="228663" y="90790"/>
            <a:ext cx="482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Status e previsão do El </a:t>
            </a:r>
            <a:r>
              <a:rPr lang="pt-BR" sz="2400" b="1" dirty="0" err="1">
                <a:solidFill>
                  <a:schemeClr val="bg1"/>
                </a:solidFill>
              </a:rPr>
              <a:t>Niño</a:t>
            </a:r>
            <a:r>
              <a:rPr lang="pt-BR" sz="2400" b="1" dirty="0">
                <a:solidFill>
                  <a:schemeClr val="bg1"/>
                </a:solidFill>
              </a:rPr>
              <a:t> 2026-27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844B4EE-47DC-187F-14AB-E7DC9A018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882" y="53911"/>
            <a:ext cx="1218636" cy="596977"/>
          </a:xfrm>
          <a:prstGeom prst="rect">
            <a:avLst/>
          </a:prstGeom>
        </p:spPr>
      </p:pic>
      <p:pic>
        <p:nvPicPr>
          <p:cNvPr id="2" name="image1.png" descr="el-nino-development-winter-spring-season-2026-latest-enso-region-rapid-temperature-rise-graph-january-may">
            <a:extLst>
              <a:ext uri="{FF2B5EF4-FFF2-40B4-BE49-F238E27FC236}">
                <a16:creationId xmlns:a16="http://schemas.microsoft.com/office/drawing/2014/main" id="{982FBFE1-C4FE-B65C-5932-0FA4087A355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3544" y="1636171"/>
            <a:ext cx="4384249" cy="3216275"/>
          </a:xfrm>
          <a:prstGeom prst="rect">
            <a:avLst/>
          </a:prstGeom>
          <a:ln/>
        </p:spPr>
      </p:pic>
      <p:pic>
        <p:nvPicPr>
          <p:cNvPr id="8" name="image3.png" descr="enso-regions-forecast-2026-weather-long-range-united-states-north-america-el-nino-development-latest-ecmwf-extended-data-record-peak">
            <a:extLst>
              <a:ext uri="{FF2B5EF4-FFF2-40B4-BE49-F238E27FC236}">
                <a16:creationId xmlns:a16="http://schemas.microsoft.com/office/drawing/2014/main" id="{758B3606-5956-584F-91AA-7934F5A2FA70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415674" y="771716"/>
            <a:ext cx="4728326" cy="4442542"/>
          </a:xfrm>
          <a:prstGeom prst="rect">
            <a:avLst/>
          </a:prstGeom>
          <a:ln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FC87D3C-B2C6-9737-0656-BB7882A23EA1}"/>
              </a:ext>
            </a:extLst>
          </p:cNvPr>
          <p:cNvSpPr txBox="1"/>
          <p:nvPr/>
        </p:nvSpPr>
        <p:spPr>
          <a:xfrm>
            <a:off x="4707459" y="5616752"/>
            <a:ext cx="4433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Previsão de anomalias da temperatura da superfície do mar na região </a:t>
            </a:r>
            <a:r>
              <a:rPr lang="pt-BR" sz="180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Niño</a:t>
            </a:r>
            <a:r>
              <a:rPr lang="pt-BR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3.4, feita pelo modelo até maio de 2027, válida em maio de 2026. ECMWF</a:t>
            </a:r>
            <a:r>
              <a:rPr lang="pt-BR" b="1" dirty="0">
                <a:effectLst/>
              </a:rPr>
              <a:t> </a:t>
            </a:r>
            <a:endParaRPr lang="pt-BR" b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96CA979-EEEA-B0E3-0C69-69E2D8D5FB55}"/>
              </a:ext>
            </a:extLst>
          </p:cNvPr>
          <p:cNvSpPr txBox="1"/>
          <p:nvPr/>
        </p:nvSpPr>
        <p:spPr>
          <a:xfrm>
            <a:off x="138495" y="4852447"/>
            <a:ext cx="4290202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Anomalia da temperatura da superfície do mar na região Nino 3.4 dos últimos 3 meses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B20815E-13CF-9E8F-D4EE-FB419BF75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99" y="1940852"/>
            <a:ext cx="2033813" cy="953788"/>
          </a:xfrm>
          <a:prstGeom prst="rect">
            <a:avLst/>
          </a:prstGeom>
        </p:spPr>
      </p:pic>
      <p:sp>
        <p:nvSpPr>
          <p:cNvPr id="15" name="Seta para a Direita 14">
            <a:extLst>
              <a:ext uri="{FF2B5EF4-FFF2-40B4-BE49-F238E27FC236}">
                <a16:creationId xmlns:a16="http://schemas.microsoft.com/office/drawing/2014/main" id="{C0A60684-8A52-F170-C504-373844F1F293}"/>
              </a:ext>
            </a:extLst>
          </p:cNvPr>
          <p:cNvSpPr/>
          <p:nvPr/>
        </p:nvSpPr>
        <p:spPr>
          <a:xfrm>
            <a:off x="4978251" y="5191398"/>
            <a:ext cx="3603171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3AD2C9A-931F-9C34-D151-9D658155F565}"/>
              </a:ext>
            </a:extLst>
          </p:cNvPr>
          <p:cNvSpPr txBox="1"/>
          <p:nvPr/>
        </p:nvSpPr>
        <p:spPr>
          <a:xfrm>
            <a:off x="6167200" y="525700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Incerteza</a:t>
            </a:r>
            <a:endParaRPr lang="pt-BR" sz="1200" b="1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14C632-C21A-2805-82F7-2030E95A51A4}"/>
              </a:ext>
            </a:extLst>
          </p:cNvPr>
          <p:cNvSpPr txBox="1"/>
          <p:nvPr/>
        </p:nvSpPr>
        <p:spPr>
          <a:xfrm>
            <a:off x="7352689" y="493207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2027</a:t>
            </a:r>
            <a:endParaRPr lang="pt-BR" sz="1200" dirty="0"/>
          </a:p>
        </p:txBody>
      </p:sp>
      <p:sp>
        <p:nvSpPr>
          <p:cNvPr id="18" name="Seta para Baixo 17">
            <a:extLst>
              <a:ext uri="{FF2B5EF4-FFF2-40B4-BE49-F238E27FC236}">
                <a16:creationId xmlns:a16="http://schemas.microsoft.com/office/drawing/2014/main" id="{69CCBC44-BC14-0B74-6769-62BA576C67B6}"/>
              </a:ext>
            </a:extLst>
          </p:cNvPr>
          <p:cNvSpPr/>
          <p:nvPr/>
        </p:nvSpPr>
        <p:spPr>
          <a:xfrm rot="10800000">
            <a:off x="7346635" y="2735776"/>
            <a:ext cx="138940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340DAE5-795D-C511-B598-1DED3181D8C5}"/>
              </a:ext>
            </a:extLst>
          </p:cNvPr>
          <p:cNvSpPr txBox="1"/>
          <p:nvPr/>
        </p:nvSpPr>
        <p:spPr>
          <a:xfrm>
            <a:off x="320399" y="5963000"/>
            <a:ext cx="3224342" cy="507831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pt-BR" sz="1350" b="1" dirty="0"/>
              <a:t>Anomalia de TSM &gt; 2.0 </a:t>
            </a:r>
            <a:r>
              <a:rPr lang="pt-BR" sz="1350" b="1" baseline="30000" dirty="0"/>
              <a:t>o</a:t>
            </a:r>
            <a:r>
              <a:rPr lang="pt-BR" sz="1350" b="1" dirty="0"/>
              <a:t>C no El Nino 3.4  pode levar a El </a:t>
            </a:r>
            <a:r>
              <a:rPr lang="pt-BR" sz="1350" b="1" dirty="0" err="1"/>
              <a:t>Niño</a:t>
            </a:r>
            <a:r>
              <a:rPr lang="pt-BR" sz="1350" b="1" dirty="0"/>
              <a:t> forte-muito forte</a:t>
            </a:r>
          </a:p>
        </p:txBody>
      </p:sp>
    </p:spTree>
    <p:extLst>
      <p:ext uri="{BB962C8B-B14F-4D97-AF65-F5344CB8AC3E}">
        <p14:creationId xmlns:p14="http://schemas.microsoft.com/office/powerpoint/2010/main" val="284707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09616-2578-E5BB-70AB-7EF2E03DB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FDE603-F213-17DD-0B10-32DB3712D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D4EE3233-9949-9ABB-9B49-53E0A1CD0F86}"/>
              </a:ext>
            </a:extLst>
          </p:cNvPr>
          <p:cNvSpPr/>
          <p:nvPr/>
        </p:nvSpPr>
        <p:spPr>
          <a:xfrm>
            <a:off x="33147" y="1939141"/>
            <a:ext cx="436753" cy="156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988E32-62BA-2C65-16F6-CAF8400B8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899759"/>
            <a:ext cx="8125959" cy="505848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F80E99F-B961-588A-8E5D-68FE2B9C46BE}"/>
              </a:ext>
            </a:extLst>
          </p:cNvPr>
          <p:cNvSpPr txBox="1"/>
          <p:nvPr/>
        </p:nvSpPr>
        <p:spPr>
          <a:xfrm>
            <a:off x="33147" y="57615"/>
            <a:ext cx="5351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Intensidade de El </a:t>
            </a:r>
            <a:r>
              <a:rPr lang="pt-BR" sz="2800" b="1" dirty="0" err="1">
                <a:solidFill>
                  <a:schemeClr val="bg1"/>
                </a:solidFill>
              </a:rPr>
              <a:t>Niño</a:t>
            </a:r>
            <a:r>
              <a:rPr lang="pt-BR" sz="2800" b="1" dirty="0">
                <a:solidFill>
                  <a:schemeClr val="bg1"/>
                </a:solidFill>
              </a:rPr>
              <a:t> 2025-2026?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FBACC8-322D-4F9B-3E3C-D6E3CFA2B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882" y="53911"/>
            <a:ext cx="1218636" cy="5969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B200A3B-AD8F-B1CD-480A-58EEDBBBF877}"/>
              </a:ext>
            </a:extLst>
          </p:cNvPr>
          <p:cNvSpPr txBox="1"/>
          <p:nvPr/>
        </p:nvSpPr>
        <p:spPr>
          <a:xfrm>
            <a:off x="114951" y="5958240"/>
            <a:ext cx="89475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Sobre a possibilidade de um fenômeno muito forte:  2º C ou mais acima da média, no verão deste ano 2026,  a probabilidade subiu de 25% em abril, pra 37% em maio, de acordo com a NOAA (EUA)</a:t>
            </a:r>
          </a:p>
        </p:txBody>
      </p:sp>
    </p:spTree>
    <p:extLst>
      <p:ext uri="{BB962C8B-B14F-4D97-AF65-F5344CB8AC3E}">
        <p14:creationId xmlns:p14="http://schemas.microsoft.com/office/powerpoint/2010/main" val="4025506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326CE-BC70-C96C-1B24-8DD616C9C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1F02E0-2161-34DE-0CFC-EF2FAB4EB4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F54F363-6E13-6C62-78A2-B904D68BD86C}"/>
              </a:ext>
            </a:extLst>
          </p:cNvPr>
          <p:cNvSpPr/>
          <p:nvPr/>
        </p:nvSpPr>
        <p:spPr>
          <a:xfrm>
            <a:off x="33147" y="1939141"/>
            <a:ext cx="436753" cy="156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4ECE446-A08E-EBED-6CC8-4F40B7C06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9" y="1205221"/>
            <a:ext cx="9029371" cy="500565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6A15B6B-8399-624F-CBCB-D6D0B7AF0D23}"/>
              </a:ext>
            </a:extLst>
          </p:cNvPr>
          <p:cNvSpPr txBox="1"/>
          <p:nvPr/>
        </p:nvSpPr>
        <p:spPr>
          <a:xfrm>
            <a:off x="-1" y="36359"/>
            <a:ext cx="612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Indicadores Climáticos (SOND)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Extremos de chuva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91EB0A-35CA-F66A-D336-309D67FFF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882" y="53911"/>
            <a:ext cx="1218636" cy="5969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836F96E-05F6-ED15-EB70-3D6D34B95F24}"/>
              </a:ext>
            </a:extLst>
          </p:cNvPr>
          <p:cNvSpPr/>
          <p:nvPr/>
        </p:nvSpPr>
        <p:spPr>
          <a:xfrm>
            <a:off x="620487" y="2569029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E2BC83-DEDA-6FD0-F849-F0690819BCFF}"/>
              </a:ext>
            </a:extLst>
          </p:cNvPr>
          <p:cNvSpPr/>
          <p:nvPr/>
        </p:nvSpPr>
        <p:spPr>
          <a:xfrm>
            <a:off x="631374" y="4093029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5FF310-D3E3-FC86-84B9-20104442AC6A}"/>
              </a:ext>
            </a:extLst>
          </p:cNvPr>
          <p:cNvSpPr/>
          <p:nvPr/>
        </p:nvSpPr>
        <p:spPr>
          <a:xfrm>
            <a:off x="642260" y="5758544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5DAA02-99B8-DC4D-F361-80816000B348}"/>
              </a:ext>
            </a:extLst>
          </p:cNvPr>
          <p:cNvSpPr/>
          <p:nvPr/>
        </p:nvSpPr>
        <p:spPr>
          <a:xfrm>
            <a:off x="2090060" y="2579915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400FF-86DC-3F1B-7F19-61399DF854B9}"/>
              </a:ext>
            </a:extLst>
          </p:cNvPr>
          <p:cNvSpPr/>
          <p:nvPr/>
        </p:nvSpPr>
        <p:spPr>
          <a:xfrm>
            <a:off x="2100947" y="4103915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1C976B-B231-EF1C-01BF-B29FF94F425C}"/>
              </a:ext>
            </a:extLst>
          </p:cNvPr>
          <p:cNvSpPr/>
          <p:nvPr/>
        </p:nvSpPr>
        <p:spPr>
          <a:xfrm>
            <a:off x="2111833" y="5769430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3A1158-45F6-0EFA-806A-0F69030150D7}"/>
              </a:ext>
            </a:extLst>
          </p:cNvPr>
          <p:cNvSpPr/>
          <p:nvPr/>
        </p:nvSpPr>
        <p:spPr>
          <a:xfrm>
            <a:off x="3439890" y="2590801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8EAAC3-D912-20A7-758D-F08AEAB70703}"/>
              </a:ext>
            </a:extLst>
          </p:cNvPr>
          <p:cNvSpPr/>
          <p:nvPr/>
        </p:nvSpPr>
        <p:spPr>
          <a:xfrm>
            <a:off x="3450777" y="4114801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6C86794-B66D-645F-E7AE-54D63D9B7822}"/>
              </a:ext>
            </a:extLst>
          </p:cNvPr>
          <p:cNvSpPr/>
          <p:nvPr/>
        </p:nvSpPr>
        <p:spPr>
          <a:xfrm>
            <a:off x="3461663" y="5780316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57C032-6E0A-4CF6-D82D-BE2FB2882E74}"/>
              </a:ext>
            </a:extLst>
          </p:cNvPr>
          <p:cNvSpPr/>
          <p:nvPr/>
        </p:nvSpPr>
        <p:spPr>
          <a:xfrm>
            <a:off x="4855031" y="2601687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AD02B8-F8E7-8027-0434-0B7B6A6B97F3}"/>
              </a:ext>
            </a:extLst>
          </p:cNvPr>
          <p:cNvSpPr/>
          <p:nvPr/>
        </p:nvSpPr>
        <p:spPr>
          <a:xfrm>
            <a:off x="4865918" y="4125687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FDC2EA-F7A4-F0D7-50D7-35229F0818FF}"/>
              </a:ext>
            </a:extLst>
          </p:cNvPr>
          <p:cNvSpPr/>
          <p:nvPr/>
        </p:nvSpPr>
        <p:spPr>
          <a:xfrm>
            <a:off x="4876804" y="5791202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60941C0-905B-F81F-8C57-96AB579B306C}"/>
              </a:ext>
            </a:extLst>
          </p:cNvPr>
          <p:cNvSpPr/>
          <p:nvPr/>
        </p:nvSpPr>
        <p:spPr>
          <a:xfrm>
            <a:off x="6291946" y="2558143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784A05-E9A2-8849-1112-8F3326A5917A}"/>
              </a:ext>
            </a:extLst>
          </p:cNvPr>
          <p:cNvSpPr/>
          <p:nvPr/>
        </p:nvSpPr>
        <p:spPr>
          <a:xfrm>
            <a:off x="6302833" y="4082143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0AD6D9-792E-1F4C-14C6-FA8344F5A8B0}"/>
              </a:ext>
            </a:extLst>
          </p:cNvPr>
          <p:cNvSpPr/>
          <p:nvPr/>
        </p:nvSpPr>
        <p:spPr>
          <a:xfrm>
            <a:off x="6313719" y="5747658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800909-5AC1-8600-C2C5-EC534B44198C}"/>
              </a:ext>
            </a:extLst>
          </p:cNvPr>
          <p:cNvSpPr/>
          <p:nvPr/>
        </p:nvSpPr>
        <p:spPr>
          <a:xfrm>
            <a:off x="7641772" y="2569029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2134BCA-6795-753C-8407-147E4087D53F}"/>
              </a:ext>
            </a:extLst>
          </p:cNvPr>
          <p:cNvSpPr/>
          <p:nvPr/>
        </p:nvSpPr>
        <p:spPr>
          <a:xfrm>
            <a:off x="7652659" y="4093029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AF3F77-FEC7-9187-8879-4312F5CA070C}"/>
              </a:ext>
            </a:extLst>
          </p:cNvPr>
          <p:cNvSpPr/>
          <p:nvPr/>
        </p:nvSpPr>
        <p:spPr>
          <a:xfrm>
            <a:off x="7663545" y="5758544"/>
            <a:ext cx="816428" cy="522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928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924F8-6965-5B5E-6F20-803E45962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3AC4D95-3049-D145-0182-C0DE002B04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" y="0"/>
            <a:ext cx="9138532" cy="717805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D1A62BC-19A5-6E8A-E837-4197E80D8712}"/>
              </a:ext>
            </a:extLst>
          </p:cNvPr>
          <p:cNvSpPr/>
          <p:nvPr/>
        </p:nvSpPr>
        <p:spPr>
          <a:xfrm>
            <a:off x="33147" y="1939141"/>
            <a:ext cx="436753" cy="156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0F56294-BD98-82F4-142C-10BC3041926E}"/>
              </a:ext>
            </a:extLst>
          </p:cNvPr>
          <p:cNvSpPr txBox="1"/>
          <p:nvPr/>
        </p:nvSpPr>
        <p:spPr>
          <a:xfrm>
            <a:off x="81482" y="53911"/>
            <a:ext cx="3082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Indicadores Climáticos (SOND)</a:t>
            </a:r>
          </a:p>
          <a:p>
            <a:r>
              <a:rPr lang="pt-BR" b="1" dirty="0">
                <a:solidFill>
                  <a:schemeClr val="bg1"/>
                </a:solidFill>
              </a:rPr>
              <a:t>Seca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08E163-B818-15A0-2658-B8628A604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882" y="53911"/>
            <a:ext cx="1218636" cy="59697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46CFCC-AA55-4757-A1BF-54A3A695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8"/>
          <a:stretch>
            <a:fillRect/>
          </a:stretch>
        </p:blipFill>
        <p:spPr bwMode="auto">
          <a:xfrm>
            <a:off x="169635" y="991342"/>
            <a:ext cx="5730422" cy="52467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77D0201-F2E8-D18B-9E7D-8002334127B2}"/>
              </a:ext>
            </a:extLst>
          </p:cNvPr>
          <p:cNvSpPr/>
          <p:nvPr/>
        </p:nvSpPr>
        <p:spPr>
          <a:xfrm>
            <a:off x="3111622" y="1267740"/>
            <a:ext cx="862240" cy="6714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A44310E-BB47-263C-C6E5-F10F4619E681}"/>
              </a:ext>
            </a:extLst>
          </p:cNvPr>
          <p:cNvSpPr txBox="1"/>
          <p:nvPr/>
        </p:nvSpPr>
        <p:spPr>
          <a:xfrm>
            <a:off x="6003889" y="955159"/>
            <a:ext cx="294474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Regiões Norte e Nordeste – redução das chuvas e aumento das temperaturas. Períodos de estiagem mais severos e longos, </a:t>
            </a:r>
            <a:r>
              <a:rPr lang="pt-BR" sz="1800" b="1" dirty="0">
                <a:solidFill>
                  <a:srgbClr val="FF0000"/>
                </a:solidFill>
              </a:rPr>
              <a:t>aumentando o risco</a:t>
            </a:r>
            <a:r>
              <a:rPr lang="pt-BR" sz="1800" dirty="0"/>
              <a:t> de insegurança hídrica. </a:t>
            </a:r>
            <a:r>
              <a:rPr lang="pt-BR" sz="1800" i="1" dirty="0"/>
              <a:t>Importância do panorama no Atlantico Tropical</a:t>
            </a:r>
            <a:r>
              <a:rPr lang="pt-BR" sz="1800" dirty="0"/>
              <a:t>.</a:t>
            </a:r>
          </a:p>
          <a:p>
            <a:endParaRPr lang="pt-BR" sz="1800" dirty="0"/>
          </a:p>
          <a:p>
            <a:r>
              <a:rPr lang="pt-BR" sz="1800" dirty="0"/>
              <a:t>Regiões Sudeste e Centro-Oeste – possível comprometimento da estação chuvosa (atraso no inicio, fim prematuro) afetando a recuperação dos reservatórios e </a:t>
            </a:r>
            <a:r>
              <a:rPr lang="pt-BR" sz="1800" b="1" dirty="0">
                <a:solidFill>
                  <a:srgbClr val="FF0000"/>
                </a:solidFill>
              </a:rPr>
              <a:t>elevando o risco</a:t>
            </a:r>
            <a:r>
              <a:rPr lang="pt-BR" sz="1800" dirty="0"/>
              <a:t> hidrológico.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6BE866-AB02-D08D-725D-014C4D0C17CA}"/>
              </a:ext>
            </a:extLst>
          </p:cNvPr>
          <p:cNvSpPr/>
          <p:nvPr/>
        </p:nvSpPr>
        <p:spPr>
          <a:xfrm>
            <a:off x="3163608" y="2565499"/>
            <a:ext cx="862240" cy="6714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215564-43F9-6625-D1E3-551E9F21D53F}"/>
              </a:ext>
            </a:extLst>
          </p:cNvPr>
          <p:cNvSpPr/>
          <p:nvPr/>
        </p:nvSpPr>
        <p:spPr>
          <a:xfrm>
            <a:off x="3163608" y="3966226"/>
            <a:ext cx="862240" cy="6714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CC73EB-65CE-049B-BBC1-AE14ADF3CE2C}"/>
              </a:ext>
            </a:extLst>
          </p:cNvPr>
          <p:cNvSpPr/>
          <p:nvPr/>
        </p:nvSpPr>
        <p:spPr>
          <a:xfrm>
            <a:off x="3163608" y="5021827"/>
            <a:ext cx="862240" cy="6714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881486-1922-86A2-CE9F-4803ACABFFDF}"/>
              </a:ext>
            </a:extLst>
          </p:cNvPr>
          <p:cNvSpPr/>
          <p:nvPr/>
        </p:nvSpPr>
        <p:spPr>
          <a:xfrm>
            <a:off x="1750017" y="1137112"/>
            <a:ext cx="960525" cy="6714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4044BA-2C23-7904-8B9B-34B88E8880C3}"/>
              </a:ext>
            </a:extLst>
          </p:cNvPr>
          <p:cNvSpPr/>
          <p:nvPr/>
        </p:nvSpPr>
        <p:spPr>
          <a:xfrm>
            <a:off x="1423445" y="2486941"/>
            <a:ext cx="960525" cy="6714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CCA112-86C8-4C58-B6C0-8EE6ABC7DB85}"/>
              </a:ext>
            </a:extLst>
          </p:cNvPr>
          <p:cNvSpPr/>
          <p:nvPr/>
        </p:nvSpPr>
        <p:spPr>
          <a:xfrm>
            <a:off x="1358129" y="3699659"/>
            <a:ext cx="960525" cy="6714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AC11A1-DD71-C2B9-F936-F4E7AD3C4FB8}"/>
              </a:ext>
            </a:extLst>
          </p:cNvPr>
          <p:cNvSpPr/>
          <p:nvPr/>
        </p:nvSpPr>
        <p:spPr>
          <a:xfrm>
            <a:off x="1423444" y="5021826"/>
            <a:ext cx="960525" cy="6714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5455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D3DC0AFA5F365409AC94D4E33D66A90" ma:contentTypeVersion="14" ma:contentTypeDescription="Crie um novo documento." ma:contentTypeScope="" ma:versionID="96401c06b4ce69e32ea8780dc1b2d9ca">
  <xsd:schema xmlns:xsd="http://www.w3.org/2001/XMLSchema" xmlns:xs="http://www.w3.org/2001/XMLSchema" xmlns:p="http://schemas.microsoft.com/office/2006/metadata/properties" xmlns:ns2="65c3da86-9ecc-4788-90f4-77b0ed5eca1d" xmlns:ns3="f1a1b4cd-c6ba-4df7-a47f-7c59c3e3b68e" targetNamespace="http://schemas.microsoft.com/office/2006/metadata/properties" ma:root="true" ma:fieldsID="4b90855d9b029c837d360e1613de27d0" ns2:_="" ns3:_="">
    <xsd:import namespace="65c3da86-9ecc-4788-90f4-77b0ed5eca1d"/>
    <xsd:import namespace="f1a1b4cd-c6ba-4df7-a47f-7c59c3e3b6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c3da86-9ecc-4788-90f4-77b0ed5eca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Marcações de imagem" ma:readOnly="false" ma:fieldId="{5cf76f15-5ced-4ddc-b409-7134ff3c332f}" ma:taxonomyMulti="true" ma:sspId="d2bda3a4-2e47-4d17-9188-24fd44e025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a1b4cd-c6ba-4df7-a47f-7c59c3e3b68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6b84d11-ccfb-4467-b5ba-8c26293716c9}" ma:internalName="TaxCatchAll" ma:showField="CatchAllData" ma:web="f1a1b4cd-c6ba-4df7-a47f-7c59c3e3b6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1a1b4cd-c6ba-4df7-a47f-7c59c3e3b68e" xsi:nil="true"/>
    <lcf76f155ced4ddcb4097134ff3c332f xmlns="65c3da86-9ecc-4788-90f4-77b0ed5eca1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948BD3-08C5-4151-A4D1-0655F5449470}"/>
</file>

<file path=customXml/itemProps2.xml><?xml version="1.0" encoding="utf-8"?>
<ds:datastoreItem xmlns:ds="http://schemas.openxmlformats.org/officeDocument/2006/customXml" ds:itemID="{E18DDD0F-F7B2-4B5E-AB74-5C4E8844C6B9}"/>
</file>

<file path=customXml/itemProps3.xml><?xml version="1.0" encoding="utf-8"?>
<ds:datastoreItem xmlns:ds="http://schemas.openxmlformats.org/officeDocument/2006/customXml" ds:itemID="{7BCF2B2E-6CDB-4402-9B84-BC4340D81F88}"/>
</file>

<file path=docProps/app.xml><?xml version="1.0" encoding="utf-8"?>
<Properties xmlns="http://schemas.openxmlformats.org/officeDocument/2006/extended-properties" xmlns:vt="http://schemas.openxmlformats.org/officeDocument/2006/docPropsVTypes">
  <TotalTime>27754</TotalTime>
  <Words>1143</Words>
  <Application>Microsoft Office PowerPoint</Application>
  <PresentationFormat>Apresentação na tela (4:3)</PresentationFormat>
  <Paragraphs>134</Paragraphs>
  <Slides>13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ＭＳ Ｐゴシック</vt:lpstr>
      <vt:lpstr>Aptos</vt:lpstr>
      <vt:lpstr>Arial</vt:lpstr>
      <vt:lpstr>Arial Black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>fabianidenise@outlook.com.br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Fabiani Bender</dc:creator>
  <cp:lastModifiedBy>Aguirre Estorilio Silva Pinto Neto</cp:lastModifiedBy>
  <cp:revision>65</cp:revision>
  <dcterms:created xsi:type="dcterms:W3CDTF">2021-01-11T22:07:21Z</dcterms:created>
  <dcterms:modified xsi:type="dcterms:W3CDTF">2026-05-26T15:18:12Z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0x0101005D3DC0AFA5F365409AC94D4E33D66A90</vt:lpwstr>
  </property>
</Properties>
</file>