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56" r:id="rId2"/>
    <p:sldId id="297" r:id="rId3"/>
    <p:sldId id="317" r:id="rId4"/>
    <p:sldId id="262" r:id="rId5"/>
    <p:sldId id="319" r:id="rId6"/>
    <p:sldId id="298" r:id="rId7"/>
    <p:sldId id="323" r:id="rId8"/>
    <p:sldId id="324" r:id="rId9"/>
    <p:sldId id="325" r:id="rId10"/>
    <p:sldId id="326" r:id="rId11"/>
    <p:sldId id="307" r:id="rId12"/>
    <p:sldId id="309" r:id="rId13"/>
    <p:sldId id="310" r:id="rId14"/>
    <p:sldId id="311" r:id="rId15"/>
    <p:sldId id="308" r:id="rId16"/>
    <p:sldId id="312" r:id="rId17"/>
    <p:sldId id="318" r:id="rId18"/>
    <p:sldId id="313" r:id="rId19"/>
    <p:sldId id="314" r:id="rId20"/>
    <p:sldId id="320" r:id="rId21"/>
    <p:sldId id="321" r:id="rId22"/>
    <p:sldId id="264" r:id="rId23"/>
    <p:sldId id="322" r:id="rId24"/>
    <p:sldId id="316" r:id="rId25"/>
    <p:sldId id="315"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Bernuy" initials="TB" lastIdx="4" clrIdx="0">
    <p:extLst>
      <p:ext uri="{19B8F6BF-5375-455C-9EA6-DF929625EA0E}">
        <p15:presenceInfo xmlns:p15="http://schemas.microsoft.com/office/powerpoint/2012/main" userId="30c34ce5ebee5c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D4"/>
    <a:srgbClr val="FBE5D6"/>
    <a:srgbClr val="FFF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96" d="100"/>
          <a:sy n="96" d="100"/>
        </p:scale>
        <p:origin x="95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168DB8C-727E-4B53-8CA8-9B07A1B1C808}" type="datetimeFigureOut">
              <a:rPr lang="pt-BR" smtClean="0"/>
              <a:t>11/12/2014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389478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168DB8C-727E-4B53-8CA8-9B07A1B1C808}" type="datetimeFigureOut">
              <a:rPr lang="pt-BR" smtClean="0"/>
              <a:t>11/12/2014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394776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168DB8C-727E-4B53-8CA8-9B07A1B1C808}" type="datetimeFigureOut">
              <a:rPr lang="pt-BR" smtClean="0"/>
              <a:t>11/12/2014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102964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168DB8C-727E-4B53-8CA8-9B07A1B1C808}" type="datetimeFigureOut">
              <a:rPr lang="pt-BR" smtClean="0"/>
              <a:t>11/12/2014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238088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168DB8C-727E-4B53-8CA8-9B07A1B1C808}" type="datetimeFigureOut">
              <a:rPr lang="pt-BR" smtClean="0"/>
              <a:t>11/12/2014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34204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168DB8C-727E-4B53-8CA8-9B07A1B1C808}" type="datetimeFigureOut">
              <a:rPr lang="pt-BR" smtClean="0"/>
              <a:t>11/12/2014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313765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168DB8C-727E-4B53-8CA8-9B07A1B1C808}" type="datetimeFigureOut">
              <a:rPr lang="pt-BR" smtClean="0"/>
              <a:t>11/12/2014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318338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168DB8C-727E-4B53-8CA8-9B07A1B1C808}" type="datetimeFigureOut">
              <a:rPr lang="pt-BR" smtClean="0"/>
              <a:t>11/12/2014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392161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168DB8C-727E-4B53-8CA8-9B07A1B1C808}" type="datetimeFigureOut">
              <a:rPr lang="pt-BR" smtClean="0"/>
              <a:t>11/12/2014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123121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168DB8C-727E-4B53-8CA8-9B07A1B1C808}" type="datetimeFigureOut">
              <a:rPr lang="pt-BR" smtClean="0"/>
              <a:t>11/12/2014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22713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168DB8C-727E-4B53-8CA8-9B07A1B1C808}" type="datetimeFigureOut">
              <a:rPr lang="pt-BR" smtClean="0"/>
              <a:t>11/12/2014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1CFB7E-3B85-4B0E-90DC-1C2ABB2B87C7}" type="slidenum">
              <a:rPr lang="pt-BR" smtClean="0"/>
              <a:t>‹nº›</a:t>
            </a:fld>
            <a:endParaRPr lang="pt-BR"/>
          </a:p>
        </p:txBody>
      </p:sp>
    </p:spTree>
    <p:extLst>
      <p:ext uri="{BB962C8B-B14F-4D97-AF65-F5344CB8AC3E}">
        <p14:creationId xmlns:p14="http://schemas.microsoft.com/office/powerpoint/2010/main" val="14776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68DB8C-727E-4B53-8CA8-9B07A1B1C808}" type="datetimeFigureOut">
              <a:rPr lang="pt-BR" smtClean="0"/>
              <a:t>11/12/2014</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1CFB7E-3B85-4B0E-90DC-1C2ABB2B87C7}" type="slidenum">
              <a:rPr lang="pt-BR" smtClean="0"/>
              <a:t>‹nº›</a:t>
            </a:fld>
            <a:endParaRPr lang="pt-BR"/>
          </a:p>
        </p:txBody>
      </p:sp>
    </p:spTree>
    <p:extLst>
      <p:ext uri="{BB962C8B-B14F-4D97-AF65-F5344CB8AC3E}">
        <p14:creationId xmlns:p14="http://schemas.microsoft.com/office/powerpoint/2010/main" val="91340360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ecretariaexecutiva.cdhic@gmail.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dhic.org.br/?p=2097"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CaixaDeTexto 8"/>
          <p:cNvSpPr txBox="1"/>
          <p:nvPr/>
        </p:nvSpPr>
        <p:spPr>
          <a:xfrm>
            <a:off x="4860032" y="6402814"/>
            <a:ext cx="3888432" cy="338554"/>
          </a:xfrm>
          <a:prstGeom prst="rect">
            <a:avLst/>
          </a:prstGeom>
          <a:noFill/>
        </p:spPr>
        <p:txBody>
          <a:bodyPr wrap="square" rtlCol="0">
            <a:spAutoFit/>
          </a:bodyPr>
          <a:lstStyle/>
          <a:p>
            <a:pPr algn="ctr"/>
            <a:r>
              <a:rPr lang="pt-BR" sz="1600" b="1" dirty="0" smtClean="0">
                <a:latin typeface="Calibri Light" panose="020F0302020204030204" pitchFamily="34" charset="0"/>
              </a:rPr>
              <a:t>Juntos por uma cidadania universal</a:t>
            </a:r>
            <a:endParaRPr lang="pt-BR" sz="1600" b="1" dirty="0">
              <a:latin typeface="Calibri Light" panose="020F0302020204030204" pitchFamily="34" charset="0"/>
            </a:endParaRPr>
          </a:p>
        </p:txBody>
      </p:sp>
      <p:sp>
        <p:nvSpPr>
          <p:cNvPr id="10" name="CaixaDeTexto 9"/>
          <p:cNvSpPr txBox="1"/>
          <p:nvPr/>
        </p:nvSpPr>
        <p:spPr>
          <a:xfrm>
            <a:off x="773324" y="332656"/>
            <a:ext cx="7560840" cy="5201424"/>
          </a:xfrm>
          <a:prstGeom prst="rect">
            <a:avLst/>
          </a:prstGeom>
          <a:noFill/>
        </p:spPr>
        <p:txBody>
          <a:bodyPr wrap="square" rtlCol="0">
            <a:spAutoFit/>
          </a:bodyPr>
          <a:lstStyle/>
          <a:p>
            <a:pPr algn="ctr"/>
            <a:r>
              <a:rPr lang="pt-BR" sz="4400" b="1" dirty="0" smtClean="0">
                <a:latin typeface="SimSun" panose="02010600030101010101" pitchFamily="2" charset="-122"/>
                <a:ea typeface="SimSun" panose="02010600030101010101" pitchFamily="2" charset="-122"/>
                <a:cs typeface="Gisha" panose="020B0502040204020203" pitchFamily="34" charset="-79"/>
              </a:rPr>
              <a:t>  </a:t>
            </a:r>
            <a:r>
              <a:rPr lang="pt-BR" sz="2800" b="1" dirty="0">
                <a:latin typeface="SimSun" panose="02010600030101010101" pitchFamily="2" charset="-122"/>
                <a:ea typeface="SimSun" panose="02010600030101010101" pitchFamily="2" charset="-122"/>
              </a:rPr>
              <a:t/>
            </a:r>
            <a:br>
              <a:rPr lang="pt-BR" sz="2800" b="1" dirty="0">
                <a:latin typeface="SimSun" panose="02010600030101010101" pitchFamily="2" charset="-122"/>
                <a:ea typeface="SimSun" panose="02010600030101010101" pitchFamily="2" charset="-122"/>
              </a:rPr>
            </a:br>
            <a:r>
              <a:rPr lang="pt-BR" sz="2800" b="1" dirty="0">
                <a:latin typeface="SimSun" panose="02010600030101010101" pitchFamily="2" charset="-122"/>
                <a:ea typeface="SimSun" panose="02010600030101010101" pitchFamily="2" charset="-122"/>
              </a:rPr>
              <a:t>Audiência </a:t>
            </a:r>
            <a:r>
              <a:rPr lang="pt-BR" sz="2800" b="1" dirty="0" smtClean="0">
                <a:latin typeface="SimSun" panose="02010600030101010101" pitchFamily="2" charset="-122"/>
                <a:ea typeface="SimSun" panose="02010600030101010101" pitchFamily="2" charset="-122"/>
              </a:rPr>
              <a:t>Pública</a:t>
            </a:r>
          </a:p>
          <a:p>
            <a:pPr algn="ctr"/>
            <a:r>
              <a:rPr lang="pt-BR" sz="2800" b="1" dirty="0" smtClean="0">
                <a:latin typeface="SimSun" panose="02010600030101010101" pitchFamily="2" charset="-122"/>
                <a:ea typeface="SimSun" panose="02010600030101010101" pitchFamily="2" charset="-122"/>
              </a:rPr>
              <a:t>Senado Federal</a:t>
            </a:r>
            <a:endParaRPr lang="pt-BR" sz="2800" b="1" dirty="0">
              <a:latin typeface="SimSun" panose="02010600030101010101" pitchFamily="2" charset="-122"/>
              <a:ea typeface="SimSun" panose="02010600030101010101" pitchFamily="2" charset="-122"/>
            </a:endParaRPr>
          </a:p>
          <a:p>
            <a:pPr algn="ctr"/>
            <a:endParaRPr lang="pt-BR" sz="2800" b="1" dirty="0" smtClean="0">
              <a:latin typeface="SimSun" panose="02010600030101010101" pitchFamily="2" charset="-122"/>
              <a:ea typeface="SimSun" panose="02010600030101010101" pitchFamily="2" charset="-122"/>
            </a:endParaRPr>
          </a:p>
          <a:p>
            <a:pPr algn="ctr"/>
            <a:endParaRPr lang="pt-BR" sz="2800" b="1" dirty="0" smtClean="0">
              <a:latin typeface="SimSun" panose="02010600030101010101" pitchFamily="2" charset="-122"/>
              <a:ea typeface="SimSun" panose="02010600030101010101" pitchFamily="2" charset="-122"/>
            </a:endParaRPr>
          </a:p>
          <a:p>
            <a:pPr algn="ctr"/>
            <a:r>
              <a:rPr lang="pt-BR" sz="3200" b="1" dirty="0" smtClean="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Situação dos Imigrantes no Brasil</a:t>
            </a:r>
          </a:p>
          <a:p>
            <a:pPr algn="ctr"/>
            <a:r>
              <a:rPr lang="pt-BR" sz="3200" b="1" dirty="0" smtClean="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As políticas de migração -</a:t>
            </a:r>
            <a:endParaRPr lang="pt-BR" sz="2400" b="1" dirty="0" smtClean="0">
              <a:latin typeface="SimSun" panose="02010600030101010101" pitchFamily="2" charset="-122"/>
              <a:ea typeface="SimSun" panose="02010600030101010101" pitchFamily="2" charset="-122"/>
            </a:endParaRPr>
          </a:p>
          <a:p>
            <a:pPr algn="ctr"/>
            <a:endParaRPr lang="pt-BR" sz="1600" b="1" dirty="0" smtClean="0">
              <a:latin typeface="SimSun" panose="02010600030101010101" pitchFamily="2" charset="-122"/>
              <a:ea typeface="SimSun" panose="02010600030101010101" pitchFamily="2" charset="-122"/>
            </a:endParaRPr>
          </a:p>
          <a:p>
            <a:pPr algn="ctr"/>
            <a:endParaRPr lang="pt-BR" sz="1600" b="1" dirty="0">
              <a:latin typeface="SimSun" panose="02010600030101010101" pitchFamily="2" charset="-122"/>
              <a:ea typeface="SimSun" panose="02010600030101010101" pitchFamily="2" charset="-122"/>
            </a:endParaRPr>
          </a:p>
          <a:p>
            <a:pPr algn="ctr"/>
            <a:endParaRPr lang="pt-BR" sz="1600" b="1" dirty="0" smtClean="0">
              <a:latin typeface="SimSun" panose="02010600030101010101" pitchFamily="2" charset="-122"/>
              <a:ea typeface="SimSun" panose="02010600030101010101" pitchFamily="2" charset="-122"/>
            </a:endParaRPr>
          </a:p>
          <a:p>
            <a:pPr algn="ctr"/>
            <a:endParaRPr lang="pt-BR" sz="1600" b="1" dirty="0" smtClean="0">
              <a:latin typeface="SimSun" panose="02010600030101010101" pitchFamily="2" charset="-122"/>
              <a:ea typeface="SimSun" panose="02010600030101010101" pitchFamily="2" charset="-122"/>
            </a:endParaRPr>
          </a:p>
          <a:p>
            <a:pPr algn="r"/>
            <a:r>
              <a:rPr lang="pt-BR" sz="1600" b="1" dirty="0" smtClean="0">
                <a:solidFill>
                  <a:srgbClr val="00B0F0"/>
                </a:solidFill>
                <a:latin typeface="SimSun" panose="02010600030101010101" pitchFamily="2" charset="-122"/>
                <a:ea typeface="SimSun" panose="02010600030101010101" pitchFamily="2" charset="-122"/>
              </a:rPr>
              <a:t>Tania Bernuy</a:t>
            </a:r>
          </a:p>
          <a:p>
            <a:pPr algn="r"/>
            <a:r>
              <a:rPr lang="pt-BR" sz="1600" dirty="0" smtClean="0">
                <a:solidFill>
                  <a:srgbClr val="00B0F0"/>
                </a:solidFill>
                <a:latin typeface="SimSun" panose="02010600030101010101" pitchFamily="2" charset="-122"/>
                <a:ea typeface="SimSun" panose="02010600030101010101" pitchFamily="2" charset="-122"/>
              </a:rPr>
              <a:t>Diretora Executiva do CDHIC</a:t>
            </a:r>
          </a:p>
          <a:p>
            <a:pPr algn="r"/>
            <a:r>
              <a:rPr lang="pt-BR" sz="1600" dirty="0" smtClean="0">
                <a:solidFill>
                  <a:srgbClr val="00B0F0"/>
                </a:solidFill>
                <a:latin typeface="SimSun" panose="02010600030101010101" pitchFamily="2" charset="-122"/>
                <a:ea typeface="SimSun" panose="02010600030101010101" pitchFamily="2" charset="-122"/>
              </a:rPr>
              <a:t>11 de dezembro de 2014</a:t>
            </a:r>
            <a:endParaRPr lang="pt-BR" sz="1400" dirty="0">
              <a:solidFill>
                <a:srgbClr val="00B0F0"/>
              </a:solidFill>
              <a:latin typeface="SimSun" panose="02010600030101010101" pitchFamily="2" charset="-122"/>
              <a:ea typeface="SimSun" panose="02010600030101010101" pitchFamily="2" charset="-122"/>
            </a:endParaRPr>
          </a:p>
        </p:txBody>
      </p:sp>
      <p:pic>
        <p:nvPicPr>
          <p:cNvPr id="2" name="Imagem 1"/>
          <p:cNvPicPr>
            <a:picLocks noChangeAspect="1"/>
          </p:cNvPicPr>
          <p:nvPr/>
        </p:nvPicPr>
        <p:blipFill>
          <a:blip r:embed="rId2"/>
          <a:stretch>
            <a:fillRect/>
          </a:stretch>
        </p:blipFill>
        <p:spPr>
          <a:xfrm rot="10800000">
            <a:off x="-36512" y="6433006"/>
            <a:ext cx="9180512" cy="452378"/>
          </a:xfrm>
          <a:prstGeom prst="rect">
            <a:avLst/>
          </a:prstGeom>
          <a:noFill/>
          <a:ln>
            <a:noFill/>
          </a:ln>
        </p:spPr>
      </p:pic>
      <p:pic>
        <p:nvPicPr>
          <p:cNvPr id="3" name="Imagem 2"/>
          <p:cNvPicPr>
            <a:picLocks noChangeAspect="1"/>
          </p:cNvPicPr>
          <p:nvPr/>
        </p:nvPicPr>
        <p:blipFill>
          <a:blip r:embed="rId3"/>
          <a:stretch>
            <a:fillRect/>
          </a:stretch>
        </p:blipFill>
        <p:spPr>
          <a:xfrm>
            <a:off x="8532440" y="6381328"/>
            <a:ext cx="611560" cy="504056"/>
          </a:xfrm>
          <a:prstGeom prst="rect">
            <a:avLst/>
          </a:prstGeom>
        </p:spPr>
      </p:pic>
      <p:sp>
        <p:nvSpPr>
          <p:cNvPr id="7" name="CaixaDeTexto 6"/>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28512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Principais dificuldades:</a:t>
            </a:r>
            <a:endParaRPr lang="pt-BR" b="1" dirty="0"/>
          </a:p>
        </p:txBody>
      </p:sp>
      <p:sp>
        <p:nvSpPr>
          <p:cNvPr id="3" name="Espaço Reservado para Conteúdo 2"/>
          <p:cNvSpPr>
            <a:spLocks noGrp="1"/>
          </p:cNvSpPr>
          <p:nvPr>
            <p:ph idx="1"/>
          </p:nvPr>
        </p:nvSpPr>
        <p:spPr/>
        <p:txBody>
          <a:bodyPr/>
          <a:lstStyle/>
          <a:p>
            <a:r>
              <a:rPr lang="pt-BR" dirty="0" smtClean="0"/>
              <a:t>A entrega do documento R.N.E, demora até dois anos para ser entregue;</a:t>
            </a:r>
          </a:p>
          <a:p>
            <a:r>
              <a:rPr lang="pt-BR" dirty="0" smtClean="0"/>
              <a:t>A emissão da carteira de trabalho é centralizada emitida somente a través do órgão do Ministério de Trabalho e Emprego; consequentemente demora até mais de três meses a ser entregue ao migrante peticionante;</a:t>
            </a:r>
          </a:p>
          <a:p>
            <a:r>
              <a:rPr lang="pt-BR" dirty="0" smtClean="0"/>
              <a:t>O protocolo de permanência, não é reconhecido pelas instituições públicas nem bancos para abertura de contas. </a:t>
            </a:r>
          </a:p>
          <a:p>
            <a:r>
              <a:rPr lang="pt-BR" dirty="0" smtClean="0"/>
              <a:t>*Convenio de </a:t>
            </a:r>
            <a:r>
              <a:rPr lang="pt-BR" dirty="0" err="1" smtClean="0"/>
              <a:t>Bancarização</a:t>
            </a:r>
            <a:r>
              <a:rPr lang="pt-BR" dirty="0" smtClean="0"/>
              <a:t> em São Paulo, (</a:t>
            </a:r>
            <a:r>
              <a:rPr lang="pt-BR" smtClean="0"/>
              <a:t>Banco Caixa ainda </a:t>
            </a:r>
            <a:r>
              <a:rPr lang="pt-BR" dirty="0" smtClean="0"/>
              <a:t>não é institucionalizado a nível nacional, que permite abrir conta corrente somente com o protocolo de permanência temporário o definitivo.</a:t>
            </a:r>
            <a:endParaRPr lang="pt-BR" dirty="0"/>
          </a:p>
        </p:txBody>
      </p:sp>
    </p:spTree>
    <p:extLst>
      <p:ext uri="{BB962C8B-B14F-4D97-AF65-F5344CB8AC3E}">
        <p14:creationId xmlns:p14="http://schemas.microsoft.com/office/powerpoint/2010/main" val="3241574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fontScale="92500" lnSpcReduction="10000"/>
          </a:bodyPr>
          <a:lstStyle/>
          <a:p>
            <a:pPr algn="just"/>
            <a:endParaRPr lang="pt-BR" sz="1500" b="1" dirty="0" smtClean="0">
              <a:solidFill>
                <a:schemeClr val="tx2">
                  <a:lumMod val="50000"/>
                </a:schemeClr>
              </a:solidFill>
            </a:endParaRPr>
          </a:p>
          <a:p>
            <a:pPr algn="just"/>
            <a:r>
              <a:rPr lang="pt-BR" sz="1800" b="1" dirty="0" smtClean="0">
                <a:solidFill>
                  <a:schemeClr val="tx2">
                    <a:lumMod val="50000"/>
                  </a:schemeClr>
                </a:solidFill>
              </a:rPr>
              <a:t>Art</a:t>
            </a:r>
            <a:r>
              <a:rPr lang="pt-BR" sz="1800" b="1" dirty="0">
                <a:solidFill>
                  <a:schemeClr val="tx2">
                    <a:lumMod val="50000"/>
                  </a:schemeClr>
                </a:solidFill>
              </a:rPr>
              <a:t>. 2º A política migratória brasileira rege-se pelos seguintes princípios: </a:t>
            </a:r>
          </a:p>
          <a:p>
            <a:pPr marL="742950" lvl="1" indent="-285750" algn="just"/>
            <a:endParaRPr lang="pt-BR" b="1" dirty="0" smtClean="0">
              <a:solidFill>
                <a:schemeClr val="tx2">
                  <a:lumMod val="50000"/>
                </a:schemeClr>
              </a:solidFill>
            </a:endParaRPr>
          </a:p>
          <a:p>
            <a:pPr marL="742950" lvl="1" indent="-285750" algn="just"/>
            <a:r>
              <a:rPr lang="pt-BR" dirty="0" smtClean="0">
                <a:solidFill>
                  <a:schemeClr val="tx2">
                    <a:lumMod val="50000"/>
                  </a:schemeClr>
                </a:solidFill>
              </a:rPr>
              <a:t>VII </a:t>
            </a:r>
            <a:r>
              <a:rPr lang="pt-BR" dirty="0">
                <a:solidFill>
                  <a:schemeClr val="tx2">
                    <a:lumMod val="50000"/>
                  </a:schemeClr>
                </a:solidFill>
              </a:rPr>
              <a:t>- incentivo à admissão de mão de obra especializada necessária ao desenvolvimento econômico, social, cultural, científico e tecnológico do Brasil, à captação de recursos e à geração de emprego e </a:t>
            </a:r>
            <a:r>
              <a:rPr lang="pt-BR" dirty="0" smtClean="0">
                <a:solidFill>
                  <a:schemeClr val="tx2">
                    <a:lumMod val="50000"/>
                  </a:schemeClr>
                </a:solidFill>
              </a:rPr>
              <a:t>renda</a:t>
            </a:r>
            <a:r>
              <a:rPr lang="pt-BR" dirty="0">
                <a:solidFill>
                  <a:schemeClr val="tx2">
                    <a:lumMod val="50000"/>
                  </a:schemeClr>
                </a:solidFill>
              </a:rPr>
              <a:t>.</a:t>
            </a:r>
          </a:p>
          <a:p>
            <a:pPr marL="742950" lvl="1" indent="-285750" algn="just"/>
            <a:endParaRPr lang="pt-BR" dirty="0" smtClean="0">
              <a:solidFill>
                <a:schemeClr val="tx2">
                  <a:lumMod val="50000"/>
                </a:schemeClr>
              </a:solidFill>
            </a:endParaRPr>
          </a:p>
          <a:p>
            <a:pPr marL="742950" lvl="1" indent="-285750" algn="just"/>
            <a:r>
              <a:rPr lang="pt-BR" dirty="0" smtClean="0">
                <a:solidFill>
                  <a:schemeClr val="tx2">
                    <a:lumMod val="50000"/>
                  </a:schemeClr>
                </a:solidFill>
              </a:rPr>
              <a:t>XI </a:t>
            </a:r>
            <a:r>
              <a:rPr lang="pt-BR" dirty="0">
                <a:solidFill>
                  <a:schemeClr val="tx2">
                    <a:lumMod val="50000"/>
                  </a:schemeClr>
                </a:solidFill>
              </a:rPr>
              <a:t>- integração dos imigrantes </a:t>
            </a:r>
            <a:r>
              <a:rPr lang="pt-BR" dirty="0" smtClean="0">
                <a:solidFill>
                  <a:srgbClr val="FF0000"/>
                </a:solidFill>
              </a:rPr>
              <a:t>documentados </a:t>
            </a:r>
            <a:r>
              <a:rPr lang="pt-BR" dirty="0">
                <a:solidFill>
                  <a:srgbClr val="FF0000"/>
                </a:solidFill>
              </a:rPr>
              <a:t>ou regulares no trabalho e </a:t>
            </a:r>
            <a:r>
              <a:rPr lang="pt-BR" dirty="0">
                <a:solidFill>
                  <a:schemeClr val="tx2">
                    <a:lumMod val="50000"/>
                  </a:schemeClr>
                </a:solidFill>
              </a:rPr>
              <a:t>na sociedade brasileira mediante política pública </a:t>
            </a:r>
            <a:r>
              <a:rPr lang="pt-BR" dirty="0" smtClean="0">
                <a:solidFill>
                  <a:schemeClr val="tx2">
                    <a:lumMod val="50000"/>
                  </a:schemeClr>
                </a:solidFill>
              </a:rPr>
              <a:t>específica.</a:t>
            </a:r>
          </a:p>
          <a:p>
            <a:pPr marL="800100" lvl="1" indent="-342900" algn="just">
              <a:buFont typeface="Arial" panose="020B0604020202020204" pitchFamily="34" charset="0"/>
              <a:buChar char="•"/>
            </a:pPr>
            <a:endParaRPr lang="pt-BR" b="1" dirty="0">
              <a:solidFill>
                <a:schemeClr val="tx2">
                  <a:lumMod val="50000"/>
                </a:schemeClr>
              </a:solidFill>
            </a:endParaRPr>
          </a:p>
          <a:p>
            <a:pPr marL="0" indent="0" algn="just">
              <a:buNone/>
            </a:pPr>
            <a:r>
              <a:rPr lang="es-ES" sz="1800" b="1" dirty="0" smtClean="0">
                <a:solidFill>
                  <a:srgbClr val="FF0000"/>
                </a:solidFill>
              </a:rPr>
              <a:t>  </a:t>
            </a:r>
            <a:r>
              <a:rPr lang="es-ES" sz="1800" b="1" dirty="0" err="1" smtClean="0">
                <a:solidFill>
                  <a:srgbClr val="00B050"/>
                </a:solidFill>
              </a:rPr>
              <a:t>Propostas</a:t>
            </a:r>
            <a:r>
              <a:rPr lang="es-ES" sz="1800" b="1" dirty="0">
                <a:solidFill>
                  <a:srgbClr val="00B050"/>
                </a:solidFill>
              </a:rPr>
              <a:t>:</a:t>
            </a: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es-ES" dirty="0" smtClean="0">
                <a:solidFill>
                  <a:srgbClr val="00B050"/>
                </a:solidFill>
              </a:rPr>
              <a:t>Retirar </a:t>
            </a:r>
            <a:r>
              <a:rPr lang="es-ES" dirty="0">
                <a:solidFill>
                  <a:srgbClr val="00B050"/>
                </a:solidFill>
              </a:rPr>
              <a:t>completamente o Inciso VII do Artigo 2º.</a:t>
            </a: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es-ES" dirty="0" smtClean="0">
                <a:solidFill>
                  <a:srgbClr val="00B050"/>
                </a:solidFill>
              </a:rPr>
              <a:t>Retirar </a:t>
            </a:r>
            <a:r>
              <a:rPr lang="es-ES" dirty="0">
                <a:solidFill>
                  <a:srgbClr val="00B050"/>
                </a:solidFill>
              </a:rPr>
              <a:t>do Inciso XI d Artigo 2º as </a:t>
            </a:r>
            <a:r>
              <a:rPr lang="es-ES" dirty="0" err="1">
                <a:solidFill>
                  <a:srgbClr val="00B050"/>
                </a:solidFill>
              </a:rPr>
              <a:t>expressões</a:t>
            </a:r>
            <a:r>
              <a:rPr lang="es-ES" dirty="0">
                <a:solidFill>
                  <a:srgbClr val="00B050"/>
                </a:solidFill>
              </a:rPr>
              <a:t> “documentados” e “regulares no </a:t>
            </a:r>
            <a:r>
              <a:rPr lang="es-ES" dirty="0" err="1">
                <a:solidFill>
                  <a:srgbClr val="00B050"/>
                </a:solidFill>
              </a:rPr>
              <a:t>trabalho</a:t>
            </a:r>
            <a:r>
              <a:rPr lang="es-ES" dirty="0">
                <a:solidFill>
                  <a:srgbClr val="00B050"/>
                </a:solidFill>
              </a:rPr>
              <a:t> e na </a:t>
            </a:r>
            <a:r>
              <a:rPr lang="es-ES" dirty="0" err="1">
                <a:solidFill>
                  <a:srgbClr val="00B050"/>
                </a:solidFill>
              </a:rPr>
              <a:t>sociedade</a:t>
            </a:r>
            <a:r>
              <a:rPr lang="es-ES" dirty="0">
                <a:solidFill>
                  <a:srgbClr val="00B050"/>
                </a:solidFill>
              </a:rPr>
              <a:t> brasileira”</a:t>
            </a: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3289894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422684"/>
          </a:xfrm>
        </p:spPr>
        <p:txBody>
          <a:bodyPr>
            <a:normAutofit lnSpcReduction="10000"/>
          </a:bodyPr>
          <a:lstStyle/>
          <a:p>
            <a:pPr marL="342900" indent="-342900" algn="just">
              <a:buFont typeface="Arial" panose="020B0604020202020204" pitchFamily="34" charset="0"/>
              <a:buChar char="•"/>
            </a:pPr>
            <a:endParaRPr lang="es-ES" sz="1600" b="1" dirty="0" smtClean="0">
              <a:solidFill>
                <a:srgbClr val="FF0000"/>
              </a:solidFill>
            </a:endParaRPr>
          </a:p>
          <a:p>
            <a:pPr marL="342900" indent="-342900" algn="just">
              <a:buFont typeface="Arial" panose="020B0604020202020204" pitchFamily="34" charset="0"/>
              <a:buChar char="•"/>
            </a:pPr>
            <a:r>
              <a:rPr lang="es-ES" sz="1600" b="1" dirty="0" smtClean="0">
                <a:solidFill>
                  <a:srgbClr val="00B050"/>
                </a:solidFill>
              </a:rPr>
              <a:t>Justificativa</a:t>
            </a:r>
            <a:r>
              <a:rPr lang="es-ES" sz="1600" b="1" dirty="0">
                <a:solidFill>
                  <a:srgbClr val="00B050"/>
                </a:solidFill>
              </a:rPr>
              <a:t>:</a:t>
            </a:r>
          </a:p>
          <a:p>
            <a:pPr marL="800100" lvl="1" indent="-342900" algn="just">
              <a:buFont typeface="Arial" panose="020B0604020202020204" pitchFamily="34" charset="0"/>
              <a:buChar char="•"/>
            </a:pPr>
            <a:endParaRPr lang="es-ES" sz="1600" dirty="0" smtClean="0">
              <a:solidFill>
                <a:srgbClr val="00B050"/>
              </a:solidFill>
            </a:endParaRPr>
          </a:p>
          <a:p>
            <a:pPr marL="800100" lvl="1" indent="-342900" algn="just">
              <a:buFont typeface="Arial" panose="020B0604020202020204" pitchFamily="34" charset="0"/>
              <a:buChar char="•"/>
            </a:pPr>
            <a:r>
              <a:rPr lang="es-ES" sz="1600" dirty="0" smtClean="0">
                <a:solidFill>
                  <a:srgbClr val="00B050"/>
                </a:solidFill>
              </a:rPr>
              <a:t>De </a:t>
            </a:r>
            <a:r>
              <a:rPr lang="es-ES" sz="1600" dirty="0" err="1">
                <a:solidFill>
                  <a:srgbClr val="00B050"/>
                </a:solidFill>
              </a:rPr>
              <a:t>acordo</a:t>
            </a:r>
            <a:r>
              <a:rPr lang="es-ES" sz="1600" dirty="0">
                <a:solidFill>
                  <a:srgbClr val="00B050"/>
                </a:solidFill>
              </a:rPr>
              <a:t> </a:t>
            </a:r>
            <a:r>
              <a:rPr lang="es-ES" sz="1600" dirty="0" err="1">
                <a:solidFill>
                  <a:srgbClr val="00B050"/>
                </a:solidFill>
              </a:rPr>
              <a:t>com</a:t>
            </a:r>
            <a:r>
              <a:rPr lang="es-ES" sz="1600" dirty="0">
                <a:solidFill>
                  <a:srgbClr val="00B050"/>
                </a:solidFill>
              </a:rPr>
              <a:t> a </a:t>
            </a:r>
            <a:r>
              <a:rPr lang="es-ES" sz="1600" dirty="0" err="1">
                <a:solidFill>
                  <a:srgbClr val="00B050"/>
                </a:solidFill>
              </a:rPr>
              <a:t>Opinião</a:t>
            </a:r>
            <a:r>
              <a:rPr lang="es-ES" sz="1600" dirty="0">
                <a:solidFill>
                  <a:srgbClr val="00B050"/>
                </a:solidFill>
              </a:rPr>
              <a:t> Consultiva 18/03 da Corte Interamericana de </a:t>
            </a:r>
            <a:r>
              <a:rPr lang="es-ES" sz="1600" dirty="0" err="1">
                <a:solidFill>
                  <a:srgbClr val="00B050"/>
                </a:solidFill>
              </a:rPr>
              <a:t>Direitos</a:t>
            </a:r>
            <a:r>
              <a:rPr lang="es-ES" sz="1600" dirty="0">
                <a:solidFill>
                  <a:srgbClr val="00B050"/>
                </a:solidFill>
              </a:rPr>
              <a:t> Humanos, toda medida que propicie </a:t>
            </a:r>
            <a:r>
              <a:rPr lang="es-ES" sz="1600" dirty="0" err="1">
                <a:solidFill>
                  <a:srgbClr val="00B050"/>
                </a:solidFill>
              </a:rPr>
              <a:t>um</a:t>
            </a:r>
            <a:r>
              <a:rPr lang="es-ES" sz="1600" dirty="0">
                <a:solidFill>
                  <a:srgbClr val="00B050"/>
                </a:solidFill>
              </a:rPr>
              <a:t> </a:t>
            </a:r>
            <a:r>
              <a:rPr lang="es-ES" sz="1600" dirty="0" err="1">
                <a:solidFill>
                  <a:srgbClr val="00B050"/>
                </a:solidFill>
              </a:rPr>
              <a:t>tratamento</a:t>
            </a:r>
            <a:r>
              <a:rPr lang="es-ES" sz="1600" dirty="0">
                <a:solidFill>
                  <a:srgbClr val="00B050"/>
                </a:solidFill>
              </a:rPr>
              <a:t> prejudicialmente distinto a </a:t>
            </a:r>
            <a:r>
              <a:rPr lang="es-ES" sz="1600" dirty="0" err="1">
                <a:solidFill>
                  <a:srgbClr val="00B050"/>
                </a:solidFill>
              </a:rPr>
              <a:t>pessoas</a:t>
            </a:r>
            <a:r>
              <a:rPr lang="es-ES" sz="1600" dirty="0">
                <a:solidFill>
                  <a:srgbClr val="00B050"/>
                </a:solidFill>
              </a:rPr>
              <a:t> </a:t>
            </a:r>
            <a:r>
              <a:rPr lang="es-ES" sz="1600" dirty="0" err="1">
                <a:solidFill>
                  <a:srgbClr val="00B050"/>
                </a:solidFill>
              </a:rPr>
              <a:t>ou</a:t>
            </a:r>
            <a:r>
              <a:rPr lang="es-ES" sz="1600" dirty="0">
                <a:solidFill>
                  <a:srgbClr val="00B050"/>
                </a:solidFill>
              </a:rPr>
              <a:t> grupos de </a:t>
            </a:r>
            <a:r>
              <a:rPr lang="es-ES" sz="1600" dirty="0" err="1">
                <a:solidFill>
                  <a:srgbClr val="00B050"/>
                </a:solidFill>
              </a:rPr>
              <a:t>pessoas</a:t>
            </a:r>
            <a:r>
              <a:rPr lang="es-ES" sz="1600" dirty="0">
                <a:solidFill>
                  <a:srgbClr val="00B050"/>
                </a:solidFill>
              </a:rPr>
              <a:t> no territorio de </a:t>
            </a:r>
            <a:r>
              <a:rPr lang="es-ES" sz="1600" dirty="0" err="1">
                <a:solidFill>
                  <a:srgbClr val="00B050"/>
                </a:solidFill>
              </a:rPr>
              <a:t>um</a:t>
            </a:r>
            <a:r>
              <a:rPr lang="es-ES" sz="1600" dirty="0">
                <a:solidFill>
                  <a:srgbClr val="00B050"/>
                </a:solidFill>
              </a:rPr>
              <a:t> Estado americano e </a:t>
            </a:r>
            <a:r>
              <a:rPr lang="es-ES" sz="1600" dirty="0" err="1">
                <a:solidFill>
                  <a:srgbClr val="00B050"/>
                </a:solidFill>
              </a:rPr>
              <a:t>sujeitas</a:t>
            </a:r>
            <a:r>
              <a:rPr lang="es-ES" sz="1600" dirty="0">
                <a:solidFill>
                  <a:srgbClr val="00B050"/>
                </a:solidFill>
              </a:rPr>
              <a:t> à </a:t>
            </a:r>
            <a:r>
              <a:rPr lang="es-ES" sz="1600" dirty="0" err="1">
                <a:solidFill>
                  <a:srgbClr val="00B050"/>
                </a:solidFill>
              </a:rPr>
              <a:t>sua</a:t>
            </a:r>
            <a:r>
              <a:rPr lang="es-ES" sz="1600" dirty="0">
                <a:solidFill>
                  <a:srgbClr val="00B050"/>
                </a:solidFill>
              </a:rPr>
              <a:t> </a:t>
            </a:r>
            <a:r>
              <a:rPr lang="es-ES" sz="1600" dirty="0" err="1">
                <a:solidFill>
                  <a:srgbClr val="00B050"/>
                </a:solidFill>
              </a:rPr>
              <a:t>jurisdição</a:t>
            </a:r>
            <a:r>
              <a:rPr lang="es-ES" sz="1600" dirty="0">
                <a:solidFill>
                  <a:srgbClr val="00B050"/>
                </a:solidFill>
              </a:rPr>
              <a:t> é </a:t>
            </a:r>
            <a:r>
              <a:rPr lang="es-ES" sz="1600" dirty="0" err="1">
                <a:solidFill>
                  <a:srgbClr val="00B050"/>
                </a:solidFill>
              </a:rPr>
              <a:t>contrária</a:t>
            </a:r>
            <a:r>
              <a:rPr lang="es-ES" sz="1600" dirty="0">
                <a:solidFill>
                  <a:srgbClr val="00B050"/>
                </a:solidFill>
              </a:rPr>
              <a:t> </a:t>
            </a:r>
            <a:r>
              <a:rPr lang="es-ES" sz="1600" dirty="0" err="1">
                <a:solidFill>
                  <a:srgbClr val="00B050"/>
                </a:solidFill>
              </a:rPr>
              <a:t>ao</a:t>
            </a:r>
            <a:r>
              <a:rPr lang="es-ES" sz="1600" dirty="0">
                <a:solidFill>
                  <a:srgbClr val="00B050"/>
                </a:solidFill>
              </a:rPr>
              <a:t> </a:t>
            </a:r>
            <a:r>
              <a:rPr lang="es-ES" sz="1600" dirty="0" err="1">
                <a:solidFill>
                  <a:srgbClr val="00B050"/>
                </a:solidFill>
              </a:rPr>
              <a:t>reconhecimento</a:t>
            </a:r>
            <a:r>
              <a:rPr lang="es-ES" sz="1600" dirty="0">
                <a:solidFill>
                  <a:srgbClr val="00B050"/>
                </a:solidFill>
              </a:rPr>
              <a:t> da </a:t>
            </a:r>
            <a:r>
              <a:rPr lang="es-ES" sz="1600" dirty="0" err="1">
                <a:solidFill>
                  <a:srgbClr val="00B050"/>
                </a:solidFill>
              </a:rPr>
              <a:t>igualdade</a:t>
            </a:r>
            <a:r>
              <a:rPr lang="es-ES" sz="1600" dirty="0">
                <a:solidFill>
                  <a:srgbClr val="00B050"/>
                </a:solidFill>
              </a:rPr>
              <a:t> </a:t>
            </a:r>
            <a:r>
              <a:rPr lang="es-ES" sz="1600" dirty="0" err="1">
                <a:solidFill>
                  <a:srgbClr val="00B050"/>
                </a:solidFill>
              </a:rPr>
              <a:t>perante</a:t>
            </a:r>
            <a:r>
              <a:rPr lang="es-ES" sz="1600" dirty="0">
                <a:solidFill>
                  <a:srgbClr val="00B050"/>
                </a:solidFill>
              </a:rPr>
              <a:t> a </a:t>
            </a:r>
            <a:r>
              <a:rPr lang="es-ES" sz="1600" dirty="0" err="1">
                <a:solidFill>
                  <a:srgbClr val="00B050"/>
                </a:solidFill>
              </a:rPr>
              <a:t>lei</a:t>
            </a:r>
            <a:r>
              <a:rPr lang="es-ES" sz="1600" dirty="0">
                <a:solidFill>
                  <a:srgbClr val="00B050"/>
                </a:solidFill>
              </a:rPr>
              <a:t>. </a:t>
            </a:r>
            <a:r>
              <a:rPr lang="es-ES" sz="1600" dirty="0" err="1">
                <a:solidFill>
                  <a:srgbClr val="00B050"/>
                </a:solidFill>
              </a:rPr>
              <a:t>Um</a:t>
            </a:r>
            <a:r>
              <a:rPr lang="es-ES" sz="1600" dirty="0">
                <a:solidFill>
                  <a:srgbClr val="00B050"/>
                </a:solidFill>
              </a:rPr>
              <a:t> </a:t>
            </a:r>
            <a:r>
              <a:rPr lang="es-ES" sz="1600" dirty="0" err="1">
                <a:solidFill>
                  <a:srgbClr val="00B050"/>
                </a:solidFill>
              </a:rPr>
              <a:t>órgão</a:t>
            </a:r>
            <a:r>
              <a:rPr lang="es-ES" sz="1600" dirty="0">
                <a:solidFill>
                  <a:srgbClr val="00B050"/>
                </a:solidFill>
              </a:rPr>
              <a:t> do Estado que, </a:t>
            </a:r>
            <a:r>
              <a:rPr lang="es-ES" sz="1600" dirty="0" err="1">
                <a:solidFill>
                  <a:srgbClr val="00B050"/>
                </a:solidFill>
              </a:rPr>
              <a:t>ao</a:t>
            </a:r>
            <a:r>
              <a:rPr lang="es-ES" sz="1600" dirty="0">
                <a:solidFill>
                  <a:srgbClr val="00B050"/>
                </a:solidFill>
              </a:rPr>
              <a:t> interpretar </a:t>
            </a:r>
            <a:r>
              <a:rPr lang="es-ES" sz="1600" dirty="0" err="1">
                <a:solidFill>
                  <a:srgbClr val="00B050"/>
                </a:solidFill>
              </a:rPr>
              <a:t>sua</a:t>
            </a:r>
            <a:r>
              <a:rPr lang="es-ES" sz="1600" dirty="0">
                <a:solidFill>
                  <a:srgbClr val="00B050"/>
                </a:solidFill>
              </a:rPr>
              <a:t> </a:t>
            </a:r>
            <a:r>
              <a:rPr lang="es-ES" sz="1600" dirty="0" err="1">
                <a:solidFill>
                  <a:srgbClr val="00B050"/>
                </a:solidFill>
              </a:rPr>
              <a:t>legislação</a:t>
            </a:r>
            <a:r>
              <a:rPr lang="es-ES" sz="1600" dirty="0">
                <a:solidFill>
                  <a:srgbClr val="00B050"/>
                </a:solidFill>
              </a:rPr>
              <a:t> interna, afirme </a:t>
            </a:r>
            <a:r>
              <a:rPr lang="es-ES" sz="1600" dirty="0" err="1">
                <a:solidFill>
                  <a:srgbClr val="00B050"/>
                </a:solidFill>
              </a:rPr>
              <a:t>alguma</a:t>
            </a:r>
            <a:r>
              <a:rPr lang="es-ES" sz="1600" dirty="0">
                <a:solidFill>
                  <a:srgbClr val="00B050"/>
                </a:solidFill>
              </a:rPr>
              <a:t> </a:t>
            </a:r>
            <a:r>
              <a:rPr lang="es-ES" sz="1600" dirty="0" err="1">
                <a:solidFill>
                  <a:srgbClr val="00B050"/>
                </a:solidFill>
              </a:rPr>
              <a:t>diferença</a:t>
            </a:r>
            <a:r>
              <a:rPr lang="es-ES" sz="1600" dirty="0">
                <a:solidFill>
                  <a:srgbClr val="00B050"/>
                </a:solidFill>
              </a:rPr>
              <a:t> de </a:t>
            </a:r>
            <a:r>
              <a:rPr lang="es-ES" sz="1600" dirty="0" err="1">
                <a:solidFill>
                  <a:srgbClr val="00B050"/>
                </a:solidFill>
              </a:rPr>
              <a:t>tratamento</a:t>
            </a:r>
            <a:r>
              <a:rPr lang="es-ES" sz="1600" dirty="0">
                <a:solidFill>
                  <a:srgbClr val="00B050"/>
                </a:solidFill>
              </a:rPr>
              <a:t> no gozo dos </a:t>
            </a:r>
            <a:r>
              <a:rPr lang="es-ES" sz="1600" dirty="0" err="1">
                <a:solidFill>
                  <a:srgbClr val="00B050"/>
                </a:solidFill>
              </a:rPr>
              <a:t>direitos</a:t>
            </a:r>
            <a:r>
              <a:rPr lang="es-ES" sz="1600" dirty="0">
                <a:solidFill>
                  <a:srgbClr val="00B050"/>
                </a:solidFill>
              </a:rPr>
              <a:t> </a:t>
            </a:r>
            <a:r>
              <a:rPr lang="es-ES" sz="1600" dirty="0" err="1">
                <a:solidFill>
                  <a:srgbClr val="00B050"/>
                </a:solidFill>
              </a:rPr>
              <a:t>trabalhistas</a:t>
            </a:r>
            <a:r>
              <a:rPr lang="es-ES" sz="1600" dirty="0">
                <a:solidFill>
                  <a:srgbClr val="00B050"/>
                </a:solidFill>
              </a:rPr>
              <a:t> </a:t>
            </a:r>
            <a:r>
              <a:rPr lang="es-ES" sz="1600" dirty="0" err="1">
                <a:solidFill>
                  <a:srgbClr val="00B050"/>
                </a:solidFill>
              </a:rPr>
              <a:t>baseado</a:t>
            </a:r>
            <a:r>
              <a:rPr lang="es-ES" sz="1600" dirty="0">
                <a:solidFill>
                  <a:srgbClr val="00B050"/>
                </a:solidFill>
              </a:rPr>
              <a:t> na </a:t>
            </a:r>
            <a:r>
              <a:rPr lang="es-ES" sz="1600" dirty="0" err="1">
                <a:solidFill>
                  <a:srgbClr val="00B050"/>
                </a:solidFill>
              </a:rPr>
              <a:t>condição</a:t>
            </a:r>
            <a:r>
              <a:rPr lang="es-ES" sz="1600" dirty="0">
                <a:solidFill>
                  <a:srgbClr val="00B050"/>
                </a:solidFill>
              </a:rPr>
              <a:t> </a:t>
            </a:r>
            <a:r>
              <a:rPr lang="es-ES" sz="1600" dirty="0" err="1">
                <a:solidFill>
                  <a:srgbClr val="00B050"/>
                </a:solidFill>
              </a:rPr>
              <a:t>migratória</a:t>
            </a:r>
            <a:r>
              <a:rPr lang="es-ES" sz="1600" dirty="0">
                <a:solidFill>
                  <a:srgbClr val="00B050"/>
                </a:solidFill>
              </a:rPr>
              <a:t> de </a:t>
            </a:r>
            <a:r>
              <a:rPr lang="es-ES" sz="1600" dirty="0" err="1">
                <a:solidFill>
                  <a:srgbClr val="00B050"/>
                </a:solidFill>
              </a:rPr>
              <a:t>um</a:t>
            </a:r>
            <a:r>
              <a:rPr lang="es-ES" sz="1600" dirty="0">
                <a:solidFill>
                  <a:srgbClr val="00B050"/>
                </a:solidFill>
              </a:rPr>
              <a:t> </a:t>
            </a:r>
            <a:r>
              <a:rPr lang="es-ES" sz="1600" dirty="0" err="1">
                <a:solidFill>
                  <a:srgbClr val="00B050"/>
                </a:solidFill>
              </a:rPr>
              <a:t>trabalhador</a:t>
            </a:r>
            <a:r>
              <a:rPr lang="es-ES" sz="1600" dirty="0">
                <a:solidFill>
                  <a:srgbClr val="00B050"/>
                </a:solidFill>
              </a:rPr>
              <a:t>, estaría </a:t>
            </a:r>
            <a:r>
              <a:rPr lang="es-ES" sz="1600" dirty="0" err="1">
                <a:solidFill>
                  <a:srgbClr val="00B050"/>
                </a:solidFill>
              </a:rPr>
              <a:t>fazendo</a:t>
            </a:r>
            <a:r>
              <a:rPr lang="es-ES" sz="1600" dirty="0">
                <a:solidFill>
                  <a:srgbClr val="00B050"/>
                </a:solidFill>
              </a:rPr>
              <a:t> </a:t>
            </a:r>
            <a:r>
              <a:rPr lang="es-ES" sz="1600" dirty="0" err="1">
                <a:solidFill>
                  <a:srgbClr val="00B050"/>
                </a:solidFill>
              </a:rPr>
              <a:t>uma</a:t>
            </a:r>
            <a:r>
              <a:rPr lang="es-ES" sz="1600" dirty="0">
                <a:solidFill>
                  <a:srgbClr val="00B050"/>
                </a:solidFill>
              </a:rPr>
              <a:t> </a:t>
            </a:r>
            <a:r>
              <a:rPr lang="es-ES" sz="1600" dirty="0" err="1">
                <a:solidFill>
                  <a:srgbClr val="00B050"/>
                </a:solidFill>
              </a:rPr>
              <a:t>interpretação</a:t>
            </a:r>
            <a:r>
              <a:rPr lang="es-ES" sz="1600" dirty="0">
                <a:solidFill>
                  <a:srgbClr val="00B050"/>
                </a:solidFill>
              </a:rPr>
              <a:t> </a:t>
            </a:r>
            <a:r>
              <a:rPr lang="es-ES" sz="1600" dirty="0" err="1">
                <a:solidFill>
                  <a:srgbClr val="00B050"/>
                </a:solidFill>
              </a:rPr>
              <a:t>contrária</a:t>
            </a:r>
            <a:r>
              <a:rPr lang="es-ES" sz="1600" dirty="0">
                <a:solidFill>
                  <a:srgbClr val="00B050"/>
                </a:solidFill>
              </a:rPr>
              <a:t> </a:t>
            </a:r>
            <a:r>
              <a:rPr lang="es-ES" sz="1600" dirty="0" err="1">
                <a:solidFill>
                  <a:srgbClr val="00B050"/>
                </a:solidFill>
              </a:rPr>
              <a:t>ao</a:t>
            </a:r>
            <a:r>
              <a:rPr lang="es-ES" sz="1600" dirty="0">
                <a:solidFill>
                  <a:srgbClr val="00B050"/>
                </a:solidFill>
              </a:rPr>
              <a:t> principio da </a:t>
            </a:r>
            <a:r>
              <a:rPr lang="es-ES" sz="1600" dirty="0" err="1">
                <a:solidFill>
                  <a:srgbClr val="00B050"/>
                </a:solidFill>
              </a:rPr>
              <a:t>igualdade</a:t>
            </a:r>
            <a:r>
              <a:rPr lang="es-ES" sz="1600" dirty="0">
                <a:solidFill>
                  <a:srgbClr val="00B050"/>
                </a:solidFill>
              </a:rPr>
              <a:t> jurídica</a:t>
            </a:r>
            <a:r>
              <a:rPr lang="es-ES" sz="1600" dirty="0" smtClean="0">
                <a:solidFill>
                  <a:srgbClr val="00B050"/>
                </a:solidFill>
              </a:rPr>
              <a:t>.</a:t>
            </a:r>
          </a:p>
          <a:p>
            <a:pPr marL="800100" lvl="1" indent="-342900" algn="just">
              <a:buFont typeface="Arial" panose="020B0604020202020204" pitchFamily="34" charset="0"/>
              <a:buChar char="•"/>
            </a:pPr>
            <a:endParaRPr lang="es-ES" sz="1600" dirty="0" smtClean="0">
              <a:solidFill>
                <a:srgbClr val="00B050"/>
              </a:solidFill>
            </a:endParaRPr>
          </a:p>
          <a:p>
            <a:pPr marL="800100" lvl="1" indent="-342900" algn="just">
              <a:buFont typeface="Arial" panose="020B0604020202020204" pitchFamily="34" charset="0"/>
              <a:buChar char="•"/>
            </a:pPr>
            <a:r>
              <a:rPr lang="es-ES" sz="1600" dirty="0" err="1" smtClean="0">
                <a:solidFill>
                  <a:srgbClr val="00B050"/>
                </a:solidFill>
              </a:rPr>
              <a:t>Nesse</a:t>
            </a:r>
            <a:r>
              <a:rPr lang="es-ES" sz="1600" dirty="0" smtClean="0">
                <a:solidFill>
                  <a:srgbClr val="00B050"/>
                </a:solidFill>
              </a:rPr>
              <a:t> sentido:</a:t>
            </a:r>
          </a:p>
          <a:p>
            <a:pPr marL="800100" lvl="1" indent="-342900" algn="just">
              <a:buFont typeface="Arial" panose="020B0604020202020204" pitchFamily="34" charset="0"/>
              <a:buChar char="•"/>
            </a:pPr>
            <a:endParaRPr lang="es-ES" sz="1600" dirty="0" smtClean="0">
              <a:solidFill>
                <a:srgbClr val="00B050"/>
              </a:solidFill>
            </a:endParaRPr>
          </a:p>
          <a:p>
            <a:pPr marL="800100" lvl="1" indent="-342900" algn="just">
              <a:buFont typeface="Arial" panose="020B0604020202020204" pitchFamily="34" charset="0"/>
              <a:buChar char="•"/>
            </a:pPr>
            <a:r>
              <a:rPr lang="es-ES" sz="1600" dirty="0" smtClean="0">
                <a:solidFill>
                  <a:srgbClr val="00B050"/>
                </a:solidFill>
              </a:rPr>
              <a:t>Favorecer a </a:t>
            </a:r>
            <a:r>
              <a:rPr lang="es-ES" sz="1600" dirty="0" err="1" smtClean="0">
                <a:solidFill>
                  <a:srgbClr val="00B050"/>
                </a:solidFill>
              </a:rPr>
              <a:t>mão</a:t>
            </a:r>
            <a:r>
              <a:rPr lang="es-ES" sz="1600" dirty="0" smtClean="0">
                <a:solidFill>
                  <a:srgbClr val="00B050"/>
                </a:solidFill>
              </a:rPr>
              <a:t> de obra especializada é institucionalizar políticas de </a:t>
            </a:r>
            <a:r>
              <a:rPr lang="es-ES" sz="1600" dirty="0" err="1" smtClean="0">
                <a:solidFill>
                  <a:srgbClr val="00B050"/>
                </a:solidFill>
              </a:rPr>
              <a:t>migração</a:t>
            </a:r>
            <a:r>
              <a:rPr lang="es-ES" sz="1600" dirty="0" smtClean="0">
                <a:solidFill>
                  <a:srgbClr val="00B050"/>
                </a:solidFill>
              </a:rPr>
              <a:t> </a:t>
            </a:r>
            <a:r>
              <a:rPr lang="es-ES" sz="1600" dirty="0" err="1" smtClean="0">
                <a:solidFill>
                  <a:srgbClr val="00B050"/>
                </a:solidFill>
              </a:rPr>
              <a:t>seletiva</a:t>
            </a:r>
            <a:r>
              <a:rPr lang="es-ES" sz="1600" dirty="0" smtClean="0">
                <a:solidFill>
                  <a:srgbClr val="00B050"/>
                </a:solidFill>
              </a:rPr>
              <a:t> que </a:t>
            </a:r>
            <a:r>
              <a:rPr lang="es-ES" sz="1600" dirty="0" err="1" smtClean="0">
                <a:solidFill>
                  <a:srgbClr val="00B050"/>
                </a:solidFill>
              </a:rPr>
              <a:t>acabam</a:t>
            </a:r>
            <a:r>
              <a:rPr lang="es-ES" sz="1600" dirty="0" smtClean="0">
                <a:solidFill>
                  <a:srgbClr val="00B050"/>
                </a:solidFill>
              </a:rPr>
              <a:t> por </a:t>
            </a:r>
            <a:r>
              <a:rPr lang="es-ES" sz="1600" dirty="0" err="1" smtClean="0">
                <a:solidFill>
                  <a:srgbClr val="00B050"/>
                </a:solidFill>
              </a:rPr>
              <a:t>reforçar</a:t>
            </a:r>
            <a:r>
              <a:rPr lang="es-ES" sz="1600" dirty="0" smtClean="0">
                <a:solidFill>
                  <a:srgbClr val="00B050"/>
                </a:solidFill>
              </a:rPr>
              <a:t> as desigualdades </a:t>
            </a:r>
            <a:r>
              <a:rPr lang="es-ES" sz="1600" dirty="0" err="1" smtClean="0">
                <a:solidFill>
                  <a:srgbClr val="00B050"/>
                </a:solidFill>
              </a:rPr>
              <a:t>sócio-econômicas</a:t>
            </a:r>
            <a:r>
              <a:rPr lang="es-ES" sz="1600" dirty="0" smtClean="0">
                <a:solidFill>
                  <a:srgbClr val="00B050"/>
                </a:solidFill>
              </a:rPr>
              <a:t> internas e externas.</a:t>
            </a:r>
          </a:p>
          <a:p>
            <a:pPr marL="800100" lvl="1" indent="-342900" algn="just">
              <a:buFont typeface="Arial" panose="020B0604020202020204" pitchFamily="34" charset="0"/>
              <a:buChar char="•"/>
            </a:pPr>
            <a:endParaRPr lang="es-ES" sz="1600" dirty="0">
              <a:solidFill>
                <a:srgbClr val="00B050"/>
              </a:solidFill>
            </a:endParaRPr>
          </a:p>
          <a:p>
            <a:pPr marL="800100" lvl="1" indent="-342900" algn="just">
              <a:buFont typeface="Arial" panose="020B0604020202020204" pitchFamily="34" charset="0"/>
              <a:buChar char="•"/>
            </a:pPr>
            <a:r>
              <a:rPr lang="es-ES" sz="1600" dirty="0" smtClean="0">
                <a:solidFill>
                  <a:srgbClr val="00B050"/>
                </a:solidFill>
              </a:rPr>
              <a:t>Distinguir entre </a:t>
            </a:r>
            <a:r>
              <a:rPr lang="es-ES" sz="1600" dirty="0" err="1" smtClean="0">
                <a:solidFill>
                  <a:srgbClr val="00B050"/>
                </a:solidFill>
              </a:rPr>
              <a:t>imigrantes</a:t>
            </a:r>
            <a:r>
              <a:rPr lang="es-ES" sz="1600" dirty="0" smtClean="0">
                <a:solidFill>
                  <a:srgbClr val="00B050"/>
                </a:solidFill>
              </a:rPr>
              <a:t> documentados e indocumentados para regular o </a:t>
            </a:r>
            <a:r>
              <a:rPr lang="es-ES" sz="1600" dirty="0" err="1" smtClean="0">
                <a:solidFill>
                  <a:srgbClr val="00B050"/>
                </a:solidFill>
              </a:rPr>
              <a:t>acesso</a:t>
            </a:r>
            <a:r>
              <a:rPr lang="es-ES" sz="1600" dirty="0" smtClean="0">
                <a:solidFill>
                  <a:srgbClr val="00B050"/>
                </a:solidFill>
              </a:rPr>
              <a:t> à políticas de </a:t>
            </a:r>
            <a:r>
              <a:rPr lang="es-ES" sz="1600" dirty="0" err="1" smtClean="0">
                <a:solidFill>
                  <a:srgbClr val="00B050"/>
                </a:solidFill>
              </a:rPr>
              <a:t>integração</a:t>
            </a:r>
            <a:r>
              <a:rPr lang="es-ES" sz="1600" dirty="0" smtClean="0">
                <a:solidFill>
                  <a:srgbClr val="00B050"/>
                </a:solidFill>
              </a:rPr>
              <a:t> é institucionalizar </a:t>
            </a:r>
            <a:r>
              <a:rPr lang="es-ES" sz="1600" dirty="0" err="1" smtClean="0">
                <a:solidFill>
                  <a:srgbClr val="00B050"/>
                </a:solidFill>
              </a:rPr>
              <a:t>uma</a:t>
            </a:r>
            <a:r>
              <a:rPr lang="es-ES" sz="1600" dirty="0" smtClean="0">
                <a:solidFill>
                  <a:srgbClr val="00B050"/>
                </a:solidFill>
              </a:rPr>
              <a:t> política </a:t>
            </a:r>
            <a:r>
              <a:rPr lang="es-ES" sz="1600" dirty="0" err="1" smtClean="0">
                <a:solidFill>
                  <a:srgbClr val="00B050"/>
                </a:solidFill>
              </a:rPr>
              <a:t>discriminatória</a:t>
            </a:r>
            <a:r>
              <a:rPr lang="es-ES" sz="1600" dirty="0" smtClean="0">
                <a:solidFill>
                  <a:srgbClr val="00B050"/>
                </a:solidFill>
              </a:rPr>
              <a:t>.</a:t>
            </a:r>
            <a:endParaRPr lang="es-ES" sz="1600" dirty="0">
              <a:solidFill>
                <a:srgbClr val="00B050"/>
              </a:solidFill>
            </a:endParaRP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342196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a:bodyPr>
          <a:lstStyle/>
          <a:p>
            <a:pPr marL="342900" indent="-342900" algn="just">
              <a:buFont typeface="Arial" panose="020B0604020202020204" pitchFamily="34" charset="0"/>
              <a:buChar char="•"/>
            </a:pPr>
            <a:endParaRPr lang="pt-BR" sz="1500" b="1" dirty="0" smtClean="0">
              <a:solidFill>
                <a:schemeClr val="tx2">
                  <a:lumMod val="50000"/>
                </a:schemeClr>
              </a:solidFill>
            </a:endParaRPr>
          </a:p>
          <a:p>
            <a:pPr marL="342900" indent="-342900" algn="just">
              <a:buFont typeface="Arial" panose="020B0604020202020204" pitchFamily="34" charset="0"/>
              <a:buChar char="•"/>
            </a:pPr>
            <a:r>
              <a:rPr lang="pt-BR" sz="1800" b="1" dirty="0" smtClean="0">
                <a:solidFill>
                  <a:schemeClr val="tx2">
                    <a:lumMod val="50000"/>
                  </a:schemeClr>
                </a:solidFill>
              </a:rPr>
              <a:t>Art</a:t>
            </a:r>
            <a:r>
              <a:rPr lang="pt-BR" sz="1800" b="1" dirty="0">
                <a:solidFill>
                  <a:schemeClr val="tx2">
                    <a:lumMod val="50000"/>
                  </a:schemeClr>
                </a:solidFill>
              </a:rPr>
              <a:t>. 3º Ao imigrante é garantida, em condição de igualdade com os nacionais, a inviolabilidade do direito à vida, à liberdade, à igualdade, à segurança e à propriedade, bem como assegurados: </a:t>
            </a:r>
          </a:p>
          <a:p>
            <a:pPr marL="800100" lvl="1" indent="-342900" algn="just">
              <a:buFont typeface="Arial" panose="020B0604020202020204" pitchFamily="34" charset="0"/>
              <a:buChar char="•"/>
            </a:pPr>
            <a:endParaRPr lang="pt-BR" dirty="0" smtClean="0">
              <a:solidFill>
                <a:schemeClr val="tx2">
                  <a:lumMod val="50000"/>
                </a:schemeClr>
              </a:solidFill>
            </a:endParaRPr>
          </a:p>
          <a:p>
            <a:pPr marL="800100" lvl="1" indent="-342900" algn="just">
              <a:buFont typeface="Arial" panose="020B0604020202020204" pitchFamily="34" charset="0"/>
              <a:buChar char="•"/>
            </a:pPr>
            <a:r>
              <a:rPr lang="pt-BR" dirty="0" smtClean="0">
                <a:solidFill>
                  <a:schemeClr val="tx2">
                    <a:lumMod val="50000"/>
                  </a:schemeClr>
                </a:solidFill>
              </a:rPr>
              <a:t>I </a:t>
            </a:r>
            <a:r>
              <a:rPr lang="pt-BR" dirty="0">
                <a:solidFill>
                  <a:schemeClr val="tx2">
                    <a:lumMod val="50000"/>
                  </a:schemeClr>
                </a:solidFill>
              </a:rPr>
              <a:t>- direitos e liberdades civis, sociais, culturais e econômicos; </a:t>
            </a:r>
          </a:p>
          <a:p>
            <a:pPr marL="800100" lvl="1" indent="-342900" algn="just">
              <a:buFont typeface="Arial" panose="020B0604020202020204" pitchFamily="34" charset="0"/>
              <a:buChar char="•"/>
            </a:pPr>
            <a:endParaRPr lang="pt-BR" b="1" dirty="0">
              <a:solidFill>
                <a:schemeClr val="tx2">
                  <a:lumMod val="50000"/>
                </a:schemeClr>
              </a:solidFill>
            </a:endParaRPr>
          </a:p>
          <a:p>
            <a:pPr marL="342900" indent="-342900" algn="just">
              <a:buFont typeface="Arial" panose="020B0604020202020204" pitchFamily="34" charset="0"/>
              <a:buChar char="•"/>
            </a:pPr>
            <a:r>
              <a:rPr lang="es-ES" sz="1800" b="1" dirty="0" err="1" smtClean="0">
                <a:solidFill>
                  <a:srgbClr val="00B050"/>
                </a:solidFill>
              </a:rPr>
              <a:t>Proposta</a:t>
            </a:r>
            <a:r>
              <a:rPr lang="es-ES" sz="1800" b="1" dirty="0" smtClean="0">
                <a:solidFill>
                  <a:srgbClr val="00B050"/>
                </a:solidFill>
              </a:rPr>
              <a:t>:</a:t>
            </a:r>
            <a:endParaRPr lang="es-ES" sz="1800" b="1" dirty="0">
              <a:solidFill>
                <a:srgbClr val="00B050"/>
              </a:solidFill>
            </a:endParaRP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es-ES" dirty="0" smtClean="0">
                <a:solidFill>
                  <a:srgbClr val="00B050"/>
                </a:solidFill>
              </a:rPr>
              <a:t>Incluir no Inciso I do Artigo 3º a </a:t>
            </a:r>
            <a:r>
              <a:rPr lang="es-ES" dirty="0" err="1" smtClean="0">
                <a:solidFill>
                  <a:srgbClr val="00B050"/>
                </a:solidFill>
              </a:rPr>
              <a:t>previsão</a:t>
            </a:r>
            <a:r>
              <a:rPr lang="es-ES" dirty="0" smtClean="0">
                <a:solidFill>
                  <a:srgbClr val="00B050"/>
                </a:solidFill>
              </a:rPr>
              <a:t> </a:t>
            </a:r>
            <a:r>
              <a:rPr lang="es-ES" dirty="0" err="1" smtClean="0">
                <a:solidFill>
                  <a:srgbClr val="00B050"/>
                </a:solidFill>
              </a:rPr>
              <a:t>ao</a:t>
            </a:r>
            <a:r>
              <a:rPr lang="es-ES" dirty="0" smtClean="0">
                <a:solidFill>
                  <a:srgbClr val="00B050"/>
                </a:solidFill>
              </a:rPr>
              <a:t> </a:t>
            </a:r>
            <a:r>
              <a:rPr lang="es-ES" dirty="0" err="1" smtClean="0">
                <a:solidFill>
                  <a:srgbClr val="00B050"/>
                </a:solidFill>
              </a:rPr>
              <a:t>direito</a:t>
            </a:r>
            <a:r>
              <a:rPr lang="es-ES" dirty="0" smtClean="0">
                <a:solidFill>
                  <a:srgbClr val="00B050"/>
                </a:solidFill>
              </a:rPr>
              <a:t> à </a:t>
            </a:r>
            <a:r>
              <a:rPr lang="es-ES" dirty="0" err="1" smtClean="0">
                <a:solidFill>
                  <a:srgbClr val="00B050"/>
                </a:solidFill>
              </a:rPr>
              <a:t>organização</a:t>
            </a:r>
            <a:r>
              <a:rPr lang="es-ES" dirty="0" smtClean="0">
                <a:solidFill>
                  <a:srgbClr val="00B050"/>
                </a:solidFill>
              </a:rPr>
              <a:t> e </a:t>
            </a:r>
            <a:r>
              <a:rPr lang="es-ES" dirty="0" err="1" smtClean="0">
                <a:solidFill>
                  <a:srgbClr val="00B050"/>
                </a:solidFill>
              </a:rPr>
              <a:t>participação</a:t>
            </a:r>
            <a:r>
              <a:rPr lang="es-ES" dirty="0" smtClean="0">
                <a:solidFill>
                  <a:srgbClr val="00B050"/>
                </a:solidFill>
              </a:rPr>
              <a:t> política.</a:t>
            </a:r>
            <a:endParaRPr lang="es-ES" dirty="0">
              <a:solidFill>
                <a:srgbClr val="00B050"/>
              </a:solidFill>
            </a:endParaRPr>
          </a:p>
          <a:p>
            <a:pPr marL="800100" lvl="1" indent="-342900" algn="just">
              <a:buFont typeface="Arial" panose="020B0604020202020204" pitchFamily="34" charset="0"/>
              <a:buChar char="•"/>
            </a:pPr>
            <a:endParaRPr lang="es-ES" sz="1500" dirty="0" smtClean="0">
              <a:solidFill>
                <a:srgbClr val="FF0000"/>
              </a:solidFill>
            </a:endParaRP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215521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fontScale="92500" lnSpcReduction="10000"/>
          </a:bodyPr>
          <a:lstStyle/>
          <a:p>
            <a:pPr marL="342900" indent="-342900" algn="just">
              <a:buFont typeface="Arial" panose="020B0604020202020204" pitchFamily="34" charset="0"/>
              <a:buChar char="•"/>
            </a:pPr>
            <a:endParaRPr lang="es-ES" sz="1500" b="1" dirty="0" smtClean="0">
              <a:solidFill>
                <a:srgbClr val="FF0000"/>
              </a:solidFill>
            </a:endParaRPr>
          </a:p>
          <a:p>
            <a:pPr marL="342900" indent="-342900" algn="just">
              <a:buFont typeface="Arial" panose="020B0604020202020204" pitchFamily="34" charset="0"/>
              <a:buChar char="•"/>
            </a:pPr>
            <a:r>
              <a:rPr lang="es-ES" sz="1800" b="1" dirty="0" smtClean="0">
                <a:solidFill>
                  <a:srgbClr val="00B050"/>
                </a:solidFill>
              </a:rPr>
              <a:t>Justificativa</a:t>
            </a:r>
            <a:r>
              <a:rPr lang="es-ES" sz="1800" b="1" dirty="0">
                <a:solidFill>
                  <a:srgbClr val="00B050"/>
                </a:solidFill>
              </a:rPr>
              <a:t>:</a:t>
            </a: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es-ES" dirty="0" smtClean="0">
                <a:solidFill>
                  <a:srgbClr val="00B050"/>
                </a:solidFill>
              </a:rPr>
              <a:t>O Pacto Internacional sobre </a:t>
            </a:r>
            <a:r>
              <a:rPr lang="es-ES" dirty="0" err="1" smtClean="0">
                <a:solidFill>
                  <a:srgbClr val="00B050"/>
                </a:solidFill>
              </a:rPr>
              <a:t>Direitos</a:t>
            </a:r>
            <a:r>
              <a:rPr lang="es-ES" dirty="0" smtClean="0">
                <a:solidFill>
                  <a:srgbClr val="00B050"/>
                </a:solidFill>
              </a:rPr>
              <a:t> Civil e Políticos de 1996 </a:t>
            </a:r>
            <a:r>
              <a:rPr lang="es-ES" dirty="0" err="1" smtClean="0">
                <a:solidFill>
                  <a:srgbClr val="00B050"/>
                </a:solidFill>
              </a:rPr>
              <a:t>dispõe</a:t>
            </a:r>
            <a:r>
              <a:rPr lang="es-ES" dirty="0" smtClean="0">
                <a:solidFill>
                  <a:srgbClr val="00B050"/>
                </a:solidFill>
              </a:rPr>
              <a:t> que </a:t>
            </a:r>
            <a:r>
              <a:rPr lang="pt-BR" dirty="0">
                <a:solidFill>
                  <a:srgbClr val="00B050"/>
                </a:solidFill>
              </a:rPr>
              <a:t>o ideal do ser humano livre, no gozo das liberdades civis e políticas e liberto do temor e da miséria, não pode ser realizado e menos que se criem às condições que permitam a cada um gozar de seus direitos civis e políticos, assim como de seus direitos econômicos, sociais e </a:t>
            </a:r>
            <a:r>
              <a:rPr lang="pt-BR" dirty="0" smtClean="0">
                <a:solidFill>
                  <a:srgbClr val="00B050"/>
                </a:solidFill>
              </a:rPr>
              <a:t>culturais.</a:t>
            </a:r>
          </a:p>
          <a:p>
            <a:pPr marL="800100" lvl="1" indent="-342900" algn="just">
              <a:buFont typeface="Arial" panose="020B0604020202020204" pitchFamily="34" charset="0"/>
              <a:buChar char="•"/>
            </a:pPr>
            <a:endParaRPr lang="pt-BR" dirty="0" smtClean="0">
              <a:solidFill>
                <a:srgbClr val="00B050"/>
              </a:solidFill>
            </a:endParaRPr>
          </a:p>
          <a:p>
            <a:pPr marL="800100" lvl="1" indent="-342900" algn="just">
              <a:buFont typeface="Arial" panose="020B0604020202020204" pitchFamily="34" charset="0"/>
              <a:buChar char="•"/>
            </a:pPr>
            <a:r>
              <a:rPr lang="pt-BR" dirty="0" smtClean="0">
                <a:solidFill>
                  <a:srgbClr val="00B050"/>
                </a:solidFill>
              </a:rPr>
              <a:t>Ainda que garantidos os direitos à reunião e associação, e ainda que o direito ao sufrágio seja regulado unicamente pela Constituição Federal, é necessário compreender a participação política de forma ampla.</a:t>
            </a:r>
          </a:p>
          <a:p>
            <a:pPr marL="800100" lvl="1" indent="-342900" algn="just">
              <a:buFont typeface="Arial" panose="020B0604020202020204" pitchFamily="34" charset="0"/>
              <a:buChar char="•"/>
            </a:pPr>
            <a:endParaRPr lang="pt-BR" dirty="0">
              <a:solidFill>
                <a:srgbClr val="00B050"/>
              </a:solidFill>
            </a:endParaRPr>
          </a:p>
          <a:p>
            <a:pPr marL="800100" lvl="1" indent="-342900" algn="just">
              <a:buFont typeface="Arial" panose="020B0604020202020204" pitchFamily="34" charset="0"/>
              <a:buChar char="•"/>
            </a:pPr>
            <a:r>
              <a:rPr lang="pt-BR" dirty="0" smtClean="0">
                <a:solidFill>
                  <a:srgbClr val="00B050"/>
                </a:solidFill>
              </a:rPr>
              <a:t>Nesse sentido,</a:t>
            </a:r>
          </a:p>
          <a:p>
            <a:pPr marL="800100" lvl="1" indent="-342900" algn="just">
              <a:buFont typeface="Arial" panose="020B0604020202020204" pitchFamily="34" charset="0"/>
              <a:buChar char="•"/>
            </a:pPr>
            <a:endParaRPr lang="pt-BR" dirty="0" smtClean="0">
              <a:solidFill>
                <a:srgbClr val="00B050"/>
              </a:solidFill>
            </a:endParaRPr>
          </a:p>
          <a:p>
            <a:pPr marL="800100" lvl="1" indent="-342900" algn="just">
              <a:buFont typeface="Arial" panose="020B0604020202020204" pitchFamily="34" charset="0"/>
              <a:buChar char="•"/>
            </a:pPr>
            <a:r>
              <a:rPr lang="pt-BR" dirty="0" smtClean="0">
                <a:solidFill>
                  <a:srgbClr val="00B050"/>
                </a:solidFill>
              </a:rPr>
              <a:t>É necessário prever o direito à manifestação e a outras formas de expressão e participação política.</a:t>
            </a:r>
          </a:p>
          <a:p>
            <a:pPr marL="800100" lvl="1" indent="-342900" algn="just">
              <a:buFont typeface="Arial" panose="020B0604020202020204" pitchFamily="34" charset="0"/>
              <a:buChar char="•"/>
            </a:pPr>
            <a:endParaRPr lang="pt-BR" sz="1500" dirty="0">
              <a:solidFill>
                <a:srgbClr val="FF0000"/>
              </a:solidFill>
            </a:endParaRPr>
          </a:p>
          <a:p>
            <a:pPr marL="800100" lvl="1" indent="-342900" algn="just">
              <a:buFont typeface="Arial" panose="020B0604020202020204" pitchFamily="34" charset="0"/>
              <a:buChar char="•"/>
            </a:pPr>
            <a:endParaRPr lang="es-ES" sz="1500" dirty="0" smtClean="0">
              <a:solidFill>
                <a:srgbClr val="FF0000"/>
              </a:solidFill>
            </a:endParaRPr>
          </a:p>
          <a:p>
            <a:pPr marL="800100" lvl="1" indent="-342900" algn="just">
              <a:buFont typeface="Arial" panose="020B0604020202020204" pitchFamily="34" charset="0"/>
              <a:buChar char="•"/>
            </a:pPr>
            <a:endParaRPr lang="pt-BR" sz="1500" b="1" dirty="0">
              <a:solidFill>
                <a:srgbClr val="FF0000"/>
              </a:solidFill>
            </a:endParaRPr>
          </a:p>
          <a:p>
            <a:endParaRPr lang="pt-BR" sz="1500" dirty="0">
              <a:solidFill>
                <a:srgbClr val="FF0000"/>
              </a:solidFill>
            </a:endParaRPr>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232018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95028" y="1772816"/>
            <a:ext cx="8208912" cy="4248472"/>
          </a:xfrm>
        </p:spPr>
        <p:txBody>
          <a:bodyPr>
            <a:normAutofit/>
          </a:bodyPr>
          <a:lstStyle/>
          <a:p>
            <a:pPr algn="just"/>
            <a:endParaRPr lang="pt-BR" sz="1500" b="1" dirty="0" smtClean="0">
              <a:solidFill>
                <a:schemeClr val="tx2">
                  <a:lumMod val="50000"/>
                </a:schemeClr>
              </a:solidFill>
            </a:endParaRPr>
          </a:p>
          <a:p>
            <a:pPr marL="342900" indent="-342900" algn="just">
              <a:buFont typeface="Arial" panose="020B0604020202020204" pitchFamily="34" charset="0"/>
              <a:buChar char="•"/>
            </a:pPr>
            <a:r>
              <a:rPr lang="pt-BR" sz="1800" b="1" dirty="0">
                <a:solidFill>
                  <a:schemeClr val="tx2">
                    <a:lumMod val="50000"/>
                  </a:schemeClr>
                </a:solidFill>
              </a:rPr>
              <a:t>Art. 3º Ao imigrante é garantida, em condição de igualdade com os nacionais, a inviolabilidade do direito à vida, à liberdade, à igualdade, à segurança e à propriedade, bem como assegurados: </a:t>
            </a:r>
          </a:p>
          <a:p>
            <a:pPr marL="800100" lvl="1" indent="-342900" algn="just">
              <a:buFont typeface="Arial" panose="020B0604020202020204" pitchFamily="34" charset="0"/>
              <a:buChar char="•"/>
            </a:pPr>
            <a:endParaRPr lang="pt-BR" b="1" dirty="0" smtClean="0">
              <a:solidFill>
                <a:schemeClr val="tx2">
                  <a:lumMod val="50000"/>
                </a:schemeClr>
              </a:solidFill>
            </a:endParaRPr>
          </a:p>
          <a:p>
            <a:pPr marL="800100" lvl="1" indent="-342900" algn="just">
              <a:buFont typeface="Arial" panose="020B0604020202020204" pitchFamily="34" charset="0"/>
              <a:buChar char="•"/>
            </a:pPr>
            <a:r>
              <a:rPr lang="pt-BR" dirty="0" smtClean="0">
                <a:solidFill>
                  <a:schemeClr val="tx2">
                    <a:lumMod val="50000"/>
                  </a:schemeClr>
                </a:solidFill>
              </a:rPr>
              <a:t>X </a:t>
            </a:r>
            <a:r>
              <a:rPr lang="pt-BR" dirty="0">
                <a:solidFill>
                  <a:schemeClr val="tx2">
                    <a:lumMod val="50000"/>
                  </a:schemeClr>
                </a:solidFill>
              </a:rPr>
              <a:t>- acesso à educação; </a:t>
            </a:r>
          </a:p>
          <a:p>
            <a:pPr marL="800100" lvl="1" indent="-342900" algn="just">
              <a:buFont typeface="Arial" panose="020B0604020202020204" pitchFamily="34" charset="0"/>
              <a:buChar char="•"/>
            </a:pPr>
            <a:endParaRPr lang="pt-BR" b="1" dirty="0">
              <a:solidFill>
                <a:schemeClr val="tx2">
                  <a:lumMod val="50000"/>
                </a:schemeClr>
              </a:solidFill>
            </a:endParaRPr>
          </a:p>
          <a:p>
            <a:pPr marL="342900" indent="-342900" algn="just">
              <a:buFont typeface="Arial" panose="020B0604020202020204" pitchFamily="34" charset="0"/>
              <a:buChar char="•"/>
            </a:pPr>
            <a:r>
              <a:rPr lang="es-ES" sz="1800" b="1" dirty="0" err="1" smtClean="0">
                <a:solidFill>
                  <a:srgbClr val="00B050"/>
                </a:solidFill>
              </a:rPr>
              <a:t>Proposta</a:t>
            </a:r>
            <a:r>
              <a:rPr lang="es-ES" sz="1800" b="1" dirty="0" smtClean="0">
                <a:solidFill>
                  <a:srgbClr val="00B050"/>
                </a:solidFill>
              </a:rPr>
              <a:t>:</a:t>
            </a:r>
            <a:endParaRPr lang="es-ES" sz="1800" b="1" dirty="0">
              <a:solidFill>
                <a:srgbClr val="00B050"/>
              </a:solidFill>
            </a:endParaRP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pt-BR" dirty="0">
                <a:solidFill>
                  <a:srgbClr val="00B050"/>
                </a:solidFill>
              </a:rPr>
              <a:t>Incluir no Inciso X do Artigo 3º o direito à permanência na educação.</a:t>
            </a: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276137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lnSpcReduction="10000"/>
          </a:bodyPr>
          <a:lstStyle/>
          <a:p>
            <a:pPr marL="342900" indent="-342900" algn="just">
              <a:buFont typeface="Arial" panose="020B0604020202020204" pitchFamily="34" charset="0"/>
              <a:buChar char="•"/>
            </a:pPr>
            <a:endParaRPr lang="es-ES" sz="1500" b="1" dirty="0" smtClean="0">
              <a:solidFill>
                <a:srgbClr val="FF0000"/>
              </a:solidFill>
            </a:endParaRPr>
          </a:p>
          <a:p>
            <a:pPr marL="342900" indent="-342900" algn="just">
              <a:buFont typeface="Arial" panose="020B0604020202020204" pitchFamily="34" charset="0"/>
              <a:buChar char="•"/>
            </a:pPr>
            <a:r>
              <a:rPr lang="es-ES" sz="1500" b="1" dirty="0" smtClean="0">
                <a:solidFill>
                  <a:srgbClr val="00B050"/>
                </a:solidFill>
              </a:rPr>
              <a:t>Justificativa</a:t>
            </a:r>
            <a:r>
              <a:rPr lang="es-ES" sz="1500" b="1" dirty="0">
                <a:solidFill>
                  <a:srgbClr val="00B050"/>
                </a:solidFill>
              </a:rPr>
              <a:t>:</a:t>
            </a:r>
          </a:p>
          <a:p>
            <a:pPr marL="800100" lvl="1" indent="-342900" algn="just">
              <a:buFont typeface="Arial" panose="020B0604020202020204" pitchFamily="34" charset="0"/>
              <a:buChar char="•"/>
            </a:pPr>
            <a:endParaRPr lang="es-ES" sz="1500" dirty="0" smtClean="0">
              <a:solidFill>
                <a:srgbClr val="00B050"/>
              </a:solidFill>
            </a:endParaRPr>
          </a:p>
          <a:p>
            <a:pPr marL="800100" lvl="1" indent="-342900" algn="just">
              <a:buFont typeface="Arial" panose="020B0604020202020204" pitchFamily="34" charset="0"/>
              <a:buChar char="•"/>
            </a:pPr>
            <a:r>
              <a:rPr lang="pt-BR" sz="1500" dirty="0">
                <a:solidFill>
                  <a:srgbClr val="00B050"/>
                </a:solidFill>
              </a:rPr>
              <a:t>De acordo com a Lei 9394/96, que estabelece as diretrizes e bases da educação nacional, o ensino será ministrado com base no princípio de igualdade de condições de acesso e permanência na escola.</a:t>
            </a:r>
          </a:p>
          <a:p>
            <a:pPr marL="800100" lvl="1" indent="-342900" algn="just">
              <a:buFont typeface="Arial" panose="020B0604020202020204" pitchFamily="34" charset="0"/>
              <a:buChar char="•"/>
            </a:pPr>
            <a:endParaRPr lang="pt-BR" sz="1500" dirty="0" smtClean="0">
              <a:solidFill>
                <a:srgbClr val="00B050"/>
              </a:solidFill>
            </a:endParaRPr>
          </a:p>
          <a:p>
            <a:pPr marL="800100" lvl="1" indent="-342900" algn="just">
              <a:buFont typeface="Arial" panose="020B0604020202020204" pitchFamily="34" charset="0"/>
              <a:buChar char="•"/>
            </a:pPr>
            <a:r>
              <a:rPr lang="pt-BR" sz="1500" dirty="0" smtClean="0">
                <a:solidFill>
                  <a:srgbClr val="00B050"/>
                </a:solidFill>
              </a:rPr>
              <a:t>De </a:t>
            </a:r>
            <a:r>
              <a:rPr lang="pt-BR" sz="1500" dirty="0">
                <a:solidFill>
                  <a:srgbClr val="00B050"/>
                </a:solidFill>
              </a:rPr>
              <a:t>acordo com o Relatório de Desenvolvimento de 2012 do Programa das Nações Unidas para o Desenvolvimento, o Brasil apresenta a terceira maior taxa dentre os 100 países de maior IDH</a:t>
            </a:r>
            <a:r>
              <a:rPr lang="pt-BR" sz="1500" dirty="0" smtClean="0">
                <a:solidFill>
                  <a:srgbClr val="00B050"/>
                </a:solidFill>
              </a:rPr>
              <a:t>.</a:t>
            </a:r>
            <a:endParaRPr lang="pt-BR" sz="1500" dirty="0">
              <a:solidFill>
                <a:srgbClr val="00B050"/>
              </a:solidFill>
            </a:endParaRPr>
          </a:p>
          <a:p>
            <a:pPr marL="800100" lvl="1" indent="-342900" algn="just">
              <a:buFont typeface="Arial" panose="020B0604020202020204" pitchFamily="34" charset="0"/>
              <a:buChar char="•"/>
            </a:pPr>
            <a:r>
              <a:rPr lang="pt-BR" sz="1500" dirty="0" smtClean="0">
                <a:solidFill>
                  <a:srgbClr val="00B050"/>
                </a:solidFill>
              </a:rPr>
              <a:t>No </a:t>
            </a:r>
            <a:r>
              <a:rPr lang="pt-BR" sz="1500" dirty="0">
                <a:solidFill>
                  <a:srgbClr val="00B050"/>
                </a:solidFill>
              </a:rPr>
              <a:t>ensino fundamental, as principais justificativas são: a distância entre a residência e a escola, a falta de transporte e a dificuldade dos alunos. No ensino médio, são pontuados a necessidade de trabalhar para ajudar na renda familiar e a falta de interesse. </a:t>
            </a:r>
            <a:endParaRPr lang="pt-BR" sz="1500" dirty="0" smtClean="0">
              <a:solidFill>
                <a:srgbClr val="00B050"/>
              </a:solidFill>
            </a:endParaRPr>
          </a:p>
          <a:p>
            <a:pPr marL="800100" lvl="1" indent="-342900" algn="just">
              <a:buFont typeface="Arial" panose="020B0604020202020204" pitchFamily="34" charset="0"/>
              <a:buChar char="•"/>
            </a:pPr>
            <a:endParaRPr lang="pt-BR" sz="1500" dirty="0">
              <a:solidFill>
                <a:srgbClr val="00B050"/>
              </a:solidFill>
            </a:endParaRPr>
          </a:p>
          <a:p>
            <a:pPr marL="800100" lvl="1" indent="-342900" algn="just">
              <a:buFont typeface="Arial" panose="020B0604020202020204" pitchFamily="34" charset="0"/>
              <a:buChar char="•"/>
            </a:pPr>
            <a:r>
              <a:rPr lang="pt-BR" sz="1500" dirty="0" smtClean="0">
                <a:solidFill>
                  <a:srgbClr val="00B050"/>
                </a:solidFill>
              </a:rPr>
              <a:t>Nesse sentido, </a:t>
            </a:r>
          </a:p>
          <a:p>
            <a:pPr marL="800100" lvl="1" indent="-342900" algn="just">
              <a:buFont typeface="Arial" panose="020B0604020202020204" pitchFamily="34" charset="0"/>
              <a:buChar char="•"/>
            </a:pPr>
            <a:endParaRPr lang="pt-BR" sz="1500" dirty="0" smtClean="0">
              <a:solidFill>
                <a:srgbClr val="00B050"/>
              </a:solidFill>
            </a:endParaRPr>
          </a:p>
          <a:p>
            <a:pPr marL="800100" lvl="1" indent="-342900" algn="just">
              <a:buFont typeface="Arial" panose="020B0604020202020204" pitchFamily="34" charset="0"/>
              <a:buChar char="•"/>
            </a:pPr>
            <a:r>
              <a:rPr lang="pt-BR" sz="1500" dirty="0">
                <a:solidFill>
                  <a:srgbClr val="00B050"/>
                </a:solidFill>
              </a:rPr>
              <a:t>A</a:t>
            </a:r>
            <a:r>
              <a:rPr lang="pt-BR" sz="1500" dirty="0" smtClean="0">
                <a:solidFill>
                  <a:srgbClr val="00B050"/>
                </a:solidFill>
              </a:rPr>
              <a:t> </a:t>
            </a:r>
            <a:r>
              <a:rPr lang="pt-BR" sz="1500" dirty="0">
                <a:solidFill>
                  <a:srgbClr val="00B050"/>
                </a:solidFill>
              </a:rPr>
              <a:t>permanência </a:t>
            </a:r>
            <a:r>
              <a:rPr lang="pt-BR" sz="1500" dirty="0" smtClean="0">
                <a:solidFill>
                  <a:srgbClr val="00B050"/>
                </a:solidFill>
              </a:rPr>
              <a:t>no sistema educacional de crianças </a:t>
            </a:r>
            <a:r>
              <a:rPr lang="pt-BR" sz="1500" dirty="0">
                <a:solidFill>
                  <a:srgbClr val="00B050"/>
                </a:solidFill>
              </a:rPr>
              <a:t>e adolescentes imigrantes necessita de políticas </a:t>
            </a:r>
            <a:r>
              <a:rPr lang="pt-BR" sz="1500" dirty="0" smtClean="0">
                <a:solidFill>
                  <a:srgbClr val="00B050"/>
                </a:solidFill>
              </a:rPr>
              <a:t>específicas.</a:t>
            </a:r>
            <a:endParaRPr lang="pt-BR" sz="1500" dirty="0">
              <a:solidFill>
                <a:srgbClr val="00B050"/>
              </a:solidFill>
            </a:endParaRP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3430183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a:bodyPr>
          <a:lstStyle/>
          <a:p>
            <a:pPr marL="342900" indent="-342900" algn="just">
              <a:buFont typeface="Arial" panose="020B0604020202020204" pitchFamily="34" charset="0"/>
              <a:buChar char="•"/>
            </a:pPr>
            <a:endParaRPr lang="es-ES" sz="1500" b="1" dirty="0" smtClean="0">
              <a:solidFill>
                <a:srgbClr val="FF0000"/>
              </a:solidFill>
            </a:endParaRPr>
          </a:p>
          <a:p>
            <a:pPr marL="342900" indent="-342900" algn="just">
              <a:buFont typeface="Arial" panose="020B0604020202020204" pitchFamily="34" charset="0"/>
              <a:buChar char="•"/>
            </a:pPr>
            <a:r>
              <a:rPr lang="pt-BR" sz="1800" b="1" dirty="0" smtClean="0">
                <a:solidFill>
                  <a:srgbClr val="FF0000"/>
                </a:solidFill>
              </a:rPr>
              <a:t>É ainda necessário abordar a questão da validação de diplomas internacionais no Brasil.</a:t>
            </a:r>
          </a:p>
          <a:p>
            <a:pPr marL="342900" indent="-342900" algn="just">
              <a:buFont typeface="Arial" panose="020B0604020202020204" pitchFamily="34" charset="0"/>
              <a:buChar char="•"/>
            </a:pPr>
            <a:endParaRPr lang="pt-BR" sz="1800" b="1" dirty="0">
              <a:solidFill>
                <a:srgbClr val="FF0000"/>
              </a:solidFill>
            </a:endParaRPr>
          </a:p>
          <a:p>
            <a:pPr marL="342900" indent="-342900" algn="just">
              <a:buFont typeface="Arial" panose="020B0604020202020204" pitchFamily="34" charset="0"/>
              <a:buChar char="•"/>
            </a:pPr>
            <a:r>
              <a:rPr lang="pt-BR" sz="1800" dirty="0" smtClean="0"/>
              <a:t>A validação de diplomas e documentos representa hoje um empecilho para imigrantes e brasileiros, </a:t>
            </a:r>
            <a:r>
              <a:rPr lang="pt-BR" sz="1800" dirty="0"/>
              <a:t>tanto com relação à burocracia e prazos, quanto aos custos altos. </a:t>
            </a:r>
            <a:endParaRPr lang="pt-BR" sz="1800" dirty="0" smtClean="0"/>
          </a:p>
          <a:p>
            <a:pPr marL="342900" indent="-342900" algn="just">
              <a:buFont typeface="Arial" panose="020B0604020202020204" pitchFamily="34" charset="0"/>
              <a:buChar char="•"/>
            </a:pPr>
            <a:r>
              <a:rPr lang="pt-BR" sz="1800" dirty="0" smtClean="0"/>
              <a:t>A </a:t>
            </a:r>
            <a:r>
              <a:rPr lang="pt-BR" sz="1800" dirty="0"/>
              <a:t>exigência de revalidação do diploma para o concurso em editais de mestrado e doutorado </a:t>
            </a:r>
            <a:r>
              <a:rPr lang="pt-BR" sz="1800" dirty="0" smtClean="0"/>
              <a:t>é também alvo de crítica </a:t>
            </a:r>
            <a:r>
              <a:rPr lang="pt-BR" sz="1800" dirty="0"/>
              <a:t>e considerada uma obstrução de direitos, bem como a exigência para que estudantes de países de língua portuguesa façam provas de proficiência.</a:t>
            </a:r>
            <a:endParaRPr lang="pt-BR" sz="1800" dirty="0">
              <a:solidFill>
                <a:srgbClr val="FF0000"/>
              </a:solidFill>
            </a:endParaRP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65644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a:bodyPr>
          <a:lstStyle/>
          <a:p>
            <a:pPr algn="just"/>
            <a:endParaRPr lang="pt-BR" sz="1500" b="1" dirty="0" smtClean="0">
              <a:solidFill>
                <a:schemeClr val="tx2">
                  <a:lumMod val="50000"/>
                </a:schemeClr>
              </a:solidFill>
            </a:endParaRPr>
          </a:p>
          <a:p>
            <a:pPr marL="342900" indent="-342900" algn="just">
              <a:buFont typeface="Arial" panose="020B0604020202020204" pitchFamily="34" charset="0"/>
              <a:buChar char="•"/>
            </a:pPr>
            <a:r>
              <a:rPr lang="pt-BR" sz="1800" b="1" dirty="0">
                <a:solidFill>
                  <a:schemeClr val="tx2">
                    <a:lumMod val="50000"/>
                  </a:schemeClr>
                </a:solidFill>
              </a:rPr>
              <a:t>“Importa destacar que esse projeto (...) não atribui funções, nem cria órgãos para a administração pública.”</a:t>
            </a:r>
          </a:p>
          <a:p>
            <a:pPr marL="800100" lvl="1" indent="-342900" algn="just">
              <a:buFont typeface="Arial" panose="020B0604020202020204" pitchFamily="34" charset="0"/>
              <a:buChar char="•"/>
            </a:pPr>
            <a:endParaRPr lang="pt-BR" b="1" dirty="0">
              <a:solidFill>
                <a:schemeClr val="tx2">
                  <a:lumMod val="50000"/>
                </a:schemeClr>
              </a:solidFill>
            </a:endParaRPr>
          </a:p>
          <a:p>
            <a:pPr marL="342900" indent="-342900" algn="just">
              <a:buFont typeface="Arial" panose="020B0604020202020204" pitchFamily="34" charset="0"/>
              <a:buChar char="•"/>
            </a:pPr>
            <a:r>
              <a:rPr lang="es-ES" sz="1800" b="1" dirty="0" err="1" smtClean="0">
                <a:solidFill>
                  <a:srgbClr val="00B050"/>
                </a:solidFill>
              </a:rPr>
              <a:t>Proposta</a:t>
            </a:r>
            <a:r>
              <a:rPr lang="es-ES" sz="1800" b="1" dirty="0" smtClean="0">
                <a:solidFill>
                  <a:srgbClr val="00B050"/>
                </a:solidFill>
              </a:rPr>
              <a:t>:</a:t>
            </a:r>
            <a:endParaRPr lang="es-ES" sz="1800" b="1" dirty="0">
              <a:solidFill>
                <a:srgbClr val="00B050"/>
              </a:solidFill>
            </a:endParaRP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pt-BR" dirty="0">
                <a:solidFill>
                  <a:srgbClr val="00B050"/>
                </a:solidFill>
              </a:rPr>
              <a:t>Incluir no </a:t>
            </a:r>
            <a:r>
              <a:rPr lang="pt-BR" dirty="0" smtClean="0">
                <a:solidFill>
                  <a:srgbClr val="00B050"/>
                </a:solidFill>
              </a:rPr>
              <a:t>Projeto de Lei a previsão de uma </a:t>
            </a:r>
            <a:r>
              <a:rPr lang="pt-BR" dirty="0">
                <a:solidFill>
                  <a:srgbClr val="00B050"/>
                </a:solidFill>
              </a:rPr>
              <a:t>Instituição Nacional </a:t>
            </a:r>
            <a:r>
              <a:rPr lang="pt-BR" dirty="0" smtClean="0">
                <a:solidFill>
                  <a:srgbClr val="00B050"/>
                </a:solidFill>
              </a:rPr>
              <a:t>em matéria de migração.</a:t>
            </a:r>
            <a:endParaRPr lang="pt-BR" dirty="0">
              <a:solidFill>
                <a:srgbClr val="00B050"/>
              </a:solidFill>
            </a:endParaRP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154682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Lei do Senado N.288 de </a:t>
            </a:r>
            <a:r>
              <a:rPr lang="pt-BR" sz="2800" b="1" dirty="0" smtClean="0">
                <a:solidFill>
                  <a:schemeClr val="tx2">
                    <a:lumMod val="50000"/>
                  </a:schemeClr>
                </a:solidFill>
                <a:latin typeface="SimSun" panose="02010600030101010101" pitchFamily="2" charset="-122"/>
                <a:ea typeface="SimSun" panose="02010600030101010101" pitchFamily="2" charset="-122"/>
              </a:rPr>
              <a:t>2013</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a:bodyPr>
          <a:lstStyle/>
          <a:p>
            <a:pPr marL="342900" indent="-342900" algn="just">
              <a:buFont typeface="Arial" panose="020B0604020202020204" pitchFamily="34" charset="0"/>
              <a:buChar char="•"/>
            </a:pPr>
            <a:endParaRPr lang="es-ES" sz="1500" dirty="0" smtClean="0">
              <a:solidFill>
                <a:srgbClr val="FF0000"/>
              </a:solidFill>
            </a:endParaRPr>
          </a:p>
          <a:p>
            <a:pPr marL="342900" indent="-342900" algn="just">
              <a:buFont typeface="Arial" panose="020B0604020202020204" pitchFamily="34" charset="0"/>
              <a:buChar char="•"/>
            </a:pPr>
            <a:r>
              <a:rPr lang="es-ES" sz="1500" b="1" dirty="0" smtClean="0">
                <a:solidFill>
                  <a:srgbClr val="00B050"/>
                </a:solidFill>
              </a:rPr>
              <a:t>Justificativa</a:t>
            </a:r>
            <a:r>
              <a:rPr lang="es-ES" sz="1500" b="1" dirty="0">
                <a:solidFill>
                  <a:srgbClr val="00B050"/>
                </a:solidFill>
              </a:rPr>
              <a:t>:</a:t>
            </a:r>
          </a:p>
          <a:p>
            <a:pPr marL="800100" lvl="1" indent="-342900" algn="just">
              <a:buFont typeface="Arial" panose="020B0604020202020204" pitchFamily="34" charset="0"/>
              <a:buChar char="•"/>
            </a:pPr>
            <a:endParaRPr lang="es-ES" sz="1500" dirty="0" smtClean="0">
              <a:solidFill>
                <a:srgbClr val="00B050"/>
              </a:solidFill>
            </a:endParaRPr>
          </a:p>
          <a:p>
            <a:pPr marL="800100" lvl="1" indent="-342900" algn="just">
              <a:buFont typeface="Arial" panose="020B0604020202020204" pitchFamily="34" charset="0"/>
              <a:buChar char="•"/>
            </a:pPr>
            <a:r>
              <a:rPr lang="pt-BR" sz="1500" dirty="0" smtClean="0">
                <a:solidFill>
                  <a:srgbClr val="00B050"/>
                </a:solidFill>
              </a:rPr>
              <a:t>Compreendemos que a efetividade de uma Lei de Migrações baseada nos Direitos Humanos não é completa sem a previsão de uma instituição que tenha como princípios norteadores os Direitos Humanos.</a:t>
            </a:r>
          </a:p>
          <a:p>
            <a:pPr marL="800100" lvl="1" indent="-342900" algn="just">
              <a:buFont typeface="Arial" panose="020B0604020202020204" pitchFamily="34" charset="0"/>
              <a:buChar char="•"/>
            </a:pPr>
            <a:endParaRPr lang="pt-BR" sz="1500" dirty="0">
              <a:solidFill>
                <a:srgbClr val="00B050"/>
              </a:solidFill>
            </a:endParaRPr>
          </a:p>
          <a:p>
            <a:pPr marL="800100" lvl="1" indent="-342900" algn="just">
              <a:buFont typeface="Arial" panose="020B0604020202020204" pitchFamily="34" charset="0"/>
              <a:buChar char="•"/>
            </a:pPr>
            <a:r>
              <a:rPr lang="pt-BR" sz="1500" dirty="0" smtClean="0">
                <a:solidFill>
                  <a:srgbClr val="00B050"/>
                </a:solidFill>
              </a:rPr>
              <a:t>Nesse sentido:</a:t>
            </a:r>
          </a:p>
          <a:p>
            <a:pPr marL="800100" lvl="1" indent="-342900" algn="just">
              <a:buFont typeface="Arial" panose="020B0604020202020204" pitchFamily="34" charset="0"/>
              <a:buChar char="•"/>
            </a:pPr>
            <a:endParaRPr lang="pt-BR" sz="1500" dirty="0" smtClean="0">
              <a:solidFill>
                <a:srgbClr val="00B050"/>
              </a:solidFill>
            </a:endParaRPr>
          </a:p>
          <a:p>
            <a:pPr marL="800100" lvl="1" indent="-342900" algn="just">
              <a:buFont typeface="Arial" panose="020B0604020202020204" pitchFamily="34" charset="0"/>
              <a:buChar char="•"/>
            </a:pPr>
            <a:r>
              <a:rPr lang="pt-BR" sz="1500" dirty="0" smtClean="0">
                <a:solidFill>
                  <a:srgbClr val="00B050"/>
                </a:solidFill>
              </a:rPr>
              <a:t>A Polícia Federal não é um órgão competente para tratar a matéria de migração.</a:t>
            </a:r>
          </a:p>
          <a:p>
            <a:pPr marL="800100" lvl="1" indent="-342900" algn="just">
              <a:buFont typeface="Arial" panose="020B0604020202020204" pitchFamily="34" charset="0"/>
              <a:buChar char="•"/>
            </a:pPr>
            <a:endParaRPr lang="pt-BR" sz="1500" dirty="0" smtClean="0">
              <a:solidFill>
                <a:srgbClr val="00B050"/>
              </a:solidFill>
            </a:endParaRPr>
          </a:p>
          <a:p>
            <a:pPr marL="800100" lvl="1" indent="-342900" algn="just">
              <a:buFont typeface="Arial" panose="020B0604020202020204" pitchFamily="34" charset="0"/>
              <a:buChar char="•"/>
            </a:pPr>
            <a:r>
              <a:rPr lang="pt-BR" sz="1500" dirty="0">
                <a:solidFill>
                  <a:srgbClr val="00B050"/>
                </a:solidFill>
              </a:rPr>
              <a:t>A nova Autoridade Migratória não pode ser uma extensão da </a:t>
            </a:r>
            <a:r>
              <a:rPr lang="pt-BR" sz="1500" dirty="0" smtClean="0">
                <a:solidFill>
                  <a:srgbClr val="00B050"/>
                </a:solidFill>
              </a:rPr>
              <a:t>burocracia e da variabilidade atuais que existem nos órgãos responsáveis pelo visto, assim como nos órgãos responsáveis </a:t>
            </a:r>
            <a:r>
              <a:rPr lang="pt-BR" sz="1500" dirty="0">
                <a:solidFill>
                  <a:srgbClr val="00B050"/>
                </a:solidFill>
              </a:rPr>
              <a:t>por </a:t>
            </a:r>
            <a:r>
              <a:rPr lang="pt-BR" sz="1500" dirty="0" smtClean="0">
                <a:solidFill>
                  <a:srgbClr val="00B050"/>
                </a:solidFill>
              </a:rPr>
              <a:t>segurança, combate </a:t>
            </a:r>
            <a:r>
              <a:rPr lang="pt-BR" sz="1500" dirty="0">
                <a:solidFill>
                  <a:srgbClr val="00B050"/>
                </a:solidFill>
              </a:rPr>
              <a:t>à criminalidade, tráfico ou armas. </a:t>
            </a:r>
            <a:endParaRPr lang="pt-BR" sz="1500" dirty="0" smtClean="0">
              <a:solidFill>
                <a:srgbClr val="00B050"/>
              </a:solidFill>
            </a:endParaRPr>
          </a:p>
          <a:p>
            <a:pPr marL="800100" lvl="1" indent="-342900" algn="just">
              <a:buFont typeface="Arial" panose="020B0604020202020204" pitchFamily="34" charset="0"/>
              <a:buChar char="•"/>
            </a:pPr>
            <a:r>
              <a:rPr lang="pt-BR" sz="1500" dirty="0" smtClean="0">
                <a:solidFill>
                  <a:srgbClr val="00B050"/>
                </a:solidFill>
              </a:rPr>
              <a:t>A nova Autoridade Migratória deve </a:t>
            </a:r>
            <a:r>
              <a:rPr lang="pt-BR" sz="1500" dirty="0">
                <a:solidFill>
                  <a:srgbClr val="00B050"/>
                </a:solidFill>
              </a:rPr>
              <a:t>ser </a:t>
            </a:r>
            <a:r>
              <a:rPr lang="pt-BR" sz="1500" dirty="0" smtClean="0">
                <a:solidFill>
                  <a:srgbClr val="00B050"/>
                </a:solidFill>
              </a:rPr>
              <a:t>estruturada </a:t>
            </a:r>
            <a:r>
              <a:rPr lang="pt-BR" sz="1500" dirty="0">
                <a:solidFill>
                  <a:srgbClr val="00B050"/>
                </a:solidFill>
              </a:rPr>
              <a:t>integralmente a partir </a:t>
            </a:r>
            <a:r>
              <a:rPr lang="pt-BR" sz="1500" dirty="0" smtClean="0">
                <a:solidFill>
                  <a:srgbClr val="00B050"/>
                </a:solidFill>
              </a:rPr>
              <a:t>de princípios </a:t>
            </a:r>
            <a:r>
              <a:rPr lang="pt-BR" sz="1500" dirty="0">
                <a:solidFill>
                  <a:srgbClr val="00B050"/>
                </a:solidFill>
              </a:rPr>
              <a:t>de direitos humanos e integração plena do migrante e sua </a:t>
            </a:r>
            <a:r>
              <a:rPr lang="pt-BR" sz="1500" dirty="0" smtClean="0">
                <a:solidFill>
                  <a:srgbClr val="00B050"/>
                </a:solidFill>
              </a:rPr>
              <a:t>família. E deveria </a:t>
            </a:r>
            <a:r>
              <a:rPr lang="pt-BR" sz="1500" dirty="0">
                <a:solidFill>
                  <a:srgbClr val="00B050"/>
                </a:solidFill>
              </a:rPr>
              <a:t>ser órgão autônomo com representação paritária entre entes Governamentais </a:t>
            </a:r>
            <a:r>
              <a:rPr lang="pt-BR" sz="1500" dirty="0" smtClean="0">
                <a:solidFill>
                  <a:srgbClr val="00B050"/>
                </a:solidFill>
              </a:rPr>
              <a:t>e com </a:t>
            </a:r>
            <a:r>
              <a:rPr lang="pt-BR" sz="1500" dirty="0">
                <a:solidFill>
                  <a:srgbClr val="00B050"/>
                </a:solidFill>
              </a:rPr>
              <a:t>maioria da sociedade civil;</a:t>
            </a: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367011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20688"/>
            <a:ext cx="7543800" cy="900649"/>
          </a:xfrm>
        </p:spPr>
        <p:txBody>
          <a:bodyPr>
            <a:normAutofit/>
          </a:bodyPr>
          <a:lstStyle/>
          <a:p>
            <a:r>
              <a:rPr lang="pt-BR" sz="2800" b="1" dirty="0" smtClean="0">
                <a:latin typeface="SimSun" panose="02010600030101010101" pitchFamily="2" charset="-122"/>
                <a:ea typeface="SimSun" panose="02010600030101010101" pitchFamily="2" charset="-122"/>
              </a:rPr>
              <a:t>CENTRO DE DIREITOS HUMANOS </a:t>
            </a:r>
            <a:br>
              <a:rPr lang="pt-BR" sz="2800" b="1" dirty="0" smtClean="0">
                <a:latin typeface="SimSun" panose="02010600030101010101" pitchFamily="2" charset="-122"/>
                <a:ea typeface="SimSun" panose="02010600030101010101" pitchFamily="2" charset="-122"/>
              </a:rPr>
            </a:br>
            <a:r>
              <a:rPr lang="pt-BR" sz="2800" b="1" dirty="0" smtClean="0">
                <a:latin typeface="SimSun" panose="02010600030101010101" pitchFamily="2" charset="-122"/>
                <a:ea typeface="SimSun" panose="02010600030101010101" pitchFamily="2" charset="-122"/>
              </a:rPr>
              <a:t>E CIDADANIA DO IMIGRANTE - CDHIC</a:t>
            </a:r>
            <a:endParaRPr lang="pt-BR" sz="2800" b="1"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58043" y="1772816"/>
            <a:ext cx="8282882" cy="4494692"/>
          </a:xfrm>
        </p:spPr>
        <p:txBody>
          <a:bodyPr>
            <a:noAutofit/>
          </a:bodyPr>
          <a:lstStyle/>
          <a:p>
            <a:endParaRPr lang="es-ES" sz="1400" dirty="0" smtClean="0"/>
          </a:p>
          <a:p>
            <a:r>
              <a:rPr lang="es-ES" sz="1400" dirty="0" smtClean="0"/>
              <a:t>O CDHIC é </a:t>
            </a:r>
            <a:r>
              <a:rPr lang="es-ES" sz="1400" dirty="0" err="1" smtClean="0"/>
              <a:t>uma</a:t>
            </a:r>
            <a:r>
              <a:rPr lang="es-ES" sz="1400" dirty="0" smtClean="0"/>
              <a:t> </a:t>
            </a:r>
            <a:r>
              <a:rPr lang="es-ES" sz="1400" b="1" dirty="0" err="1" smtClean="0"/>
              <a:t>organização</a:t>
            </a:r>
            <a:r>
              <a:rPr lang="es-ES" sz="1400" b="1" dirty="0" smtClean="0"/>
              <a:t> da </a:t>
            </a:r>
            <a:r>
              <a:rPr lang="es-ES" sz="1400" b="1" dirty="0" err="1" smtClean="0"/>
              <a:t>sociedade</a:t>
            </a:r>
            <a:r>
              <a:rPr lang="es-ES" sz="1400" b="1" dirty="0" smtClean="0"/>
              <a:t> civil </a:t>
            </a:r>
            <a:r>
              <a:rPr lang="es-ES" sz="1400" dirty="0" smtClean="0"/>
              <a:t>que integra o movimiento social pelos </a:t>
            </a:r>
            <a:r>
              <a:rPr lang="es-ES" sz="1400" b="1" dirty="0" err="1" smtClean="0"/>
              <a:t>Direitos</a:t>
            </a:r>
            <a:r>
              <a:rPr lang="es-ES" sz="1400" b="1" dirty="0" smtClean="0"/>
              <a:t> Humanos, </a:t>
            </a:r>
            <a:r>
              <a:rPr lang="es-ES" sz="1400" b="1" dirty="0" err="1" smtClean="0"/>
              <a:t>Econômicos</a:t>
            </a:r>
            <a:r>
              <a:rPr lang="es-ES" sz="1400" b="1" dirty="0" smtClean="0"/>
              <a:t>, </a:t>
            </a:r>
            <a:r>
              <a:rPr lang="es-ES" sz="1400" b="1" dirty="0" err="1" smtClean="0"/>
              <a:t>Sociais</a:t>
            </a:r>
            <a:r>
              <a:rPr lang="es-ES" sz="1400" b="1" dirty="0" smtClean="0"/>
              <a:t>, </a:t>
            </a:r>
            <a:r>
              <a:rPr lang="es-ES" sz="1400" b="1" dirty="0" err="1" smtClean="0"/>
              <a:t>Culturais</a:t>
            </a:r>
            <a:r>
              <a:rPr lang="es-ES" sz="1400" b="1" dirty="0" smtClean="0"/>
              <a:t> e </a:t>
            </a:r>
            <a:r>
              <a:rPr lang="es-ES" sz="1400" b="1" dirty="0" err="1" smtClean="0"/>
              <a:t>Ambientais</a:t>
            </a:r>
            <a:r>
              <a:rPr lang="es-ES" sz="1400" b="1" dirty="0" smtClean="0"/>
              <a:t> dos </a:t>
            </a:r>
            <a:r>
              <a:rPr lang="es-ES" sz="1400" b="1" dirty="0" err="1" smtClean="0"/>
              <a:t>imigrantes</a:t>
            </a:r>
            <a:r>
              <a:rPr lang="es-ES" sz="1400" b="1" dirty="0" smtClean="0"/>
              <a:t> e </a:t>
            </a:r>
            <a:r>
              <a:rPr lang="es-ES" sz="1400" b="1" dirty="0" err="1" smtClean="0"/>
              <a:t>suas</a:t>
            </a:r>
            <a:r>
              <a:rPr lang="es-ES" sz="1400" b="1" dirty="0" smtClean="0"/>
              <a:t> </a:t>
            </a:r>
            <a:r>
              <a:rPr lang="es-ES" sz="1400" b="1" dirty="0" err="1" smtClean="0"/>
              <a:t>famílias</a:t>
            </a:r>
            <a:r>
              <a:rPr lang="es-ES" sz="1400" dirty="0" smtClean="0"/>
              <a:t> no Brasil e no mundo.</a:t>
            </a:r>
          </a:p>
          <a:p>
            <a:r>
              <a:rPr lang="es-ES" sz="1400" dirty="0" err="1" smtClean="0"/>
              <a:t>Trabalhamos</a:t>
            </a:r>
            <a:r>
              <a:rPr lang="es-ES" sz="1400" dirty="0" smtClean="0"/>
              <a:t> </a:t>
            </a:r>
            <a:r>
              <a:rPr lang="es-ES" sz="1400" dirty="0" err="1" smtClean="0"/>
              <a:t>em</a:t>
            </a:r>
            <a:r>
              <a:rPr lang="es-ES" sz="1400" dirty="0" smtClean="0"/>
              <a:t> conjunto </a:t>
            </a:r>
            <a:r>
              <a:rPr lang="es-ES" sz="1400" dirty="0" err="1" smtClean="0"/>
              <a:t>com</a:t>
            </a:r>
            <a:r>
              <a:rPr lang="es-ES" sz="1400" dirty="0" smtClean="0"/>
              <a:t> a </a:t>
            </a:r>
            <a:r>
              <a:rPr lang="es-ES" sz="1400" b="1" dirty="0" smtClean="0"/>
              <a:t>Rede </a:t>
            </a:r>
            <a:r>
              <a:rPr lang="es-ES" sz="1400" b="1" dirty="0" err="1" smtClean="0"/>
              <a:t>Sulamericana</a:t>
            </a:r>
            <a:r>
              <a:rPr lang="es-ES" sz="1400" b="1" dirty="0" smtClean="0"/>
              <a:t> Espacio Sin Fronteras</a:t>
            </a:r>
            <a:r>
              <a:rPr lang="es-ES" sz="1400" dirty="0" smtClean="0"/>
              <a:t>, </a:t>
            </a:r>
            <a:r>
              <a:rPr lang="es-ES" sz="1400" dirty="0" err="1" smtClean="0"/>
              <a:t>cujo</a:t>
            </a:r>
            <a:r>
              <a:rPr lang="es-ES" sz="1400" dirty="0" smtClean="0"/>
              <a:t> objetivo é contribuir para a </a:t>
            </a:r>
            <a:r>
              <a:rPr lang="es-ES" sz="1400" b="1" dirty="0" err="1" smtClean="0"/>
              <a:t>consolidação</a:t>
            </a:r>
            <a:r>
              <a:rPr lang="es-ES" sz="1400" b="1" dirty="0" smtClean="0"/>
              <a:t> das políticas </a:t>
            </a:r>
            <a:r>
              <a:rPr lang="es-ES" sz="1400" b="1" dirty="0" err="1" smtClean="0"/>
              <a:t>migratórias</a:t>
            </a:r>
            <a:r>
              <a:rPr lang="es-ES" sz="1400" b="1" dirty="0" smtClean="0"/>
              <a:t> da </a:t>
            </a:r>
            <a:r>
              <a:rPr lang="es-ES" sz="1400" b="1" dirty="0" err="1" smtClean="0"/>
              <a:t>região</a:t>
            </a:r>
            <a:r>
              <a:rPr lang="es-ES" sz="1400" b="1" dirty="0" smtClean="0"/>
              <a:t> </a:t>
            </a:r>
            <a:r>
              <a:rPr lang="es-ES" sz="1400" dirty="0" smtClean="0"/>
              <a:t>de forma a promover os </a:t>
            </a:r>
            <a:r>
              <a:rPr lang="es-ES" sz="1400" dirty="0" err="1" smtClean="0"/>
              <a:t>direitos</a:t>
            </a:r>
            <a:r>
              <a:rPr lang="es-ES" sz="1400" dirty="0" smtClean="0"/>
              <a:t> humanos dos </a:t>
            </a:r>
            <a:r>
              <a:rPr lang="es-ES" sz="1400" dirty="0" err="1" smtClean="0"/>
              <a:t>imigrantes</a:t>
            </a:r>
            <a:r>
              <a:rPr lang="es-ES" sz="1400" dirty="0" smtClean="0"/>
              <a:t>.</a:t>
            </a:r>
            <a:endParaRPr lang="es-ES" sz="1400" dirty="0"/>
          </a:p>
          <a:p>
            <a:r>
              <a:rPr lang="es-ES" sz="1400" dirty="0" smtClean="0"/>
              <a:t>Organizamos conjuntamente </a:t>
            </a:r>
            <a:r>
              <a:rPr lang="es-ES" sz="1400" dirty="0" err="1" smtClean="0"/>
              <a:t>com</a:t>
            </a:r>
            <a:r>
              <a:rPr lang="es-ES" sz="1400" dirty="0" smtClean="0"/>
              <a:t> </a:t>
            </a:r>
            <a:r>
              <a:rPr lang="es-ES" sz="1400" dirty="0" err="1" smtClean="0"/>
              <a:t>outras</a:t>
            </a:r>
            <a:r>
              <a:rPr lang="es-ES" sz="1400" dirty="0" smtClean="0"/>
              <a:t> </a:t>
            </a:r>
            <a:r>
              <a:rPr lang="es-ES" sz="1400" dirty="0" err="1" smtClean="0"/>
              <a:t>organizações</a:t>
            </a:r>
            <a:r>
              <a:rPr lang="es-ES" sz="1400" dirty="0" smtClean="0"/>
              <a:t> da </a:t>
            </a:r>
            <a:r>
              <a:rPr lang="es-ES" sz="1400" dirty="0" err="1" smtClean="0"/>
              <a:t>sociedade</a:t>
            </a:r>
            <a:r>
              <a:rPr lang="es-ES" sz="1400" dirty="0" smtClean="0"/>
              <a:t> civil, sindicatos e </a:t>
            </a:r>
            <a:r>
              <a:rPr lang="es-ES" sz="1400" dirty="0" err="1" smtClean="0"/>
              <a:t>lideranças</a:t>
            </a:r>
            <a:r>
              <a:rPr lang="es-ES" sz="1400" dirty="0" smtClean="0"/>
              <a:t> de comunidades </a:t>
            </a:r>
            <a:r>
              <a:rPr lang="es-ES" sz="1400" dirty="0" err="1" smtClean="0"/>
              <a:t>imigrantes</a:t>
            </a:r>
            <a:r>
              <a:rPr lang="es-ES" sz="1400" dirty="0" smtClean="0"/>
              <a:t> o </a:t>
            </a:r>
            <a:r>
              <a:rPr lang="es-ES" sz="1400" b="1" dirty="0" smtClean="0"/>
              <a:t>Fórum Social pelos </a:t>
            </a:r>
            <a:r>
              <a:rPr lang="es-ES" sz="1400" b="1" dirty="0" err="1" smtClean="0"/>
              <a:t>Direitos</a:t>
            </a:r>
            <a:r>
              <a:rPr lang="es-ES" sz="1400" b="1" dirty="0" smtClean="0"/>
              <a:t> Humanos e </a:t>
            </a:r>
            <a:r>
              <a:rPr lang="es-ES" sz="1400" b="1" dirty="0" err="1" smtClean="0"/>
              <a:t>Integração</a:t>
            </a:r>
            <a:r>
              <a:rPr lang="es-ES" sz="1400" b="1" dirty="0" smtClean="0"/>
              <a:t> dos Migrantes no Brasil</a:t>
            </a:r>
            <a:r>
              <a:rPr lang="es-ES" sz="1400" dirty="0" smtClean="0"/>
              <a:t>.</a:t>
            </a:r>
            <a:endParaRPr lang="es-ES" sz="1400" dirty="0"/>
          </a:p>
          <a:p>
            <a:r>
              <a:rPr lang="es-ES" sz="1400" dirty="0" err="1" smtClean="0"/>
              <a:t>Nossos</a:t>
            </a:r>
            <a:r>
              <a:rPr lang="es-ES" sz="1400" dirty="0" smtClean="0"/>
              <a:t> </a:t>
            </a:r>
            <a:r>
              <a:rPr lang="es-ES" sz="1400" dirty="0" err="1" smtClean="0"/>
              <a:t>eixos</a:t>
            </a:r>
            <a:r>
              <a:rPr lang="es-ES" sz="1400" dirty="0" smtClean="0"/>
              <a:t> de </a:t>
            </a:r>
            <a:r>
              <a:rPr lang="es-ES" sz="1400" dirty="0" err="1" smtClean="0"/>
              <a:t>trabalhos</a:t>
            </a:r>
            <a:r>
              <a:rPr lang="es-ES" sz="1400" dirty="0" smtClean="0"/>
              <a:t> </a:t>
            </a:r>
            <a:r>
              <a:rPr lang="es-ES" sz="1400" dirty="0" err="1" smtClean="0"/>
              <a:t>são</a:t>
            </a:r>
            <a:r>
              <a:rPr lang="es-ES" sz="1400" dirty="0" smtClean="0"/>
              <a:t>:</a:t>
            </a:r>
            <a:endParaRPr lang="es-ES" sz="1400" dirty="0"/>
          </a:p>
          <a:p>
            <a:pPr marL="285750" indent="-285750">
              <a:buFont typeface="Arial" panose="020B0604020202020204" pitchFamily="34" charset="0"/>
              <a:buChar char="•"/>
            </a:pPr>
            <a:r>
              <a:rPr lang="es-ES" sz="1400" dirty="0" err="1" smtClean="0"/>
              <a:t>Orientação</a:t>
            </a:r>
            <a:r>
              <a:rPr lang="es-ES" sz="1400" dirty="0" smtClean="0"/>
              <a:t> social e jurídica especializada </a:t>
            </a:r>
            <a:r>
              <a:rPr lang="es-ES" sz="1400" dirty="0" err="1" smtClean="0"/>
              <a:t>em</a:t>
            </a:r>
            <a:r>
              <a:rPr lang="es-ES" sz="1400" dirty="0" smtClean="0"/>
              <a:t> </a:t>
            </a:r>
            <a:r>
              <a:rPr lang="es-ES" sz="1400" dirty="0" err="1" smtClean="0"/>
              <a:t>questões</a:t>
            </a:r>
            <a:r>
              <a:rPr lang="es-ES" sz="1400" dirty="0" smtClean="0"/>
              <a:t> de </a:t>
            </a:r>
            <a:r>
              <a:rPr lang="es-ES" sz="1400" dirty="0" err="1" smtClean="0"/>
              <a:t>migração</a:t>
            </a:r>
            <a:r>
              <a:rPr lang="es-ES" sz="1400" dirty="0" smtClean="0"/>
              <a:t>;</a:t>
            </a:r>
          </a:p>
          <a:p>
            <a:pPr marL="285750" indent="-285750">
              <a:buFont typeface="Arial" panose="020B0604020202020204" pitchFamily="34" charset="0"/>
              <a:buChar char="•"/>
            </a:pPr>
            <a:r>
              <a:rPr lang="es-ES" sz="1400" dirty="0" err="1" smtClean="0"/>
              <a:t>Comunicação</a:t>
            </a:r>
            <a:r>
              <a:rPr lang="es-ES" sz="1400" dirty="0" smtClean="0"/>
              <a:t> e </a:t>
            </a:r>
            <a:r>
              <a:rPr lang="es-ES" sz="1400" dirty="0" err="1" smtClean="0"/>
              <a:t>acesso</a:t>
            </a:r>
            <a:r>
              <a:rPr lang="es-ES" sz="1400" dirty="0" smtClean="0"/>
              <a:t> à </a:t>
            </a:r>
            <a:r>
              <a:rPr lang="es-ES" sz="1400" dirty="0" err="1" smtClean="0"/>
              <a:t>informação</a:t>
            </a:r>
            <a:r>
              <a:rPr lang="es-ES" sz="1400" dirty="0" smtClean="0"/>
              <a:t> crítica;</a:t>
            </a:r>
            <a:endParaRPr lang="es-ES" sz="1400" dirty="0"/>
          </a:p>
          <a:p>
            <a:pPr marL="285750" indent="-285750">
              <a:buFont typeface="Arial" panose="020B0604020202020204" pitchFamily="34" charset="0"/>
              <a:buChar char="•"/>
            </a:pPr>
            <a:r>
              <a:rPr lang="es-ES" sz="1400" dirty="0" err="1" smtClean="0"/>
              <a:t>Formação</a:t>
            </a:r>
            <a:r>
              <a:rPr lang="es-ES" sz="1400" dirty="0" smtClean="0"/>
              <a:t> </a:t>
            </a:r>
            <a:r>
              <a:rPr lang="es-ES" sz="1400" dirty="0" err="1" smtClean="0"/>
              <a:t>poítica</a:t>
            </a:r>
            <a:r>
              <a:rPr lang="es-ES" sz="1400" dirty="0" smtClean="0"/>
              <a:t> e </a:t>
            </a:r>
            <a:r>
              <a:rPr lang="es-ES" sz="1400" dirty="0" err="1" smtClean="0"/>
              <a:t>cidadã</a:t>
            </a:r>
            <a:r>
              <a:rPr lang="es-ES" sz="1400" dirty="0" smtClean="0"/>
              <a:t>,</a:t>
            </a:r>
          </a:p>
          <a:p>
            <a:pPr marL="285750" indent="-285750">
              <a:buFont typeface="Arial" panose="020B0604020202020204" pitchFamily="34" charset="0"/>
              <a:buChar char="•"/>
            </a:pPr>
            <a:r>
              <a:rPr lang="es-ES" sz="1400" dirty="0" err="1" smtClean="0"/>
              <a:t>Valorização</a:t>
            </a:r>
            <a:r>
              <a:rPr lang="es-ES" sz="1400" dirty="0" smtClean="0"/>
              <a:t> da </a:t>
            </a:r>
            <a:r>
              <a:rPr lang="es-ES" sz="1400" dirty="0" err="1" smtClean="0"/>
              <a:t>multiculturalidade</a:t>
            </a:r>
            <a:r>
              <a:rPr lang="es-ES" sz="1400" dirty="0" smtClean="0"/>
              <a:t> e </a:t>
            </a:r>
            <a:r>
              <a:rPr lang="es-ES" sz="1400" dirty="0" err="1" smtClean="0"/>
              <a:t>diversidade</a:t>
            </a:r>
            <a:r>
              <a:rPr lang="es-ES" sz="1400" dirty="0" smtClean="0"/>
              <a:t> e </a:t>
            </a:r>
            <a:r>
              <a:rPr lang="es-ES" sz="1400" dirty="0" err="1" smtClean="0"/>
              <a:t>promoção</a:t>
            </a:r>
            <a:r>
              <a:rPr lang="es-ES" sz="1400" dirty="0" smtClean="0"/>
              <a:t> de </a:t>
            </a:r>
            <a:r>
              <a:rPr lang="es-ES" sz="1400" dirty="0" err="1" smtClean="0"/>
              <a:t>atividades</a:t>
            </a:r>
            <a:r>
              <a:rPr lang="es-ES" sz="1400" dirty="0" smtClean="0"/>
              <a:t> </a:t>
            </a:r>
            <a:r>
              <a:rPr lang="es-ES" sz="1400" dirty="0" err="1" smtClean="0"/>
              <a:t>culturais</a:t>
            </a:r>
            <a:r>
              <a:rPr lang="es-ES" sz="1400" dirty="0" smtClean="0"/>
              <a:t>; e </a:t>
            </a:r>
            <a:endParaRPr lang="es-ES" sz="1400" dirty="0"/>
          </a:p>
          <a:p>
            <a:pPr marL="285750" indent="-285750">
              <a:buFont typeface="Arial" panose="020B0604020202020204" pitchFamily="34" charset="0"/>
              <a:buChar char="•"/>
            </a:pPr>
            <a:r>
              <a:rPr lang="es-ES" sz="1400" dirty="0" err="1" smtClean="0"/>
              <a:t>Articulação</a:t>
            </a:r>
            <a:r>
              <a:rPr lang="es-ES" sz="1400" dirty="0" smtClean="0"/>
              <a:t> política e </a:t>
            </a:r>
            <a:r>
              <a:rPr lang="es-ES" sz="1400" dirty="0" err="1" smtClean="0"/>
              <a:t>trabalho</a:t>
            </a:r>
            <a:r>
              <a:rPr lang="es-ES" sz="1400" dirty="0" smtClean="0"/>
              <a:t> </a:t>
            </a:r>
            <a:r>
              <a:rPr lang="es-ES" sz="1400" dirty="0" err="1" smtClean="0"/>
              <a:t>em</a:t>
            </a:r>
            <a:r>
              <a:rPr lang="es-ES" sz="1400" dirty="0" smtClean="0"/>
              <a:t> rede nacional e internacional.</a:t>
            </a:r>
            <a:endParaRPr lang="pt-BR" sz="1400" dirty="0"/>
          </a:p>
          <a:p>
            <a:endParaRPr lang="pt-BR" sz="1400" dirty="0" smtClean="0"/>
          </a:p>
          <a:p>
            <a:endParaRPr lang="pt-BR" sz="1400" dirty="0" smtClean="0"/>
          </a:p>
          <a:p>
            <a:endParaRPr lang="pt-BR" sz="1400" dirty="0"/>
          </a:p>
        </p:txBody>
      </p:sp>
      <p:pic>
        <p:nvPicPr>
          <p:cNvPr id="7" name="Imagem 6"/>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8" name="CaixaDeTexto 7"/>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9" name="Imagem 8"/>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582757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848872" cy="540609"/>
          </a:xfrm>
        </p:spPr>
        <p:txBody>
          <a:bodyPr>
            <a:noAutofit/>
          </a:bodyPr>
          <a:lstStyle/>
          <a:p>
            <a:r>
              <a:rPr lang="pt-BR" sz="2800" b="1" dirty="0">
                <a:solidFill>
                  <a:schemeClr val="tx2">
                    <a:lumMod val="50000"/>
                  </a:schemeClr>
                </a:solidFill>
                <a:latin typeface="SimSun" panose="02010600030101010101" pitchFamily="2" charset="-122"/>
                <a:ea typeface="SimSun" panose="02010600030101010101" pitchFamily="2" charset="-122"/>
              </a:rPr>
              <a:t>Projeto de </a:t>
            </a:r>
            <a:r>
              <a:rPr lang="pt-BR" sz="2800" b="1" dirty="0" smtClean="0">
                <a:solidFill>
                  <a:schemeClr val="tx2">
                    <a:lumMod val="50000"/>
                  </a:schemeClr>
                </a:solidFill>
                <a:latin typeface="SimSun" panose="02010600030101010101" pitchFamily="2" charset="-122"/>
                <a:ea typeface="SimSun" panose="02010600030101010101" pitchFamily="2" charset="-122"/>
              </a:rPr>
              <a:t>Emenda à Constituição 15 de 2012</a:t>
            </a:r>
            <a:endParaRPr lang="pt-BR" sz="2800"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a:bodyPr>
          <a:lstStyle/>
          <a:p>
            <a:pPr algn="just"/>
            <a:endParaRPr lang="pt-BR" sz="1500" b="1" dirty="0" smtClean="0">
              <a:solidFill>
                <a:schemeClr val="tx2">
                  <a:lumMod val="50000"/>
                </a:schemeClr>
              </a:solidFill>
            </a:endParaRPr>
          </a:p>
          <a:p>
            <a:pPr marL="342900" indent="-342900" algn="just">
              <a:buFont typeface="Arial" panose="020B0604020202020204" pitchFamily="34" charset="0"/>
              <a:buChar char="•"/>
            </a:pPr>
            <a:r>
              <a:rPr lang="pt-BR" sz="1800" b="1" dirty="0">
                <a:solidFill>
                  <a:schemeClr val="tx2">
                    <a:lumMod val="50000"/>
                  </a:schemeClr>
                </a:solidFill>
              </a:rPr>
              <a:t>Art. 3º </a:t>
            </a:r>
            <a:r>
              <a:rPr lang="pt-BR" sz="1800" b="1" dirty="0" smtClean="0">
                <a:solidFill>
                  <a:schemeClr val="tx2">
                    <a:lumMod val="50000"/>
                  </a:schemeClr>
                </a:solidFill>
              </a:rPr>
              <a:t>O art. 14 da Constituição Federal passa a vigorar com a seguinte redação:</a:t>
            </a:r>
          </a:p>
          <a:p>
            <a:pPr marL="342900" indent="-342900" algn="just">
              <a:buFont typeface="Arial" panose="020B0604020202020204" pitchFamily="34" charset="0"/>
              <a:buChar char="•"/>
            </a:pPr>
            <a:r>
              <a:rPr lang="pt-BR" sz="1800" b="1" dirty="0" smtClean="0">
                <a:solidFill>
                  <a:schemeClr val="tx2">
                    <a:lumMod val="50000"/>
                  </a:schemeClr>
                </a:solidFill>
              </a:rPr>
              <a:t>d) os estrangeiros com residência permanente no País, para fins de participação nas eleições municipais, na forma da lei. </a:t>
            </a:r>
            <a:endParaRPr lang="pt-BR" sz="1800" b="1" dirty="0">
              <a:solidFill>
                <a:schemeClr val="tx2">
                  <a:lumMod val="50000"/>
                </a:schemeClr>
              </a:solidFill>
            </a:endParaRPr>
          </a:p>
          <a:p>
            <a:pPr marL="800100" lvl="1" indent="-342900" algn="just">
              <a:buFont typeface="Arial" panose="020B0604020202020204" pitchFamily="34" charset="0"/>
              <a:buChar char="•"/>
            </a:pPr>
            <a:endParaRPr lang="pt-BR" b="1" dirty="0">
              <a:solidFill>
                <a:schemeClr val="tx2">
                  <a:lumMod val="50000"/>
                </a:schemeClr>
              </a:solidFill>
            </a:endParaRPr>
          </a:p>
          <a:p>
            <a:pPr marL="342900" indent="-342900" algn="just">
              <a:buFont typeface="Arial" panose="020B0604020202020204" pitchFamily="34" charset="0"/>
              <a:buChar char="•"/>
            </a:pPr>
            <a:r>
              <a:rPr lang="es-ES" sz="1800" b="1" dirty="0" err="1" smtClean="0">
                <a:solidFill>
                  <a:srgbClr val="00B050"/>
                </a:solidFill>
              </a:rPr>
              <a:t>Proposta</a:t>
            </a:r>
            <a:r>
              <a:rPr lang="es-ES" sz="1800" b="1" dirty="0" smtClean="0">
                <a:solidFill>
                  <a:srgbClr val="00B050"/>
                </a:solidFill>
              </a:rPr>
              <a:t>:</a:t>
            </a:r>
            <a:endParaRPr lang="es-ES" sz="1800" b="1" dirty="0">
              <a:solidFill>
                <a:srgbClr val="00B050"/>
              </a:solidFill>
            </a:endParaRP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pt-BR" dirty="0">
                <a:solidFill>
                  <a:srgbClr val="00B050"/>
                </a:solidFill>
              </a:rPr>
              <a:t>Incluir </a:t>
            </a:r>
            <a:r>
              <a:rPr lang="pt-BR" dirty="0" smtClean="0">
                <a:solidFill>
                  <a:srgbClr val="00B050"/>
                </a:solidFill>
              </a:rPr>
              <a:t>na redação: a participação nas eleições os âmbitos </a:t>
            </a:r>
            <a:r>
              <a:rPr lang="pt-BR" b="1" dirty="0" smtClean="0">
                <a:solidFill>
                  <a:srgbClr val="00B050"/>
                </a:solidFill>
              </a:rPr>
              <a:t>estaduais e federais</a:t>
            </a:r>
            <a:r>
              <a:rPr lang="pt-BR" dirty="0" smtClean="0">
                <a:solidFill>
                  <a:srgbClr val="00B050"/>
                </a:solidFill>
              </a:rPr>
              <a:t>.</a:t>
            </a:r>
            <a:endParaRPr lang="pt-BR" dirty="0">
              <a:solidFill>
                <a:srgbClr val="00B050"/>
              </a:solidFill>
            </a:endParaRPr>
          </a:p>
          <a:p>
            <a:pPr marL="800100" lvl="1" indent="-342900" algn="just">
              <a:buFont typeface="Arial" panose="020B0604020202020204" pitchFamily="34" charset="0"/>
              <a:buChar char="•"/>
            </a:pPr>
            <a:endParaRPr lang="pt-BR" sz="1500" b="1" dirty="0">
              <a:solidFill>
                <a:schemeClr val="tx2">
                  <a:lumMod val="50000"/>
                </a:schemeClr>
              </a:solidFill>
            </a:endParaRPr>
          </a:p>
          <a:p>
            <a:endParaRPr lang="pt-BR" sz="12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3361840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844824"/>
            <a:ext cx="8208912" cy="4248472"/>
          </a:xfrm>
        </p:spPr>
        <p:txBody>
          <a:bodyPr>
            <a:normAutofit/>
          </a:bodyPr>
          <a:lstStyle/>
          <a:p>
            <a:pPr marL="342900" indent="-342900" algn="just">
              <a:buFont typeface="Arial" panose="020B0604020202020204" pitchFamily="34" charset="0"/>
              <a:buChar char="•"/>
            </a:pPr>
            <a:endParaRPr lang="es-ES" sz="1500" dirty="0" smtClean="0">
              <a:solidFill>
                <a:srgbClr val="FF0000"/>
              </a:solidFill>
            </a:endParaRPr>
          </a:p>
          <a:p>
            <a:pPr marL="342900" indent="-342900" algn="just">
              <a:buFont typeface="Arial" panose="020B0604020202020204" pitchFamily="34" charset="0"/>
              <a:buChar char="•"/>
            </a:pPr>
            <a:r>
              <a:rPr lang="es-ES" sz="1800" b="1" dirty="0" smtClean="0">
                <a:solidFill>
                  <a:srgbClr val="00B050"/>
                </a:solidFill>
              </a:rPr>
              <a:t>Justificativa</a:t>
            </a:r>
            <a:r>
              <a:rPr lang="es-ES" sz="1800" b="1" dirty="0">
                <a:solidFill>
                  <a:srgbClr val="00B050"/>
                </a:solidFill>
              </a:rPr>
              <a:t>:</a:t>
            </a:r>
          </a:p>
          <a:p>
            <a:pPr marL="800100" lvl="1" indent="-342900" algn="just">
              <a:buFont typeface="Arial" panose="020B0604020202020204" pitchFamily="34" charset="0"/>
              <a:buChar char="•"/>
            </a:pPr>
            <a:endParaRPr lang="es-ES" dirty="0" smtClean="0">
              <a:solidFill>
                <a:srgbClr val="00B050"/>
              </a:solidFill>
            </a:endParaRPr>
          </a:p>
          <a:p>
            <a:pPr marL="800100" lvl="1" indent="-342900" algn="just">
              <a:buFont typeface="Arial" panose="020B0604020202020204" pitchFamily="34" charset="0"/>
              <a:buChar char="•"/>
            </a:pPr>
            <a:r>
              <a:rPr lang="es-ES" dirty="0" smtClean="0">
                <a:solidFill>
                  <a:srgbClr val="00B050"/>
                </a:solidFill>
              </a:rPr>
              <a:t>O voto representa a forma </a:t>
            </a:r>
            <a:r>
              <a:rPr lang="es-ES" dirty="0" err="1" smtClean="0">
                <a:solidFill>
                  <a:srgbClr val="00B050"/>
                </a:solidFill>
              </a:rPr>
              <a:t>mais</a:t>
            </a:r>
            <a:r>
              <a:rPr lang="es-ES" dirty="0" smtClean="0">
                <a:solidFill>
                  <a:srgbClr val="00B050"/>
                </a:solidFill>
              </a:rPr>
              <a:t> concreta de </a:t>
            </a:r>
            <a:r>
              <a:rPr lang="es-ES" dirty="0" err="1" smtClean="0">
                <a:solidFill>
                  <a:srgbClr val="00B050"/>
                </a:solidFill>
              </a:rPr>
              <a:t>participação</a:t>
            </a:r>
            <a:r>
              <a:rPr lang="es-ES" dirty="0" smtClean="0">
                <a:solidFill>
                  <a:srgbClr val="00B050"/>
                </a:solidFill>
              </a:rPr>
              <a:t> política e de </a:t>
            </a:r>
            <a:r>
              <a:rPr lang="es-ES" dirty="0" err="1" smtClean="0">
                <a:solidFill>
                  <a:srgbClr val="00B050"/>
                </a:solidFill>
              </a:rPr>
              <a:t>exercício</a:t>
            </a:r>
            <a:r>
              <a:rPr lang="es-ES" dirty="0" smtClean="0">
                <a:solidFill>
                  <a:srgbClr val="00B050"/>
                </a:solidFill>
              </a:rPr>
              <a:t> dos </a:t>
            </a:r>
            <a:r>
              <a:rPr lang="es-ES" dirty="0" err="1" smtClean="0">
                <a:solidFill>
                  <a:srgbClr val="00B050"/>
                </a:solidFill>
              </a:rPr>
              <a:t>direitos</a:t>
            </a:r>
            <a:r>
              <a:rPr lang="es-ES" dirty="0" smtClean="0">
                <a:solidFill>
                  <a:srgbClr val="00B050"/>
                </a:solidFill>
              </a:rPr>
              <a:t> políticos.</a:t>
            </a:r>
          </a:p>
          <a:p>
            <a:pPr marL="800100" lvl="1" indent="-342900" algn="just">
              <a:buFont typeface="Arial" panose="020B0604020202020204" pitchFamily="34" charset="0"/>
              <a:buChar char="•"/>
            </a:pPr>
            <a:endParaRPr lang="es-ES" dirty="0">
              <a:solidFill>
                <a:srgbClr val="00B050"/>
              </a:solidFill>
            </a:endParaRPr>
          </a:p>
          <a:p>
            <a:pPr marL="800100" lvl="1" indent="-342900" algn="just">
              <a:buFont typeface="Arial" panose="020B0604020202020204" pitchFamily="34" charset="0"/>
              <a:buChar char="•"/>
            </a:pPr>
            <a:r>
              <a:rPr lang="es-ES" dirty="0" smtClean="0">
                <a:solidFill>
                  <a:srgbClr val="00B050"/>
                </a:solidFill>
              </a:rPr>
              <a:t>A partir do voto, os </a:t>
            </a:r>
            <a:r>
              <a:rPr lang="es-ES" dirty="0" err="1" smtClean="0">
                <a:solidFill>
                  <a:srgbClr val="00B050"/>
                </a:solidFill>
              </a:rPr>
              <a:t>imigrantes</a:t>
            </a:r>
            <a:r>
              <a:rPr lang="es-ES" dirty="0" smtClean="0">
                <a:solidFill>
                  <a:srgbClr val="00B050"/>
                </a:solidFill>
              </a:rPr>
              <a:t> </a:t>
            </a:r>
            <a:r>
              <a:rPr lang="es-ES" dirty="0" err="1" smtClean="0">
                <a:solidFill>
                  <a:srgbClr val="00B050"/>
                </a:solidFill>
              </a:rPr>
              <a:t>tem</a:t>
            </a:r>
            <a:r>
              <a:rPr lang="es-ES" dirty="0" smtClean="0">
                <a:solidFill>
                  <a:srgbClr val="00B050"/>
                </a:solidFill>
              </a:rPr>
              <a:t> a </a:t>
            </a:r>
            <a:r>
              <a:rPr lang="es-ES" dirty="0" err="1" smtClean="0">
                <a:solidFill>
                  <a:srgbClr val="00B050"/>
                </a:solidFill>
              </a:rPr>
              <a:t>oportunidade</a:t>
            </a:r>
            <a:r>
              <a:rPr lang="es-ES" dirty="0" smtClean="0">
                <a:solidFill>
                  <a:srgbClr val="00B050"/>
                </a:solidFill>
              </a:rPr>
              <a:t> de </a:t>
            </a:r>
            <a:r>
              <a:rPr lang="es-ES" dirty="0" err="1" smtClean="0">
                <a:solidFill>
                  <a:srgbClr val="00B050"/>
                </a:solidFill>
              </a:rPr>
              <a:t>combater</a:t>
            </a:r>
            <a:r>
              <a:rPr lang="es-ES" dirty="0" smtClean="0">
                <a:solidFill>
                  <a:srgbClr val="00B050"/>
                </a:solidFill>
              </a:rPr>
              <a:t> a </a:t>
            </a:r>
            <a:r>
              <a:rPr lang="es-ES" dirty="0" err="1" smtClean="0">
                <a:solidFill>
                  <a:srgbClr val="00B050"/>
                </a:solidFill>
              </a:rPr>
              <a:t>invisibilidade</a:t>
            </a:r>
            <a:r>
              <a:rPr lang="es-ES" dirty="0" smtClean="0">
                <a:solidFill>
                  <a:srgbClr val="00B050"/>
                </a:solidFill>
              </a:rPr>
              <a:t> política que </a:t>
            </a:r>
            <a:r>
              <a:rPr lang="es-ES" dirty="0" err="1" smtClean="0">
                <a:solidFill>
                  <a:srgbClr val="00B050"/>
                </a:solidFill>
              </a:rPr>
              <a:t>enfrentam</a:t>
            </a:r>
            <a:r>
              <a:rPr lang="es-ES" dirty="0" smtClean="0">
                <a:solidFill>
                  <a:srgbClr val="00B050"/>
                </a:solidFill>
              </a:rPr>
              <a:t>, de forma a </a:t>
            </a:r>
            <a:r>
              <a:rPr lang="es-ES" dirty="0" err="1" smtClean="0">
                <a:solidFill>
                  <a:srgbClr val="00B050"/>
                </a:solidFill>
              </a:rPr>
              <a:t>poderem</a:t>
            </a:r>
            <a:r>
              <a:rPr lang="es-ES" dirty="0" smtClean="0">
                <a:solidFill>
                  <a:srgbClr val="00B050"/>
                </a:solidFill>
              </a:rPr>
              <a:t> incidir </a:t>
            </a:r>
            <a:r>
              <a:rPr lang="es-ES" dirty="0" err="1" smtClean="0">
                <a:solidFill>
                  <a:srgbClr val="00B050"/>
                </a:solidFill>
              </a:rPr>
              <a:t>efetivamente</a:t>
            </a:r>
            <a:r>
              <a:rPr lang="es-ES" dirty="0" smtClean="0">
                <a:solidFill>
                  <a:srgbClr val="00B050"/>
                </a:solidFill>
              </a:rPr>
              <a:t> na demanda de </a:t>
            </a:r>
            <a:r>
              <a:rPr lang="es-ES" dirty="0" err="1" smtClean="0">
                <a:solidFill>
                  <a:srgbClr val="00B050"/>
                </a:solidFill>
              </a:rPr>
              <a:t>reivindicações</a:t>
            </a:r>
            <a:r>
              <a:rPr lang="es-ES" dirty="0" smtClean="0">
                <a:solidFill>
                  <a:srgbClr val="00B050"/>
                </a:solidFill>
              </a:rPr>
              <a:t> específicas para esta </a:t>
            </a:r>
            <a:r>
              <a:rPr lang="es-ES" dirty="0" err="1" smtClean="0">
                <a:solidFill>
                  <a:srgbClr val="00B050"/>
                </a:solidFill>
              </a:rPr>
              <a:t>população</a:t>
            </a:r>
            <a:r>
              <a:rPr lang="es-ES" dirty="0" smtClean="0">
                <a:solidFill>
                  <a:srgbClr val="00B050"/>
                </a:solidFill>
              </a:rPr>
              <a:t>. </a:t>
            </a:r>
            <a:r>
              <a:rPr lang="es-ES" dirty="0" err="1" smtClean="0">
                <a:solidFill>
                  <a:srgbClr val="00B050"/>
                </a:solidFill>
              </a:rPr>
              <a:t>Tais</a:t>
            </a:r>
            <a:r>
              <a:rPr lang="es-ES" dirty="0" smtClean="0">
                <a:solidFill>
                  <a:srgbClr val="00B050"/>
                </a:solidFill>
              </a:rPr>
              <a:t> </a:t>
            </a:r>
            <a:r>
              <a:rPr lang="es-ES" dirty="0" err="1" smtClean="0">
                <a:solidFill>
                  <a:srgbClr val="00B050"/>
                </a:solidFill>
              </a:rPr>
              <a:t>reivindicações</a:t>
            </a:r>
            <a:r>
              <a:rPr lang="es-ES" dirty="0" smtClean="0">
                <a:solidFill>
                  <a:srgbClr val="00B050"/>
                </a:solidFill>
              </a:rPr>
              <a:t> </a:t>
            </a:r>
            <a:r>
              <a:rPr lang="es-ES" dirty="0" err="1" smtClean="0">
                <a:solidFill>
                  <a:srgbClr val="00B050"/>
                </a:solidFill>
              </a:rPr>
              <a:t>não</a:t>
            </a:r>
            <a:r>
              <a:rPr lang="es-ES" dirty="0">
                <a:solidFill>
                  <a:srgbClr val="00B050"/>
                </a:solidFill>
              </a:rPr>
              <a:t> </a:t>
            </a:r>
            <a:r>
              <a:rPr lang="es-ES" dirty="0" err="1" smtClean="0">
                <a:solidFill>
                  <a:srgbClr val="00B050"/>
                </a:solidFill>
              </a:rPr>
              <a:t>existem</a:t>
            </a:r>
            <a:r>
              <a:rPr lang="es-ES" dirty="0" smtClean="0">
                <a:solidFill>
                  <a:srgbClr val="00B050"/>
                </a:solidFill>
              </a:rPr>
              <a:t> </a:t>
            </a:r>
            <a:r>
              <a:rPr lang="es-ES" dirty="0" err="1" smtClean="0">
                <a:solidFill>
                  <a:srgbClr val="00B050"/>
                </a:solidFill>
              </a:rPr>
              <a:t>somente</a:t>
            </a:r>
            <a:r>
              <a:rPr lang="es-ES" dirty="0" smtClean="0">
                <a:solidFill>
                  <a:srgbClr val="00B050"/>
                </a:solidFill>
              </a:rPr>
              <a:t> </a:t>
            </a:r>
            <a:r>
              <a:rPr lang="es-ES" dirty="0" err="1" smtClean="0">
                <a:solidFill>
                  <a:srgbClr val="00B050"/>
                </a:solidFill>
              </a:rPr>
              <a:t>em</a:t>
            </a:r>
            <a:r>
              <a:rPr lang="es-ES" dirty="0" smtClean="0">
                <a:solidFill>
                  <a:srgbClr val="00B050"/>
                </a:solidFill>
              </a:rPr>
              <a:t> ámbito municipal, mas </a:t>
            </a:r>
            <a:r>
              <a:rPr lang="es-ES" dirty="0" err="1" smtClean="0">
                <a:solidFill>
                  <a:srgbClr val="00B050"/>
                </a:solidFill>
              </a:rPr>
              <a:t>também</a:t>
            </a:r>
            <a:r>
              <a:rPr lang="es-ES" dirty="0" smtClean="0">
                <a:solidFill>
                  <a:srgbClr val="00B050"/>
                </a:solidFill>
              </a:rPr>
              <a:t> </a:t>
            </a:r>
            <a:r>
              <a:rPr lang="es-ES" dirty="0" err="1" smtClean="0">
                <a:solidFill>
                  <a:srgbClr val="00B050"/>
                </a:solidFill>
              </a:rPr>
              <a:t>em</a:t>
            </a:r>
            <a:r>
              <a:rPr lang="es-ES" dirty="0" smtClean="0">
                <a:solidFill>
                  <a:srgbClr val="00B050"/>
                </a:solidFill>
              </a:rPr>
              <a:t> ámbito estadual e federal.</a:t>
            </a:r>
            <a:endParaRPr lang="es-ES" dirty="0">
              <a:solidFill>
                <a:srgbClr val="00B050"/>
              </a:solidFill>
            </a:endParaRPr>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338554"/>
          </a:xfrm>
          <a:prstGeom prst="rect">
            <a:avLst/>
          </a:prstGeom>
          <a:noFill/>
        </p:spPr>
        <p:txBody>
          <a:bodyPr wrap="square" rtlCol="0">
            <a:spAutoFit/>
          </a:bodyPr>
          <a:lstStyle/>
          <a:p>
            <a:pPr algn="ctr"/>
            <a:r>
              <a:rPr lang="pt-BR" sz="1600" b="1" dirty="0" smtClean="0">
                <a:latin typeface="SimSun" panose="02010600030101010101" pitchFamily="2" charset="-122"/>
                <a:ea typeface="SimSun" panose="02010600030101010101" pitchFamily="2" charset="-122"/>
              </a:rPr>
              <a:t>JUNT@S POR UMA CIDADANIA UNIVERSAL</a:t>
            </a:r>
            <a:r>
              <a:rPr lang="pt-BR" sz="1000" b="1" dirty="0" smtClean="0">
                <a:latin typeface="SimSun" panose="02010600030101010101" pitchFamily="2" charset="-122"/>
                <a:ea typeface="SimSun" panose="02010600030101010101" pitchFamily="2" charset="-122"/>
              </a:rPr>
              <a:t>.</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
        <p:nvSpPr>
          <p:cNvPr id="8" name="Título 1"/>
          <p:cNvSpPr txBox="1">
            <a:spLocks/>
          </p:cNvSpPr>
          <p:nvPr/>
        </p:nvSpPr>
        <p:spPr>
          <a:xfrm>
            <a:off x="827584" y="764704"/>
            <a:ext cx="7848872" cy="54060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smtClean="0">
                <a:solidFill>
                  <a:schemeClr val="tx2">
                    <a:lumMod val="50000"/>
                  </a:schemeClr>
                </a:solidFill>
                <a:latin typeface="SimSun" panose="02010600030101010101" pitchFamily="2" charset="-122"/>
                <a:ea typeface="SimSun" panose="02010600030101010101" pitchFamily="2" charset="-122"/>
              </a:rPr>
              <a:t>Projeto de Emenda à Constituição 15 de 2012</a:t>
            </a:r>
            <a:endParaRPr lang="pt-BR" sz="28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6446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99592" y="450828"/>
            <a:ext cx="7704856" cy="369332"/>
          </a:xfrm>
          <a:prstGeom prst="rect">
            <a:avLst/>
          </a:prstGeom>
          <a:noFill/>
        </p:spPr>
        <p:txBody>
          <a:bodyPr wrap="square" rtlCol="0">
            <a:spAutoFit/>
          </a:bodyPr>
          <a:lstStyle/>
          <a:p>
            <a:endParaRPr lang="pt-BR" dirty="0"/>
          </a:p>
        </p:txBody>
      </p:sp>
      <p:sp>
        <p:nvSpPr>
          <p:cNvPr id="5" name="CaixaDeTexto 4"/>
          <p:cNvSpPr txBox="1"/>
          <p:nvPr/>
        </p:nvSpPr>
        <p:spPr>
          <a:xfrm>
            <a:off x="539552" y="1730959"/>
            <a:ext cx="8208912" cy="738664"/>
          </a:xfrm>
          <a:prstGeom prst="rect">
            <a:avLst/>
          </a:prstGeom>
          <a:noFill/>
        </p:spPr>
        <p:txBody>
          <a:bodyPr wrap="square" rtlCol="0">
            <a:spAutoFit/>
          </a:bodyPr>
          <a:lstStyle/>
          <a:p>
            <a:endParaRPr lang="pt-BR" sz="2400" dirty="0" smtClean="0">
              <a:solidFill>
                <a:srgbClr val="C00000"/>
              </a:solidFill>
            </a:endParaRPr>
          </a:p>
          <a:p>
            <a:endParaRPr lang="pt-BR" dirty="0"/>
          </a:p>
        </p:txBody>
      </p:sp>
      <p:sp>
        <p:nvSpPr>
          <p:cNvPr id="2" name="Título 1"/>
          <p:cNvSpPr>
            <a:spLocks noGrp="1"/>
          </p:cNvSpPr>
          <p:nvPr>
            <p:ph type="title"/>
          </p:nvPr>
        </p:nvSpPr>
        <p:spPr>
          <a:xfrm>
            <a:off x="781844" y="679494"/>
            <a:ext cx="7543800" cy="684625"/>
          </a:xfrm>
        </p:spPr>
        <p:txBody>
          <a:bodyPr>
            <a:normAutofit/>
          </a:bodyPr>
          <a:lstStyle/>
          <a:p>
            <a:r>
              <a:rPr lang="pt-BR" sz="2800" b="1" dirty="0" smtClean="0">
                <a:solidFill>
                  <a:schemeClr val="tx2">
                    <a:lumMod val="50000"/>
                  </a:schemeClr>
                </a:solidFill>
                <a:latin typeface="SimSun" panose="02010600030101010101" pitchFamily="2" charset="-122"/>
                <a:ea typeface="SimSun" panose="02010600030101010101" pitchFamily="2" charset="-122"/>
              </a:rPr>
              <a:t>Reivindicamos </a:t>
            </a:r>
            <a:endParaRPr lang="pt-BR" sz="2800" b="1" dirty="0">
              <a:solidFill>
                <a:schemeClr val="tx2">
                  <a:lumMod val="50000"/>
                </a:schemeClr>
              </a:solidFill>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609598" y="2160590"/>
            <a:ext cx="7130753" cy="3880773"/>
          </a:xfrm>
        </p:spPr>
        <p:txBody>
          <a:bodyPr>
            <a:normAutofit/>
          </a:bodyPr>
          <a:lstStyle/>
          <a:p>
            <a:pPr marL="0" indent="0" fontAlgn="base">
              <a:buNone/>
            </a:pPr>
            <a:r>
              <a:rPr lang="pt-BR" sz="1800" b="1" dirty="0" smtClean="0">
                <a:solidFill>
                  <a:schemeClr val="tx1"/>
                </a:solidFill>
              </a:rPr>
              <a:t> Que o Estado Brasileiro ratifique a </a:t>
            </a:r>
            <a:r>
              <a:rPr lang="pt-BR" sz="1800" b="1" dirty="0">
                <a:solidFill>
                  <a:schemeClr val="tx1"/>
                </a:solidFill>
              </a:rPr>
              <a:t>Convenção Internacional </a:t>
            </a:r>
            <a:r>
              <a:rPr lang="pt-BR" sz="1800" b="1" dirty="0" smtClean="0">
                <a:solidFill>
                  <a:schemeClr val="tx1"/>
                </a:solidFill>
              </a:rPr>
              <a:t>da ONU sobre </a:t>
            </a:r>
            <a:r>
              <a:rPr lang="pt-BR" sz="1800" b="1" dirty="0">
                <a:solidFill>
                  <a:schemeClr val="tx1"/>
                </a:solidFill>
              </a:rPr>
              <a:t>a Proteção dos Direitos de todos os Trabalhadores Migrantes e dos Membros de suas </a:t>
            </a:r>
            <a:r>
              <a:rPr lang="pt-BR" sz="1800" b="1" dirty="0" smtClean="0">
                <a:solidFill>
                  <a:schemeClr val="tx1"/>
                </a:solidFill>
              </a:rPr>
              <a:t>Famílias, isto como </a:t>
            </a:r>
            <a:r>
              <a:rPr lang="pt-BR" sz="1800" b="1" dirty="0">
                <a:solidFill>
                  <a:schemeClr val="tx1"/>
                </a:solidFill>
              </a:rPr>
              <a:t>forma de previsão de um mecanismo adequado para a garantia da dignidade das e dos trabalhadores imigrantes</a:t>
            </a:r>
            <a:r>
              <a:rPr lang="pt-BR" sz="1800" b="1" dirty="0" smtClean="0">
                <a:solidFill>
                  <a:schemeClr val="tx1"/>
                </a:solidFill>
              </a:rPr>
              <a:t>.</a:t>
            </a:r>
          </a:p>
          <a:p>
            <a:pPr marL="0" indent="0" fontAlgn="base">
              <a:buNone/>
            </a:pPr>
            <a:endParaRPr lang="pt-BR" sz="1800" b="1" dirty="0" smtClean="0">
              <a:solidFill>
                <a:schemeClr val="tx1"/>
              </a:solidFill>
            </a:endParaRPr>
          </a:p>
          <a:p>
            <a:pPr marL="0" indent="0">
              <a:buNone/>
            </a:pPr>
            <a:r>
              <a:rPr lang="pt-BR" sz="1800" b="1" dirty="0" smtClean="0">
                <a:solidFill>
                  <a:schemeClr val="tx1"/>
                </a:solidFill>
              </a:rPr>
              <a:t>Reconhecimento </a:t>
            </a:r>
            <a:r>
              <a:rPr lang="pt-BR" sz="1800" b="1" dirty="0">
                <a:solidFill>
                  <a:schemeClr val="tx1"/>
                </a:solidFill>
              </a:rPr>
              <a:t>pleno dos direitos </a:t>
            </a:r>
            <a:r>
              <a:rPr lang="pt-BR" sz="1800" b="1" dirty="0" smtClean="0">
                <a:solidFill>
                  <a:schemeClr val="tx1"/>
                </a:solidFill>
              </a:rPr>
              <a:t>fundamentais e políticos da </a:t>
            </a:r>
            <a:r>
              <a:rPr lang="pt-BR" sz="1800" b="1" dirty="0">
                <a:solidFill>
                  <a:schemeClr val="tx1"/>
                </a:solidFill>
              </a:rPr>
              <a:t>comunidade </a:t>
            </a:r>
            <a:r>
              <a:rPr lang="pt-BR" sz="1800" b="1" dirty="0" smtClean="0">
                <a:solidFill>
                  <a:schemeClr val="tx1"/>
                </a:solidFill>
              </a:rPr>
              <a:t>imigrante: Direito ao </a:t>
            </a:r>
            <a:r>
              <a:rPr lang="pt-BR" sz="1800" b="1" dirty="0">
                <a:solidFill>
                  <a:schemeClr val="tx1"/>
                </a:solidFill>
              </a:rPr>
              <a:t>voto </a:t>
            </a:r>
            <a:r>
              <a:rPr lang="pt-BR" sz="1800" b="1" dirty="0" smtClean="0">
                <a:solidFill>
                  <a:schemeClr val="tx1"/>
                </a:solidFill>
              </a:rPr>
              <a:t>– votar e ser votado.</a:t>
            </a:r>
          </a:p>
          <a:p>
            <a:pPr marL="0" indent="0">
              <a:buNone/>
            </a:pPr>
            <a:endParaRPr lang="pt-BR" sz="1800" b="1" dirty="0" smtClean="0">
              <a:solidFill>
                <a:schemeClr val="tx1"/>
              </a:solidFill>
            </a:endParaRPr>
          </a:p>
          <a:p>
            <a:pPr marL="0" indent="0">
              <a:buNone/>
            </a:pPr>
            <a:r>
              <a:rPr lang="pt-BR" sz="1800" b="1" dirty="0" smtClean="0">
                <a:solidFill>
                  <a:schemeClr val="tx1"/>
                </a:solidFill>
              </a:rPr>
              <a:t>A reforma </a:t>
            </a:r>
            <a:r>
              <a:rPr lang="pt-BR" sz="1800" b="1" dirty="0">
                <a:solidFill>
                  <a:schemeClr val="tx1"/>
                </a:solidFill>
              </a:rPr>
              <a:t>na política migratória </a:t>
            </a:r>
            <a:r>
              <a:rPr lang="pt-BR" sz="1800" b="1" dirty="0" smtClean="0">
                <a:solidFill>
                  <a:schemeClr val="tx1"/>
                </a:solidFill>
              </a:rPr>
              <a:t>no Brasil: uma nova lei de migração urgente!</a:t>
            </a:r>
            <a:endParaRPr lang="pt-BR" sz="1800" b="1" dirty="0">
              <a:solidFill>
                <a:schemeClr val="tx1"/>
              </a:solidFill>
            </a:endParaRPr>
          </a:p>
        </p:txBody>
      </p:sp>
      <p:pic>
        <p:nvPicPr>
          <p:cNvPr id="10" name="Imagem 9"/>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11" name="CaixaDeTexto 10"/>
          <p:cNvSpPr txBox="1"/>
          <p:nvPr/>
        </p:nvSpPr>
        <p:spPr>
          <a:xfrm>
            <a:off x="3131840" y="6525344"/>
            <a:ext cx="3888432" cy="338554"/>
          </a:xfrm>
          <a:prstGeom prst="rect">
            <a:avLst/>
          </a:prstGeom>
          <a:noFill/>
        </p:spPr>
        <p:txBody>
          <a:bodyPr wrap="square" rtlCol="0">
            <a:spAutoFit/>
          </a:bodyPr>
          <a:lstStyle/>
          <a:p>
            <a:pPr algn="ctr"/>
            <a:r>
              <a:rPr lang="pt-BR" sz="1600" b="1" dirty="0" smtClean="0">
                <a:latin typeface="SimSun" panose="02010600030101010101" pitchFamily="2" charset="-122"/>
                <a:ea typeface="SimSun" panose="02010600030101010101" pitchFamily="2" charset="-122"/>
              </a:rPr>
              <a:t>JUNT@S POR UMA CIDADANIA UNIVERSAL.</a:t>
            </a:r>
            <a:endParaRPr lang="pt-BR" sz="1600" b="1" dirty="0">
              <a:latin typeface="SimSun" panose="02010600030101010101" pitchFamily="2" charset="-122"/>
              <a:ea typeface="SimSun" panose="02010600030101010101" pitchFamily="2" charset="-122"/>
            </a:endParaRPr>
          </a:p>
        </p:txBody>
      </p:sp>
      <p:pic>
        <p:nvPicPr>
          <p:cNvPr id="12" name="Imagem 11"/>
          <p:cNvPicPr>
            <a:picLocks noChangeAspect="1"/>
          </p:cNvPicPr>
          <p:nvPr/>
        </p:nvPicPr>
        <p:blipFill>
          <a:blip r:embed="rId3"/>
          <a:stretch>
            <a:fillRect/>
          </a:stretch>
        </p:blipFill>
        <p:spPr>
          <a:xfrm>
            <a:off x="8532440" y="6381328"/>
            <a:ext cx="611560" cy="504056"/>
          </a:xfrm>
          <a:prstGeom prst="rect">
            <a:avLst/>
          </a:prstGeom>
        </p:spPr>
      </p:pic>
      <p:pic>
        <p:nvPicPr>
          <p:cNvPr id="9" name="Imagem 8"/>
          <p:cNvPicPr>
            <a:picLocks noChangeAspect="1"/>
          </p:cNvPicPr>
          <p:nvPr/>
        </p:nvPicPr>
        <p:blipFill>
          <a:blip r:embed="rId3"/>
          <a:stretch>
            <a:fillRect/>
          </a:stretch>
        </p:blipFill>
        <p:spPr>
          <a:xfrm>
            <a:off x="8532440" y="6381329"/>
            <a:ext cx="611560" cy="504056"/>
          </a:xfrm>
          <a:prstGeom prst="rect">
            <a:avLst/>
          </a:prstGeom>
        </p:spPr>
      </p:pic>
    </p:spTree>
    <p:extLst>
      <p:ext uri="{BB962C8B-B14F-4D97-AF65-F5344CB8AC3E}">
        <p14:creationId xmlns:p14="http://schemas.microsoft.com/office/powerpoint/2010/main" val="1732879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Para refletir juntos:</a:t>
            </a:r>
            <a:endParaRPr lang="pt-BR" b="1" dirty="0"/>
          </a:p>
        </p:txBody>
      </p:sp>
      <p:sp>
        <p:nvSpPr>
          <p:cNvPr id="3" name="Espaço Reservado para Conteúdo 2"/>
          <p:cNvSpPr>
            <a:spLocks noGrp="1"/>
          </p:cNvSpPr>
          <p:nvPr>
            <p:ph idx="1"/>
          </p:nvPr>
        </p:nvSpPr>
        <p:spPr>
          <a:xfrm>
            <a:off x="323529" y="1845734"/>
            <a:ext cx="8043232" cy="4895634"/>
          </a:xfrm>
        </p:spPr>
        <p:txBody>
          <a:bodyPr/>
          <a:lstStyle/>
          <a:p>
            <a:pPr marL="0" indent="0">
              <a:buNone/>
            </a:pPr>
            <a:r>
              <a:rPr lang="pt-BR" b="1" dirty="0">
                <a:solidFill>
                  <a:schemeClr val="tx2">
                    <a:lumMod val="50000"/>
                  </a:schemeClr>
                </a:solidFill>
              </a:rPr>
              <a:t>“Trazemos em nossa face marcas de interação</a:t>
            </a:r>
          </a:p>
          <a:p>
            <a:pPr marL="0" indent="0">
              <a:buNone/>
            </a:pPr>
            <a:r>
              <a:rPr lang="pt-BR" b="1" dirty="0">
                <a:solidFill>
                  <a:schemeClr val="tx2">
                    <a:lumMod val="50000"/>
                  </a:schemeClr>
                </a:solidFill>
              </a:rPr>
              <a:t>entre culturas, sendo praticamente impossível</a:t>
            </a:r>
          </a:p>
          <a:p>
            <a:pPr marL="0" indent="0">
              <a:buNone/>
            </a:pPr>
            <a:r>
              <a:rPr lang="pt-BR" b="1" dirty="0">
                <a:solidFill>
                  <a:schemeClr val="tx2">
                    <a:lumMod val="50000"/>
                  </a:schemeClr>
                </a:solidFill>
              </a:rPr>
              <a:t>determinar a fonte primária de nossos genes.</a:t>
            </a:r>
          </a:p>
          <a:p>
            <a:pPr marL="0" indent="0">
              <a:buNone/>
            </a:pPr>
            <a:endParaRPr lang="pt-BR" b="1" dirty="0">
              <a:solidFill>
                <a:schemeClr val="tx2">
                  <a:lumMod val="50000"/>
                </a:schemeClr>
              </a:solidFill>
            </a:endParaRPr>
          </a:p>
          <a:p>
            <a:pPr marL="0" indent="0">
              <a:buNone/>
            </a:pPr>
            <a:r>
              <a:rPr lang="pt-BR" b="1" dirty="0">
                <a:solidFill>
                  <a:schemeClr val="tx2">
                    <a:lumMod val="50000"/>
                  </a:schemeClr>
                </a:solidFill>
              </a:rPr>
              <a:t>Somos todos iguais, todos membros de uma</a:t>
            </a:r>
          </a:p>
          <a:p>
            <a:pPr marL="0" indent="0">
              <a:buNone/>
            </a:pPr>
            <a:r>
              <a:rPr lang="pt-BR" b="1" dirty="0">
                <a:solidFill>
                  <a:schemeClr val="tx2">
                    <a:lumMod val="50000"/>
                  </a:schemeClr>
                </a:solidFill>
              </a:rPr>
              <a:t>única família, da família humana.</a:t>
            </a:r>
          </a:p>
          <a:p>
            <a:pPr marL="0" indent="0">
              <a:buNone/>
            </a:pPr>
            <a:endParaRPr lang="pt-BR" b="1" dirty="0">
              <a:solidFill>
                <a:schemeClr val="tx2">
                  <a:lumMod val="50000"/>
                </a:schemeClr>
              </a:solidFill>
            </a:endParaRPr>
          </a:p>
          <a:p>
            <a:pPr marL="0" indent="0">
              <a:buNone/>
            </a:pPr>
            <a:r>
              <a:rPr lang="pt-BR" b="1" dirty="0">
                <a:solidFill>
                  <a:schemeClr val="tx2">
                    <a:lumMod val="50000"/>
                  </a:schemeClr>
                </a:solidFill>
              </a:rPr>
              <a:t> Todos Somos Migrantes!”</a:t>
            </a:r>
          </a:p>
          <a:p>
            <a:pPr marL="0" indent="0">
              <a:buNone/>
            </a:pPr>
            <a:endParaRPr lang="pt-BR" dirty="0"/>
          </a:p>
        </p:txBody>
      </p:sp>
      <p:sp>
        <p:nvSpPr>
          <p:cNvPr id="5" name="Espaço Reservado para Conteúdo 2"/>
          <p:cNvSpPr txBox="1">
            <a:spLocks/>
          </p:cNvSpPr>
          <p:nvPr/>
        </p:nvSpPr>
        <p:spPr>
          <a:xfrm>
            <a:off x="323528" y="1844824"/>
            <a:ext cx="8043232" cy="48956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pt-BR" b="1" dirty="0" smtClean="0">
              <a:solidFill>
                <a:schemeClr val="tx2">
                  <a:lumMod val="50000"/>
                </a:schemeClr>
              </a:solidFill>
            </a:endParaRPr>
          </a:p>
          <a:p>
            <a:pPr marL="0" indent="0">
              <a:buNone/>
            </a:pPr>
            <a:endParaRPr lang="pt-BR" dirty="0"/>
          </a:p>
        </p:txBody>
      </p:sp>
      <p:pic>
        <p:nvPicPr>
          <p:cNvPr id="6" name="Imagem 5"/>
          <p:cNvPicPr>
            <a:picLocks noChangeAspect="1"/>
          </p:cNvPicPr>
          <p:nvPr/>
        </p:nvPicPr>
        <p:blipFill>
          <a:blip r:embed="rId2"/>
          <a:stretch>
            <a:fillRect/>
          </a:stretch>
        </p:blipFill>
        <p:spPr>
          <a:xfrm rot="10800000">
            <a:off x="-36512" y="6433006"/>
            <a:ext cx="8712968" cy="452378"/>
          </a:xfrm>
          <a:prstGeom prst="rect">
            <a:avLst/>
          </a:prstGeom>
          <a:noFill/>
          <a:ln>
            <a:noFill/>
          </a:ln>
        </p:spPr>
      </p:pic>
      <p:pic>
        <p:nvPicPr>
          <p:cNvPr id="7" name="Imagem 6"/>
          <p:cNvPicPr>
            <a:picLocks noChangeAspect="1"/>
          </p:cNvPicPr>
          <p:nvPr/>
        </p:nvPicPr>
        <p:blipFill>
          <a:blip r:embed="rId3"/>
          <a:stretch>
            <a:fillRect/>
          </a:stretch>
        </p:blipFill>
        <p:spPr>
          <a:xfrm>
            <a:off x="8614956" y="6438727"/>
            <a:ext cx="502150" cy="411763"/>
          </a:xfrm>
          <a:prstGeom prst="rect">
            <a:avLst/>
          </a:prstGeom>
        </p:spPr>
      </p:pic>
      <p:pic>
        <p:nvPicPr>
          <p:cNvPr id="8" name="Imagem 7"/>
          <p:cNvPicPr>
            <a:picLocks noChangeAspect="1"/>
          </p:cNvPicPr>
          <p:nvPr/>
        </p:nvPicPr>
        <p:blipFill>
          <a:blip r:embed="rId2"/>
          <a:stretch>
            <a:fillRect/>
          </a:stretch>
        </p:blipFill>
        <p:spPr>
          <a:xfrm rot="10800000">
            <a:off x="251075" y="6433005"/>
            <a:ext cx="8376936" cy="434931"/>
          </a:xfrm>
          <a:prstGeom prst="rect">
            <a:avLst/>
          </a:prstGeom>
          <a:noFill/>
          <a:ln>
            <a:noFill/>
          </a:ln>
        </p:spPr>
      </p:pic>
    </p:spTree>
    <p:extLst>
      <p:ext uri="{BB962C8B-B14F-4D97-AF65-F5344CB8AC3E}">
        <p14:creationId xmlns:p14="http://schemas.microsoft.com/office/powerpoint/2010/main" val="208931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39552" y="1730959"/>
            <a:ext cx="8208912" cy="738664"/>
          </a:xfrm>
          <a:prstGeom prst="rect">
            <a:avLst/>
          </a:prstGeom>
          <a:noFill/>
        </p:spPr>
        <p:txBody>
          <a:bodyPr wrap="square" rtlCol="0">
            <a:spAutoFit/>
          </a:bodyPr>
          <a:lstStyle/>
          <a:p>
            <a:endParaRPr lang="pt-BR" sz="2400" dirty="0" smtClean="0">
              <a:solidFill>
                <a:srgbClr val="C00000"/>
              </a:solidFill>
            </a:endParaRPr>
          </a:p>
          <a:p>
            <a:endParaRPr lang="pt-BR" dirty="0"/>
          </a:p>
        </p:txBody>
      </p:sp>
      <p:sp>
        <p:nvSpPr>
          <p:cNvPr id="13" name="Título 1"/>
          <p:cNvSpPr>
            <a:spLocks noGrp="1"/>
          </p:cNvSpPr>
          <p:nvPr>
            <p:ph type="title"/>
          </p:nvPr>
        </p:nvSpPr>
        <p:spPr>
          <a:xfrm>
            <a:off x="781844" y="679494"/>
            <a:ext cx="7543800" cy="684625"/>
          </a:xfrm>
        </p:spPr>
        <p:txBody>
          <a:bodyPr>
            <a:normAutofit/>
          </a:bodyPr>
          <a:lstStyle/>
          <a:p>
            <a:r>
              <a:rPr lang="pt-BR" sz="2800" b="1" dirty="0" smtClean="0">
                <a:solidFill>
                  <a:schemeClr val="tx2">
                    <a:lumMod val="50000"/>
                  </a:schemeClr>
                </a:solidFill>
                <a:latin typeface="SimSun" panose="02010600030101010101" pitchFamily="2" charset="-122"/>
                <a:ea typeface="SimSun" panose="02010600030101010101" pitchFamily="2" charset="-122"/>
              </a:rPr>
              <a:t>Atendimento ao Imigrante</a:t>
            </a:r>
            <a:endParaRPr lang="pt-BR" sz="2800" b="1" dirty="0">
              <a:solidFill>
                <a:schemeClr val="tx2">
                  <a:lumMod val="50000"/>
                </a:schemeClr>
              </a:solidFill>
              <a:latin typeface="SimSun" panose="02010600030101010101" pitchFamily="2" charset="-122"/>
              <a:ea typeface="SimSun" panose="02010600030101010101" pitchFamily="2" charset="-122"/>
            </a:endParaRPr>
          </a:p>
        </p:txBody>
      </p:sp>
      <p:pic>
        <p:nvPicPr>
          <p:cNvPr id="14" name="Imagem 13"/>
          <p:cNvPicPr>
            <a:picLocks noChangeAspect="1"/>
          </p:cNvPicPr>
          <p:nvPr/>
        </p:nvPicPr>
        <p:blipFill rotWithShape="1">
          <a:blip r:embed="rId2" cstate="print">
            <a:extLst>
              <a:ext uri="{28A0092B-C50C-407E-A947-70E740481C1C}">
                <a14:useLocalDpi xmlns:a14="http://schemas.microsoft.com/office/drawing/2010/main" val="0"/>
              </a:ext>
            </a:extLst>
          </a:blip>
          <a:srcRect l="1045" t="2118" r="1388" b="4608"/>
          <a:stretch/>
        </p:blipFill>
        <p:spPr>
          <a:xfrm>
            <a:off x="213472" y="1916832"/>
            <a:ext cx="8561726" cy="4650369"/>
          </a:xfrm>
          <a:prstGeom prst="rect">
            <a:avLst/>
          </a:prstGeom>
        </p:spPr>
      </p:pic>
    </p:spTree>
    <p:extLst>
      <p:ext uri="{BB962C8B-B14F-4D97-AF65-F5344CB8AC3E}">
        <p14:creationId xmlns:p14="http://schemas.microsoft.com/office/powerpoint/2010/main" val="1426433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764704"/>
            <a:ext cx="7543800" cy="540609"/>
          </a:xfrm>
        </p:spPr>
        <p:txBody>
          <a:bodyPr>
            <a:normAutofit/>
          </a:bodyPr>
          <a:lstStyle/>
          <a:p>
            <a:r>
              <a:rPr lang="pt-BR" sz="2800" b="1" dirty="0" smtClean="0">
                <a:solidFill>
                  <a:schemeClr val="tx2">
                    <a:lumMod val="50000"/>
                  </a:schemeClr>
                </a:solidFill>
                <a:latin typeface="SimSun" panose="02010600030101010101" pitchFamily="2" charset="-122"/>
                <a:ea typeface="SimSun" panose="02010600030101010101" pitchFamily="2" charset="-122"/>
              </a:rPr>
              <a:t>Contato</a:t>
            </a:r>
            <a:endParaRPr lang="pt-BR" sz="2800" b="1"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67544" y="1844824"/>
            <a:ext cx="8208912" cy="4248472"/>
          </a:xfrm>
        </p:spPr>
        <p:txBody>
          <a:bodyPr>
            <a:normAutofit/>
          </a:bodyPr>
          <a:lstStyle/>
          <a:p>
            <a:pPr marL="342900" indent="-342900" algn="just">
              <a:buFont typeface="Arial" panose="020B0604020202020204" pitchFamily="34" charset="0"/>
              <a:buChar char="•"/>
            </a:pPr>
            <a:endParaRPr lang="es-ES" sz="1500" b="1" dirty="0" smtClean="0">
              <a:solidFill>
                <a:srgbClr val="FF0000"/>
              </a:solidFill>
            </a:endParaRPr>
          </a:p>
          <a:p>
            <a:pPr algn="ctr"/>
            <a:r>
              <a:rPr lang="pt-BR" sz="1800" b="1" u="sng" dirty="0">
                <a:solidFill>
                  <a:srgbClr val="C00000"/>
                </a:solidFill>
              </a:rPr>
              <a:t>Centro de Direitos Humanos e Cidadania do Imigrante</a:t>
            </a:r>
          </a:p>
          <a:p>
            <a:pPr algn="ctr"/>
            <a:endParaRPr lang="pt-BR" sz="1800" b="1" dirty="0">
              <a:solidFill>
                <a:srgbClr val="C00000"/>
              </a:solidFill>
            </a:endParaRPr>
          </a:p>
          <a:p>
            <a:pPr algn="ctr"/>
            <a:r>
              <a:rPr lang="pt-BR" sz="1800" b="1" dirty="0">
                <a:solidFill>
                  <a:srgbClr val="C00000"/>
                </a:solidFill>
              </a:rPr>
              <a:t>Rua Bernardo de Magalhães, 203</a:t>
            </a:r>
          </a:p>
          <a:p>
            <a:pPr algn="ctr"/>
            <a:r>
              <a:rPr lang="pt-BR" sz="1800" b="1" dirty="0">
                <a:solidFill>
                  <a:srgbClr val="C00000"/>
                </a:solidFill>
              </a:rPr>
              <a:t>Tatuapé</a:t>
            </a:r>
          </a:p>
          <a:p>
            <a:pPr algn="ctr"/>
            <a:r>
              <a:rPr lang="pt-BR" sz="1800" b="1" dirty="0">
                <a:solidFill>
                  <a:srgbClr val="C00000"/>
                </a:solidFill>
              </a:rPr>
              <a:t>www.cdhic.org.br</a:t>
            </a:r>
          </a:p>
          <a:p>
            <a:pPr algn="ctr"/>
            <a:r>
              <a:rPr lang="pt-BR" sz="1800" b="1" dirty="0">
                <a:solidFill>
                  <a:srgbClr val="C00000"/>
                </a:solidFill>
              </a:rPr>
              <a:t>www.facebook.com/cdhic</a:t>
            </a:r>
          </a:p>
          <a:p>
            <a:pPr algn="ctr"/>
            <a:r>
              <a:rPr lang="pt-BR" sz="1800" b="1" dirty="0">
                <a:solidFill>
                  <a:srgbClr val="C00000"/>
                </a:solidFill>
              </a:rPr>
              <a:t>Fones: (11) 2384-2274 / 2384-2275</a:t>
            </a:r>
          </a:p>
          <a:p>
            <a:pPr algn="ctr"/>
            <a:r>
              <a:rPr lang="pt-BR" sz="1800" b="1" dirty="0" smtClean="0">
                <a:solidFill>
                  <a:srgbClr val="C00000"/>
                </a:solidFill>
              </a:rPr>
              <a:t>Tania Rocio Bernuy </a:t>
            </a:r>
            <a:r>
              <a:rPr lang="pt-BR" sz="1800" b="1" dirty="0" err="1" smtClean="0">
                <a:solidFill>
                  <a:srgbClr val="C00000"/>
                </a:solidFill>
              </a:rPr>
              <a:t>Illes</a:t>
            </a:r>
            <a:endParaRPr lang="pt-BR" sz="1800" b="1" dirty="0">
              <a:solidFill>
                <a:srgbClr val="C00000"/>
              </a:solidFill>
            </a:endParaRPr>
          </a:p>
          <a:p>
            <a:pPr algn="ctr"/>
            <a:r>
              <a:rPr lang="pt-BR" sz="1800" b="1" dirty="0">
                <a:solidFill>
                  <a:srgbClr val="C00000"/>
                </a:solidFill>
              </a:rPr>
              <a:t>E-mail: </a:t>
            </a:r>
            <a:r>
              <a:rPr lang="pt-BR" sz="1800" b="1" dirty="0" smtClean="0">
                <a:solidFill>
                  <a:srgbClr val="C00000"/>
                </a:solidFill>
                <a:hlinkClick r:id="rId2"/>
              </a:rPr>
              <a:t>secretariaexecutiva.cdhic@gmail.com</a:t>
            </a:r>
            <a:endParaRPr lang="pt-BR" sz="1800" b="1" dirty="0">
              <a:solidFill>
                <a:srgbClr val="C00000"/>
              </a:solidFill>
            </a:endParaRPr>
          </a:p>
        </p:txBody>
      </p:sp>
      <p:pic>
        <p:nvPicPr>
          <p:cNvPr id="4" name="Imagem 3"/>
          <p:cNvPicPr>
            <a:picLocks noChangeAspect="1"/>
          </p:cNvPicPr>
          <p:nvPr/>
        </p:nvPicPr>
        <p:blipFill>
          <a:blip r:embed="rId3"/>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338554"/>
          </a:xfrm>
          <a:prstGeom prst="rect">
            <a:avLst/>
          </a:prstGeom>
          <a:noFill/>
        </p:spPr>
        <p:txBody>
          <a:bodyPr wrap="square" rtlCol="0">
            <a:spAutoFit/>
          </a:bodyPr>
          <a:lstStyle/>
          <a:p>
            <a:pPr algn="ctr"/>
            <a:r>
              <a:rPr lang="pt-BR" sz="1600" b="1" dirty="0" smtClean="0">
                <a:latin typeface="SimSun" panose="02010600030101010101" pitchFamily="2" charset="-122"/>
                <a:ea typeface="SimSun" panose="02010600030101010101" pitchFamily="2" charset="-122"/>
              </a:rPr>
              <a:t>JUNT@S POR UMA CIDADANIA UNIVERSAL.</a:t>
            </a:r>
            <a:endParaRPr lang="pt-BR" sz="16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4"/>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378884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20688"/>
            <a:ext cx="7543800" cy="900649"/>
          </a:xfrm>
        </p:spPr>
        <p:txBody>
          <a:bodyPr>
            <a:normAutofit/>
          </a:bodyPr>
          <a:lstStyle/>
          <a:p>
            <a:r>
              <a:rPr lang="pt-BR" sz="2800" b="1" dirty="0" smtClean="0">
                <a:latin typeface="SimSun" panose="02010600030101010101" pitchFamily="2" charset="-122"/>
                <a:ea typeface="SimSun" panose="02010600030101010101" pitchFamily="2" charset="-122"/>
              </a:rPr>
              <a:t>CENTRO DE DIREITOS HUMANOS </a:t>
            </a:r>
            <a:br>
              <a:rPr lang="pt-BR" sz="2800" b="1" dirty="0" smtClean="0">
                <a:latin typeface="SimSun" panose="02010600030101010101" pitchFamily="2" charset="-122"/>
                <a:ea typeface="SimSun" panose="02010600030101010101" pitchFamily="2" charset="-122"/>
              </a:rPr>
            </a:br>
            <a:r>
              <a:rPr lang="pt-BR" sz="2800" b="1" dirty="0" smtClean="0">
                <a:latin typeface="SimSun" panose="02010600030101010101" pitchFamily="2" charset="-122"/>
                <a:ea typeface="SimSun" panose="02010600030101010101" pitchFamily="2" charset="-122"/>
              </a:rPr>
              <a:t>E CIDADANIA DO IMIGRANTE - CDHIC</a:t>
            </a:r>
            <a:endParaRPr lang="pt-BR" sz="2800" b="1" dirty="0">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458043" y="1872558"/>
            <a:ext cx="8282882" cy="4004714"/>
          </a:xfrm>
        </p:spPr>
        <p:txBody>
          <a:bodyPr>
            <a:noAutofit/>
          </a:bodyPr>
          <a:lstStyle/>
          <a:p>
            <a:pPr marL="0" indent="0">
              <a:buNone/>
            </a:pPr>
            <a:r>
              <a:rPr lang="pt-BR" sz="1800" dirty="0">
                <a:solidFill>
                  <a:schemeClr val="tx1"/>
                </a:solidFill>
              </a:rPr>
              <a:t>Para o CDHIC a figura humana, a pessoa do imigrante, e sua cidadania devem ser considerados em </a:t>
            </a:r>
            <a:r>
              <a:rPr lang="pt-BR" sz="1800" dirty="0" smtClean="0">
                <a:solidFill>
                  <a:schemeClr val="tx1"/>
                </a:solidFill>
              </a:rPr>
              <a:t>três eixos </a:t>
            </a:r>
            <a:r>
              <a:rPr lang="pt-BR" sz="1800" dirty="0">
                <a:solidFill>
                  <a:schemeClr val="tx1"/>
                </a:solidFill>
              </a:rPr>
              <a:t>indissociáveis e interdependentes:</a:t>
            </a:r>
          </a:p>
          <a:p>
            <a:pPr lvl="0">
              <a:buFont typeface="+mj-lt"/>
              <a:buAutoNum type="arabicPeriod"/>
            </a:pPr>
            <a:r>
              <a:rPr lang="pt-BR" sz="1800" dirty="0">
                <a:solidFill>
                  <a:schemeClr val="tx1"/>
                </a:solidFill>
              </a:rPr>
              <a:t>A dimensão </a:t>
            </a:r>
            <a:r>
              <a:rPr lang="pt-BR" sz="1800" dirty="0" smtClean="0">
                <a:solidFill>
                  <a:schemeClr val="tx1"/>
                </a:solidFill>
              </a:rPr>
              <a:t>dos direitos civis </a:t>
            </a:r>
            <a:r>
              <a:rPr lang="pt-BR" sz="1800" dirty="0">
                <a:solidFill>
                  <a:schemeClr val="tx1"/>
                </a:solidFill>
              </a:rPr>
              <a:t>e </a:t>
            </a:r>
            <a:r>
              <a:rPr lang="pt-BR" sz="1800" dirty="0" smtClean="0">
                <a:solidFill>
                  <a:schemeClr val="tx1"/>
                </a:solidFill>
              </a:rPr>
              <a:t>políticos, </a:t>
            </a:r>
            <a:r>
              <a:rPr lang="pt-BR" sz="1800" dirty="0">
                <a:solidFill>
                  <a:schemeClr val="tx1"/>
                </a:solidFill>
              </a:rPr>
              <a:t>como porta de acesso aos demais direitos.</a:t>
            </a:r>
          </a:p>
          <a:p>
            <a:pPr lvl="0">
              <a:buFont typeface="+mj-lt"/>
              <a:buAutoNum type="arabicPeriod"/>
            </a:pPr>
            <a:r>
              <a:rPr lang="pt-BR" sz="1800" dirty="0">
                <a:solidFill>
                  <a:schemeClr val="tx1"/>
                </a:solidFill>
              </a:rPr>
              <a:t>A dimensão dos direitos sociais, culturais e económicos, principalmente o direito a trabalho decente, salário digno, a saúde, educação.</a:t>
            </a:r>
          </a:p>
          <a:p>
            <a:pPr lvl="0">
              <a:buFont typeface="+mj-lt"/>
              <a:buAutoNum type="arabicPeriod"/>
            </a:pPr>
            <a:r>
              <a:rPr lang="pt-BR" sz="1800" dirty="0">
                <a:solidFill>
                  <a:schemeClr val="tx1"/>
                </a:solidFill>
              </a:rPr>
              <a:t>A dimensão dos direitos coletivos, da organização comunitária, vida sindical, participação política consciente, democrática</a:t>
            </a:r>
            <a:r>
              <a:rPr lang="pt-BR" sz="1800" dirty="0" smtClean="0">
                <a:solidFill>
                  <a:schemeClr val="tx1"/>
                </a:solidFill>
              </a:rPr>
              <a:t>.</a:t>
            </a:r>
          </a:p>
          <a:p>
            <a:pPr lvl="0">
              <a:buFont typeface="+mj-lt"/>
              <a:buAutoNum type="arabicPeriod"/>
            </a:pPr>
            <a:endParaRPr lang="pt-BR" sz="1800" dirty="0">
              <a:solidFill>
                <a:schemeClr val="tx1"/>
              </a:solidFill>
            </a:endParaRPr>
          </a:p>
          <a:p>
            <a:pPr lvl="1"/>
            <a:r>
              <a:rPr lang="pt-BR" b="1" dirty="0" smtClean="0">
                <a:solidFill>
                  <a:srgbClr val="00B050"/>
                </a:solidFill>
              </a:rPr>
              <a:t>Nenhum ser humano é ilegal.</a:t>
            </a:r>
          </a:p>
          <a:p>
            <a:pPr marL="201168" lvl="1" indent="0">
              <a:buNone/>
            </a:pPr>
            <a:r>
              <a:rPr lang="pt-BR" b="1" dirty="0">
                <a:solidFill>
                  <a:srgbClr val="00B050"/>
                </a:solidFill>
              </a:rPr>
              <a:t>	</a:t>
            </a:r>
            <a:r>
              <a:rPr lang="pt-BR" b="1" dirty="0" smtClean="0">
                <a:solidFill>
                  <a:srgbClr val="00B050"/>
                </a:solidFill>
              </a:rPr>
              <a:t>				Migrar é um direito humano.</a:t>
            </a:r>
          </a:p>
          <a:p>
            <a:pPr marL="201168" lvl="1" indent="0">
              <a:buNone/>
            </a:pPr>
            <a:r>
              <a:rPr lang="pt-BR" b="1" dirty="0" smtClean="0">
                <a:solidFill>
                  <a:srgbClr val="00B050"/>
                </a:solidFill>
              </a:rPr>
              <a:t>   	 Por uma cidadania universal.</a:t>
            </a:r>
          </a:p>
          <a:p>
            <a:pPr marL="201168" lvl="1" indent="0">
              <a:buNone/>
            </a:pPr>
            <a:r>
              <a:rPr lang="pt-BR" b="1" dirty="0">
                <a:solidFill>
                  <a:srgbClr val="00B050"/>
                </a:solidFill>
              </a:rPr>
              <a:t>	</a:t>
            </a:r>
            <a:r>
              <a:rPr lang="pt-BR" b="1" dirty="0" smtClean="0">
                <a:solidFill>
                  <a:srgbClr val="00B050"/>
                </a:solidFill>
              </a:rPr>
              <a:t>					Aqui vivo, Aqui voto!</a:t>
            </a:r>
            <a:endParaRPr lang="pt-BR" b="1" dirty="0">
              <a:solidFill>
                <a:srgbClr val="00B050"/>
              </a:solidFill>
            </a:endParaRPr>
          </a:p>
          <a:p>
            <a:endParaRPr lang="pt-BR" sz="1400" dirty="0" smtClean="0"/>
          </a:p>
          <a:p>
            <a:endParaRPr lang="pt-BR" sz="1400" dirty="0" smtClean="0"/>
          </a:p>
          <a:p>
            <a:r>
              <a:rPr lang="pt-BR" sz="1400" dirty="0" smtClean="0"/>
              <a:t>3</a:t>
            </a:r>
            <a:endParaRPr lang="pt-BR" sz="1400" dirty="0"/>
          </a:p>
        </p:txBody>
      </p:sp>
      <p:pic>
        <p:nvPicPr>
          <p:cNvPr id="7" name="Imagem 6"/>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8" name="CaixaDeTexto 7"/>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9" name="Imagem 8"/>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2725201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99592" y="450828"/>
            <a:ext cx="7704856" cy="800219"/>
          </a:xfrm>
          <a:prstGeom prst="rect">
            <a:avLst/>
          </a:prstGeom>
          <a:noFill/>
        </p:spPr>
        <p:txBody>
          <a:bodyPr wrap="square" rtlCol="0">
            <a:spAutoFit/>
          </a:bodyPr>
          <a:lstStyle/>
          <a:p>
            <a:pPr algn="ctr"/>
            <a:endParaRPr lang="pt-BR" sz="2800" b="1" dirty="0" smtClean="0"/>
          </a:p>
          <a:p>
            <a:endParaRPr lang="pt-BR" dirty="0"/>
          </a:p>
        </p:txBody>
      </p:sp>
      <p:sp>
        <p:nvSpPr>
          <p:cNvPr id="5" name="CaixaDeTexto 4"/>
          <p:cNvSpPr txBox="1"/>
          <p:nvPr/>
        </p:nvSpPr>
        <p:spPr>
          <a:xfrm>
            <a:off x="539552" y="1730959"/>
            <a:ext cx="8208912" cy="738664"/>
          </a:xfrm>
          <a:prstGeom prst="rect">
            <a:avLst/>
          </a:prstGeom>
          <a:noFill/>
        </p:spPr>
        <p:txBody>
          <a:bodyPr wrap="square" rtlCol="0">
            <a:spAutoFit/>
          </a:bodyPr>
          <a:lstStyle/>
          <a:p>
            <a:endParaRPr lang="pt-BR" sz="2400" dirty="0" smtClean="0">
              <a:solidFill>
                <a:srgbClr val="C00000"/>
              </a:solidFill>
            </a:endParaRPr>
          </a:p>
          <a:p>
            <a:endParaRPr lang="pt-BR" dirty="0"/>
          </a:p>
        </p:txBody>
      </p:sp>
      <p:sp>
        <p:nvSpPr>
          <p:cNvPr id="2" name="Título 1"/>
          <p:cNvSpPr>
            <a:spLocks noGrp="1"/>
          </p:cNvSpPr>
          <p:nvPr>
            <p:ph type="title"/>
          </p:nvPr>
        </p:nvSpPr>
        <p:spPr>
          <a:xfrm>
            <a:off x="755576" y="531123"/>
            <a:ext cx="7543800" cy="900649"/>
          </a:xfrm>
        </p:spPr>
        <p:txBody>
          <a:bodyPr>
            <a:normAutofit fontScale="90000"/>
          </a:bodyPr>
          <a:lstStyle/>
          <a:p>
            <a:r>
              <a:rPr lang="pt-BR" sz="2800" b="1" dirty="0" smtClean="0">
                <a:solidFill>
                  <a:schemeClr val="tx2">
                    <a:lumMod val="50000"/>
                  </a:schemeClr>
                </a:solidFill>
                <a:latin typeface="SimSun" panose="02010600030101010101" pitchFamily="2" charset="-122"/>
                <a:ea typeface="SimSun" panose="02010600030101010101" pitchFamily="2" charset="-122"/>
              </a:rPr>
              <a:t>Princípios norteadores para a lei de migrações </a:t>
            </a:r>
            <a:br>
              <a:rPr lang="pt-BR" sz="2800" b="1" dirty="0" smtClean="0">
                <a:solidFill>
                  <a:schemeClr val="tx2">
                    <a:lumMod val="50000"/>
                  </a:schemeClr>
                </a:solidFill>
                <a:latin typeface="SimSun" panose="02010600030101010101" pitchFamily="2" charset="-122"/>
                <a:ea typeface="SimSun" panose="02010600030101010101" pitchFamily="2" charset="-122"/>
              </a:rPr>
            </a:br>
            <a:r>
              <a:rPr lang="pt-BR" sz="2800" b="1" dirty="0" smtClean="0">
                <a:solidFill>
                  <a:schemeClr val="tx2">
                    <a:lumMod val="50000"/>
                  </a:schemeClr>
                </a:solidFill>
                <a:latin typeface="SimSun" panose="02010600030101010101" pitchFamily="2" charset="-122"/>
                <a:ea typeface="SimSun" panose="02010600030101010101" pitchFamily="2" charset="-122"/>
              </a:rPr>
              <a:t>fonte</a:t>
            </a:r>
            <a:r>
              <a:rPr lang="pt-BR" sz="2800" b="1" dirty="0">
                <a:solidFill>
                  <a:schemeClr val="tx2">
                    <a:lumMod val="50000"/>
                  </a:schemeClr>
                </a:solidFill>
                <a:latin typeface="SimSun" panose="02010600030101010101" pitchFamily="2" charset="-122"/>
                <a:ea typeface="SimSun" panose="02010600030101010101" pitchFamily="2" charset="-122"/>
              </a:rPr>
              <a:t>: </a:t>
            </a:r>
            <a:r>
              <a:rPr lang="pt-BR" sz="2800" b="1" dirty="0">
                <a:solidFill>
                  <a:schemeClr val="tx2">
                    <a:lumMod val="50000"/>
                  </a:schemeClr>
                </a:solidFill>
                <a:latin typeface="SimSun" panose="02010600030101010101" pitchFamily="2" charset="-122"/>
                <a:ea typeface="SimSun" panose="02010600030101010101" pitchFamily="2" charset="-122"/>
                <a:hlinkClick r:id="rId2"/>
              </a:rPr>
              <a:t>http://www.cdhic.org.br/?</a:t>
            </a:r>
            <a:r>
              <a:rPr lang="pt-BR" sz="2800" b="1" dirty="0" smtClean="0">
                <a:solidFill>
                  <a:schemeClr val="tx2">
                    <a:lumMod val="50000"/>
                  </a:schemeClr>
                </a:solidFill>
                <a:latin typeface="SimSun" panose="02010600030101010101" pitchFamily="2" charset="-122"/>
                <a:ea typeface="SimSun" panose="02010600030101010101" pitchFamily="2" charset="-122"/>
                <a:hlinkClick r:id="rId2"/>
              </a:rPr>
              <a:t>p=2097</a:t>
            </a:r>
            <a:r>
              <a:rPr lang="pt-BR" sz="2800" b="1" dirty="0" smtClean="0">
                <a:solidFill>
                  <a:schemeClr val="tx2">
                    <a:lumMod val="50000"/>
                  </a:schemeClr>
                </a:solidFill>
                <a:latin typeface="SimSun" panose="02010600030101010101" pitchFamily="2" charset="-122"/>
                <a:ea typeface="SimSun" panose="02010600030101010101" pitchFamily="2" charset="-122"/>
              </a:rPr>
              <a:t> </a:t>
            </a:r>
            <a:endParaRPr lang="pt-BR" sz="2800" b="1" dirty="0">
              <a:solidFill>
                <a:schemeClr val="tx2">
                  <a:lumMod val="50000"/>
                </a:schemeClr>
              </a:solidFill>
              <a:latin typeface="SimSun" panose="02010600030101010101" pitchFamily="2" charset="-122"/>
              <a:ea typeface="SimSun" panose="02010600030101010101" pitchFamily="2" charset="-122"/>
            </a:endParaRPr>
          </a:p>
        </p:txBody>
      </p:sp>
      <p:sp>
        <p:nvSpPr>
          <p:cNvPr id="3" name="Espaço Reservado para Conteúdo 2"/>
          <p:cNvSpPr>
            <a:spLocks noGrp="1"/>
          </p:cNvSpPr>
          <p:nvPr>
            <p:ph idx="1"/>
          </p:nvPr>
        </p:nvSpPr>
        <p:spPr>
          <a:xfrm>
            <a:off x="393575" y="1844824"/>
            <a:ext cx="8210873" cy="4340537"/>
          </a:xfrm>
        </p:spPr>
        <p:txBody>
          <a:bodyPr>
            <a:noAutofit/>
          </a:bodyPr>
          <a:lstStyle/>
          <a:p>
            <a:pPr marL="0" indent="0" fontAlgn="base">
              <a:buNone/>
            </a:pPr>
            <a:r>
              <a:rPr lang="pt-BR" sz="1600" dirty="0" smtClean="0">
                <a:solidFill>
                  <a:schemeClr val="tx1"/>
                </a:solidFill>
              </a:rPr>
              <a:t>O </a:t>
            </a:r>
            <a:r>
              <a:rPr lang="pt-BR" sz="1600" dirty="0">
                <a:solidFill>
                  <a:schemeClr val="tx1"/>
                </a:solidFill>
              </a:rPr>
              <a:t>reconhecimento às pessoas do </a:t>
            </a:r>
            <a:r>
              <a:rPr lang="pt-BR" sz="1600" b="1" dirty="0">
                <a:solidFill>
                  <a:srgbClr val="FF0000"/>
                </a:solidFill>
              </a:rPr>
              <a:t>direito de migrar</a:t>
            </a:r>
            <a:r>
              <a:rPr lang="pt-BR" sz="1600" dirty="0">
                <a:solidFill>
                  <a:schemeClr val="tx1"/>
                </a:solidFill>
              </a:rPr>
              <a:t>. Não identificar nem considerar </a:t>
            </a:r>
            <a:r>
              <a:rPr lang="pt-BR" sz="1600" b="1" dirty="0">
                <a:solidFill>
                  <a:srgbClr val="FF0000"/>
                </a:solidFill>
              </a:rPr>
              <a:t>nenhum ser humano como “ilegal” </a:t>
            </a:r>
            <a:r>
              <a:rPr lang="pt-BR" sz="1600" dirty="0">
                <a:solidFill>
                  <a:schemeClr val="tx1"/>
                </a:solidFill>
              </a:rPr>
              <a:t>por sua condição migratória</a:t>
            </a:r>
            <a:r>
              <a:rPr lang="pt-BR" sz="1600" dirty="0" smtClean="0">
                <a:solidFill>
                  <a:schemeClr val="tx1"/>
                </a:solidFill>
              </a:rPr>
              <a:t>;</a:t>
            </a:r>
          </a:p>
          <a:p>
            <a:pPr marL="0" indent="0" fontAlgn="base">
              <a:buNone/>
            </a:pPr>
            <a:endParaRPr lang="pt-BR" sz="1600" dirty="0">
              <a:solidFill>
                <a:schemeClr val="tx1"/>
              </a:solidFill>
            </a:endParaRPr>
          </a:p>
          <a:p>
            <a:pPr marL="0" indent="0" fontAlgn="base">
              <a:buNone/>
            </a:pPr>
            <a:r>
              <a:rPr lang="pt-BR" sz="1600" dirty="0" smtClean="0">
                <a:solidFill>
                  <a:schemeClr val="tx1"/>
                </a:solidFill>
              </a:rPr>
              <a:t>A </a:t>
            </a:r>
            <a:r>
              <a:rPr lang="pt-BR" sz="1600" b="1" dirty="0">
                <a:solidFill>
                  <a:srgbClr val="FF0000"/>
                </a:solidFill>
              </a:rPr>
              <a:t>proteção dos direitos </a:t>
            </a:r>
            <a:r>
              <a:rPr lang="pt-BR" sz="1600" dirty="0">
                <a:solidFill>
                  <a:schemeClr val="tx1"/>
                </a:solidFill>
              </a:rPr>
              <a:t>das pessoas em mobilidade </a:t>
            </a:r>
            <a:r>
              <a:rPr lang="pt-BR" sz="1600" dirty="0" smtClean="0">
                <a:solidFill>
                  <a:schemeClr val="tx1"/>
                </a:solidFill>
              </a:rPr>
              <a:t>humana;</a:t>
            </a:r>
          </a:p>
          <a:p>
            <a:pPr marL="0" indent="0" fontAlgn="base">
              <a:buNone/>
            </a:pPr>
            <a:endParaRPr lang="pt-BR" sz="1600" dirty="0" smtClean="0">
              <a:solidFill>
                <a:schemeClr val="tx1"/>
              </a:solidFill>
            </a:endParaRPr>
          </a:p>
          <a:p>
            <a:pPr marL="0" indent="0" fontAlgn="base">
              <a:buNone/>
            </a:pPr>
            <a:r>
              <a:rPr lang="pt-BR" sz="1600" dirty="0">
                <a:solidFill>
                  <a:schemeClr val="tx1"/>
                </a:solidFill>
              </a:rPr>
              <a:t>O</a:t>
            </a:r>
            <a:r>
              <a:rPr lang="pt-BR" sz="1600" dirty="0" smtClean="0">
                <a:solidFill>
                  <a:schemeClr val="tx1"/>
                </a:solidFill>
              </a:rPr>
              <a:t> </a:t>
            </a:r>
            <a:r>
              <a:rPr lang="pt-BR" sz="1600" dirty="0">
                <a:solidFill>
                  <a:schemeClr val="tx1"/>
                </a:solidFill>
              </a:rPr>
              <a:t>pleno respeito aos direitos humanos das pessoas migrantes, princípio que propicia o pleno exercício da migração, mediante o </a:t>
            </a:r>
            <a:r>
              <a:rPr lang="pt-BR" sz="1600" b="1" dirty="0" smtClean="0">
                <a:solidFill>
                  <a:srgbClr val="FF0000"/>
                </a:solidFill>
              </a:rPr>
              <a:t>cumprimento das obrigações assumidas </a:t>
            </a:r>
            <a:r>
              <a:rPr lang="pt-BR" sz="1600" b="1" dirty="0">
                <a:solidFill>
                  <a:srgbClr val="FF0000"/>
                </a:solidFill>
              </a:rPr>
              <a:t>nos </a:t>
            </a:r>
            <a:r>
              <a:rPr lang="pt-BR" sz="1600" b="1" dirty="0" smtClean="0">
                <a:solidFill>
                  <a:srgbClr val="FF0000"/>
                </a:solidFill>
              </a:rPr>
              <a:t>acordos </a:t>
            </a:r>
            <a:r>
              <a:rPr lang="pt-BR" sz="1600" b="1" dirty="0">
                <a:solidFill>
                  <a:srgbClr val="FF0000"/>
                </a:solidFill>
              </a:rPr>
              <a:t>e instrumentos internacionais </a:t>
            </a:r>
            <a:r>
              <a:rPr lang="pt-BR" sz="1600" dirty="0">
                <a:solidFill>
                  <a:schemeClr val="tx1"/>
                </a:solidFill>
              </a:rPr>
              <a:t>de Direitos Humanos</a:t>
            </a:r>
            <a:r>
              <a:rPr lang="pt-BR" sz="1600" dirty="0" smtClean="0">
                <a:solidFill>
                  <a:schemeClr val="tx1"/>
                </a:solidFill>
              </a:rPr>
              <a:t>.</a:t>
            </a:r>
          </a:p>
          <a:p>
            <a:pPr marL="0" indent="0" fontAlgn="base">
              <a:buNone/>
            </a:pPr>
            <a:endParaRPr lang="pt-BR" sz="1600" dirty="0" smtClean="0">
              <a:solidFill>
                <a:schemeClr val="tx1"/>
              </a:solidFill>
            </a:endParaRPr>
          </a:p>
          <a:p>
            <a:pPr marL="0" indent="0" fontAlgn="base">
              <a:buNone/>
            </a:pPr>
            <a:r>
              <a:rPr lang="pt-BR" sz="1600" dirty="0">
                <a:solidFill>
                  <a:schemeClr val="tx1"/>
                </a:solidFill>
              </a:rPr>
              <a:t>O princípio da </a:t>
            </a:r>
            <a:r>
              <a:rPr lang="pt-BR" sz="1600" b="1" dirty="0">
                <a:solidFill>
                  <a:srgbClr val="FF0000"/>
                </a:solidFill>
              </a:rPr>
              <a:t>cidadania universal</a:t>
            </a:r>
            <a:r>
              <a:rPr lang="pt-BR" sz="1600" dirty="0">
                <a:solidFill>
                  <a:schemeClr val="tx1"/>
                </a:solidFill>
              </a:rPr>
              <a:t>, a </a:t>
            </a:r>
            <a:r>
              <a:rPr lang="pt-BR" sz="1600" b="1" dirty="0">
                <a:solidFill>
                  <a:srgbClr val="FF0000"/>
                </a:solidFill>
              </a:rPr>
              <a:t>livre mobilidade </a:t>
            </a:r>
            <a:r>
              <a:rPr lang="pt-BR" sz="1600" dirty="0">
                <a:solidFill>
                  <a:schemeClr val="tx1"/>
                </a:solidFill>
              </a:rPr>
              <a:t>de todas as pessoas e o progressivo </a:t>
            </a:r>
            <a:r>
              <a:rPr lang="pt-BR" sz="1600" b="1" dirty="0" smtClean="0">
                <a:solidFill>
                  <a:srgbClr val="FF0000"/>
                </a:solidFill>
              </a:rPr>
              <a:t>fim da condição de “estrangeiro”</a:t>
            </a:r>
            <a:r>
              <a:rPr lang="pt-BR" sz="1600" dirty="0" smtClean="0">
                <a:solidFill>
                  <a:schemeClr val="tx1"/>
                </a:solidFill>
              </a:rPr>
              <a:t> como elemento transformador das relações desiguais entre os países.</a:t>
            </a:r>
          </a:p>
          <a:p>
            <a:pPr marL="0" indent="0" fontAlgn="base">
              <a:buNone/>
            </a:pPr>
            <a:endParaRPr lang="pt-BR" sz="1600" dirty="0" smtClean="0">
              <a:solidFill>
                <a:schemeClr val="tx1"/>
              </a:solidFill>
            </a:endParaRPr>
          </a:p>
          <a:p>
            <a:pPr marL="0" indent="0" fontAlgn="base">
              <a:buNone/>
            </a:pPr>
            <a:r>
              <a:rPr lang="pt-BR" sz="1600" dirty="0" smtClean="0">
                <a:solidFill>
                  <a:schemeClr val="tx1"/>
                </a:solidFill>
              </a:rPr>
              <a:t>A </a:t>
            </a:r>
            <a:r>
              <a:rPr lang="pt-BR" sz="1600" b="1" dirty="0" smtClean="0">
                <a:solidFill>
                  <a:srgbClr val="FF0000"/>
                </a:solidFill>
              </a:rPr>
              <a:t>criação de uma Instituição Nacional Migratória</a:t>
            </a:r>
            <a:r>
              <a:rPr lang="pt-BR" sz="1600" dirty="0" smtClean="0">
                <a:solidFill>
                  <a:schemeClr val="tx1"/>
                </a:solidFill>
              </a:rPr>
              <a:t> autônoma, permanente e especializada, que vele pelo cumprimento e aplicação de uma nova lei migratória e dos acordos regionais de integração.</a:t>
            </a:r>
          </a:p>
          <a:p>
            <a:pPr marL="0" indent="0">
              <a:buNone/>
            </a:pPr>
            <a:endParaRPr lang="pt-BR" sz="1400" dirty="0">
              <a:solidFill>
                <a:schemeClr val="tx1"/>
              </a:solidFill>
            </a:endParaRPr>
          </a:p>
        </p:txBody>
      </p:sp>
      <p:pic>
        <p:nvPicPr>
          <p:cNvPr id="10" name="Imagem 9"/>
          <p:cNvPicPr>
            <a:picLocks noChangeAspect="1"/>
          </p:cNvPicPr>
          <p:nvPr/>
        </p:nvPicPr>
        <p:blipFill>
          <a:blip r:embed="rId3"/>
          <a:stretch>
            <a:fillRect/>
          </a:stretch>
        </p:blipFill>
        <p:spPr>
          <a:xfrm rot="10800000">
            <a:off x="-36512" y="6433006"/>
            <a:ext cx="9180512" cy="452378"/>
          </a:xfrm>
          <a:prstGeom prst="rect">
            <a:avLst/>
          </a:prstGeom>
          <a:noFill/>
          <a:ln>
            <a:noFill/>
          </a:ln>
        </p:spPr>
      </p:pic>
      <p:sp>
        <p:nvSpPr>
          <p:cNvPr id="11" name="CaixaDeTexto 10"/>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12" name="Imagem 11"/>
          <p:cNvPicPr>
            <a:picLocks noChangeAspect="1"/>
          </p:cNvPicPr>
          <p:nvPr/>
        </p:nvPicPr>
        <p:blipFill>
          <a:blip r:embed="rId4"/>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302019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92696"/>
            <a:ext cx="7543800" cy="622116"/>
          </a:xfrm>
        </p:spPr>
        <p:txBody>
          <a:bodyPr>
            <a:normAutofit/>
          </a:bodyPr>
          <a:lstStyle/>
          <a:p>
            <a:r>
              <a:rPr lang="pt-BR" sz="2800" b="1" dirty="0" smtClean="0">
                <a:latin typeface="BatangChe" panose="02030609000101010101" pitchFamily="49" charset="-127"/>
                <a:ea typeface="BatangChe" panose="02030609000101010101" pitchFamily="49" charset="-127"/>
              </a:rPr>
              <a:t>A migração no Brasil</a:t>
            </a:r>
            <a:endParaRPr lang="pt-BR" sz="2800" dirty="0">
              <a:latin typeface="BatangChe" panose="02030609000101010101" pitchFamily="49" charset="-127"/>
              <a:ea typeface="BatangChe" panose="02030609000101010101" pitchFamily="49" charset="-127"/>
            </a:endParaRPr>
          </a:p>
        </p:txBody>
      </p:sp>
      <p:sp>
        <p:nvSpPr>
          <p:cNvPr id="3" name="Espaço Reservado para Conteúdo 2"/>
          <p:cNvSpPr>
            <a:spLocks noGrp="1"/>
          </p:cNvSpPr>
          <p:nvPr>
            <p:ph idx="1"/>
          </p:nvPr>
        </p:nvSpPr>
        <p:spPr>
          <a:xfrm>
            <a:off x="467544" y="1844824"/>
            <a:ext cx="7200800" cy="4248472"/>
          </a:xfrm>
        </p:spPr>
        <p:txBody>
          <a:bodyPr>
            <a:normAutofit/>
          </a:bodyPr>
          <a:lstStyle/>
          <a:p>
            <a:endParaRPr lang="pt-BR" sz="1500" dirty="0" smtClean="0">
              <a:solidFill>
                <a:srgbClr val="FF0000"/>
              </a:solidFill>
            </a:endParaRPr>
          </a:p>
          <a:p>
            <a:pPr algn="just"/>
            <a:r>
              <a:rPr lang="pt-BR" sz="1800" dirty="0" smtClean="0">
                <a:solidFill>
                  <a:schemeClr val="tx1"/>
                </a:solidFill>
              </a:rPr>
              <a:t>O </a:t>
            </a:r>
            <a:r>
              <a:rPr lang="pt-BR" sz="1800" dirty="0">
                <a:solidFill>
                  <a:schemeClr val="tx1"/>
                </a:solidFill>
              </a:rPr>
              <a:t>Brasil é hoje reconhecido como o país líder da América do Sul, pelo seu crescimento econômico, mas também por ter desenvolvido na última década uma política exterior pró ativa, no marco das relações entre os países sul-americanos, promovendo o desenvolvimento econômico e o </a:t>
            </a:r>
            <a:r>
              <a:rPr lang="pt-BR" sz="1800" b="1" dirty="0">
                <a:solidFill>
                  <a:schemeClr val="tx1"/>
                </a:solidFill>
              </a:rPr>
              <a:t>desenvolvimentos social. </a:t>
            </a:r>
            <a:endParaRPr lang="pt-BR" sz="1800" dirty="0">
              <a:solidFill>
                <a:schemeClr val="tx1"/>
              </a:solidFill>
            </a:endParaRPr>
          </a:p>
          <a:p>
            <a:pPr algn="just"/>
            <a:r>
              <a:rPr lang="pt-BR" sz="1800" dirty="0" smtClean="0">
                <a:solidFill>
                  <a:schemeClr val="tx1"/>
                </a:solidFill>
              </a:rPr>
              <a:t> </a:t>
            </a:r>
            <a:r>
              <a:rPr lang="pt-BR" sz="1800" dirty="0">
                <a:solidFill>
                  <a:schemeClr val="tx1"/>
                </a:solidFill>
              </a:rPr>
              <a:t>As migrações são um fenômeno histórico que ganharam força nas últimas décadas em todo o mundo e muito especialmente nos últimos 20 anos. Brasil foi primeiramente um país </a:t>
            </a:r>
            <a:r>
              <a:rPr lang="pt-BR" sz="1800" dirty="0" smtClean="0">
                <a:solidFill>
                  <a:schemeClr val="tx1"/>
                </a:solidFill>
              </a:rPr>
              <a:t>emissor </a:t>
            </a:r>
            <a:r>
              <a:rPr lang="pt-BR" sz="1800" dirty="0">
                <a:solidFill>
                  <a:schemeClr val="tx1"/>
                </a:solidFill>
              </a:rPr>
              <a:t>de migrantes mas hoje a tendência está se revertendo: não só os expatriados estão retornando, como novos fluxos migratórios tem como alvo o Brasil, especialmente de países </a:t>
            </a:r>
            <a:r>
              <a:rPr lang="pt-BR" sz="1800" dirty="0" smtClean="0">
                <a:solidFill>
                  <a:schemeClr val="tx1"/>
                </a:solidFill>
              </a:rPr>
              <a:t>do cone sul como Bolívia, Peru, Argentina, </a:t>
            </a:r>
            <a:r>
              <a:rPr lang="pt-BR" sz="1800" dirty="0" err="1" smtClean="0">
                <a:solidFill>
                  <a:schemeClr val="tx1"/>
                </a:solidFill>
              </a:rPr>
              <a:t>Uruguay</a:t>
            </a:r>
            <a:r>
              <a:rPr lang="pt-BR" sz="1800" dirty="0" smtClean="0">
                <a:solidFill>
                  <a:schemeClr val="tx1"/>
                </a:solidFill>
              </a:rPr>
              <a:t>, do continente africano: República do Congo, Guine </a:t>
            </a:r>
            <a:r>
              <a:rPr lang="pt-BR" sz="1800" dirty="0" err="1" smtClean="0">
                <a:solidFill>
                  <a:schemeClr val="tx1"/>
                </a:solidFill>
              </a:rPr>
              <a:t>Bisal</a:t>
            </a:r>
            <a:r>
              <a:rPr lang="pt-BR" sz="1800" dirty="0" smtClean="0">
                <a:solidFill>
                  <a:schemeClr val="tx1"/>
                </a:solidFill>
              </a:rPr>
              <a:t>, Mali, Nigéria, Senegal, Burkina </a:t>
            </a:r>
            <a:r>
              <a:rPr lang="pt-BR" sz="1800" dirty="0">
                <a:solidFill>
                  <a:schemeClr val="tx1"/>
                </a:solidFill>
              </a:rPr>
              <a:t>F</a:t>
            </a:r>
            <a:r>
              <a:rPr lang="pt-BR" sz="1800" dirty="0" smtClean="0">
                <a:solidFill>
                  <a:schemeClr val="tx1"/>
                </a:solidFill>
              </a:rPr>
              <a:t>aso, e </a:t>
            </a:r>
            <a:r>
              <a:rPr lang="pt-BR" sz="1800" dirty="0">
                <a:solidFill>
                  <a:schemeClr val="tx1"/>
                </a:solidFill>
              </a:rPr>
              <a:t>de casos pontuais do </a:t>
            </a:r>
            <a:r>
              <a:rPr lang="pt-BR" sz="1800" dirty="0" smtClean="0">
                <a:solidFill>
                  <a:schemeClr val="tx1"/>
                </a:solidFill>
              </a:rPr>
              <a:t>Caribe: Haiti.</a:t>
            </a:r>
            <a:endParaRPr lang="pt-BR" sz="1800" dirty="0">
              <a:solidFill>
                <a:schemeClr val="tx1"/>
              </a:solidFill>
            </a:endParaRPr>
          </a:p>
          <a:p>
            <a:endParaRPr lang="pt-BR" sz="1500" dirty="0"/>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spTree>
    <p:extLst>
      <p:ext uri="{BB962C8B-B14F-4D97-AF65-F5344CB8AC3E}">
        <p14:creationId xmlns:p14="http://schemas.microsoft.com/office/powerpoint/2010/main" val="206902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92696"/>
            <a:ext cx="7543800" cy="622116"/>
          </a:xfrm>
        </p:spPr>
        <p:txBody>
          <a:bodyPr>
            <a:normAutofit/>
          </a:bodyPr>
          <a:lstStyle/>
          <a:p>
            <a:r>
              <a:rPr lang="pt-BR" sz="2800" b="1" dirty="0" smtClean="0">
                <a:latin typeface="BatangChe" panose="02030609000101010101" pitchFamily="49" charset="-127"/>
                <a:ea typeface="BatangChe" panose="02030609000101010101" pitchFamily="49" charset="-127"/>
              </a:rPr>
              <a:t>A migração no Brasil hoje</a:t>
            </a:r>
            <a:endParaRPr lang="pt-BR" sz="2800" dirty="0">
              <a:latin typeface="BatangChe" panose="02030609000101010101" pitchFamily="49" charset="-127"/>
              <a:ea typeface="BatangChe" panose="02030609000101010101" pitchFamily="49" charset="-127"/>
            </a:endParaRPr>
          </a:p>
        </p:txBody>
      </p:sp>
      <p:pic>
        <p:nvPicPr>
          <p:cNvPr id="4" name="Imagem 3"/>
          <p:cNvPicPr>
            <a:picLocks noChangeAspect="1"/>
          </p:cNvPicPr>
          <p:nvPr/>
        </p:nvPicPr>
        <p:blipFill>
          <a:blip r:embed="rId2"/>
          <a:stretch>
            <a:fillRect/>
          </a:stretch>
        </p:blipFill>
        <p:spPr>
          <a:xfrm rot="10800000">
            <a:off x="-36512" y="6433006"/>
            <a:ext cx="9180512" cy="452378"/>
          </a:xfrm>
          <a:prstGeom prst="rect">
            <a:avLst/>
          </a:prstGeom>
          <a:noFill/>
          <a:ln>
            <a:noFill/>
          </a:ln>
        </p:spPr>
      </p:pic>
      <p:sp>
        <p:nvSpPr>
          <p:cNvPr id="5" name="CaixaDeTexto 4"/>
          <p:cNvSpPr txBox="1"/>
          <p:nvPr/>
        </p:nvSpPr>
        <p:spPr>
          <a:xfrm>
            <a:off x="3131840" y="6525344"/>
            <a:ext cx="3888432" cy="246221"/>
          </a:xfrm>
          <a:prstGeom prst="rect">
            <a:avLst/>
          </a:prstGeom>
          <a:noFill/>
        </p:spPr>
        <p:txBody>
          <a:bodyPr wrap="square" rtlCol="0">
            <a:spAutoFit/>
          </a:bodyPr>
          <a:lstStyle/>
          <a:p>
            <a:pPr algn="ctr"/>
            <a:r>
              <a:rPr lang="pt-BR" sz="1000" b="1" dirty="0" smtClean="0">
                <a:latin typeface="SimSun" panose="02010600030101010101" pitchFamily="2" charset="-122"/>
                <a:ea typeface="SimSun" panose="02010600030101010101" pitchFamily="2" charset="-122"/>
              </a:rPr>
              <a:t>JUNT@S POR UMA CIDADANIA UNIVERSAL.</a:t>
            </a:r>
            <a:endParaRPr lang="pt-BR" sz="1000" b="1" dirty="0">
              <a:latin typeface="SimSun" panose="02010600030101010101" pitchFamily="2" charset="-122"/>
              <a:ea typeface="SimSun" panose="02010600030101010101" pitchFamily="2" charset="-122"/>
            </a:endParaRPr>
          </a:p>
        </p:txBody>
      </p:sp>
      <p:pic>
        <p:nvPicPr>
          <p:cNvPr id="6" name="Imagem 5"/>
          <p:cNvPicPr>
            <a:picLocks noChangeAspect="1"/>
          </p:cNvPicPr>
          <p:nvPr/>
        </p:nvPicPr>
        <p:blipFill>
          <a:blip r:embed="rId3"/>
          <a:stretch>
            <a:fillRect/>
          </a:stretch>
        </p:blipFill>
        <p:spPr>
          <a:xfrm>
            <a:off x="8532440" y="6381328"/>
            <a:ext cx="611560" cy="504056"/>
          </a:xfrm>
          <a:prstGeom prst="rect">
            <a:avLst/>
          </a:prstGeom>
        </p:spPr>
      </p:pic>
      <p:pic>
        <p:nvPicPr>
          <p:cNvPr id="8" name="Imagem 7"/>
          <p:cNvPicPr>
            <a:picLocks noChangeAspect="1"/>
          </p:cNvPicPr>
          <p:nvPr/>
        </p:nvPicPr>
        <p:blipFill rotWithShape="1">
          <a:blip r:embed="rId4"/>
          <a:srcRect l="6967" t="26" r="6213"/>
          <a:stretch/>
        </p:blipFill>
        <p:spPr>
          <a:xfrm>
            <a:off x="906914" y="2204864"/>
            <a:ext cx="7585282" cy="3994672"/>
          </a:xfrm>
          <a:prstGeom prst="rect">
            <a:avLst/>
          </a:prstGeom>
          <a:noFill/>
          <a:ln>
            <a:noFill/>
          </a:ln>
        </p:spPr>
      </p:pic>
      <p:cxnSp>
        <p:nvCxnSpPr>
          <p:cNvPr id="9" name="Conector de seta reta 8"/>
          <p:cNvCxnSpPr/>
          <p:nvPr/>
        </p:nvCxnSpPr>
        <p:spPr>
          <a:xfrm flipH="1">
            <a:off x="3862067" y="2689534"/>
            <a:ext cx="1447460" cy="11512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ector de seta reta 9"/>
          <p:cNvCxnSpPr/>
          <p:nvPr/>
        </p:nvCxnSpPr>
        <p:spPr>
          <a:xfrm flipH="1">
            <a:off x="3875715" y="2425474"/>
            <a:ext cx="1343772" cy="1415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Elipse 10"/>
          <p:cNvSpPr/>
          <p:nvPr/>
        </p:nvSpPr>
        <p:spPr>
          <a:xfrm>
            <a:off x="1992324" y="3953408"/>
            <a:ext cx="1543928" cy="201834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12" name="Conector de seta reta 11"/>
          <p:cNvCxnSpPr/>
          <p:nvPr/>
        </p:nvCxnSpPr>
        <p:spPr>
          <a:xfrm flipH="1">
            <a:off x="4104048" y="3000463"/>
            <a:ext cx="3442916" cy="14312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Conector de seta reta 12"/>
          <p:cNvCxnSpPr/>
          <p:nvPr/>
        </p:nvCxnSpPr>
        <p:spPr>
          <a:xfrm flipH="1">
            <a:off x="3924490" y="2886649"/>
            <a:ext cx="2027584" cy="1054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Conector de seta reta 13"/>
          <p:cNvCxnSpPr/>
          <p:nvPr/>
        </p:nvCxnSpPr>
        <p:spPr>
          <a:xfrm flipH="1">
            <a:off x="4123394" y="2826014"/>
            <a:ext cx="4405022" cy="157269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Conector de seta reta 14"/>
          <p:cNvCxnSpPr/>
          <p:nvPr/>
        </p:nvCxnSpPr>
        <p:spPr>
          <a:xfrm flipH="1">
            <a:off x="4027858" y="3745390"/>
            <a:ext cx="993912" cy="3339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Conector de seta reta 15"/>
          <p:cNvCxnSpPr/>
          <p:nvPr/>
        </p:nvCxnSpPr>
        <p:spPr>
          <a:xfrm flipH="1" flipV="1">
            <a:off x="4007980" y="4074554"/>
            <a:ext cx="1526972" cy="636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Conector de seta reta 16"/>
          <p:cNvCxnSpPr/>
          <p:nvPr/>
        </p:nvCxnSpPr>
        <p:spPr>
          <a:xfrm flipH="1" flipV="1">
            <a:off x="4027860" y="4074556"/>
            <a:ext cx="1351721" cy="4103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Conector de seta reta 17"/>
          <p:cNvCxnSpPr/>
          <p:nvPr/>
        </p:nvCxnSpPr>
        <p:spPr>
          <a:xfrm>
            <a:off x="2652281" y="3442610"/>
            <a:ext cx="0" cy="1517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Retângulo de cantos arredondados 18"/>
          <p:cNvSpPr/>
          <p:nvPr/>
        </p:nvSpPr>
        <p:spPr>
          <a:xfrm>
            <a:off x="39000" y="2812004"/>
            <a:ext cx="1354485" cy="605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América </a:t>
            </a:r>
            <a:r>
              <a:rPr lang="es-ES" sz="1100" dirty="0" smtClean="0">
                <a:solidFill>
                  <a:schemeClr val="tx1"/>
                </a:solidFill>
              </a:rPr>
              <a:t>do </a:t>
            </a:r>
            <a:r>
              <a:rPr lang="es-ES" sz="1100" dirty="0">
                <a:solidFill>
                  <a:schemeClr val="tx1"/>
                </a:solidFill>
              </a:rPr>
              <a:t>Norte: </a:t>
            </a:r>
            <a:r>
              <a:rPr lang="es-ES" sz="1100" dirty="0" err="1" smtClean="0">
                <a:solidFill>
                  <a:schemeClr val="tx1"/>
                </a:solidFill>
              </a:rPr>
              <a:t>Crise</a:t>
            </a:r>
            <a:r>
              <a:rPr lang="es-ES" sz="1100" dirty="0" smtClean="0">
                <a:solidFill>
                  <a:schemeClr val="tx1"/>
                </a:solidFill>
              </a:rPr>
              <a:t> económica </a:t>
            </a:r>
            <a:r>
              <a:rPr lang="es-ES" sz="1100" dirty="0" err="1" smtClean="0">
                <a:solidFill>
                  <a:schemeClr val="tx1"/>
                </a:solidFill>
              </a:rPr>
              <a:t>em</a:t>
            </a:r>
            <a:r>
              <a:rPr lang="es-ES" sz="1100" dirty="0" smtClean="0">
                <a:solidFill>
                  <a:schemeClr val="tx1"/>
                </a:solidFill>
              </a:rPr>
              <a:t> 2008.</a:t>
            </a:r>
            <a:endParaRPr lang="pt-BR" sz="1100" dirty="0">
              <a:solidFill>
                <a:schemeClr val="tx1"/>
              </a:solidFill>
            </a:endParaRPr>
          </a:p>
        </p:txBody>
      </p:sp>
      <p:sp>
        <p:nvSpPr>
          <p:cNvPr id="20" name="Retângulo de cantos arredondados 19"/>
          <p:cNvSpPr/>
          <p:nvPr/>
        </p:nvSpPr>
        <p:spPr>
          <a:xfrm>
            <a:off x="49163" y="3612359"/>
            <a:ext cx="1354485" cy="605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América Central: </a:t>
            </a:r>
            <a:r>
              <a:rPr lang="es-ES" sz="1100" dirty="0">
                <a:solidFill>
                  <a:schemeClr val="tx1"/>
                </a:solidFill>
              </a:rPr>
              <a:t>Terremoto </a:t>
            </a:r>
            <a:r>
              <a:rPr lang="es-ES" sz="1100" dirty="0" smtClean="0">
                <a:solidFill>
                  <a:schemeClr val="tx1"/>
                </a:solidFill>
              </a:rPr>
              <a:t>no Haití </a:t>
            </a:r>
            <a:r>
              <a:rPr lang="es-ES" sz="1100" dirty="0" err="1" smtClean="0">
                <a:solidFill>
                  <a:schemeClr val="tx1"/>
                </a:solidFill>
              </a:rPr>
              <a:t>em</a:t>
            </a:r>
            <a:r>
              <a:rPr lang="es-ES" sz="1100" dirty="0" smtClean="0">
                <a:solidFill>
                  <a:schemeClr val="tx1"/>
                </a:solidFill>
              </a:rPr>
              <a:t> 2010.</a:t>
            </a:r>
            <a:endParaRPr lang="es-ES" sz="1100" dirty="0">
              <a:solidFill>
                <a:schemeClr val="tx1"/>
              </a:solidFill>
            </a:endParaRPr>
          </a:p>
        </p:txBody>
      </p:sp>
      <p:sp>
        <p:nvSpPr>
          <p:cNvPr id="21" name="Retângulo de cantos arredondados 20"/>
          <p:cNvSpPr/>
          <p:nvPr/>
        </p:nvSpPr>
        <p:spPr>
          <a:xfrm>
            <a:off x="5648662" y="2127319"/>
            <a:ext cx="1354485" cy="605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Europa: </a:t>
            </a:r>
            <a:r>
              <a:rPr lang="es-ES" sz="1100" dirty="0" err="1" smtClean="0">
                <a:solidFill>
                  <a:schemeClr val="tx1"/>
                </a:solidFill>
              </a:rPr>
              <a:t>Crise</a:t>
            </a:r>
            <a:r>
              <a:rPr lang="es-ES" sz="1100" dirty="0" smtClean="0">
                <a:solidFill>
                  <a:schemeClr val="tx1"/>
                </a:solidFill>
              </a:rPr>
              <a:t> económica </a:t>
            </a:r>
            <a:r>
              <a:rPr lang="es-ES" sz="1100" dirty="0" err="1" smtClean="0">
                <a:solidFill>
                  <a:schemeClr val="tx1"/>
                </a:solidFill>
              </a:rPr>
              <a:t>em</a:t>
            </a:r>
            <a:r>
              <a:rPr lang="es-ES" sz="1100" dirty="0" smtClean="0">
                <a:solidFill>
                  <a:schemeClr val="tx1"/>
                </a:solidFill>
              </a:rPr>
              <a:t> 2008.</a:t>
            </a:r>
            <a:endParaRPr lang="es-ES" sz="1100" dirty="0">
              <a:solidFill>
                <a:schemeClr val="tx1"/>
              </a:solidFill>
            </a:endParaRPr>
          </a:p>
        </p:txBody>
      </p:sp>
      <p:sp>
        <p:nvSpPr>
          <p:cNvPr id="22" name="Retângulo de cantos arredondados 21"/>
          <p:cNvSpPr/>
          <p:nvPr/>
        </p:nvSpPr>
        <p:spPr>
          <a:xfrm>
            <a:off x="6647110" y="3612359"/>
            <a:ext cx="1354485" cy="778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smtClean="0">
                <a:solidFill>
                  <a:schemeClr val="tx1"/>
                </a:solidFill>
              </a:rPr>
              <a:t>Ásia</a:t>
            </a:r>
            <a:r>
              <a:rPr lang="es-ES" sz="1100" dirty="0" smtClean="0">
                <a:solidFill>
                  <a:schemeClr val="tx1"/>
                </a:solidFill>
              </a:rPr>
              <a:t>: refugio </a:t>
            </a:r>
            <a:r>
              <a:rPr lang="es-ES" sz="1100" dirty="0" err="1" smtClean="0">
                <a:solidFill>
                  <a:schemeClr val="tx1"/>
                </a:solidFill>
              </a:rPr>
              <a:t>politico</a:t>
            </a:r>
            <a:r>
              <a:rPr lang="es-ES" sz="1100" dirty="0" smtClean="0">
                <a:solidFill>
                  <a:schemeClr val="tx1"/>
                </a:solidFill>
              </a:rPr>
              <a:t>, busca de oportunidades económicas. </a:t>
            </a:r>
            <a:endParaRPr lang="pt-BR" sz="1100" dirty="0">
              <a:solidFill>
                <a:schemeClr val="tx1"/>
              </a:solidFill>
            </a:endParaRPr>
          </a:p>
        </p:txBody>
      </p:sp>
      <p:sp>
        <p:nvSpPr>
          <p:cNvPr id="23" name="Retângulo de cantos arredondados 22"/>
          <p:cNvSpPr/>
          <p:nvPr/>
        </p:nvSpPr>
        <p:spPr>
          <a:xfrm>
            <a:off x="6647110" y="4659670"/>
            <a:ext cx="1354485" cy="605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Oriente Medio: Guerra civil </a:t>
            </a:r>
            <a:r>
              <a:rPr lang="es-ES" sz="1100" dirty="0" smtClean="0">
                <a:solidFill>
                  <a:schemeClr val="tx1"/>
                </a:solidFill>
              </a:rPr>
              <a:t>na </a:t>
            </a:r>
            <a:r>
              <a:rPr lang="es-ES" sz="1100" dirty="0" err="1" smtClean="0">
                <a:solidFill>
                  <a:schemeClr val="tx1"/>
                </a:solidFill>
              </a:rPr>
              <a:t>Síria</a:t>
            </a:r>
            <a:r>
              <a:rPr lang="es-ES" sz="1100" dirty="0" smtClean="0">
                <a:solidFill>
                  <a:schemeClr val="tx1"/>
                </a:solidFill>
              </a:rPr>
              <a:t> </a:t>
            </a:r>
            <a:r>
              <a:rPr lang="es-ES" sz="1100" dirty="0">
                <a:solidFill>
                  <a:schemeClr val="tx1"/>
                </a:solidFill>
              </a:rPr>
              <a:t>desde </a:t>
            </a:r>
            <a:r>
              <a:rPr lang="es-ES" sz="1100" dirty="0" smtClean="0">
                <a:solidFill>
                  <a:schemeClr val="tx1"/>
                </a:solidFill>
              </a:rPr>
              <a:t>2011.</a:t>
            </a:r>
            <a:endParaRPr lang="pt-BR" sz="1100" dirty="0">
              <a:solidFill>
                <a:schemeClr val="tx1"/>
              </a:solidFill>
            </a:endParaRPr>
          </a:p>
        </p:txBody>
      </p:sp>
      <p:sp>
        <p:nvSpPr>
          <p:cNvPr id="24" name="Retângulo de cantos arredondados 23"/>
          <p:cNvSpPr/>
          <p:nvPr/>
        </p:nvSpPr>
        <p:spPr>
          <a:xfrm>
            <a:off x="6647110" y="5594390"/>
            <a:ext cx="1354485" cy="605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a:solidFill>
                  <a:schemeClr val="tx1"/>
                </a:solidFill>
              </a:rPr>
              <a:t>Africa</a:t>
            </a:r>
            <a:r>
              <a:rPr lang="es-ES" sz="1100" dirty="0">
                <a:solidFill>
                  <a:schemeClr val="tx1"/>
                </a:solidFill>
              </a:rPr>
              <a:t>: </a:t>
            </a:r>
            <a:r>
              <a:rPr lang="es-ES" sz="1100" dirty="0" err="1" smtClean="0">
                <a:solidFill>
                  <a:schemeClr val="tx1"/>
                </a:solidFill>
              </a:rPr>
              <a:t>Conflito</a:t>
            </a:r>
            <a:r>
              <a:rPr lang="es-ES" sz="1100" dirty="0" smtClean="0">
                <a:solidFill>
                  <a:schemeClr val="tx1"/>
                </a:solidFill>
              </a:rPr>
              <a:t> no Congo </a:t>
            </a:r>
            <a:r>
              <a:rPr lang="es-ES" sz="1100" dirty="0">
                <a:solidFill>
                  <a:schemeClr val="tx1"/>
                </a:solidFill>
              </a:rPr>
              <a:t>desde </a:t>
            </a:r>
            <a:r>
              <a:rPr lang="es-ES" sz="1100" dirty="0" smtClean="0">
                <a:solidFill>
                  <a:schemeClr val="tx1"/>
                </a:solidFill>
              </a:rPr>
              <a:t>2004.</a:t>
            </a:r>
            <a:endParaRPr lang="es-ES" sz="1100" dirty="0">
              <a:solidFill>
                <a:schemeClr val="tx1"/>
              </a:solidFill>
            </a:endParaRPr>
          </a:p>
        </p:txBody>
      </p:sp>
      <p:cxnSp>
        <p:nvCxnSpPr>
          <p:cNvPr id="25" name="Conector de seta reta 24"/>
          <p:cNvCxnSpPr/>
          <p:nvPr/>
        </p:nvCxnSpPr>
        <p:spPr>
          <a:xfrm>
            <a:off x="1992324" y="3013870"/>
            <a:ext cx="374909" cy="73152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6" name="Conector de seta reta 25"/>
          <p:cNvCxnSpPr/>
          <p:nvPr/>
        </p:nvCxnSpPr>
        <p:spPr>
          <a:xfrm flipH="1">
            <a:off x="3677418" y="2689534"/>
            <a:ext cx="1066752" cy="97231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7" name="Conector de seta reta 26"/>
          <p:cNvCxnSpPr/>
          <p:nvPr/>
        </p:nvCxnSpPr>
        <p:spPr>
          <a:xfrm flipH="1">
            <a:off x="4123396" y="2886649"/>
            <a:ext cx="4835709" cy="1759131"/>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8" name="Conector de seta reta 27"/>
          <p:cNvCxnSpPr/>
          <p:nvPr/>
        </p:nvCxnSpPr>
        <p:spPr>
          <a:xfrm flipH="1">
            <a:off x="3677420" y="2530377"/>
            <a:ext cx="1344353" cy="113146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9" name="Conector de seta reta 28"/>
          <p:cNvCxnSpPr/>
          <p:nvPr/>
        </p:nvCxnSpPr>
        <p:spPr>
          <a:xfrm flipH="1">
            <a:off x="3728957" y="2265239"/>
            <a:ext cx="1209326" cy="1396605"/>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30" name="Retângulo de cantos arredondados 29"/>
          <p:cNvSpPr/>
          <p:nvPr/>
        </p:nvSpPr>
        <p:spPr>
          <a:xfrm>
            <a:off x="49163" y="4373806"/>
            <a:ext cx="1354485" cy="1355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smtClean="0">
                <a:solidFill>
                  <a:schemeClr val="tx1"/>
                </a:solidFill>
              </a:rPr>
              <a:t>América do Sul:</a:t>
            </a:r>
          </a:p>
          <a:p>
            <a:r>
              <a:rPr lang="es-ES" sz="1100" dirty="0" smtClean="0">
                <a:solidFill>
                  <a:schemeClr val="tx1"/>
                </a:solidFill>
              </a:rPr>
              <a:t>Busca de oportunidades </a:t>
            </a:r>
            <a:r>
              <a:rPr lang="es-ES" sz="1100" dirty="0" err="1" smtClean="0">
                <a:solidFill>
                  <a:schemeClr val="tx1"/>
                </a:solidFill>
              </a:rPr>
              <a:t>econômicas</a:t>
            </a:r>
            <a:r>
              <a:rPr lang="es-ES" sz="1100" dirty="0" smtClean="0">
                <a:solidFill>
                  <a:schemeClr val="tx1"/>
                </a:solidFill>
              </a:rPr>
              <a:t>.</a:t>
            </a:r>
          </a:p>
          <a:p>
            <a:r>
              <a:rPr lang="es-ES" sz="1100" dirty="0" smtClean="0">
                <a:solidFill>
                  <a:schemeClr val="tx1"/>
                </a:solidFill>
              </a:rPr>
              <a:t>Proceso </a:t>
            </a:r>
            <a:r>
              <a:rPr lang="es-ES" sz="1100" dirty="0">
                <a:solidFill>
                  <a:schemeClr val="tx1"/>
                </a:solidFill>
              </a:rPr>
              <a:t>de </a:t>
            </a:r>
            <a:r>
              <a:rPr lang="es-ES" sz="1100" dirty="0" smtClean="0">
                <a:solidFill>
                  <a:schemeClr val="tx1"/>
                </a:solidFill>
              </a:rPr>
              <a:t>retorno</a:t>
            </a:r>
            <a:r>
              <a:rPr lang="es-ES" sz="1100" dirty="0">
                <a:solidFill>
                  <a:schemeClr val="tx1"/>
                </a:solidFill>
              </a:rPr>
              <a:t> </a:t>
            </a:r>
            <a:r>
              <a:rPr lang="es-ES" sz="1100" dirty="0" smtClean="0">
                <a:solidFill>
                  <a:schemeClr val="tx1"/>
                </a:solidFill>
              </a:rPr>
              <a:t>dos EUA e Europa.</a:t>
            </a:r>
            <a:endParaRPr lang="es-ES" sz="1100" dirty="0">
              <a:solidFill>
                <a:schemeClr val="tx1"/>
              </a:solidFill>
            </a:endParaRPr>
          </a:p>
        </p:txBody>
      </p:sp>
    </p:spTree>
    <p:extLst>
      <p:ext uri="{BB962C8B-B14F-4D97-AF65-F5344CB8AC3E}">
        <p14:creationId xmlns:p14="http://schemas.microsoft.com/office/powerpoint/2010/main" val="182246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dirty="0">
                <a:solidFill>
                  <a:schemeClr val="tx2">
                    <a:lumMod val="50000"/>
                  </a:schemeClr>
                </a:solidFill>
              </a:rPr>
              <a:t>Legislação brasileira atual:</a:t>
            </a:r>
            <a:br>
              <a:rPr lang="pt-BR" sz="3600" b="1" dirty="0">
                <a:solidFill>
                  <a:schemeClr val="tx2">
                    <a:lumMod val="50000"/>
                  </a:schemeClr>
                </a:solidFill>
              </a:rPr>
            </a:br>
            <a:endParaRPr lang="pt-BR" dirty="0"/>
          </a:p>
        </p:txBody>
      </p:sp>
      <p:sp>
        <p:nvSpPr>
          <p:cNvPr id="3" name="Espaço Reservado para Conteúdo 2"/>
          <p:cNvSpPr>
            <a:spLocks noGrp="1"/>
          </p:cNvSpPr>
          <p:nvPr>
            <p:ph idx="1"/>
          </p:nvPr>
        </p:nvSpPr>
        <p:spPr/>
        <p:txBody>
          <a:bodyPr/>
          <a:lstStyle/>
          <a:p>
            <a:pPr marL="342900" indent="-342900" algn="just"/>
            <a:r>
              <a:rPr lang="pt-BR" sz="3600" b="1" dirty="0">
                <a:solidFill>
                  <a:schemeClr val="tx2">
                    <a:lumMod val="50000"/>
                  </a:schemeClr>
                </a:solidFill>
              </a:rPr>
              <a:t>Estatuto do Estrangeiro (Lei 6815/80):</a:t>
            </a:r>
          </a:p>
          <a:p>
            <a:pPr algn="just"/>
            <a:r>
              <a:rPr lang="pt-BR" sz="2400" dirty="0">
                <a:solidFill>
                  <a:schemeClr val="tx2">
                    <a:lumMod val="50000"/>
                  </a:schemeClr>
                </a:solidFill>
              </a:rPr>
              <a:t>Esta lei considera os “estrangeiros” como potenciais "elementos subversivos”; e baseada na restrição de direitos, e é marcada pela proeminência do caráter de segurança nacional, agindo em detrimento dos direitos humanos básicos das pessoas migrantes, fazendo distinção de forma a privilegiar determinadas pessoas em função de seu nível socioeconômico. Ainda hoje, imigrantes que cheguem ao Brasil devem se encaminhar de início à Polícia Federal, responsável pelos trâmites burocráticos da documentação para regularização migratória.</a:t>
            </a:r>
            <a:endParaRPr lang="pt-BR" sz="2400" dirty="0">
              <a:solidFill>
                <a:srgbClr val="C00000"/>
              </a:solidFill>
            </a:endParaRPr>
          </a:p>
          <a:p>
            <a:endParaRPr lang="pt-BR" dirty="0"/>
          </a:p>
        </p:txBody>
      </p:sp>
    </p:spTree>
    <p:extLst>
      <p:ext uri="{BB962C8B-B14F-4D97-AF65-F5344CB8AC3E}">
        <p14:creationId xmlns:p14="http://schemas.microsoft.com/office/powerpoint/2010/main" val="2401127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2">
                    <a:lumMod val="50000"/>
                  </a:schemeClr>
                </a:solidFill>
              </a:rPr>
              <a:t>Principais dificuldades:</a:t>
            </a:r>
            <a:endParaRPr lang="pt-BR" b="1" dirty="0"/>
          </a:p>
        </p:txBody>
      </p:sp>
      <p:sp>
        <p:nvSpPr>
          <p:cNvPr id="3" name="Espaço Reservado para Conteúdo 2"/>
          <p:cNvSpPr>
            <a:spLocks noGrp="1"/>
          </p:cNvSpPr>
          <p:nvPr>
            <p:ph idx="1"/>
          </p:nvPr>
        </p:nvSpPr>
        <p:spPr/>
        <p:txBody>
          <a:bodyPr/>
          <a:lstStyle/>
          <a:p>
            <a:pPr marL="0" indent="0">
              <a:buNone/>
            </a:pPr>
            <a:r>
              <a:rPr lang="pt-BR" sz="2400" b="1" dirty="0"/>
              <a:t>SITUAÇÃO DE CRIANÇAS E ADOLESCENTES NÃO</a:t>
            </a:r>
          </a:p>
          <a:p>
            <a:pPr marL="0" indent="0">
              <a:buNone/>
            </a:pPr>
            <a:r>
              <a:rPr lang="pt-BR" sz="2400" b="1" dirty="0"/>
              <a:t>ACOMPANHADOS POR PAI OU MÃE:</a:t>
            </a:r>
          </a:p>
          <a:p>
            <a:pPr marL="0" indent="0">
              <a:buNone/>
            </a:pPr>
            <a:r>
              <a:rPr lang="pt-BR" sz="2400" dirty="0"/>
              <a:t>Para o Ministério da Justiça e Polícia Federal: não se pode regularizar, a não ser que tenha Sentença Judicial e/ou</a:t>
            </a:r>
          </a:p>
          <a:p>
            <a:pPr marL="0" indent="0">
              <a:buNone/>
            </a:pPr>
            <a:r>
              <a:rPr lang="pt-BR" sz="2400" dirty="0"/>
              <a:t>Autorização por Procuração (Carta Poder) feita em cartório</a:t>
            </a:r>
          </a:p>
          <a:p>
            <a:pPr marL="0" indent="0">
              <a:buNone/>
            </a:pPr>
            <a:r>
              <a:rPr lang="pt-BR" sz="2400" dirty="0"/>
              <a:t>no pais de origem e </a:t>
            </a:r>
            <a:r>
              <a:rPr lang="pt-BR" sz="2400" dirty="0" err="1"/>
              <a:t>consularização</a:t>
            </a:r>
            <a:r>
              <a:rPr lang="pt-BR" sz="2400" dirty="0"/>
              <a:t>, específica para trâmite</a:t>
            </a:r>
          </a:p>
          <a:p>
            <a:pPr marL="0" indent="0">
              <a:buNone/>
            </a:pPr>
            <a:r>
              <a:rPr lang="pt-BR" sz="2400" dirty="0"/>
              <a:t>migratório;</a:t>
            </a:r>
          </a:p>
          <a:p>
            <a:pPr marL="0" indent="0">
              <a:buNone/>
            </a:pPr>
            <a:r>
              <a:rPr lang="pt-BR" sz="2400" b="1" i="1" dirty="0"/>
              <a:t>Para a Defensoria Pública da União: recomenda a dispensa de um dos genitores;</a:t>
            </a:r>
          </a:p>
          <a:p>
            <a:endParaRPr lang="pt-BR" dirty="0"/>
          </a:p>
        </p:txBody>
      </p:sp>
    </p:spTree>
    <p:extLst>
      <p:ext uri="{BB962C8B-B14F-4D97-AF65-F5344CB8AC3E}">
        <p14:creationId xmlns:p14="http://schemas.microsoft.com/office/powerpoint/2010/main" val="334560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2">
                    <a:lumMod val="50000"/>
                  </a:schemeClr>
                </a:solidFill>
              </a:rPr>
              <a:t>Principais dificuldades:</a:t>
            </a:r>
            <a:endParaRPr lang="pt-BR" b="1" dirty="0"/>
          </a:p>
        </p:txBody>
      </p:sp>
      <p:sp>
        <p:nvSpPr>
          <p:cNvPr id="3" name="Espaço Reservado para Conteúdo 2"/>
          <p:cNvSpPr>
            <a:spLocks noGrp="1"/>
          </p:cNvSpPr>
          <p:nvPr>
            <p:ph idx="1"/>
          </p:nvPr>
        </p:nvSpPr>
        <p:spPr/>
        <p:txBody>
          <a:bodyPr/>
          <a:lstStyle/>
          <a:p>
            <a:pPr marL="0" indent="0">
              <a:buNone/>
            </a:pPr>
            <a:r>
              <a:rPr lang="pt-BR" sz="2400" dirty="0">
                <a:solidFill>
                  <a:schemeClr val="tx2">
                    <a:lumMod val="50000"/>
                  </a:schemeClr>
                </a:solidFill>
              </a:rPr>
              <a:t>Este assunto está em análise na OEA com parecer do CDHIC.</a:t>
            </a:r>
          </a:p>
          <a:p>
            <a:pPr marL="0" indent="0">
              <a:buNone/>
            </a:pPr>
            <a:r>
              <a:rPr lang="pt-BR" sz="2400" dirty="0" smtClean="0">
                <a:solidFill>
                  <a:schemeClr val="tx2">
                    <a:lumMod val="50000"/>
                  </a:schemeClr>
                </a:solidFill>
              </a:rPr>
              <a:t>Uma nova lei de migração brasileira precisa ter um posicionamento claro sobre esta situação.</a:t>
            </a:r>
          </a:p>
          <a:p>
            <a:pPr marL="0" indent="0">
              <a:buNone/>
            </a:pPr>
            <a:r>
              <a:rPr lang="pt-BR" sz="2400" dirty="0" smtClean="0">
                <a:solidFill>
                  <a:schemeClr val="tx2">
                    <a:lumMod val="50000"/>
                  </a:schemeClr>
                </a:solidFill>
              </a:rPr>
              <a:t>Para </a:t>
            </a:r>
            <a:r>
              <a:rPr lang="pt-BR" sz="2400" dirty="0">
                <a:solidFill>
                  <a:schemeClr val="tx2">
                    <a:lumMod val="50000"/>
                  </a:schemeClr>
                </a:solidFill>
              </a:rPr>
              <a:t>o CDHIC não se deve presumir o tráfico de pessoas, e com isso negar a documentação, mas garantir a regularização da criança e seus demais direitos.</a:t>
            </a:r>
          </a:p>
          <a:p>
            <a:pPr marL="0" indent="0">
              <a:buNone/>
            </a:pPr>
            <a:r>
              <a:rPr lang="pt-BR" sz="2400" dirty="0">
                <a:solidFill>
                  <a:schemeClr val="tx2">
                    <a:lumMod val="50000"/>
                  </a:schemeClr>
                </a:solidFill>
              </a:rPr>
              <a:t>Há muitos casos que a família não conhece o pai ou a mãe, não possui mais contato ou mesmo o Consulado pode declarar que não sabe seu paradeiro.</a:t>
            </a:r>
          </a:p>
          <a:p>
            <a:pPr marL="0" indent="0">
              <a:buNone/>
            </a:pPr>
            <a:r>
              <a:rPr lang="pt-BR" sz="2400" b="1" i="1" dirty="0">
                <a:solidFill>
                  <a:schemeClr val="tx2">
                    <a:lumMod val="50000"/>
                  </a:schemeClr>
                </a:solidFill>
              </a:rPr>
              <a:t>Isso não pode ser justificativa para o adolescente ficar</a:t>
            </a:r>
          </a:p>
          <a:p>
            <a:pPr marL="0" indent="0">
              <a:buNone/>
            </a:pPr>
            <a:r>
              <a:rPr lang="pt-BR" sz="2400" b="1" i="1" dirty="0">
                <a:solidFill>
                  <a:schemeClr val="tx2">
                    <a:lumMod val="50000"/>
                  </a:schemeClr>
                </a:solidFill>
              </a:rPr>
              <a:t>em situação irregular.</a:t>
            </a:r>
          </a:p>
          <a:p>
            <a:pPr marL="0" indent="0">
              <a:buNone/>
            </a:pPr>
            <a:endParaRPr lang="pt-BR" dirty="0"/>
          </a:p>
        </p:txBody>
      </p:sp>
    </p:spTree>
    <p:extLst>
      <p:ext uri="{BB962C8B-B14F-4D97-AF65-F5344CB8AC3E}">
        <p14:creationId xmlns:p14="http://schemas.microsoft.com/office/powerpoint/2010/main" val="1133067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1701</TotalTime>
  <Words>2235</Words>
  <Application>Microsoft Office PowerPoint</Application>
  <PresentationFormat>Apresentação na tela (4:3)</PresentationFormat>
  <Paragraphs>240</Paragraphs>
  <Slides>25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25</vt:i4>
      </vt:variant>
    </vt:vector>
  </HeadingPairs>
  <TitlesOfParts>
    <vt:vector size="32" baseType="lpstr">
      <vt:lpstr>BatangChe</vt:lpstr>
      <vt:lpstr>SimSun</vt:lpstr>
      <vt:lpstr>Arial</vt:lpstr>
      <vt:lpstr>Calibri</vt:lpstr>
      <vt:lpstr>Calibri Light</vt:lpstr>
      <vt:lpstr>Gisha</vt:lpstr>
      <vt:lpstr>Tema do Office</vt:lpstr>
      <vt:lpstr>Apresentação do PowerPoint</vt:lpstr>
      <vt:lpstr>CENTRO DE DIREITOS HUMANOS  E CIDADANIA DO IMIGRANTE - CDHIC</vt:lpstr>
      <vt:lpstr>CENTRO DE DIREITOS HUMANOS  E CIDADANIA DO IMIGRANTE - CDHIC</vt:lpstr>
      <vt:lpstr>Princípios norteadores para a lei de migrações  fonte: http://www.cdhic.org.br/?p=2097 </vt:lpstr>
      <vt:lpstr>A migração no Brasil</vt:lpstr>
      <vt:lpstr>A migração no Brasil hoje</vt:lpstr>
      <vt:lpstr>Legislação brasileira atual: </vt:lpstr>
      <vt:lpstr>Principais dificuldades:</vt:lpstr>
      <vt:lpstr>Principais dificuldades:</vt:lpstr>
      <vt:lpstr>Principais dificuldades:</vt:lpstr>
      <vt:lpstr>Projeto de Lei do Senado N.288 de 2013</vt:lpstr>
      <vt:lpstr>Projeto de Lei do Senado N.288 de 2013</vt:lpstr>
      <vt:lpstr>Projeto de Lei do Senado N.288 de 2013</vt:lpstr>
      <vt:lpstr>Projeto de Lei do Senado N.288 de 2013</vt:lpstr>
      <vt:lpstr>Projeto de Lei do Senado N.288 de 2013</vt:lpstr>
      <vt:lpstr>Projeto de Lei do Senado N.288 de 2013</vt:lpstr>
      <vt:lpstr>Projeto de Lei do Senado N.288 de 2013</vt:lpstr>
      <vt:lpstr>Projeto de Lei do Senado N.288 de 2013</vt:lpstr>
      <vt:lpstr>Projeto de Lei do Senado N.288 de 2013</vt:lpstr>
      <vt:lpstr>Projeto de Emenda à Constituição 15 de 2012</vt:lpstr>
      <vt:lpstr>Apresentação do PowerPoint</vt:lpstr>
      <vt:lpstr>Reivindicamos </vt:lpstr>
      <vt:lpstr>Para refletir juntos:</vt:lpstr>
      <vt:lpstr>Atendimento ao Imigrante</vt:lpstr>
      <vt:lpstr>Contato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Atendimento</dc:creator>
  <cp:lastModifiedBy>Tania Bernuy</cp:lastModifiedBy>
  <cp:revision>101</cp:revision>
  <dcterms:created xsi:type="dcterms:W3CDTF">2014-07-25T14:36:28Z</dcterms:created>
  <dcterms:modified xsi:type="dcterms:W3CDTF">2014-12-11T11:48:31Z</dcterms:modified>
</cp:coreProperties>
</file>