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2" r:id="rId3"/>
    <p:sldId id="323" r:id="rId4"/>
    <p:sldId id="337" r:id="rId5"/>
    <p:sldId id="338" r:id="rId6"/>
    <p:sldId id="339" r:id="rId7"/>
    <p:sldId id="340" r:id="rId8"/>
    <p:sldId id="336" r:id="rId9"/>
    <p:sldId id="342" r:id="rId10"/>
    <p:sldId id="341" r:id="rId11"/>
    <p:sldId id="324" r:id="rId12"/>
    <p:sldId id="302" r:id="rId13"/>
    <p:sldId id="328" r:id="rId14"/>
    <p:sldId id="308" r:id="rId15"/>
    <p:sldId id="329" r:id="rId16"/>
    <p:sldId id="343" r:id="rId17"/>
    <p:sldId id="330" r:id="rId18"/>
    <p:sldId id="313" r:id="rId19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5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B81C4-94ED-4AB6-A66B-CB723BADA005}" type="datetimeFigureOut">
              <a:rPr lang="pt-BR" smtClean="0"/>
              <a:t>01/08/2017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813A-28EF-4D5D-B299-80E95AA2FD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955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B81C4-94ED-4AB6-A66B-CB723BADA005}" type="datetimeFigureOut">
              <a:rPr lang="pt-BR" smtClean="0"/>
              <a:t>01/08/2017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813A-28EF-4D5D-B299-80E95AA2FD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2978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B81C4-94ED-4AB6-A66B-CB723BADA005}" type="datetimeFigureOut">
              <a:rPr lang="pt-BR" smtClean="0"/>
              <a:t>01/08/2017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813A-28EF-4D5D-B299-80E95AA2FD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735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B81C4-94ED-4AB6-A66B-CB723BADA005}" type="datetimeFigureOut">
              <a:rPr lang="pt-BR" smtClean="0"/>
              <a:t>01/08/2017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813A-28EF-4D5D-B299-80E95AA2FD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3923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B81C4-94ED-4AB6-A66B-CB723BADA005}" type="datetimeFigureOut">
              <a:rPr lang="pt-BR" smtClean="0"/>
              <a:t>01/08/2017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813A-28EF-4D5D-B299-80E95AA2FD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8607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B81C4-94ED-4AB6-A66B-CB723BADA005}" type="datetimeFigureOut">
              <a:rPr lang="pt-BR" smtClean="0"/>
              <a:t>01/08/2017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813A-28EF-4D5D-B299-80E95AA2FD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4031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B81C4-94ED-4AB6-A66B-CB723BADA005}" type="datetimeFigureOut">
              <a:rPr lang="pt-BR" smtClean="0"/>
              <a:t>01/08/2017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813A-28EF-4D5D-B299-80E95AA2FD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827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B81C4-94ED-4AB6-A66B-CB723BADA005}" type="datetimeFigureOut">
              <a:rPr lang="pt-BR" smtClean="0"/>
              <a:t>01/08/2017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813A-28EF-4D5D-B299-80E95AA2FD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986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B81C4-94ED-4AB6-A66B-CB723BADA005}" type="datetimeFigureOut">
              <a:rPr lang="pt-BR" smtClean="0"/>
              <a:t>01/08/2017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813A-28EF-4D5D-B299-80E95AA2FD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4295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B81C4-94ED-4AB6-A66B-CB723BADA005}" type="datetimeFigureOut">
              <a:rPr lang="pt-BR" smtClean="0"/>
              <a:t>01/08/2017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813A-28EF-4D5D-B299-80E95AA2FD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2685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B81C4-94ED-4AB6-A66B-CB723BADA005}" type="datetimeFigureOut">
              <a:rPr lang="pt-BR" smtClean="0"/>
              <a:t>01/08/2017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5813A-28EF-4D5D-B299-80E95AA2FD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5575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B81C4-94ED-4AB6-A66B-CB723BADA005}" type="datetimeFigureOut">
              <a:rPr lang="pt-BR" smtClean="0"/>
              <a:t>01/08/2017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5813A-28EF-4D5D-B299-80E95AA2FD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6186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4"/>
          <p:cNvSpPr txBox="1"/>
          <p:nvPr/>
        </p:nvSpPr>
        <p:spPr>
          <a:xfrm>
            <a:off x="5902678" y="3244334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   </a:t>
            </a:r>
            <a:endParaRPr lang="pt-BR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4" name="CaixaDeTexto 4"/>
          <p:cNvSpPr txBox="1"/>
          <p:nvPr/>
        </p:nvSpPr>
        <p:spPr>
          <a:xfrm>
            <a:off x="7965832" y="6393691"/>
            <a:ext cx="386644" cy="2400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   </a:t>
            </a:r>
            <a:endParaRPr lang="pt-BR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063154" y="1077686"/>
            <a:ext cx="880932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800" b="1"/>
              <a:t>OS </a:t>
            </a:r>
            <a:r>
              <a:rPr lang="pt-BR" sz="4800" b="1" smtClean="0"/>
              <a:t>PROFESSORES E PROFESSORAS </a:t>
            </a:r>
            <a:r>
              <a:rPr lang="pt-BR" sz="4800" b="1" dirty="0" smtClean="0"/>
              <a:t>E </a:t>
            </a:r>
            <a:r>
              <a:rPr lang="pt-BR" sz="4800" b="1" dirty="0"/>
              <a:t>A </a:t>
            </a:r>
            <a:r>
              <a:rPr lang="pt-BR" sz="4800" b="1" dirty="0" smtClean="0"/>
              <a:t>“REFORMA” DA </a:t>
            </a:r>
            <a:r>
              <a:rPr lang="pt-BR" sz="4800" b="1" dirty="0"/>
              <a:t>PREVIDÊNCIA</a:t>
            </a:r>
          </a:p>
          <a:p>
            <a:endParaRPr lang="pt-BR" dirty="0" smtClean="0"/>
          </a:p>
          <a:p>
            <a:r>
              <a:rPr lang="pt-BR" sz="4000" b="1" dirty="0" smtClean="0">
                <a:solidFill>
                  <a:srgbClr val="FF0000"/>
                </a:solidFill>
              </a:rPr>
              <a:t>Aposentadoria </a:t>
            </a:r>
            <a:r>
              <a:rPr lang="pt-BR" sz="4000" b="1" dirty="0">
                <a:solidFill>
                  <a:srgbClr val="FF0000"/>
                </a:solidFill>
              </a:rPr>
              <a:t>d</a:t>
            </a:r>
            <a:r>
              <a:rPr lang="pt-BR" sz="4000" b="1" dirty="0" smtClean="0">
                <a:solidFill>
                  <a:srgbClr val="FF0000"/>
                </a:solidFill>
              </a:rPr>
              <a:t>iferenciada para os </a:t>
            </a:r>
            <a:r>
              <a:rPr lang="pt-BR" sz="4000" b="1" dirty="0">
                <a:solidFill>
                  <a:srgbClr val="FF0000"/>
                </a:solidFill>
              </a:rPr>
              <a:t>p</a:t>
            </a:r>
            <a:r>
              <a:rPr lang="pt-BR" sz="4000" b="1" dirty="0" smtClean="0">
                <a:solidFill>
                  <a:srgbClr val="FF0000"/>
                </a:solidFill>
              </a:rPr>
              <a:t>rofessores</a:t>
            </a:r>
            <a:r>
              <a:rPr lang="pt-BR" sz="4000" b="1" dirty="0">
                <a:solidFill>
                  <a:srgbClr val="FF0000"/>
                </a:solidFill>
              </a:rPr>
              <a:t>: uma questão de Justiça</a:t>
            </a:r>
            <a:r>
              <a:rPr lang="pt-BR" sz="4000" b="1" dirty="0" smtClean="0">
                <a:solidFill>
                  <a:srgbClr val="FF0000"/>
                </a:solidFill>
              </a:rPr>
              <a:t>!</a:t>
            </a:r>
          </a:p>
          <a:p>
            <a:endParaRPr lang="pt-BR" sz="4000" b="1" dirty="0">
              <a:solidFill>
                <a:srgbClr val="FF0000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606" y="4128928"/>
            <a:ext cx="4572000" cy="3232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69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rgbClr val="C00000"/>
                </a:solidFill>
              </a:rPr>
              <a:t>“REFORMA” DA PREVIDÊNCIA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4000" dirty="0" smtClean="0">
                <a:solidFill>
                  <a:srgbClr val="C00000"/>
                </a:solidFill>
              </a:rPr>
              <a:t>*</a:t>
            </a:r>
            <a:r>
              <a:rPr lang="pt-BR" sz="4000" dirty="0" smtClean="0"/>
              <a:t> Muitos </a:t>
            </a:r>
            <a:r>
              <a:rPr lang="pt-BR" sz="4000" dirty="0"/>
              <a:t>começam a </a:t>
            </a:r>
            <a:r>
              <a:rPr lang="pt-BR" sz="4000" dirty="0" smtClean="0"/>
              <a:t>trabalhar muito cedo, ainda </a:t>
            </a:r>
            <a:r>
              <a:rPr lang="pt-BR" sz="4000" dirty="0"/>
              <a:t>aos </a:t>
            </a:r>
            <a:r>
              <a:rPr lang="pt-BR" sz="4000" dirty="0">
                <a:solidFill>
                  <a:srgbClr val="095BFF"/>
                </a:solidFill>
              </a:rPr>
              <a:t>18 anos de idade</a:t>
            </a:r>
            <a:r>
              <a:rPr lang="pt-BR" sz="4000" dirty="0"/>
              <a:t>. </a:t>
            </a:r>
            <a:r>
              <a:rPr lang="pt-BR" sz="4000" dirty="0" smtClean="0"/>
              <a:t>Nesse </a:t>
            </a:r>
            <a:r>
              <a:rPr lang="pt-BR" sz="4000" dirty="0"/>
              <a:t>caso, a aposentadoria não passará de um sonho</a:t>
            </a:r>
            <a:r>
              <a:rPr lang="pt-BR" sz="4000" dirty="0" smtClean="0"/>
              <a:t>...</a:t>
            </a:r>
          </a:p>
          <a:p>
            <a:pPr marL="0" indent="0">
              <a:buNone/>
            </a:pPr>
            <a:r>
              <a:rPr lang="pt-BR" sz="4000" dirty="0" smtClean="0">
                <a:solidFill>
                  <a:srgbClr val="C00000"/>
                </a:solidFill>
              </a:rPr>
              <a:t>*</a:t>
            </a:r>
            <a:r>
              <a:rPr lang="pt-BR" sz="4000" dirty="0" smtClean="0"/>
              <a:t> Os </a:t>
            </a:r>
            <a:r>
              <a:rPr lang="pt-BR" sz="4000" dirty="0"/>
              <a:t>professores brasileiros estão entre os que passam o maior número de horas por semana ensinando: </a:t>
            </a:r>
            <a:r>
              <a:rPr lang="pt-BR" sz="4000" dirty="0">
                <a:solidFill>
                  <a:srgbClr val="095BFF"/>
                </a:solidFill>
              </a:rPr>
              <a:t>25 horas semanais, 6 horas a mais do que a média </a:t>
            </a:r>
            <a:r>
              <a:rPr lang="pt-BR" sz="4000" dirty="0" smtClean="0">
                <a:solidFill>
                  <a:srgbClr val="095BFF"/>
                </a:solidFill>
              </a:rPr>
              <a:t>mundial.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5185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</a:rPr>
              <a:t>A SITUAÇÃO SE AGRAVA COM OS FATORES DE RISCO QUE AFETAM A SAÚDE DO PROFESSOR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sz="3600" dirty="0" smtClean="0"/>
              <a:t>Físicos</a:t>
            </a:r>
          </a:p>
          <a:p>
            <a:endParaRPr lang="pt-BR" sz="3600" dirty="0" smtClean="0"/>
          </a:p>
          <a:p>
            <a:r>
              <a:rPr lang="pt-BR" sz="3600" dirty="0" smtClean="0"/>
              <a:t>Químicos</a:t>
            </a:r>
          </a:p>
          <a:p>
            <a:endParaRPr lang="pt-BR" sz="3600" dirty="0" smtClean="0"/>
          </a:p>
          <a:p>
            <a:r>
              <a:rPr lang="pt-BR" sz="3600" dirty="0" smtClean="0"/>
              <a:t>Biológicos</a:t>
            </a:r>
          </a:p>
          <a:p>
            <a:endParaRPr lang="pt-BR" sz="3600" dirty="0" smtClean="0"/>
          </a:p>
          <a:p>
            <a:r>
              <a:rPr lang="pt-BR" sz="3600" dirty="0" smtClean="0"/>
              <a:t>Mecânicos e de Acidentes</a:t>
            </a:r>
          </a:p>
          <a:p>
            <a:endParaRPr lang="pt-BR" sz="3600" dirty="0" smtClean="0"/>
          </a:p>
          <a:p>
            <a:r>
              <a:rPr lang="pt-BR" sz="3600" dirty="0" smtClean="0"/>
              <a:t>Ergonômicos e Psicossociais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552" y="2667494"/>
            <a:ext cx="5148000" cy="3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18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4800" b="1" dirty="0" smtClean="0">
                <a:solidFill>
                  <a:srgbClr val="FF0000"/>
                </a:solidFill>
              </a:rPr>
              <a:t>CONDIÇÕES DE TRABALHO NA REALIDADE ATUAL DO PROFESSOR</a:t>
            </a:r>
            <a:endParaRPr lang="pt-BR" sz="4800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b="1" dirty="0" smtClean="0">
                <a:solidFill>
                  <a:srgbClr val="095BFF"/>
                </a:solidFill>
              </a:rPr>
              <a:t>Excesso de alunos </a:t>
            </a:r>
            <a:r>
              <a:rPr lang="pt-BR" sz="3600" b="1" dirty="0" smtClean="0"/>
              <a:t>em salas de aula</a:t>
            </a:r>
          </a:p>
          <a:p>
            <a:r>
              <a:rPr lang="pt-BR" sz="3600" b="1" dirty="0" smtClean="0"/>
              <a:t>Utilização </a:t>
            </a:r>
            <a:r>
              <a:rPr lang="pt-BR" sz="3600" b="1" dirty="0"/>
              <a:t>de e</a:t>
            </a:r>
            <a:r>
              <a:rPr lang="pt-BR" sz="3600" b="1" dirty="0">
                <a:solidFill>
                  <a:srgbClr val="095BFF"/>
                </a:solidFill>
              </a:rPr>
              <a:t>quipamentos</a:t>
            </a:r>
            <a:r>
              <a:rPr lang="pt-BR" sz="3600" b="1" dirty="0" smtClean="0">
                <a:solidFill>
                  <a:srgbClr val="095BFF"/>
                </a:solidFill>
              </a:rPr>
              <a:t>, máquinas </a:t>
            </a:r>
            <a:r>
              <a:rPr lang="pt-BR" sz="3600" b="1" dirty="0">
                <a:solidFill>
                  <a:srgbClr val="095BFF"/>
                </a:solidFill>
              </a:rPr>
              <a:t>e imobiliários não </a:t>
            </a:r>
            <a:r>
              <a:rPr lang="pt-BR" sz="3600" b="1" dirty="0" smtClean="0">
                <a:solidFill>
                  <a:srgbClr val="095BFF"/>
                </a:solidFill>
              </a:rPr>
              <a:t>adequados </a:t>
            </a:r>
          </a:p>
          <a:p>
            <a:r>
              <a:rPr lang="pt-BR" sz="3600" b="1" dirty="0" smtClean="0">
                <a:solidFill>
                  <a:srgbClr val="095BFF"/>
                </a:solidFill>
              </a:rPr>
              <a:t>Excesso de trabalho </a:t>
            </a:r>
            <a:r>
              <a:rPr lang="pt-BR" sz="3600" b="1" dirty="0" smtClean="0"/>
              <a:t>e demandas demasiadas</a:t>
            </a:r>
          </a:p>
          <a:p>
            <a:r>
              <a:rPr lang="pt-BR" sz="3600" b="1" dirty="0" smtClean="0">
                <a:solidFill>
                  <a:srgbClr val="095BFF"/>
                </a:solidFill>
              </a:rPr>
              <a:t>Relações de trabalho conflituosas</a:t>
            </a:r>
          </a:p>
          <a:p>
            <a:r>
              <a:rPr lang="pt-BR" sz="3600" b="1" dirty="0" smtClean="0">
                <a:solidFill>
                  <a:srgbClr val="095BFF"/>
                </a:solidFill>
              </a:rPr>
              <a:t>Violência</a:t>
            </a:r>
            <a:r>
              <a:rPr lang="pt-BR" sz="3600" b="1" dirty="0" smtClean="0"/>
              <a:t> no ambiente de trabalho</a:t>
            </a:r>
          </a:p>
          <a:p>
            <a:endParaRPr lang="pt-BR" sz="3600" b="1" dirty="0" smtClean="0"/>
          </a:p>
          <a:p>
            <a:endParaRPr lang="pt-BR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265955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rgbClr val="FF0000"/>
                </a:solidFill>
              </a:rPr>
              <a:t>CONSEQUÊNCIAS SOBRE A SAÚDE E O TRABALHO DO PROFESSOR NA REDE PRIVADA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spcBef>
                <a:spcPts val="600"/>
              </a:spcBef>
            </a:pPr>
            <a:r>
              <a:rPr lang="pt-BR" sz="3600" b="1" dirty="0" smtClean="0">
                <a:solidFill>
                  <a:srgbClr val="095BFF"/>
                </a:solidFill>
              </a:rPr>
              <a:t>45,8% - Estresse </a:t>
            </a:r>
          </a:p>
          <a:p>
            <a:pPr marL="0">
              <a:spcBef>
                <a:spcPts val="600"/>
              </a:spcBef>
            </a:pPr>
            <a:r>
              <a:rPr lang="pt-BR" sz="3600" b="1" dirty="0" smtClean="0">
                <a:solidFill>
                  <a:srgbClr val="095BFF"/>
                </a:solidFill>
              </a:rPr>
              <a:t>29,8% - Problemas de coluna</a:t>
            </a:r>
          </a:p>
          <a:p>
            <a:pPr marL="0">
              <a:spcBef>
                <a:spcPts val="600"/>
              </a:spcBef>
            </a:pPr>
            <a:r>
              <a:rPr lang="pt-BR" sz="3600" b="1" dirty="0" smtClean="0">
                <a:solidFill>
                  <a:srgbClr val="095BFF"/>
                </a:solidFill>
              </a:rPr>
              <a:t>29,4% - Problemas vocais</a:t>
            </a:r>
          </a:p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pt-BR" sz="3600" b="1" dirty="0" smtClean="0"/>
              <a:t>Além </a:t>
            </a:r>
            <a:r>
              <a:rPr lang="pt-BR" sz="3600" b="1" dirty="0"/>
              <a:t>disso, </a:t>
            </a:r>
            <a:r>
              <a:rPr lang="pt-BR" sz="3600" b="1" dirty="0" smtClean="0"/>
              <a:t>demonstrou que </a:t>
            </a:r>
            <a:r>
              <a:rPr lang="pt-BR" sz="3600" b="1" dirty="0">
                <a:solidFill>
                  <a:srgbClr val="095BFF"/>
                </a:solidFill>
              </a:rPr>
              <a:t>83%</a:t>
            </a:r>
            <a:r>
              <a:rPr lang="pt-BR" sz="3600" b="1" dirty="0"/>
              <a:t> desses docentes </a:t>
            </a:r>
            <a:r>
              <a:rPr lang="pt-BR" sz="3600" b="1" dirty="0" smtClean="0">
                <a:solidFill>
                  <a:srgbClr val="095BFF"/>
                </a:solidFill>
              </a:rPr>
              <a:t>trabalham mesmo adoentados</a:t>
            </a:r>
            <a:r>
              <a:rPr lang="pt-BR" sz="3600" b="1" dirty="0" smtClean="0"/>
              <a:t>.</a:t>
            </a:r>
            <a:endParaRPr lang="pt-BR" sz="3600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(Dados de pesquisa realizada pela FETEE-RS)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800" y="4086306"/>
            <a:ext cx="4032000" cy="209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915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rgbClr val="FF0000"/>
                </a:solidFill>
              </a:rPr>
              <a:t>CONSEQUÊNCIAS SOBRE A SAÚDE E O TRABALHO DO PROFESSOR NA REDE PRIVADA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>
                <a:solidFill>
                  <a:srgbClr val="095BFF"/>
                </a:solidFill>
              </a:rPr>
              <a:t>DOENÇAS MAIS RECORRENTES:</a:t>
            </a:r>
          </a:p>
          <a:p>
            <a:pPr marL="0" indent="0" algn="just">
              <a:buNone/>
            </a:pPr>
            <a:r>
              <a:rPr lang="pt-BR" dirty="0"/>
              <a:t>	</a:t>
            </a:r>
            <a:r>
              <a:rPr lang="pt-BR" sz="4800" dirty="0" smtClean="0">
                <a:solidFill>
                  <a:srgbClr val="FF0000"/>
                </a:solidFill>
              </a:rPr>
              <a:t>- </a:t>
            </a:r>
            <a:r>
              <a:rPr lang="pt-BR" sz="3600" b="1" dirty="0" smtClean="0">
                <a:solidFill>
                  <a:srgbClr val="FF0000"/>
                </a:solidFill>
              </a:rPr>
              <a:t>ESTRESSE: </a:t>
            </a:r>
            <a:r>
              <a:rPr lang="pt-BR" sz="3600" b="1" dirty="0" smtClean="0"/>
              <a:t>se </a:t>
            </a:r>
            <a:r>
              <a:rPr lang="pt-BR" sz="3600" b="1" dirty="0"/>
              <a:t>divide em quatro etapas: </a:t>
            </a:r>
            <a:r>
              <a:rPr lang="pt-BR" sz="3600" b="1" dirty="0" smtClean="0">
                <a:solidFill>
                  <a:srgbClr val="095BFF"/>
                </a:solidFill>
              </a:rPr>
              <a:t>alerta</a:t>
            </a:r>
            <a:r>
              <a:rPr lang="pt-BR" sz="3600" b="1" dirty="0"/>
              <a:t>, </a:t>
            </a:r>
            <a:r>
              <a:rPr lang="pt-BR" sz="3600" b="1" dirty="0" smtClean="0">
                <a:solidFill>
                  <a:srgbClr val="095BFF"/>
                </a:solidFill>
              </a:rPr>
              <a:t>resistência</a:t>
            </a:r>
            <a:r>
              <a:rPr lang="pt-BR" sz="3600" b="1" dirty="0"/>
              <a:t>, </a:t>
            </a:r>
            <a:r>
              <a:rPr lang="pt-BR" sz="3600" b="1" dirty="0" smtClean="0">
                <a:solidFill>
                  <a:srgbClr val="095BFF"/>
                </a:solidFill>
              </a:rPr>
              <a:t>quase 	exaustão</a:t>
            </a:r>
            <a:r>
              <a:rPr lang="pt-BR" sz="3600" b="1" dirty="0" smtClean="0"/>
              <a:t> </a:t>
            </a:r>
            <a:r>
              <a:rPr lang="pt-BR" sz="3600" b="1" dirty="0"/>
              <a:t>e </a:t>
            </a:r>
            <a:r>
              <a:rPr lang="pt-BR" sz="3600" b="1" dirty="0" smtClean="0">
                <a:solidFill>
                  <a:srgbClr val="095BFF"/>
                </a:solidFill>
              </a:rPr>
              <a:t>exaustão.</a:t>
            </a:r>
          </a:p>
          <a:p>
            <a:pPr marL="0" indent="0" algn="just">
              <a:buNone/>
            </a:pPr>
            <a:endParaRPr lang="pt-BR" sz="3600" b="1" dirty="0" smtClean="0">
              <a:solidFill>
                <a:srgbClr val="095BFF"/>
              </a:solidFill>
            </a:endParaRPr>
          </a:p>
          <a:p>
            <a:pPr marL="0" indent="0" algn="just">
              <a:buNone/>
            </a:pPr>
            <a:r>
              <a:rPr lang="pt-BR" sz="3600" b="1" dirty="0">
                <a:solidFill>
                  <a:srgbClr val="FF0000"/>
                </a:solidFill>
              </a:rPr>
              <a:t>	</a:t>
            </a:r>
            <a:r>
              <a:rPr lang="pt-BR" sz="3600" b="1" dirty="0" smtClean="0">
                <a:solidFill>
                  <a:srgbClr val="FF0000"/>
                </a:solidFill>
              </a:rPr>
              <a:t> </a:t>
            </a:r>
            <a:r>
              <a:rPr lang="pt-BR" sz="3600" dirty="0">
                <a:solidFill>
                  <a:srgbClr val="FF0000"/>
                </a:solidFill>
              </a:rPr>
              <a:t>- </a:t>
            </a:r>
            <a:r>
              <a:rPr lang="pt-BR" sz="3600" b="1" dirty="0" smtClean="0">
                <a:solidFill>
                  <a:srgbClr val="FF0000"/>
                </a:solidFill>
              </a:rPr>
              <a:t>A SÍNDROME </a:t>
            </a:r>
            <a:r>
              <a:rPr lang="pt-BR" sz="3600" b="1" dirty="0">
                <a:solidFill>
                  <a:srgbClr val="FF0000"/>
                </a:solidFill>
              </a:rPr>
              <a:t>DE </a:t>
            </a:r>
            <a:r>
              <a:rPr lang="pt-BR" sz="3600" b="1" dirty="0" smtClean="0">
                <a:solidFill>
                  <a:srgbClr val="FF0000"/>
                </a:solidFill>
              </a:rPr>
              <a:t>BURNOUT: </a:t>
            </a:r>
            <a:r>
              <a:rPr lang="pt-BR" sz="3600" b="1" dirty="0">
                <a:solidFill>
                  <a:srgbClr val="095BFF"/>
                </a:solidFill>
              </a:rPr>
              <a:t>tensão emocional</a:t>
            </a:r>
            <a:r>
              <a:rPr lang="pt-BR" sz="3600" b="1" dirty="0"/>
              <a:t> </a:t>
            </a:r>
            <a:r>
              <a:rPr lang="pt-BR" sz="3600" b="1" dirty="0" smtClean="0"/>
              <a:t>	crônica </a:t>
            </a:r>
            <a:r>
              <a:rPr lang="pt-BR" sz="3600" b="1" dirty="0"/>
              <a:t>ou </a:t>
            </a:r>
            <a:r>
              <a:rPr lang="pt-BR" sz="3600" b="1" dirty="0" smtClean="0"/>
              <a:t>recorrente </a:t>
            </a:r>
            <a:r>
              <a:rPr lang="pt-BR" sz="3600" b="1" dirty="0"/>
              <a:t>proveniente do contato direto e </a:t>
            </a:r>
            <a:r>
              <a:rPr lang="pt-BR" sz="3600" b="1" dirty="0" smtClean="0"/>
              <a:t>	excessivo </a:t>
            </a:r>
            <a:r>
              <a:rPr lang="pt-BR" sz="3600" b="1" dirty="0"/>
              <a:t>com </a:t>
            </a:r>
            <a:r>
              <a:rPr lang="pt-BR" sz="3600" b="1" dirty="0" smtClean="0"/>
              <a:t>	outras pessoas.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4346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b="1" smtClean="0"/>
              <a:t/>
            </a:r>
            <a:br>
              <a:rPr lang="pt-BR" b="1" smtClean="0"/>
            </a:br>
            <a:r>
              <a:rPr lang="pt-BR" sz="5100" b="1" smtClean="0">
                <a:solidFill>
                  <a:srgbClr val="FF0000"/>
                </a:solidFill>
              </a:rPr>
              <a:t>OUTROS FATORES QUE CONTRIBUEM PARA O ADOECIMENTO DO PROFESSOR</a:t>
            </a:r>
            <a:r>
              <a:rPr lang="pt-BR" sz="5100" b="1" dirty="0">
                <a:solidFill>
                  <a:srgbClr val="FF0000"/>
                </a:solidFill>
              </a:rPr>
              <a:t/>
            </a:r>
            <a:br>
              <a:rPr lang="pt-BR" sz="5100" b="1" dirty="0">
                <a:solidFill>
                  <a:srgbClr val="FF0000"/>
                </a:solidFill>
              </a:rPr>
            </a:br>
            <a:endParaRPr lang="pt-BR" sz="5100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sz="3600" b="1" dirty="0" smtClean="0">
                <a:solidFill>
                  <a:srgbClr val="095BFF"/>
                </a:solidFill>
              </a:rPr>
              <a:t>Medo </a:t>
            </a:r>
            <a:r>
              <a:rPr lang="pt-BR" sz="3600" b="1" dirty="0">
                <a:solidFill>
                  <a:srgbClr val="095BFF"/>
                </a:solidFill>
              </a:rPr>
              <a:t>de perder o </a:t>
            </a:r>
            <a:r>
              <a:rPr lang="pt-BR" sz="3600" b="1" dirty="0" smtClean="0">
                <a:solidFill>
                  <a:srgbClr val="095BFF"/>
                </a:solidFill>
              </a:rPr>
              <a:t>emprego</a:t>
            </a:r>
          </a:p>
          <a:p>
            <a:pPr algn="just"/>
            <a:r>
              <a:rPr lang="pt-BR" sz="3600" b="1" dirty="0" smtClean="0">
                <a:solidFill>
                  <a:srgbClr val="095BFF"/>
                </a:solidFill>
              </a:rPr>
              <a:t>Duplas ou triplas jornadas </a:t>
            </a:r>
          </a:p>
          <a:p>
            <a:pPr marL="0" indent="0" algn="just">
              <a:buNone/>
            </a:pPr>
            <a:r>
              <a:rPr lang="pt-BR" sz="3600" b="1" dirty="0"/>
              <a:t>	</a:t>
            </a:r>
            <a:r>
              <a:rPr lang="pt-BR" sz="3600" b="1" i="1" dirty="0" smtClean="0">
                <a:solidFill>
                  <a:srgbClr val="FF0000"/>
                </a:solidFill>
              </a:rPr>
              <a:t>A </a:t>
            </a:r>
            <a:r>
              <a:rPr lang="pt-BR" sz="3600" b="1" i="1" dirty="0">
                <a:solidFill>
                  <a:srgbClr val="FF0000"/>
                </a:solidFill>
              </a:rPr>
              <a:t>realidade tem revelado que, dificilmente, um </a:t>
            </a:r>
            <a:r>
              <a:rPr lang="pt-BR" sz="3600" b="1" i="1" dirty="0" smtClean="0">
                <a:solidFill>
                  <a:srgbClr val="FF0000"/>
                </a:solidFill>
              </a:rPr>
              <a:t>	professor </a:t>
            </a:r>
            <a:r>
              <a:rPr lang="pt-BR" sz="3600" b="1" i="1" dirty="0">
                <a:solidFill>
                  <a:srgbClr val="FF0000"/>
                </a:solidFill>
              </a:rPr>
              <a:t>é </a:t>
            </a:r>
            <a:r>
              <a:rPr lang="pt-BR" sz="3600" b="1" i="1" dirty="0" smtClean="0">
                <a:solidFill>
                  <a:srgbClr val="FF0000"/>
                </a:solidFill>
              </a:rPr>
              <a:t>CONTRATADO </a:t>
            </a:r>
            <a:r>
              <a:rPr lang="pt-BR" sz="3600" b="1" i="1" dirty="0">
                <a:solidFill>
                  <a:srgbClr val="FF0000"/>
                </a:solidFill>
              </a:rPr>
              <a:t>pela </a:t>
            </a:r>
            <a:r>
              <a:rPr lang="pt-BR" sz="3600" b="1" dirty="0">
                <a:solidFill>
                  <a:srgbClr val="FF0000"/>
                </a:solidFill>
              </a:rPr>
              <a:t>rede privada de </a:t>
            </a:r>
            <a:r>
              <a:rPr lang="pt-BR" sz="3600" b="1" dirty="0" smtClean="0">
                <a:solidFill>
                  <a:srgbClr val="FF0000"/>
                </a:solidFill>
              </a:rPr>
              <a:t>	ensino 	após </a:t>
            </a:r>
            <a:r>
              <a:rPr lang="pt-BR" sz="3600" b="1" dirty="0">
                <a:solidFill>
                  <a:srgbClr val="FF0000"/>
                </a:solidFill>
              </a:rPr>
              <a:t>os </a:t>
            </a:r>
            <a:r>
              <a:rPr lang="pt-BR" sz="3600" b="1" dirty="0" smtClean="0"/>
              <a:t>45 anos de idade</a:t>
            </a:r>
            <a:r>
              <a:rPr lang="pt-BR" sz="3600" b="1" dirty="0" smtClean="0">
                <a:solidFill>
                  <a:srgbClr val="FF0000"/>
                </a:solidFill>
              </a:rPr>
              <a:t>, principalmente na 	educação infantil e séries iniciais </a:t>
            </a:r>
            <a:endParaRPr lang="pt-BR" sz="3600" b="1" dirty="0">
              <a:solidFill>
                <a:srgbClr val="FF0000"/>
              </a:solidFill>
            </a:endParaRPr>
          </a:p>
          <a:p>
            <a:pPr algn="just"/>
            <a:r>
              <a:rPr lang="pt-BR" sz="3600" dirty="0" smtClean="0"/>
              <a:t> </a:t>
            </a:r>
            <a:r>
              <a:rPr lang="pt-BR" sz="3600" b="1" dirty="0" smtClean="0">
                <a:solidFill>
                  <a:srgbClr val="095BFF"/>
                </a:solidFill>
              </a:rPr>
              <a:t>Pressões psicológicas </a:t>
            </a:r>
            <a:r>
              <a:rPr lang="pt-BR" sz="3600" b="1" dirty="0" smtClean="0"/>
              <a:t>muitas vezes inadequadas de pais ou alunos sobre notas e aprovação, pois esses muitas vezes se comportam como clientes...</a:t>
            </a:r>
          </a:p>
          <a:p>
            <a:endParaRPr lang="pt-BR" b="1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820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rgbClr val="C00000"/>
                </a:solidFill>
              </a:rPr>
              <a:t>VEJAM O TAMANHO DO PREJUÍZO...</a:t>
            </a:r>
            <a:endParaRPr lang="pt-BR" b="1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4000" dirty="0" smtClean="0"/>
              <a:t>A CONTEE já previu cerca de </a:t>
            </a:r>
            <a:r>
              <a:rPr lang="pt-BR" sz="4000" dirty="0">
                <a:solidFill>
                  <a:srgbClr val="095BFF"/>
                </a:solidFill>
              </a:rPr>
              <a:t>500 mil docentes da educação básica da rede privada </a:t>
            </a:r>
            <a:r>
              <a:rPr lang="pt-BR" sz="4000" dirty="0"/>
              <a:t>perdem acesso à aposentadoria especial </a:t>
            </a:r>
            <a:r>
              <a:rPr lang="pt-BR" sz="4000" dirty="0" smtClean="0"/>
              <a:t>com a aprovação dessa “reforma”</a:t>
            </a:r>
          </a:p>
          <a:p>
            <a:pPr marL="0" indent="0">
              <a:buNone/>
            </a:pPr>
            <a:endParaRPr lang="pt-BR" sz="4000" dirty="0"/>
          </a:p>
          <a:p>
            <a:r>
              <a:rPr lang="pt-BR" sz="4000" dirty="0" smtClean="0"/>
              <a:t>Já a CNTE calculou que 70</a:t>
            </a:r>
            <a:r>
              <a:rPr lang="pt-BR" sz="4000" dirty="0"/>
              <a:t>% dos professores ou </a:t>
            </a:r>
            <a:r>
              <a:rPr lang="pt-BR" sz="4000" dirty="0">
                <a:solidFill>
                  <a:srgbClr val="095BFF"/>
                </a:solidFill>
              </a:rPr>
              <a:t>1,5 milhão de </a:t>
            </a:r>
            <a:r>
              <a:rPr lang="pt-BR" sz="4000" dirty="0" smtClean="0">
                <a:solidFill>
                  <a:srgbClr val="095BFF"/>
                </a:solidFill>
              </a:rPr>
              <a:t>trabalhadores da rede pública</a:t>
            </a:r>
            <a:r>
              <a:rPr lang="pt-BR" sz="4000" dirty="0" smtClean="0"/>
              <a:t> </a:t>
            </a:r>
            <a:r>
              <a:rPr lang="pt-BR" sz="4000" dirty="0"/>
              <a:t>perderão o direito à aposentadoria </a:t>
            </a:r>
            <a:r>
              <a:rPr lang="pt-BR" sz="4000" dirty="0" smtClean="0"/>
              <a:t>especial</a:t>
            </a:r>
            <a:endParaRPr lang="pt-BR" sz="40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8883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 </a:t>
            </a:r>
            <a:r>
              <a:rPr lang="pt-BR" b="1" dirty="0" smtClean="0">
                <a:solidFill>
                  <a:srgbClr val="FF0000"/>
                </a:solidFill>
              </a:rPr>
              <a:t>A IMPORTÂNCIA DO PROFESSOR NA SOCIEDADE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400" b="1" dirty="0" smtClean="0">
                <a:solidFill>
                  <a:srgbClr val="095BFF"/>
                </a:solidFill>
              </a:rPr>
              <a:t>TODAS AS PROFISSÕES SÃO IMPORTANTES, MAS NÃO HÁ UM ÚNICO PAÍS QUE NÃO VALORIZE O PROFESSOR</a:t>
            </a:r>
          </a:p>
          <a:p>
            <a:pPr marL="0" indent="0">
              <a:buNone/>
            </a:pPr>
            <a:r>
              <a:rPr lang="pt-BR" dirty="0" smtClean="0"/>
              <a:t>		</a:t>
            </a:r>
            <a:r>
              <a:rPr lang="pt-BR" sz="3600" b="1" i="1" dirty="0" smtClean="0">
                <a:solidFill>
                  <a:srgbClr val="FF0000"/>
                </a:solidFill>
              </a:rPr>
              <a:t>Sem </a:t>
            </a:r>
            <a:r>
              <a:rPr lang="pt-BR" sz="3600" b="1" i="1" dirty="0">
                <a:solidFill>
                  <a:srgbClr val="FF0000"/>
                </a:solidFill>
              </a:rPr>
              <a:t>o educador seria impossível conceber a </a:t>
            </a:r>
            <a:r>
              <a:rPr lang="pt-BR" sz="3600" b="1" i="1" dirty="0" smtClean="0">
                <a:solidFill>
                  <a:srgbClr val="FF0000"/>
                </a:solidFill>
              </a:rPr>
              <a:t>		sociedade </a:t>
            </a:r>
            <a:r>
              <a:rPr lang="pt-BR" sz="3600" b="1" i="1" dirty="0">
                <a:solidFill>
                  <a:srgbClr val="FF0000"/>
                </a:solidFill>
              </a:rPr>
              <a:t>e </a:t>
            </a:r>
            <a:r>
              <a:rPr lang="pt-BR" sz="3600" b="1" i="1" dirty="0" smtClean="0">
                <a:solidFill>
                  <a:srgbClr val="FF0000"/>
                </a:solidFill>
              </a:rPr>
              <a:t>sua </a:t>
            </a:r>
            <a:r>
              <a:rPr lang="pt-BR" sz="3600" b="1" i="1" dirty="0">
                <a:solidFill>
                  <a:srgbClr val="FF0000"/>
                </a:solidFill>
              </a:rPr>
              <a:t>contínua evolução </a:t>
            </a:r>
            <a:r>
              <a:rPr lang="pt-BR" sz="3600" b="1" i="1" dirty="0" smtClean="0">
                <a:solidFill>
                  <a:srgbClr val="FF0000"/>
                </a:solidFill>
              </a:rPr>
              <a:t>cultural </a:t>
            </a:r>
            <a:r>
              <a:rPr lang="pt-BR" sz="3600" b="1" i="1" dirty="0">
                <a:solidFill>
                  <a:srgbClr val="FF0000"/>
                </a:solidFill>
              </a:rPr>
              <a:t>e </a:t>
            </a:r>
            <a:r>
              <a:rPr lang="pt-BR" sz="3600" b="1" i="1" dirty="0" smtClean="0">
                <a:solidFill>
                  <a:srgbClr val="FF0000"/>
                </a:solidFill>
              </a:rPr>
              <a:t>		científica</a:t>
            </a:r>
            <a:r>
              <a:rPr lang="pt-BR" sz="3600" b="1" i="1" dirty="0">
                <a:solidFill>
                  <a:srgbClr val="FF0000"/>
                </a:solidFill>
              </a:rPr>
              <a:t>. </a:t>
            </a:r>
            <a:endParaRPr lang="pt-BR" sz="3600" b="1" i="1" dirty="0" smtClean="0">
              <a:solidFill>
                <a:srgbClr val="FF0000"/>
              </a:solidFill>
            </a:endParaRP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800" y="3891566"/>
            <a:ext cx="4704000" cy="35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618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sz="4800" b="1" dirty="0" smtClean="0">
                <a:solidFill>
                  <a:srgbClr val="FF0000"/>
                </a:solidFill>
              </a:rPr>
              <a:t>MUITO OBRIGADO!!!</a:t>
            </a:r>
          </a:p>
          <a:p>
            <a:endParaRPr lang="pt-BR" dirty="0"/>
          </a:p>
          <a:p>
            <a:pPr lvl="8"/>
            <a:endParaRPr lang="pt-BR" dirty="0" smtClean="0"/>
          </a:p>
          <a:p>
            <a:pPr lvl="8"/>
            <a:endParaRPr lang="pt-BR" dirty="0"/>
          </a:p>
          <a:p>
            <a:pPr lvl="8"/>
            <a:endParaRPr lang="pt-BR" dirty="0" smtClean="0"/>
          </a:p>
          <a:p>
            <a:pPr lvl="8"/>
            <a:endParaRPr lang="pt-BR" dirty="0"/>
          </a:p>
          <a:p>
            <a:pPr lvl="8" algn="r"/>
            <a:r>
              <a:rPr lang="pt-BR" sz="2800" b="1" dirty="0" smtClean="0">
                <a:solidFill>
                  <a:srgbClr val="095BFF"/>
                </a:solidFill>
              </a:rPr>
              <a:t>Rodrigo Pereira de Pula</a:t>
            </a:r>
          </a:p>
          <a:p>
            <a:pPr marL="0" lvl="8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dirty="0" smtClean="0">
                <a:solidFill>
                  <a:srgbClr val="FF0000"/>
                </a:solidFill>
              </a:rPr>
              <a:t>		Coordenador da Secretaria de Assuntos</a:t>
            </a:r>
          </a:p>
          <a:p>
            <a:pPr marL="0" lvl="8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dirty="0" smtClean="0">
                <a:solidFill>
                  <a:srgbClr val="FF0000"/>
                </a:solidFill>
              </a:rPr>
              <a:t> Institucionais da CONTEE – Confederação</a:t>
            </a:r>
          </a:p>
          <a:p>
            <a:pPr marL="0" lvl="8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dirty="0" smtClean="0">
                <a:solidFill>
                  <a:srgbClr val="FF0000"/>
                </a:solidFill>
              </a:rPr>
              <a:t> Nacional dos Trabalhadores em </a:t>
            </a:r>
          </a:p>
          <a:p>
            <a:pPr marL="0" lvl="8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dirty="0" smtClean="0">
                <a:solidFill>
                  <a:srgbClr val="FF0000"/>
                </a:solidFill>
              </a:rPr>
              <a:t>Estabelecimentos de Ensino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571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</a:rPr>
              <a:t>A ORIGEM HISTÓRICA DO TRATAMENTO DIFERENCIADO PARA O PROFESSOR E SUAS JUSTIFICATIVAS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3600" b="1" dirty="0" smtClean="0"/>
          </a:p>
          <a:p>
            <a:pPr algn="just"/>
            <a:r>
              <a:rPr lang="pt-BR" sz="3600" b="1" dirty="0" smtClean="0"/>
              <a:t>Já em </a:t>
            </a:r>
            <a:r>
              <a:rPr lang="pt-BR" sz="3600" b="1" dirty="0" smtClean="0">
                <a:solidFill>
                  <a:srgbClr val="095BFF"/>
                </a:solidFill>
              </a:rPr>
              <a:t>1827</a:t>
            </a:r>
            <a:r>
              <a:rPr lang="pt-BR" sz="3600" b="1" dirty="0"/>
              <a:t>, ou seja, há </a:t>
            </a:r>
            <a:r>
              <a:rPr lang="pt-BR" sz="3600" b="1" dirty="0" smtClean="0"/>
              <a:t>190 anos</a:t>
            </a:r>
            <a:r>
              <a:rPr lang="pt-BR" sz="3600" b="1" dirty="0"/>
              <a:t>, foi outorgada pelo Imperador Pedro I </a:t>
            </a:r>
            <a:r>
              <a:rPr lang="pt-BR" sz="3600" b="1" dirty="0">
                <a:solidFill>
                  <a:srgbClr val="095BFF"/>
                </a:solidFill>
              </a:rPr>
              <a:t>a primeira lei de proteção </a:t>
            </a:r>
            <a:r>
              <a:rPr lang="pt-BR" sz="3600" b="1" dirty="0" smtClean="0">
                <a:solidFill>
                  <a:srgbClr val="095BFF"/>
                </a:solidFill>
              </a:rPr>
              <a:t>aos professores</a:t>
            </a:r>
            <a:r>
              <a:rPr lang="pt-BR" sz="3600" b="1" dirty="0" smtClean="0"/>
              <a:t>, </a:t>
            </a:r>
            <a:r>
              <a:rPr lang="pt-BR" sz="3600" b="1" dirty="0"/>
              <a:t>que tratava de salários, </a:t>
            </a:r>
            <a:r>
              <a:rPr lang="pt-BR" sz="3600" b="1" dirty="0" smtClean="0"/>
              <a:t>valores mínimos, vitaliciedade, </a:t>
            </a:r>
            <a:r>
              <a:rPr lang="pt-BR" sz="3600" b="1" dirty="0"/>
              <a:t>condições de trabalho e de igualdade entre homens e mulheres.</a:t>
            </a:r>
            <a:endParaRPr lang="pt-BR" sz="36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207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dirty="0">
                <a:solidFill>
                  <a:srgbClr val="FF0000"/>
                </a:solidFill>
              </a:rPr>
              <a:t>A ORIGEM HISTÓRICA DO TRATAMENTO DIFERENCIADO PARA O </a:t>
            </a:r>
            <a:r>
              <a:rPr lang="pt-BR" b="1" dirty="0" smtClean="0">
                <a:solidFill>
                  <a:srgbClr val="FF0000"/>
                </a:solidFill>
              </a:rPr>
              <a:t>PROFESSOR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5119" y="1690688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pt-BR" sz="3600" b="1" dirty="0"/>
              <a:t>Decreto Federal N. 53831, de 25 de março de 1964 regulamentou a aposentadoria </a:t>
            </a:r>
            <a:r>
              <a:rPr lang="pt-BR" sz="3600" b="1" dirty="0" smtClean="0"/>
              <a:t>especial</a:t>
            </a:r>
          </a:p>
          <a:p>
            <a:pPr marL="0" indent="0" algn="just">
              <a:buNone/>
            </a:pPr>
            <a:r>
              <a:rPr lang="pt-BR" sz="3600" b="1" dirty="0"/>
              <a:t>	</a:t>
            </a:r>
            <a:r>
              <a:rPr lang="pt-BR" sz="3600" i="1" dirty="0" smtClean="0">
                <a:solidFill>
                  <a:srgbClr val="FF0000"/>
                </a:solidFill>
              </a:rPr>
              <a:t>A </a:t>
            </a:r>
            <a:r>
              <a:rPr lang="pt-BR" sz="3600" i="1" dirty="0">
                <a:solidFill>
                  <a:srgbClr val="FF0000"/>
                </a:solidFill>
              </a:rPr>
              <a:t>Aposentadoria Especial, a que se refere o art. 31 </a:t>
            </a:r>
            <a:r>
              <a:rPr lang="pt-BR" sz="3600" i="1" dirty="0" smtClean="0">
                <a:solidFill>
                  <a:srgbClr val="FF0000"/>
                </a:solidFill>
              </a:rPr>
              <a:t>	da</a:t>
            </a:r>
            <a:r>
              <a:rPr lang="pt-BR" sz="3600" i="1" dirty="0">
                <a:solidFill>
                  <a:srgbClr val="FF0000"/>
                </a:solidFill>
              </a:rPr>
              <a:t> Lei </a:t>
            </a:r>
            <a:r>
              <a:rPr lang="pt-BR" sz="3600" i="1" dirty="0" smtClean="0">
                <a:solidFill>
                  <a:srgbClr val="FF0000"/>
                </a:solidFill>
              </a:rPr>
              <a:t>3.807</a:t>
            </a:r>
            <a:r>
              <a:rPr lang="pt-BR" sz="3600" i="1" dirty="0">
                <a:solidFill>
                  <a:srgbClr val="FF0000"/>
                </a:solidFill>
              </a:rPr>
              <a:t>, de </a:t>
            </a:r>
            <a:r>
              <a:rPr lang="pt-BR" sz="3600" i="1" dirty="0" smtClean="0">
                <a:solidFill>
                  <a:srgbClr val="FF0000"/>
                </a:solidFill>
              </a:rPr>
              <a:t>26 </a:t>
            </a:r>
            <a:r>
              <a:rPr lang="pt-BR" sz="3600" i="1" dirty="0">
                <a:solidFill>
                  <a:srgbClr val="FF0000"/>
                </a:solidFill>
              </a:rPr>
              <a:t>de agosto de 1960, será </a:t>
            </a:r>
            <a:r>
              <a:rPr lang="pt-BR" sz="3600" i="1" dirty="0" smtClean="0">
                <a:solidFill>
                  <a:srgbClr val="FF0000"/>
                </a:solidFill>
              </a:rPr>
              <a:t>	concedida </a:t>
            </a:r>
            <a:r>
              <a:rPr lang="pt-BR" sz="3600" i="1" dirty="0">
                <a:solidFill>
                  <a:srgbClr val="FF0000"/>
                </a:solidFill>
              </a:rPr>
              <a:t>ao segurado </a:t>
            </a:r>
            <a:r>
              <a:rPr lang="pt-BR" sz="3600" i="1" dirty="0" smtClean="0">
                <a:solidFill>
                  <a:srgbClr val="FF0000"/>
                </a:solidFill>
              </a:rPr>
              <a:t>que </a:t>
            </a:r>
            <a:r>
              <a:rPr lang="pt-BR" sz="3600" i="1" dirty="0">
                <a:solidFill>
                  <a:srgbClr val="FF0000"/>
                </a:solidFill>
              </a:rPr>
              <a:t>exerça ou </a:t>
            </a:r>
            <a:r>
              <a:rPr lang="pt-BR" sz="3600" i="1" dirty="0" smtClean="0">
                <a:solidFill>
                  <a:srgbClr val="FF0000"/>
                </a:solidFill>
              </a:rPr>
              <a:t>tenha 	exercido </a:t>
            </a:r>
            <a:r>
              <a:rPr lang="pt-BR" sz="3600" i="1" dirty="0">
                <a:solidFill>
                  <a:srgbClr val="FF0000"/>
                </a:solidFill>
              </a:rPr>
              <a:t>atividade profissional em </a:t>
            </a:r>
            <a:r>
              <a:rPr lang="pt-BR" sz="3600" i="1" dirty="0" smtClean="0">
                <a:solidFill>
                  <a:srgbClr val="FF0000"/>
                </a:solidFill>
              </a:rPr>
              <a:t>serviços 	considerados insalubres</a:t>
            </a:r>
            <a:r>
              <a:rPr lang="pt-BR" sz="3600" i="1" dirty="0">
                <a:solidFill>
                  <a:srgbClr val="FF0000"/>
                </a:solidFill>
              </a:rPr>
              <a:t>, perigosos ou penosos nos </a:t>
            </a:r>
            <a:r>
              <a:rPr lang="pt-BR" sz="3600" i="1" dirty="0" smtClean="0">
                <a:solidFill>
                  <a:srgbClr val="FF0000"/>
                </a:solidFill>
              </a:rPr>
              <a:t>	termos deste </a:t>
            </a:r>
            <a:r>
              <a:rPr lang="pt-BR" sz="3600" i="1" dirty="0">
                <a:solidFill>
                  <a:srgbClr val="FF0000"/>
                </a:solidFill>
              </a:rPr>
              <a:t>decreto.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781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rgbClr val="C00000"/>
                </a:solidFill>
              </a:rPr>
              <a:t>“</a:t>
            </a:r>
            <a:r>
              <a:rPr lang="pt-BR" sz="4800" b="1" dirty="0" smtClean="0">
                <a:solidFill>
                  <a:srgbClr val="C00000"/>
                </a:solidFill>
              </a:rPr>
              <a:t>REFORMA” DA PREVIDÊNCIA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500" b="1" dirty="0">
                <a:solidFill>
                  <a:srgbClr val="095BFF"/>
                </a:solidFill>
              </a:rPr>
              <a:t>COMO FICARÁ </a:t>
            </a:r>
            <a:r>
              <a:rPr lang="pt-BR" sz="3500" b="1" dirty="0" smtClean="0">
                <a:solidFill>
                  <a:srgbClr val="095BFF"/>
                </a:solidFill>
              </a:rPr>
              <a:t>A APOSENTADORIA DOS </a:t>
            </a:r>
            <a:r>
              <a:rPr lang="pt-BR" sz="3500" b="1" dirty="0" smtClean="0">
                <a:solidFill>
                  <a:srgbClr val="FF0000"/>
                </a:solidFill>
              </a:rPr>
              <a:t>PROFESSORES</a:t>
            </a:r>
          </a:p>
          <a:p>
            <a:pPr marL="0" indent="0">
              <a:buNone/>
            </a:pPr>
            <a:endParaRPr lang="pt-BR" sz="3600" b="1" dirty="0" smtClean="0">
              <a:solidFill>
                <a:srgbClr val="FF0000"/>
              </a:solidFill>
            </a:endParaRPr>
          </a:p>
          <a:p>
            <a:r>
              <a:rPr lang="pt-BR" sz="3600" b="1" dirty="0" smtClean="0"/>
              <a:t>Como </a:t>
            </a:r>
            <a:r>
              <a:rPr lang="pt-BR" sz="3600" b="1" dirty="0"/>
              <a:t>é hoje</a:t>
            </a:r>
            <a:r>
              <a:rPr lang="pt-BR" sz="3600" dirty="0"/>
              <a:t>: </a:t>
            </a:r>
            <a:r>
              <a:rPr lang="pt-BR" sz="3600" dirty="0" smtClean="0">
                <a:solidFill>
                  <a:srgbClr val="095BFF"/>
                </a:solidFill>
              </a:rPr>
              <a:t>setor público</a:t>
            </a:r>
            <a:r>
              <a:rPr lang="pt-BR" sz="3600" dirty="0" smtClean="0"/>
              <a:t>: 55 </a:t>
            </a:r>
            <a:r>
              <a:rPr lang="pt-BR" sz="3600" dirty="0"/>
              <a:t>anos de </a:t>
            </a:r>
            <a:r>
              <a:rPr lang="pt-BR" sz="3600" dirty="0" smtClean="0"/>
              <a:t>idade e 30 </a:t>
            </a:r>
            <a:r>
              <a:rPr lang="pt-BR" sz="3600" dirty="0"/>
              <a:t>anos de contribuição para o homem e 50 anos de idade, com 25 anos de contribuição para a mulher. Para o </a:t>
            </a:r>
            <a:r>
              <a:rPr lang="pt-BR" sz="3600" dirty="0">
                <a:solidFill>
                  <a:srgbClr val="095BFF"/>
                </a:solidFill>
              </a:rPr>
              <a:t>regime geral</a:t>
            </a:r>
            <a:r>
              <a:rPr lang="pt-BR" sz="3600" dirty="0"/>
              <a:t>, exige-se apenas tempo de contribuição (30 anos homem e 25 anos mulher), independente de idade mínima.</a:t>
            </a:r>
          </a:p>
          <a:p>
            <a:pPr marL="0" indent="0">
              <a:buNone/>
            </a:pPr>
            <a:endParaRPr lang="pt-BR" sz="2000" b="1" dirty="0">
              <a:solidFill>
                <a:srgbClr val="095BFF"/>
              </a:solidFill>
            </a:endParaRPr>
          </a:p>
          <a:p>
            <a:endParaRPr lang="pt-BR" sz="2200" b="1" dirty="0" smtClean="0">
              <a:solidFill>
                <a:srgbClr val="FF0000"/>
              </a:solidFill>
            </a:endParaRPr>
          </a:p>
          <a:p>
            <a:endParaRPr lang="pt-BR" sz="2200" b="1" dirty="0" smtClean="0">
              <a:solidFill>
                <a:srgbClr val="FF0000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565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rgbClr val="C00000"/>
                </a:solidFill>
              </a:rPr>
              <a:t>“REFORMA” DA PREVIDÊNCIA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pt-BR" sz="3600" b="1" dirty="0">
                <a:solidFill>
                  <a:srgbClr val="095BFF"/>
                </a:solidFill>
              </a:rPr>
              <a:t>Como era a proposta original do governo</a:t>
            </a:r>
            <a:r>
              <a:rPr lang="pt-BR" sz="3600" dirty="0"/>
              <a:t>: idade mínima de 65 anos, com 25 anos de contribuição</a:t>
            </a:r>
            <a:r>
              <a:rPr lang="pt-BR" sz="3600" dirty="0" smtClean="0"/>
              <a:t>.</a:t>
            </a:r>
          </a:p>
          <a:p>
            <a:pPr marL="0" indent="0" fontAlgn="base">
              <a:buNone/>
            </a:pPr>
            <a:endParaRPr lang="pt-BR" sz="3600" dirty="0" smtClean="0"/>
          </a:p>
          <a:p>
            <a:pPr fontAlgn="base"/>
            <a:r>
              <a:rPr lang="pt-BR" sz="3600" b="1" dirty="0" smtClean="0">
                <a:solidFill>
                  <a:srgbClr val="095BFF"/>
                </a:solidFill>
              </a:rPr>
              <a:t>Como </a:t>
            </a:r>
            <a:r>
              <a:rPr lang="pt-BR" sz="3600" b="1" dirty="0">
                <a:solidFill>
                  <a:srgbClr val="095BFF"/>
                </a:solidFill>
              </a:rPr>
              <a:t>ficou no texto aprovado na Comissão Especial da Câmara dos Deputados</a:t>
            </a:r>
            <a:r>
              <a:rPr lang="pt-BR" sz="3600" dirty="0"/>
              <a:t>: idade mínima fixada em 60 anos, com 25 anos de </a:t>
            </a:r>
            <a:r>
              <a:rPr lang="pt-BR" sz="3600" dirty="0" smtClean="0"/>
              <a:t>contribuição, tanto para os homens como para as mulheres.</a:t>
            </a:r>
          </a:p>
          <a:p>
            <a:pPr marL="0" indent="0" fontAlgn="base">
              <a:buNone/>
            </a:pPr>
            <a:endParaRPr lang="pt-BR" sz="3600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783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rgbClr val="C00000"/>
                </a:solidFill>
              </a:rPr>
              <a:t>“REFORMA” DA PREVIDÊNCIA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b="1" i="1" dirty="0">
                <a:solidFill>
                  <a:srgbClr val="095BFF"/>
                </a:solidFill>
              </a:rPr>
              <a:t>No setor privado que, em média, </a:t>
            </a:r>
            <a:r>
              <a:rPr lang="pt-BR" sz="3600" b="1" i="1" dirty="0"/>
              <a:t>elimina o professor aos 45 anos de idade</a:t>
            </a:r>
            <a:r>
              <a:rPr lang="pt-BR" sz="3600" b="1" i="1" dirty="0">
                <a:solidFill>
                  <a:srgbClr val="095BFF"/>
                </a:solidFill>
              </a:rPr>
              <a:t>, dificilmente a aposentadoria será alcançada. Basta fazer os cálculos</a:t>
            </a:r>
            <a:r>
              <a:rPr lang="pt-BR" sz="3600" b="1" i="1" dirty="0" smtClean="0">
                <a:solidFill>
                  <a:srgbClr val="095BFF"/>
                </a:solidFill>
              </a:rPr>
              <a:t>...</a:t>
            </a:r>
          </a:p>
          <a:p>
            <a:pPr algn="ctr"/>
            <a:endParaRPr lang="pt-BR" sz="3600" b="1" i="1" dirty="0" smtClean="0">
              <a:solidFill>
                <a:srgbClr val="095BFF"/>
              </a:solidFill>
            </a:endParaRP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224" y="3656963"/>
            <a:ext cx="3776747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74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rgbClr val="C00000"/>
                </a:solidFill>
              </a:rPr>
              <a:t>“REFORMA” DA PREVIDÊNCIA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sz="3600" b="1" i="1" dirty="0" smtClean="0"/>
              <a:t>Um </a:t>
            </a:r>
            <a:r>
              <a:rPr lang="pt-BR" sz="3600" b="1" i="1" dirty="0"/>
              <a:t>professor que começou trabalhar no ensino infantil aos 25 anos completará 25 anos de contribuição </a:t>
            </a:r>
            <a:r>
              <a:rPr lang="pt-BR" sz="3600" b="1" i="1" dirty="0">
                <a:solidFill>
                  <a:srgbClr val="C00000"/>
                </a:solidFill>
              </a:rPr>
              <a:t>(se trabalhar </a:t>
            </a:r>
            <a:r>
              <a:rPr lang="pt-BR" sz="3600" b="1" i="1" dirty="0" smtClean="0">
                <a:solidFill>
                  <a:srgbClr val="C00000"/>
                </a:solidFill>
              </a:rPr>
              <a:t>ininterruptamente, o que é praticamente impossível e mais difícil agora depois de aprovada a Reforma Trabalhista) </a:t>
            </a:r>
            <a:r>
              <a:rPr lang="pt-BR" sz="3600" b="1" i="1" dirty="0"/>
              <a:t>aos 50 anos. Para se aposentar, terá que trabalhar mais 10 anos num mercado que já não mais emprega nessa faixa etária...</a:t>
            </a:r>
          </a:p>
          <a:p>
            <a:r>
              <a:rPr lang="pt-BR" sz="3600" b="1" i="1" dirty="0">
                <a:solidFill>
                  <a:srgbClr val="C00000"/>
                </a:solidFill>
              </a:rPr>
              <a:t>As mulheres</a:t>
            </a:r>
            <a:r>
              <a:rPr lang="pt-BR" sz="3600" b="1" i="1" dirty="0"/>
              <a:t>, que começam a trabalhar mais cedo, serão ainda mais penalizadas...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5008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rgbClr val="C00000"/>
                </a:solidFill>
              </a:rPr>
              <a:t>“REFORMA” DA PREVIDÊNCIA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 </a:t>
            </a:r>
            <a:r>
              <a:rPr lang="pt-BR" sz="4000" dirty="0" smtClean="0"/>
              <a:t>Qual é a realidade hoje do mercado de trabalho no setor privado de ensino? </a:t>
            </a:r>
          </a:p>
          <a:p>
            <a:endParaRPr lang="pt-BR" sz="4000" dirty="0"/>
          </a:p>
          <a:p>
            <a:endParaRPr lang="pt-BR" sz="4000" dirty="0" smtClean="0"/>
          </a:p>
          <a:p>
            <a:endParaRPr lang="pt-BR" sz="4000" dirty="0" smtClean="0"/>
          </a:p>
          <a:p>
            <a:pPr lvl="1"/>
            <a:endParaRPr lang="pt-BR" sz="3600" dirty="0" smtClean="0"/>
          </a:p>
          <a:p>
            <a:pPr marL="0" indent="0" algn="ctr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20" name="Espaço Reservado para Conteúdo 2"/>
          <p:cNvSpPr txBox="1">
            <a:spLocks/>
          </p:cNvSpPr>
          <p:nvPr/>
        </p:nvSpPr>
        <p:spPr>
          <a:xfrm>
            <a:off x="6214872" y="7307897"/>
            <a:ext cx="1972783" cy="3745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pic>
        <p:nvPicPr>
          <p:cNvPr id="21" name="Picture 8" descr="Resultado de imagem para impacto aposentadoria professor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737" y="2956560"/>
            <a:ext cx="57245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9742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rgbClr val="C00000"/>
                </a:solidFill>
              </a:rPr>
              <a:t>“REFORMA” DA PREVIDÊNCIA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4000" dirty="0" smtClean="0">
                <a:solidFill>
                  <a:srgbClr val="C00000"/>
                </a:solidFill>
              </a:rPr>
              <a:t>*</a:t>
            </a:r>
            <a:r>
              <a:rPr lang="pt-BR" sz="4000" dirty="0" smtClean="0"/>
              <a:t>De </a:t>
            </a:r>
            <a:r>
              <a:rPr lang="pt-BR" sz="4000" dirty="0"/>
              <a:t>acordo com a Pesquisa Internacional realizada em 2014 pela OCDE e coordenada pelo Instituto Anísio Teixeira (Inep) </a:t>
            </a:r>
            <a:r>
              <a:rPr lang="pt-BR" sz="4000" dirty="0">
                <a:solidFill>
                  <a:srgbClr val="095BFF"/>
                </a:solidFill>
              </a:rPr>
              <a:t>o professor típico brasileiro é mulher (71%) e tem 39 anos de idade</a:t>
            </a:r>
            <a:r>
              <a:rPr lang="pt-BR" sz="4000" dirty="0"/>
              <a:t>. </a:t>
            </a:r>
            <a:endParaRPr lang="pt-BR" sz="4000" dirty="0" smtClean="0"/>
          </a:p>
          <a:p>
            <a:pPr marL="0" indent="0">
              <a:buNone/>
            </a:pPr>
            <a:r>
              <a:rPr lang="pt-BR" sz="4000" dirty="0" smtClean="0"/>
              <a:t>O </a:t>
            </a:r>
            <a:r>
              <a:rPr lang="pt-BR" sz="4000" dirty="0"/>
              <a:t>que mostra </a:t>
            </a:r>
            <a:r>
              <a:rPr lang="pt-BR" sz="4000" dirty="0" smtClean="0"/>
              <a:t>que, nós, </a:t>
            </a:r>
            <a:r>
              <a:rPr lang="pt-BR" sz="4000" dirty="0"/>
              <a:t>professores estaremos entre os mais afetados.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675893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715</Words>
  <Application>Microsoft Office PowerPoint</Application>
  <PresentationFormat>Widescreen</PresentationFormat>
  <Paragraphs>89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Maiandra GD</vt:lpstr>
      <vt:lpstr>Tema do Office</vt:lpstr>
      <vt:lpstr>Apresentação do PowerPoint</vt:lpstr>
      <vt:lpstr>A ORIGEM HISTÓRICA DO TRATAMENTO DIFERENCIADO PARA O PROFESSOR E SUAS JUSTIFICATIVAS</vt:lpstr>
      <vt:lpstr>A ORIGEM HISTÓRICA DO TRATAMENTO DIFERENCIADO PARA O PROFESSOR</vt:lpstr>
      <vt:lpstr>“REFORMA” DA PREVIDÊNCIA</vt:lpstr>
      <vt:lpstr>“REFORMA” DA PREVIDÊNCIA</vt:lpstr>
      <vt:lpstr>“REFORMA” DA PREVIDÊNCIA</vt:lpstr>
      <vt:lpstr>“REFORMA” DA PREVIDÊNCIA</vt:lpstr>
      <vt:lpstr>“REFORMA” DA PREVIDÊNCIA</vt:lpstr>
      <vt:lpstr>“REFORMA” DA PREVIDÊNCIA</vt:lpstr>
      <vt:lpstr>“REFORMA” DA PREVIDÊNCIA</vt:lpstr>
      <vt:lpstr>A SITUAÇÃO SE AGRAVA COM OS FATORES DE RISCO QUE AFETAM A SAÚDE DO PROFESSOR</vt:lpstr>
      <vt:lpstr>CONDIÇÕES DE TRABALHO NA REALIDADE ATUAL DO PROFESSOR</vt:lpstr>
      <vt:lpstr>CONSEQUÊNCIAS SOBRE A SAÚDE E O TRABALHO DO PROFESSOR NA REDE PRIVADA</vt:lpstr>
      <vt:lpstr>CONSEQUÊNCIAS SOBRE A SAÚDE E O TRABALHO DO PROFESSOR NA REDE PRIVADA</vt:lpstr>
      <vt:lpstr> OUTROS FATORES QUE CONTRIBUEM PARA O ADOECIMENTO DO PROFESSOR </vt:lpstr>
      <vt:lpstr>VEJAM O TAMANHO DO PREJUÍZO...</vt:lpstr>
      <vt:lpstr> A IMPORTÂNCIA DO PROFESSOR NA SOCIEDADE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ASSESSORIA CONTRICOM</dc:creator>
  <cp:lastModifiedBy>Christiano de Oliveira Emery</cp:lastModifiedBy>
  <cp:revision>194</cp:revision>
  <cp:lastPrinted>2017-08-01T12:13:31Z</cp:lastPrinted>
  <dcterms:created xsi:type="dcterms:W3CDTF">2015-01-29T14:48:27Z</dcterms:created>
  <dcterms:modified xsi:type="dcterms:W3CDTF">2017-08-01T12:13:53Z</dcterms:modified>
</cp:coreProperties>
</file>