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300" r:id="rId3"/>
    <p:sldId id="291" r:id="rId4"/>
    <p:sldId id="262" r:id="rId5"/>
    <p:sldId id="289" r:id="rId6"/>
    <p:sldId id="292" r:id="rId7"/>
    <p:sldId id="287" r:id="rId8"/>
    <p:sldId id="263" r:id="rId9"/>
    <p:sldId id="265" r:id="rId10"/>
    <p:sldId id="280" r:id="rId11"/>
    <p:sldId id="301" r:id="rId12"/>
    <p:sldId id="281" r:id="rId13"/>
    <p:sldId id="285" r:id="rId14"/>
    <p:sldId id="269" r:id="rId15"/>
    <p:sldId id="298" r:id="rId16"/>
    <p:sldId id="267" r:id="rId17"/>
    <p:sldId id="279" r:id="rId18"/>
    <p:sldId id="283" r:id="rId19"/>
    <p:sldId id="284" r:id="rId20"/>
    <p:sldId id="270" r:id="rId21"/>
    <p:sldId id="275" r:id="rId22"/>
    <p:sldId id="271" r:id="rId23"/>
    <p:sldId id="272" r:id="rId24"/>
    <p:sldId id="274" r:id="rId25"/>
    <p:sldId id="288" r:id="rId26"/>
    <p:sldId id="297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8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9AEB1-39C2-48DE-902D-47790DFA7D3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423C0-CE65-4E32-99D4-52301265171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4A7FE-492D-432E-87B7-69BA81450E74}" type="datetimeFigureOut">
              <a:rPr lang="pt-BR" smtClean="0"/>
              <a:pPr/>
              <a:t>19/03/2015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E4B43-F759-4EE3-80F4-3017FE8CE3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sema.mt.gov.br\documentos\SEMA\Gabinetes\Gab Adj Mudancas Climaticas\2015\FOTOS PANTANAL\cheia_pantanal_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70433" cy="6858000"/>
          </a:xfrm>
          <a:prstGeom prst="rect">
            <a:avLst/>
          </a:prstGeom>
          <a:noFill/>
        </p:spPr>
      </p:pic>
      <p:pic>
        <p:nvPicPr>
          <p:cNvPr id="15" name="Picture 14" descr="MT.ps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8200" y="0"/>
            <a:ext cx="5765800" cy="559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1556792"/>
            <a:ext cx="9190038" cy="1080120"/>
          </a:xfrm>
          <a:prstGeom prst="rect">
            <a:avLst/>
          </a:prstGeom>
          <a:solidFill>
            <a:schemeClr val="bg1">
              <a:alpha val="76077"/>
            </a:scheme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pt-BR">
              <a:solidFill>
                <a:srgbClr val="FFFFFF"/>
              </a:solidFill>
              <a:latin typeface="Calibri" pitchFamily="34" charset="0"/>
              <a:ea typeface="ＭＳ Ｐゴシック" pitchFamily="-110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484784"/>
            <a:ext cx="9144000" cy="13234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cap="all" spc="-3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Biodiversidade, Crise e perspectiva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cap="all" spc="-3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Bioma Pantanal</a:t>
            </a:r>
            <a:endParaRPr lang="pt-BR" sz="4000" b="1" cap="all" spc="-30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Unidades de Conservação no Bioma Pantanal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 descr="D:\USERS\lindaura\Downloads\MAPA_BIOMA_PANTA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6237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30147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ictoriaarruda\Documents\Apresentação Senado\Ferramosca\Fotos Ninhais\371 Ninhal da Cabecei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323528" y="4293096"/>
            <a:ext cx="8424936" cy="2350614"/>
          </a:xfrm>
          <a:prstGeom prst="rect">
            <a:avLst/>
          </a:prstGeom>
          <a:solidFill>
            <a:schemeClr val="accent1">
              <a:lumMod val="20000"/>
              <a:lumOff val="80000"/>
              <a:alpha val="6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Foram monitorados de 2006 a 2013, 49 </a:t>
            </a:r>
            <a:r>
              <a:rPr lang="pt-BR" sz="2400" b="1" dirty="0" err="1" smtClean="0">
                <a:solidFill>
                  <a:schemeClr val="tx2">
                    <a:lumMod val="75000"/>
                  </a:schemeClr>
                </a:solidFill>
              </a:rPr>
              <a:t>ninhais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 no Pantanal distribuídos nos municípios de </a:t>
            </a:r>
            <a:r>
              <a:rPr lang="pt-BR" sz="2400" b="1" dirty="0" err="1" smtClean="0">
                <a:solidFill>
                  <a:schemeClr val="tx2">
                    <a:lumMod val="75000"/>
                  </a:schemeClr>
                </a:solidFill>
              </a:rPr>
              <a:t>Poconé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, Barão de </a:t>
            </a:r>
            <a:r>
              <a:rPr lang="pt-BR" sz="2400" b="1" dirty="0" err="1" smtClean="0">
                <a:solidFill>
                  <a:schemeClr val="tx2">
                    <a:lumMod val="75000"/>
                  </a:schemeClr>
                </a:solidFill>
              </a:rPr>
              <a:t>Melgaço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, Cáceres, </a:t>
            </a:r>
            <a:r>
              <a:rPr lang="pt-BR" sz="2400" b="1" dirty="0" err="1" smtClean="0">
                <a:solidFill>
                  <a:schemeClr val="tx2">
                    <a:lumMod val="75000"/>
                  </a:schemeClr>
                </a:solidFill>
              </a:rPr>
              <a:t>Nª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BR" sz="2400" b="1" dirty="0" err="1" smtClean="0">
                <a:solidFill>
                  <a:schemeClr val="tx2">
                    <a:lumMod val="75000"/>
                  </a:schemeClr>
                </a:solidFill>
              </a:rPr>
              <a:t>Srª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 do Livramento e Santo Antônio de </a:t>
            </a:r>
            <a:r>
              <a:rPr lang="pt-BR" sz="2400" b="1" dirty="0" err="1" smtClean="0">
                <a:solidFill>
                  <a:schemeClr val="tx2">
                    <a:lumMod val="75000"/>
                  </a:schemeClr>
                </a:solidFill>
              </a:rPr>
              <a:t>Leverger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ctr"/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Foi publicado o livro “</a:t>
            </a:r>
            <a:r>
              <a:rPr lang="pt-BR" sz="2400" b="1" dirty="0" err="1" smtClean="0">
                <a:solidFill>
                  <a:schemeClr val="tx2">
                    <a:lumMod val="75000"/>
                  </a:schemeClr>
                </a:solidFill>
              </a:rPr>
              <a:t>Ninhais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 do Pantanal Mato-grossense: guia de conservação dos viveiros naturais de aves aquáticas”</a:t>
            </a:r>
            <a:endParaRPr lang="pt-BR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Mapeamento de Ninhais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0147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ictoriaarruda\Documents\Apresentação Senado\Ferramosca\Fotos Piracema\DSC093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048" cy="685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ictoriaarruda\Documents\Apresentação Senado\Ferramosca\Fotos Piracema\DSC031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048" cy="685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611560" y="5157192"/>
            <a:ext cx="8136904" cy="1384995"/>
          </a:xfrm>
          <a:prstGeom prst="rect">
            <a:avLst/>
          </a:prstGeom>
          <a:solidFill>
            <a:schemeClr val="accent1">
              <a:lumMod val="20000"/>
              <a:lumOff val="80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O monitoramento do </a:t>
            </a:r>
            <a:r>
              <a:rPr lang="pt-BR" sz="2800" b="1" dirty="0">
                <a:solidFill>
                  <a:schemeClr val="tx2">
                    <a:lumMod val="75000"/>
                  </a:schemeClr>
                </a:solidFill>
              </a:rPr>
              <a:t>ciclo reprodutivo de peixes </a:t>
            </a:r>
            <a:r>
              <a:rPr lang="pt-BR" sz="2800" b="1" dirty="0" err="1" smtClean="0">
                <a:solidFill>
                  <a:schemeClr val="tx2">
                    <a:lumMod val="75000"/>
                  </a:schemeClr>
                </a:solidFill>
              </a:rPr>
              <a:t>migradores</a:t>
            </a:r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</a:rPr>
              <a:t> de interesse econômico para subsidiar a definição do período de piracema.</a:t>
            </a:r>
            <a:endParaRPr lang="pt-BR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Monitoramento dos Peixes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6597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sema.mt.gov.br\documentos\SEMA\Gabinetes\Gab Adj Mudancas Climaticas\2015\FOTOS PANTANAL\cheia_pantanal_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70433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1052736"/>
            <a:ext cx="9144000" cy="144655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b="1" cap="all" spc="-3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Crise no Bioma Pantanal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4000" b="1" cap="all" spc="-30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Qualidade da Água do Pantanal Mato-grossense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137" y="692696"/>
            <a:ext cx="8467725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143636" y="135729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37  pontos de coleta</a:t>
            </a:r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Qualidade da Água do Pantanal Mato-grossense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84" y="1350218"/>
            <a:ext cx="4229100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8"/>
            <a:ext cx="4219575" cy="520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746" y="741979"/>
            <a:ext cx="3800475" cy="51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03577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Desmatamento nos Biomas de Mato Grosso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87286" y="3861048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Fonte: SEMA, 2013.</a:t>
            </a:r>
            <a:endParaRPr lang="pt-BR" sz="1600" b="1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266" y="1772816"/>
            <a:ext cx="870735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Focos de Calor no Pantanal Mato-grossense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1192" y="3522494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Fonte: SEMA, 2015.</a:t>
            </a:r>
            <a:endParaRPr lang="pt-BR" sz="16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940" y="1958586"/>
            <a:ext cx="8916119" cy="128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32168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Impactos ambientais no Pantanal Mato-grossense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Justiça proíbe novas concessões para a construção de usinas no Pantan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7"/>
            <a:ext cx="4211960" cy="3103549"/>
          </a:xfrm>
          <a:prstGeom prst="rect">
            <a:avLst/>
          </a:prstGeom>
          <a:noFill/>
        </p:spPr>
      </p:pic>
      <p:pic>
        <p:nvPicPr>
          <p:cNvPr id="1028" name="Picture 4" descr="http://www.klickeducacao.com.br/Klick_Portal/Enciclopedia/images/Br/4212/15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620688"/>
            <a:ext cx="4932040" cy="3412972"/>
          </a:xfrm>
          <a:prstGeom prst="rect">
            <a:avLst/>
          </a:prstGeom>
          <a:noFill/>
        </p:spPr>
      </p:pic>
      <p:pic>
        <p:nvPicPr>
          <p:cNvPr id="1030" name="Picture 6" descr="http://www.cmbconsultoria.com.br/wp-content/gallery/ecovillasmonset07/Figura-5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17032"/>
            <a:ext cx="4223942" cy="3140967"/>
          </a:xfrm>
          <a:prstGeom prst="rect">
            <a:avLst/>
          </a:prstGeom>
          <a:noFill/>
        </p:spPr>
      </p:pic>
      <p:pic>
        <p:nvPicPr>
          <p:cNvPr id="1032" name="Picture 8" descr="Trinta e nove reeducandos de Mato Grosso participam do mutirão de limpeza da Baía de Chacororé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3717032"/>
            <a:ext cx="4932040" cy="3281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32168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sema.mt.gov.br\documentos\SEMA\Gabinetes\Gab Adj Mudancas Climaticas\2015\FOTOS PANTANAL\cheia_pantanal_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370433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764704"/>
            <a:ext cx="9144000" cy="138499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400" b="1" cap="all" spc="-30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Perspectiva do Bioma Pantanal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4000" b="1" cap="all" spc="-30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9" descr="1152314_38307617.jpg"/>
          <p:cNvPicPr>
            <a:picLocks noChangeAspect="1"/>
          </p:cNvPicPr>
          <p:nvPr/>
        </p:nvPicPr>
        <p:blipFill>
          <a:blip r:embed="rId2" cstate="print"/>
          <a:srcRect r="12727"/>
          <a:stretch>
            <a:fillRect/>
          </a:stretch>
        </p:blipFill>
        <p:spPr bwMode="auto">
          <a:xfrm>
            <a:off x="0" y="-127000"/>
            <a:ext cx="9144000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ound Diagonal Corner Rectangle 26"/>
          <p:cNvSpPr/>
          <p:nvPr/>
        </p:nvSpPr>
        <p:spPr>
          <a:xfrm>
            <a:off x="457200" y="2445423"/>
            <a:ext cx="2747964" cy="3726777"/>
          </a:xfrm>
          <a:prstGeom prst="round2DiagRect">
            <a:avLst/>
          </a:prstGeom>
          <a:effectLst>
            <a:outerShdw blurRad="76200" dir="18900000" sy="23000" kx="-1200000" algn="bl" rotWithShape="0">
              <a:srgbClr val="000000">
                <a:alpha val="1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20" name="Picture 19" descr="CorcovadoTrail00D.jpg"/>
          <p:cNvPicPr>
            <a:picLocks noChangeAspect="1"/>
          </p:cNvPicPr>
          <p:nvPr/>
        </p:nvPicPr>
        <p:blipFill>
          <a:blip r:embed="rId3" cstate="print"/>
          <a:srcRect t="51111" b="36767"/>
          <a:stretch>
            <a:fillRect/>
          </a:stretch>
        </p:blipFill>
        <p:spPr>
          <a:xfrm>
            <a:off x="287979" y="272181"/>
            <a:ext cx="6837667" cy="621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 descr="2a4ef89a1f9f7ce09aa3116075699c56.jpg"/>
          <p:cNvPicPr>
            <a:picLocks noChangeAspect="1"/>
          </p:cNvPicPr>
          <p:nvPr/>
        </p:nvPicPr>
        <p:blipFill>
          <a:blip r:embed="rId4" cstate="print"/>
          <a:srcRect t="51529" b="36235"/>
          <a:stretch>
            <a:fillRect/>
          </a:stretch>
        </p:blipFill>
        <p:spPr>
          <a:xfrm>
            <a:off x="1165164" y="762000"/>
            <a:ext cx="6852871" cy="552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222" name="CaixaDeTexto 7"/>
          <p:cNvSpPr txBox="1">
            <a:spLocks noChangeArrowheads="1"/>
          </p:cNvSpPr>
          <p:nvPr/>
        </p:nvSpPr>
        <p:spPr bwMode="auto">
          <a:xfrm>
            <a:off x="0" y="6457950"/>
            <a:ext cx="33575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8" rIns="91438" bIns="45718">
            <a:spAutoFit/>
          </a:bodyPr>
          <a:lstStyle/>
          <a:p>
            <a:pPr defTabSz="457200"/>
            <a:r>
              <a:rPr lang="pt-BR" sz="1000">
                <a:ea typeface="ＭＳ Ｐゴシック" pitchFamily="-110" charset="-128"/>
              </a:rPr>
              <a:t>Fonte: IBGE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09600" y="3090863"/>
            <a:ext cx="3097213" cy="708025"/>
            <a:chOff x="762002" y="3124200"/>
            <a:chExt cx="3097213" cy="707884"/>
          </a:xfrm>
        </p:grpSpPr>
        <p:sp>
          <p:nvSpPr>
            <p:cNvPr id="9235" name="Text Box 10"/>
            <p:cNvSpPr txBox="1">
              <a:spLocks noChangeArrowheads="1"/>
            </p:cNvSpPr>
            <p:nvPr/>
          </p:nvSpPr>
          <p:spPr bwMode="auto">
            <a:xfrm>
              <a:off x="1193802" y="3124200"/>
              <a:ext cx="2665413" cy="707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45718" rIns="18000" bIns="45718">
              <a:spAutoFit/>
            </a:bodyPr>
            <a:lstStyle/>
            <a:p>
              <a:pPr defTabSz="457200"/>
              <a:r>
                <a:rPr lang="pt-BR" sz="2000">
                  <a:solidFill>
                    <a:srgbClr val="000000"/>
                  </a:solidFill>
                  <a:latin typeface="Calibri" pitchFamily="34" charset="0"/>
                  <a:ea typeface="ＭＳ Ｐゴシック" pitchFamily="-110" charset="-128"/>
                </a:rPr>
                <a:t>Bioma </a:t>
              </a:r>
            </a:p>
            <a:p>
              <a:pPr defTabSz="457200"/>
              <a:r>
                <a:rPr lang="pt-BR" sz="2000">
                  <a:solidFill>
                    <a:srgbClr val="000000"/>
                  </a:solidFill>
                  <a:latin typeface="Calibri" pitchFamily="34" charset="0"/>
                  <a:ea typeface="ＭＳ Ｐゴシック" pitchFamily="-110" charset="-128"/>
                </a:rPr>
                <a:t>AMAZÔNIA – </a:t>
              </a:r>
              <a:r>
                <a:rPr lang="pt-BR" sz="2000" b="1">
                  <a:solidFill>
                    <a:srgbClr val="000000"/>
                  </a:solidFill>
                  <a:latin typeface="Calibri" pitchFamily="34" charset="0"/>
                  <a:ea typeface="ＭＳ Ｐゴシック" pitchFamily="-110" charset="-128"/>
                </a:rPr>
                <a:t>53%</a:t>
              </a:r>
            </a:p>
          </p:txBody>
        </p:sp>
        <p:sp>
          <p:nvSpPr>
            <p:cNvPr id="39942" name="Rectangle 11"/>
            <p:cNvSpPr>
              <a:spLocks noChangeArrowheads="1"/>
            </p:cNvSpPr>
            <p:nvPr/>
          </p:nvSpPr>
          <p:spPr bwMode="auto">
            <a:xfrm>
              <a:off x="762002" y="3124200"/>
              <a:ext cx="358775" cy="307914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91438" tIns="45718" rIns="91438" bIns="45718" anchor="ctr">
              <a:spAutoFit/>
            </a:bodyPr>
            <a:lstStyle/>
            <a:p>
              <a:pPr defTabSz="457200">
                <a:defRPr/>
              </a:pPr>
              <a:endParaRPr lang="pt-BR" sz="1400">
                <a:solidFill>
                  <a:srgbClr val="FFFFFF"/>
                </a:solidFill>
                <a:latin typeface="Calibri" pitchFamily="34" charset="0"/>
                <a:ea typeface="ＭＳ Ｐゴシック" pitchFamily="-110" charset="-128"/>
              </a:endParaRP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609600" y="3929063"/>
            <a:ext cx="3095625" cy="701675"/>
            <a:chOff x="762002" y="3962400"/>
            <a:chExt cx="3095623" cy="701533"/>
          </a:xfrm>
        </p:grpSpPr>
        <p:sp>
          <p:nvSpPr>
            <p:cNvPr id="9233" name="Text Box 13"/>
            <p:cNvSpPr txBox="1">
              <a:spLocks noChangeArrowheads="1"/>
            </p:cNvSpPr>
            <p:nvPr/>
          </p:nvSpPr>
          <p:spPr bwMode="auto">
            <a:xfrm>
              <a:off x="1192215" y="3962400"/>
              <a:ext cx="2665410" cy="701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45718" rIns="18000" bIns="45718">
              <a:spAutoFit/>
            </a:bodyPr>
            <a:lstStyle/>
            <a:p>
              <a:pPr defTabSz="457200"/>
              <a:r>
                <a:rPr lang="pt-BR" sz="2000">
                  <a:solidFill>
                    <a:srgbClr val="000000"/>
                  </a:solidFill>
                  <a:latin typeface="Calibri" pitchFamily="34" charset="0"/>
                  <a:ea typeface="ＭＳ Ｐゴシック" pitchFamily="-110" charset="-128"/>
                </a:rPr>
                <a:t>Bioma</a:t>
              </a:r>
            </a:p>
            <a:p>
              <a:pPr defTabSz="457200"/>
              <a:r>
                <a:rPr lang="pt-BR" sz="2000">
                  <a:solidFill>
                    <a:srgbClr val="000000"/>
                  </a:solidFill>
                  <a:latin typeface="Calibri" pitchFamily="34" charset="0"/>
                  <a:ea typeface="ＭＳ Ｐゴシック" pitchFamily="-110" charset="-128"/>
                </a:rPr>
                <a:t>CERRADO – </a:t>
              </a:r>
              <a:r>
                <a:rPr lang="pt-BR" sz="2000" b="1">
                  <a:solidFill>
                    <a:srgbClr val="000000"/>
                  </a:solidFill>
                  <a:latin typeface="Calibri" pitchFamily="34" charset="0"/>
                  <a:ea typeface="ＭＳ Ｐゴシック" pitchFamily="-110" charset="-128"/>
                </a:rPr>
                <a:t>40%</a:t>
              </a:r>
            </a:p>
          </p:txBody>
        </p:sp>
        <p:sp>
          <p:nvSpPr>
            <p:cNvPr id="39944" name="Rectangle 14"/>
            <p:cNvSpPr>
              <a:spLocks noChangeArrowheads="1"/>
            </p:cNvSpPr>
            <p:nvPr/>
          </p:nvSpPr>
          <p:spPr bwMode="auto">
            <a:xfrm>
              <a:off x="762002" y="4114769"/>
              <a:ext cx="358775" cy="307913"/>
            </a:xfrm>
            <a:prstGeom prst="rect">
              <a:avLst/>
            </a:prstGeom>
            <a:gradFill rotWithShape="1">
              <a:gsLst>
                <a:gs pos="0">
                  <a:srgbClr val="FFE5E5"/>
                </a:gs>
                <a:gs pos="64999">
                  <a:srgbClr val="FFBEBD"/>
                </a:gs>
                <a:gs pos="100000">
                  <a:srgbClr val="FFA2A1"/>
                </a:gs>
              </a:gsLst>
              <a:lin ang="5400000" scaled="1"/>
            </a:gradFill>
            <a:ln w="9525">
              <a:solidFill>
                <a:srgbClr val="BE4B48"/>
              </a:solidFill>
              <a:miter lim="800000"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lIns="91438" tIns="45718" rIns="91438" bIns="45718" anchor="ctr">
              <a:spAutoFit/>
            </a:bodyPr>
            <a:lstStyle/>
            <a:p>
              <a:pPr defTabSz="457200">
                <a:defRPr/>
              </a:pPr>
              <a:endParaRPr lang="pt-BR" sz="1400">
                <a:solidFill>
                  <a:srgbClr val="000000"/>
                </a:solidFill>
                <a:latin typeface="Calibri" pitchFamily="34" charset="0"/>
                <a:ea typeface="ＭＳ Ｐゴシック" pitchFamily="-110" charset="-128"/>
              </a:endParaRPr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609600" y="4854575"/>
            <a:ext cx="3097213" cy="701675"/>
            <a:chOff x="762002" y="4888472"/>
            <a:chExt cx="3097213" cy="701533"/>
          </a:xfrm>
        </p:grpSpPr>
        <p:sp>
          <p:nvSpPr>
            <p:cNvPr id="9231" name="Text Box 16"/>
            <p:cNvSpPr txBox="1">
              <a:spLocks noChangeArrowheads="1"/>
            </p:cNvSpPr>
            <p:nvPr/>
          </p:nvSpPr>
          <p:spPr bwMode="auto">
            <a:xfrm>
              <a:off x="1193802" y="4888472"/>
              <a:ext cx="2665413" cy="701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8000" tIns="45718" rIns="18000" bIns="45718">
              <a:spAutoFit/>
            </a:bodyPr>
            <a:lstStyle/>
            <a:p>
              <a:pPr defTabSz="457200"/>
              <a:r>
                <a:rPr lang="pt-BR" sz="2000">
                  <a:solidFill>
                    <a:srgbClr val="000000"/>
                  </a:solidFill>
                  <a:latin typeface="Calibri" pitchFamily="34" charset="0"/>
                  <a:ea typeface="ＭＳ Ｐゴシック" pitchFamily="-110" charset="-128"/>
                </a:rPr>
                <a:t>Bioma</a:t>
              </a:r>
            </a:p>
            <a:p>
              <a:pPr defTabSz="457200"/>
              <a:r>
                <a:rPr lang="pt-BR" sz="2000">
                  <a:solidFill>
                    <a:srgbClr val="000000"/>
                  </a:solidFill>
                  <a:latin typeface="Calibri" pitchFamily="34" charset="0"/>
                  <a:ea typeface="ＭＳ Ｐゴシック" pitchFamily="-110" charset="-128"/>
                </a:rPr>
                <a:t>PANTANAL  – </a:t>
              </a:r>
              <a:r>
                <a:rPr lang="pt-BR" sz="2000" b="1">
                  <a:solidFill>
                    <a:srgbClr val="000000"/>
                  </a:solidFill>
                  <a:latin typeface="Calibri" pitchFamily="34" charset="0"/>
                  <a:ea typeface="ＭＳ Ｐゴシック" pitchFamily="-110" charset="-128"/>
                </a:rPr>
                <a:t>7 %</a:t>
              </a:r>
            </a:p>
          </p:txBody>
        </p:sp>
        <p:sp>
          <p:nvSpPr>
            <p:cNvPr id="39946" name="Rectangle 17"/>
            <p:cNvSpPr>
              <a:spLocks noChangeArrowheads="1"/>
            </p:cNvSpPr>
            <p:nvPr/>
          </p:nvSpPr>
          <p:spPr bwMode="auto">
            <a:xfrm>
              <a:off x="762002" y="4888472"/>
              <a:ext cx="358775" cy="307913"/>
            </a:xfrm>
            <a:prstGeom prst="rect">
              <a:avLst/>
            </a:prstGeom>
            <a:gradFill rotWithShape="1">
              <a:gsLst>
                <a:gs pos="0">
                  <a:srgbClr val="F5FFE6"/>
                </a:gs>
                <a:gs pos="64999">
                  <a:srgbClr val="E4FDC2"/>
                </a:gs>
                <a:gs pos="100000">
                  <a:srgbClr val="DAFDA7"/>
                </a:gs>
              </a:gsLst>
              <a:lin ang="5400000" scaled="1"/>
            </a:gradFill>
            <a:ln w="9525">
              <a:solidFill>
                <a:srgbClr val="98B954"/>
              </a:solidFill>
              <a:miter lim="800000"/>
              <a:headEnd/>
              <a:tailEnd/>
            </a:ln>
            <a:effectLst>
              <a:outerShdw dist="20000" dir="5400000" rotWithShape="0">
                <a:srgbClr val="808080">
                  <a:alpha val="37999"/>
                </a:srgbClr>
              </a:outerShdw>
            </a:effectLst>
          </p:spPr>
          <p:txBody>
            <a:bodyPr lIns="91438" tIns="45718" rIns="91438" bIns="45718" anchor="ctr">
              <a:spAutoFit/>
            </a:bodyPr>
            <a:lstStyle/>
            <a:p>
              <a:pPr defTabSz="457200">
                <a:defRPr/>
              </a:pPr>
              <a:endParaRPr lang="pt-BR" sz="1400">
                <a:solidFill>
                  <a:srgbClr val="000000"/>
                </a:solidFill>
                <a:latin typeface="Calibri" pitchFamily="34" charset="0"/>
                <a:ea typeface="ＭＳ Ｐゴシック" pitchFamily="-110" charset="-128"/>
              </a:endParaRPr>
            </a:p>
          </p:txBody>
        </p:sp>
      </p:grpSp>
      <p:pic>
        <p:nvPicPr>
          <p:cNvPr id="23" name="Picture 22" descr="dd987e218648a42f530e5751dd436b38.jpg"/>
          <p:cNvPicPr>
            <a:picLocks noChangeAspect="1"/>
          </p:cNvPicPr>
          <p:nvPr/>
        </p:nvPicPr>
        <p:blipFill>
          <a:blip r:embed="rId5" cstate="print"/>
          <a:srcRect t="75147" b="10059"/>
          <a:stretch>
            <a:fillRect/>
          </a:stretch>
        </p:blipFill>
        <p:spPr>
          <a:xfrm flipH="1">
            <a:off x="1740196" y="1239736"/>
            <a:ext cx="6852871" cy="675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 descr="tela 23-1.psd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1447800"/>
            <a:ext cx="5422900" cy="515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y="23000" kx="-1199993" algn="bl" rotWithShape="0">
              <a:srgbClr val="808080">
                <a:alpha val="14999"/>
              </a:srgbClr>
            </a:outerShdw>
          </a:effectLst>
        </p:spPr>
      </p:pic>
      <p:pic>
        <p:nvPicPr>
          <p:cNvPr id="18" name="Picture 17" descr="tela 23-4.psd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2988" y="1509713"/>
            <a:ext cx="5154612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tela 23-3.psd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98950" y="2779713"/>
            <a:ext cx="4330700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tela 23-2.psd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00588" y="5233988"/>
            <a:ext cx="18796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Atividades  Produtivas Sustentáveis no Pantanal 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6" name="Picture 4" descr="http://1.bp.blogspot.com/-LBI0lFbC-Ao/Tcbsrgf9PEI/AAAAAAAAAa0/vYHxTKNdfEQ/s1600/fotos+cavalgadas+no+pantanal+mario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5472608" cy="4104456"/>
          </a:xfrm>
          <a:prstGeom prst="rect">
            <a:avLst/>
          </a:prstGeom>
          <a:noFill/>
        </p:spPr>
      </p:pic>
      <p:pic>
        <p:nvPicPr>
          <p:cNvPr id="23568" name="Picture 16" descr="&#10;                Dia de peão no Refúgio Ecológico Caiman, Pantanal Sul, Mato Grosso do Sul&#10;             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804" y="3645024"/>
            <a:ext cx="5500196" cy="3645024"/>
          </a:xfrm>
          <a:prstGeom prst="rect">
            <a:avLst/>
          </a:prstGeom>
          <a:noFill/>
        </p:spPr>
      </p:pic>
      <p:sp>
        <p:nvSpPr>
          <p:cNvPr id="12" name="CaixaDeTexto 11"/>
          <p:cNvSpPr txBox="1"/>
          <p:nvPr/>
        </p:nvSpPr>
        <p:spPr>
          <a:xfrm>
            <a:off x="5652120" y="1484784"/>
            <a:ext cx="30243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Melhoria da rentabilidade da Pecuária Extensiva Pantaneira</a:t>
            </a:r>
            <a:endParaRPr lang="pt-BR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Atividades Produtivas Sustentáveis no Pantanal 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64" name="Picture 12" descr="http://upload.wikimedia.org/wikipedia/commons/5/5b/Fisherman_with_a_big_catfi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5472776" cy="4149081"/>
          </a:xfrm>
          <a:prstGeom prst="rect">
            <a:avLst/>
          </a:prstGeom>
          <a:noFill/>
        </p:spPr>
      </p:pic>
      <p:pic>
        <p:nvPicPr>
          <p:cNvPr id="29698" name="Picture 2" descr="http://www.primeirahora.com.br/fotos-noticias/pesc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3402" y="548680"/>
            <a:ext cx="5400598" cy="3456384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395536" y="1268760"/>
            <a:ext cx="2952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Sustentabilidade da Pesca Profissional</a:t>
            </a:r>
            <a:endParaRPr lang="pt-BR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Atividades Produtivas Sustentáveis no Pantanal 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78" name="Picture 2" descr="&#10;                Caminhada durante a floração das piúvas no Refúgio Ecológico Caiman, Pantanal Sul, Mato Grosso do Sul&#10;             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76512" y="548681"/>
            <a:ext cx="9520512" cy="6309319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5436096" y="1340768"/>
            <a:ext cx="2952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Turismo de Observação</a:t>
            </a:r>
            <a:endParaRPr lang="pt-BR" sz="2800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Atividades Produtivas Sustentáveis no Pantanal 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66" name="Picture 14" descr="&#10;                Passeio a cavalo organizado pela Pousada Araras Eco Lodge, no Pantanal Norte em Poconé, Mato Grosso&#10;             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1"/>
            <a:ext cx="9520514" cy="6309320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4716016" y="112474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Ecoturismo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Atividades Produtivas Sustentáveis no Pantanal 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0" name="Picture 2" descr="&#10;                Pescaria de Piranha, Fazenda San Francisco, Pantanal Sul, Mato Grosso do Sul&#10;             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548680"/>
            <a:ext cx="9520513" cy="6309320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1187624" y="4869160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Turismo de Pesca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0" y="0"/>
            <a:ext cx="91440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Atividades Produtivas Sustentáveis no Pantanal </a:t>
            </a:r>
            <a:endParaRPr lang="pt-BR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940" name="Picture 4" descr="Mascarados farão apresentação (Foto: Divulgação / Assessoria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548680"/>
            <a:ext cx="4355977" cy="3266983"/>
          </a:xfrm>
          <a:prstGeom prst="rect">
            <a:avLst/>
          </a:prstGeom>
          <a:noFill/>
        </p:spPr>
      </p:pic>
      <p:pic>
        <p:nvPicPr>
          <p:cNvPr id="39942" name="Picture 6" descr="http://files.guiapantanal.webnode.com/200000466-a6aa3a7a52/Cavalhada%20em%20Pocon%C3%A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9124" y="3645024"/>
            <a:ext cx="5384875" cy="3212976"/>
          </a:xfrm>
          <a:prstGeom prst="rect">
            <a:avLst/>
          </a:prstGeom>
          <a:noFill/>
        </p:spPr>
      </p:pic>
      <p:pic>
        <p:nvPicPr>
          <p:cNvPr id="39944" name="Picture 8" descr="https://turismomt.files.wordpress.com/2012/12/cururu-e-sirir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84584" y="3645024"/>
            <a:ext cx="5099960" cy="3212976"/>
          </a:xfrm>
          <a:prstGeom prst="rect">
            <a:avLst/>
          </a:prstGeom>
          <a:noFill/>
        </p:spPr>
      </p:pic>
      <p:pic>
        <p:nvPicPr>
          <p:cNvPr id="39946" name="Picture 10" descr="http://24horasnews.com.br/files/imagens_noticias/festival-de-cururu-e-siriri-fara-homenagem-a-selecao-brasileir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548680"/>
            <a:ext cx="4788024" cy="3124361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2915816" y="3284984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Turismo Cultural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&#10;                Os tuiuiús são o símbolo do Pantanal, mas há mais de 650 espécies catalogadas, o que torna a região um dos melhores pontos do planeta para a observação de aves. Alguns hotéis tem estrutura para grupos de birdwatchers, como o Refúgio Ecológico Caiman e a Araras Eco Lodge&#10;             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520513" cy="6858000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2857488" y="2786058"/>
            <a:ext cx="661960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Obrigada</a:t>
            </a:r>
          </a:p>
          <a:p>
            <a:pPr algn="ctr"/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 Luiza Ávila </a:t>
            </a:r>
            <a:r>
              <a:rPr lang="pt-BR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Peterlini</a:t>
            </a: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Souza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Secretária de Estado do Meio Ambiente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www.sema.mt.gov.br</a:t>
            </a:r>
          </a:p>
        </p:txBody>
      </p:sp>
      <p:pic>
        <p:nvPicPr>
          <p:cNvPr id="6" name="Imagem 5" descr="C:\Users\flaviafoz\Downloads\Logomarca Governo (2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1339" y="5603761"/>
            <a:ext cx="3064997" cy="11376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92471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1" descr="Pantanal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414734"/>
            <a:ext cx="7705725" cy="647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Caracterização do Bioma Pantanal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2012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CaixaDeTexto 7"/>
          <p:cNvSpPr txBox="1">
            <a:spLocks noChangeArrowheads="1"/>
          </p:cNvSpPr>
          <p:nvPr/>
        </p:nvSpPr>
        <p:spPr bwMode="auto">
          <a:xfrm>
            <a:off x="0" y="6457950"/>
            <a:ext cx="33575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8" rIns="91438" bIns="45718">
            <a:spAutoFit/>
          </a:bodyPr>
          <a:lstStyle/>
          <a:p>
            <a:pPr defTabSz="457200"/>
            <a:r>
              <a:rPr lang="pt-BR" sz="1000">
                <a:ea typeface="ＭＳ Ｐゴシック" pitchFamily="-110" charset="-128"/>
              </a:rPr>
              <a:t>Fonte: IBGE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Caracterização do Bioma Pantanal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 descr="\\sema.mt.gov.br\documentos\SEMA\Gabinetes\Gab Adj Mudancas Climaticas\2015\FOTOS PANTANAL\LAGOAS DO PANTA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6858000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827584" y="1412776"/>
            <a:ext cx="74168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território que compreende o Pantanal é considerado a maior planície de inundação do planeta, englobando parte do Mato Grosso, Mato Grosso do Sul no Brasil, e parte do Paraguai e da Bolívia.</a:t>
            </a:r>
          </a:p>
          <a:p>
            <a:pPr algn="ctr"/>
            <a:endParaRPr lang="pt-BR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60% Brasil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 Bolívia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 Paraguai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sema.mt.gov.br\documentos\SEMA\Gabinetes\Gab Adj Mudancas Climaticas\2015\FOTOS PANTANAL\Pantanal_Marcos_Verguei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Títulos do Pantanal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9512" y="1026016"/>
            <a:ext cx="8784976" cy="4838248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Tx/>
              <a:buChar char="•"/>
            </a:pP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Patrimônio Nacional </a:t>
            </a: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(Constituição Federal, 1988</a:t>
            </a:r>
            <a:r>
              <a:rPr lang="pt-BR" altLang="pt-B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>
              <a:lnSpc>
                <a:spcPct val="120000"/>
              </a:lnSpc>
            </a:pPr>
            <a:endParaRPr lang="pt-BR" altLang="pt-BR" sz="9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</a:pPr>
            <a:endParaRPr lang="pt-BR" altLang="pt-BR" sz="9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Tx/>
              <a:buChar char="•"/>
            </a:pPr>
            <a:r>
              <a:rPr lang="pt-BR" alt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Reserva da Biosfera </a:t>
            </a: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(UNESCO, 2000)</a:t>
            </a:r>
          </a:p>
          <a:p>
            <a:pPr>
              <a:lnSpc>
                <a:spcPct val="120000"/>
              </a:lnSpc>
              <a:buFontTx/>
              <a:buChar char="•"/>
            </a:pPr>
            <a:endParaRPr lang="pt-BR" altLang="pt-BR" sz="9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Tx/>
              <a:buChar char="•"/>
            </a:pPr>
            <a:r>
              <a:rPr lang="pt-BR" alt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Sítio do Patrimônio Natural da Humanidade </a:t>
            </a:r>
            <a:r>
              <a:rPr lang="pt-BR" altLang="pt-BR" sz="20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(UNESCO, 2000)</a:t>
            </a: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Parque Nacional do Pantanal</a:t>
            </a: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pt-BR" altLang="pt-B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RPPN </a:t>
            </a:r>
            <a:r>
              <a:rPr lang="pt-BR" altLang="pt-BR" sz="24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Dorochê</a:t>
            </a:r>
            <a:r>
              <a:rPr lang="pt-BR" altLang="pt-B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/MT; RPPN </a:t>
            </a:r>
            <a:r>
              <a:rPr lang="pt-BR" altLang="pt-BR" sz="24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Acurizal</a:t>
            </a:r>
            <a:r>
              <a:rPr lang="pt-BR" altLang="pt-B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/MS e RPPN Penha/MS</a:t>
            </a:r>
          </a:p>
          <a:p>
            <a:pPr>
              <a:lnSpc>
                <a:spcPct val="120000"/>
              </a:lnSpc>
              <a:buFontTx/>
              <a:buChar char="•"/>
            </a:pPr>
            <a:endParaRPr lang="pt-BR" altLang="pt-BR" sz="9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20000"/>
              </a:lnSpc>
              <a:buFontTx/>
              <a:buChar char="•"/>
            </a:pPr>
            <a:r>
              <a:rPr lang="pt-BR" alt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Sítio RAMSAR, 1993:</a:t>
            </a: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pt-BR" altLang="pt-B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Parque Nacional do Pantanal</a:t>
            </a: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pt-BR" altLang="pt-BR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RPPN </a:t>
            </a:r>
            <a:r>
              <a:rPr lang="pt-BR" altLang="pt-BR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SESC-Pantanal</a:t>
            </a:r>
          </a:p>
          <a:p>
            <a:pPr lvl="1">
              <a:lnSpc>
                <a:spcPct val="120000"/>
              </a:lnSpc>
              <a:buFontTx/>
              <a:buChar char="-"/>
            </a:pPr>
            <a:endParaRPr lang="pt-BR" altLang="pt-BR" sz="9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epochtimes.com.br/wp-content/uploads/2013/03/br-pantanal-au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584775"/>
            <a:ext cx="9144001" cy="627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Conceito de Áreas Úmidas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79511" y="1268760"/>
            <a:ext cx="8784976" cy="5503045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Tx/>
              <a:buChar char="•"/>
            </a:pP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Áreas Úmidas </a:t>
            </a:r>
            <a:r>
              <a:rPr lang="pt-BR" alt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são </a:t>
            </a: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ecossistemas na interface entre </a:t>
            </a:r>
            <a:r>
              <a:rPr lang="pt-BR" alt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ambientes </a:t>
            </a: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terrestres e aquáticos: </a:t>
            </a:r>
          </a:p>
          <a:p>
            <a:pPr>
              <a:lnSpc>
                <a:spcPct val="120000"/>
              </a:lnSpc>
            </a:pPr>
            <a:r>
              <a:rPr lang="pt-BR" alt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Permanentemente </a:t>
            </a: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 periodicamente inundados: </a:t>
            </a:r>
          </a:p>
          <a:p>
            <a:pPr marL="914400" lvl="1" indent="-45720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alt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águas </a:t>
            </a: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rasas </a:t>
            </a:r>
          </a:p>
          <a:p>
            <a:pPr marL="914400" lvl="1" indent="-45720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solos encharcados, doces, salobras ou salgadas</a:t>
            </a:r>
          </a:p>
          <a:p>
            <a:pPr marL="914400" lvl="1" indent="-457200">
              <a:lnSpc>
                <a:spcPct val="120000"/>
              </a:lnSpc>
              <a:buFont typeface="Wingdings" pitchFamily="2" charset="2"/>
              <a:buChar char="ü"/>
            </a:pPr>
            <a:r>
              <a:rPr lang="pt-BR" altLang="pt-BR" sz="2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comunidades de plantas e animais adaptadas à sua dinâmica hídrica</a:t>
            </a:r>
            <a:r>
              <a:rPr lang="pt-BR" altLang="pt-BR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914400" lvl="1" indent="-457200">
              <a:lnSpc>
                <a:spcPct val="120000"/>
              </a:lnSpc>
            </a:pPr>
            <a:endParaRPr lang="pt-BR" altLang="pt-BR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lnSpc>
                <a:spcPct val="120000"/>
              </a:lnSpc>
              <a:buFontTx/>
              <a:buChar char="-"/>
            </a:pPr>
            <a:r>
              <a:rPr lang="pt-BR" altLang="pt-B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1993: Brasil assinou a Convenção de </a:t>
            </a:r>
            <a:r>
              <a:rPr lang="pt-BR" altLang="pt-BR" sz="20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Ramsar</a:t>
            </a:r>
            <a:r>
              <a:rPr lang="pt-BR" altLang="pt-B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(IUCN 1971),  pressupõe uma política nacional para a gestão inteligente e proteção das áreas úmidas e sua biodiversidade.</a:t>
            </a:r>
          </a:p>
          <a:p>
            <a:pPr lvl="1">
              <a:lnSpc>
                <a:spcPct val="120000"/>
              </a:lnSpc>
              <a:buFontTx/>
              <a:buChar char="-"/>
            </a:pPr>
            <a:endParaRPr lang="pt-BR" altLang="pt-BR" sz="9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66238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Arara Azu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858000"/>
          </a:xfrm>
          <a:prstGeom prst="rect">
            <a:avLst/>
          </a:prstGeom>
          <a:noFill/>
        </p:spPr>
      </p:pic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Bioma Pantanal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4549676"/>
            <a:ext cx="8712968" cy="2369880"/>
          </a:xfrm>
          <a:prstGeom prst="rect">
            <a:avLst/>
          </a:prstGeom>
          <a:solidFill>
            <a:schemeClr val="accent1">
              <a:lumMod val="20000"/>
              <a:lumOff val="80000"/>
              <a:alpha val="5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800" b="1" u="sng" dirty="0" smtClean="0">
                <a:solidFill>
                  <a:schemeClr val="tx2">
                    <a:lumMod val="75000"/>
                  </a:schemeClr>
                </a:solidFill>
              </a:rPr>
              <a:t>O pulso de inundação á a força motriz do Pantanal. </a:t>
            </a:r>
          </a:p>
          <a:p>
            <a:pPr algn="ctr"/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 Consiste no processo ecológico essencial que controla a riqueza, a diversidade e a produção pesqueira em rios e mantém o ambiente em estágios iniciais da sucessão ecológica  o que gera adaptações e estratégias que propiciam o uso eficiente dos atributos da zona de transição aquática/terrestre</a:t>
            </a:r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pt-BR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CaixaDeTexto 7"/>
          <p:cNvSpPr txBox="1">
            <a:spLocks noChangeArrowheads="1"/>
          </p:cNvSpPr>
          <p:nvPr/>
        </p:nvSpPr>
        <p:spPr bwMode="auto">
          <a:xfrm>
            <a:off x="0" y="6457950"/>
            <a:ext cx="33575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8" rIns="91438" bIns="45718">
            <a:spAutoFit/>
          </a:bodyPr>
          <a:lstStyle/>
          <a:p>
            <a:pPr defTabSz="457200"/>
            <a:r>
              <a:rPr lang="pt-BR" sz="1000">
                <a:ea typeface="ＭＳ Ｐゴシック" pitchFamily="-110" charset="-128"/>
              </a:rPr>
              <a:t>Fonte: IBGE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Biodiversidade do Pantanal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\\sema.mt.gov.br\documentos\SEMA\Gabinetes\Gab Adj Mudancas Climaticas\2015\FOTOS PANTANAL\BARRA 1 _ arara caninde D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548680"/>
            <a:ext cx="4946576" cy="3310673"/>
          </a:xfrm>
          <a:prstGeom prst="rect">
            <a:avLst/>
          </a:prstGeom>
          <a:noFill/>
        </p:spPr>
      </p:pic>
      <p:pic>
        <p:nvPicPr>
          <p:cNvPr id="4099" name="Picture 3" descr="\\sema.mt.gov.br\documentos\SEMA\Gabinetes\Gab Adj Mudancas Climaticas\2015\FOTOS PANTANAL\Image 006 jacaré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599021"/>
            <a:ext cx="4932040" cy="3258980"/>
          </a:xfrm>
          <a:prstGeom prst="rect">
            <a:avLst/>
          </a:prstGeom>
          <a:noFill/>
        </p:spPr>
      </p:pic>
      <p:pic>
        <p:nvPicPr>
          <p:cNvPr id="4100" name="Picture 4" descr="\\sema.mt.gov.br\documentos\SEMA\Gabinetes\Gab Adj Mudancas Climaticas\2015\FOTOS PANTANAL\Peixe_panta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2536" y="548680"/>
            <a:ext cx="4752528" cy="3240360"/>
          </a:xfrm>
          <a:prstGeom prst="rect">
            <a:avLst/>
          </a:prstGeom>
          <a:noFill/>
        </p:spPr>
      </p:pic>
      <p:pic>
        <p:nvPicPr>
          <p:cNvPr id="4101" name="Picture 5" descr="\\sema.mt.gov.br\documentos\SEMA\Gabinetes\Gab Adj Mudancas Climaticas\2015\FOTOS PANTANAL\Onç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28660" y="3573016"/>
            <a:ext cx="4925408" cy="3284984"/>
          </a:xfrm>
          <a:prstGeom prst="rect">
            <a:avLst/>
          </a:prstGeom>
          <a:noFill/>
        </p:spPr>
      </p:pic>
      <p:sp>
        <p:nvSpPr>
          <p:cNvPr id="11" name="CaixaDeTexto 10"/>
          <p:cNvSpPr txBox="1"/>
          <p:nvPr/>
        </p:nvSpPr>
        <p:spPr>
          <a:xfrm>
            <a:off x="5364088" y="3068960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650 espécies de aves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323528" y="6237312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132 espécies de mamíferos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0" y="3068960"/>
            <a:ext cx="449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263 espécies de peixes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319464" y="6237312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154 espécies de anfíbios e répteis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\\sema.mt.gov.br\documentos\SEMA\Gabinetes\Gab Adj Mudancas Climaticas\2015\FOTOS PANTANAL\cheia_pantanal_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1008"/>
            <a:ext cx="5076329" cy="3356992"/>
          </a:xfrm>
          <a:prstGeom prst="rect">
            <a:avLst/>
          </a:prstGeom>
          <a:noFill/>
        </p:spPr>
      </p:pic>
      <p:sp>
        <p:nvSpPr>
          <p:cNvPr id="9222" name="CaixaDeTexto 7"/>
          <p:cNvSpPr txBox="1">
            <a:spLocks noChangeArrowheads="1"/>
          </p:cNvSpPr>
          <p:nvPr/>
        </p:nvSpPr>
        <p:spPr bwMode="auto">
          <a:xfrm>
            <a:off x="0" y="6457950"/>
            <a:ext cx="335756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8" rIns="91438" bIns="45718">
            <a:spAutoFit/>
          </a:bodyPr>
          <a:lstStyle/>
          <a:p>
            <a:pPr defTabSz="457200"/>
            <a:r>
              <a:rPr lang="pt-BR" sz="1000">
                <a:ea typeface="ＭＳ Ｐゴシック" pitchFamily="-110" charset="-128"/>
              </a:rPr>
              <a:t>Fonte: IBGE</a:t>
            </a:r>
          </a:p>
        </p:txBody>
      </p:sp>
      <p:pic>
        <p:nvPicPr>
          <p:cNvPr id="5122" name="Picture 2" descr="\\sema.mt.gov.br\documentos\SEMA\Gabinetes\Gab Adj Mudancas Climaticas\2015\FOTOS PANTANAL\cavalo_pantaneiro_DSC_9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4763160" cy="3168352"/>
          </a:xfrm>
          <a:prstGeom prst="rect">
            <a:avLst/>
          </a:prstGeom>
          <a:noFill/>
        </p:spPr>
      </p:pic>
      <p:pic>
        <p:nvPicPr>
          <p:cNvPr id="5124" name="Picture 4" descr="\\sema.mt.gov.br\documentos\SEMA\Gabinetes\Gab Adj Mudancas Climaticas\2015\FOTOS PANTANAL\araguaia_0005C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4664"/>
            <a:ext cx="4716016" cy="3412252"/>
          </a:xfrm>
          <a:prstGeom prst="rect">
            <a:avLst/>
          </a:prstGeom>
          <a:noFill/>
        </p:spPr>
      </p:pic>
      <p:pic>
        <p:nvPicPr>
          <p:cNvPr id="5123" name="Picture 3" descr="\\sema.mt.gov.br\documentos\SEMA\Gabinetes\Gab Adj Mudancas Climaticas\2015\FOTOS PANTANAL\vitoria_regea_02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17032"/>
            <a:ext cx="5043933" cy="3356992"/>
          </a:xfrm>
          <a:prstGeom prst="rect">
            <a:avLst/>
          </a:prstGeom>
          <a:noFill/>
        </p:spPr>
      </p:pic>
      <p:sp>
        <p:nvSpPr>
          <p:cNvPr id="12" name="CaixaDeTexto 11"/>
          <p:cNvSpPr txBox="1"/>
          <p:nvPr/>
        </p:nvSpPr>
        <p:spPr>
          <a:xfrm>
            <a:off x="1259632" y="3284984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 plantas catalogadas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Biodiversidade do Pantanal </a:t>
            </a: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474</Words>
  <Application>Microsoft Office PowerPoint</Application>
  <PresentationFormat>Apresentação na tela (4:3)</PresentationFormat>
  <Paragraphs>84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lindaura</cp:lastModifiedBy>
  <cp:revision>91</cp:revision>
  <dcterms:created xsi:type="dcterms:W3CDTF">2015-03-12T01:47:53Z</dcterms:created>
  <dcterms:modified xsi:type="dcterms:W3CDTF">2015-03-19T12:50:44Z</dcterms:modified>
</cp:coreProperties>
</file>