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6" r:id="rId3"/>
    <p:sldId id="409" r:id="rId4"/>
    <p:sldId id="407" r:id="rId5"/>
    <p:sldId id="408" r:id="rId6"/>
    <p:sldId id="410" r:id="rId7"/>
    <p:sldId id="411" r:id="rId8"/>
    <p:sldId id="412" r:id="rId9"/>
    <p:sldId id="413" r:id="rId10"/>
    <p:sldId id="414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384" r:id="rId19"/>
    <p:sldId id="385" r:id="rId20"/>
    <p:sldId id="298" r:id="rId21"/>
    <p:sldId id="397" r:id="rId22"/>
    <p:sldId id="398" r:id="rId23"/>
    <p:sldId id="399" r:id="rId24"/>
    <p:sldId id="261" r:id="rId25"/>
  </p:sldIdLst>
  <p:sldSz cx="9144000" cy="6858000" type="screen4x3"/>
  <p:notesSz cx="6858000" cy="9144000"/>
  <p:defaultTextStyle>
    <a:defPPr>
      <a:defRPr lang="pt-BR"/>
    </a:defPPr>
    <a:lvl1pPr marL="0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2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4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7" algn="l" defTabSz="914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F657E-C23F-465C-9F24-29B7A1C4B1F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A340-0103-47E9-A5BF-90B59C7F5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06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2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4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7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FB8C66-7C79-49B1-BA1D-1F0CB3F4E493}" type="slidenum">
              <a:rPr lang="pt-BR" altLang="pt-BR">
                <a:latin typeface="Arial" panose="020B0604020202020204" pitchFamily="34" charset="0"/>
              </a:rPr>
              <a:pPr/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z="2400" smtClean="0"/>
          </a:p>
        </p:txBody>
      </p:sp>
    </p:spTree>
    <p:extLst>
      <p:ext uri="{BB962C8B-B14F-4D97-AF65-F5344CB8AC3E}">
        <p14:creationId xmlns:p14="http://schemas.microsoft.com/office/powerpoint/2010/main" val="16451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B8CA63-FE30-4BB6-9EF2-88DB1EBF4AB4}" type="slidenum">
              <a:rPr lang="pt-BR" altLang="pt-BR">
                <a:latin typeface="Arial" panose="020B0604020202020204" pitchFamily="34" charset="0"/>
              </a:rPr>
              <a:pPr/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z="2400" smtClean="0"/>
          </a:p>
        </p:txBody>
      </p:sp>
    </p:spTree>
    <p:extLst>
      <p:ext uri="{BB962C8B-B14F-4D97-AF65-F5344CB8AC3E}">
        <p14:creationId xmlns:p14="http://schemas.microsoft.com/office/powerpoint/2010/main" val="185957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6047A9-4446-4926-971D-95B25431974C}" type="slidenum">
              <a:rPr lang="pt-BR" altLang="pt-BR">
                <a:latin typeface="Arial" panose="020B0604020202020204" pitchFamily="34" charset="0"/>
              </a:rPr>
              <a:pPr/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z="2400" smtClean="0"/>
          </a:p>
        </p:txBody>
      </p:sp>
    </p:spTree>
    <p:extLst>
      <p:ext uri="{BB962C8B-B14F-4D97-AF65-F5344CB8AC3E}">
        <p14:creationId xmlns:p14="http://schemas.microsoft.com/office/powerpoint/2010/main" val="428794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7BC937-5AEC-4B76-8E82-6426E63963C2}" type="slidenum">
              <a:rPr lang="pt-BR" altLang="pt-BR">
                <a:latin typeface="Arial" panose="020B0604020202020204" pitchFamily="34" charset="0"/>
              </a:rPr>
              <a:pPr/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z="2400" smtClean="0"/>
          </a:p>
        </p:txBody>
      </p:sp>
    </p:spTree>
    <p:extLst>
      <p:ext uri="{BB962C8B-B14F-4D97-AF65-F5344CB8AC3E}">
        <p14:creationId xmlns:p14="http://schemas.microsoft.com/office/powerpoint/2010/main" val="35952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7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62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1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9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59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40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13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9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3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7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9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1"/>
          </a:xfrm>
          <a:prstGeom prst="rect">
            <a:avLst/>
          </a:prstGeom>
        </p:spPr>
        <p:txBody>
          <a:bodyPr vert="horz" lIns="91438" tIns="45720" rIns="91438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1" cy="4525963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1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8D14-F5F8-48E7-9D04-C760FD971361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1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452D-55B8-4C73-9B20-72F515C4D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8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0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1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oberta_2218\AppData\Local\Microsoft\Windows\Temporary Internet Files\Content.Outlook\BLNRH7JT\04_DESCANSOTELA-1920x108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1" y="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280159" y="260992"/>
            <a:ext cx="6583680" cy="1143001"/>
          </a:xfrm>
        </p:spPr>
        <p:txBody>
          <a:bodyPr/>
          <a:lstStyle/>
          <a:p>
            <a:r>
              <a:rPr lang="pt-BR" altLang="pt-BR" sz="3100" dirty="0"/>
              <a:t>Etapas da Triagem Neonatal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89053" y="1700214"/>
            <a:ext cx="2533649" cy="295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/>
          <a:p>
            <a:pPr algn="ctr">
              <a:defRPr/>
            </a:pPr>
            <a:r>
              <a:rPr lang="pt-BR" sz="1600" b="1" dirty="0">
                <a:solidFill>
                  <a:srgbClr val="FFFF00"/>
                </a:solidFill>
              </a:rPr>
              <a:t>Tratamento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Por toda a vida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Equipes interdisciplinares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Aconselhamento </a:t>
            </a:r>
            <a:r>
              <a:rPr lang="pt-BR" sz="1600" b="1" dirty="0" smtClean="0"/>
              <a:t>genético:</a:t>
            </a:r>
            <a:r>
              <a:rPr lang="pt-BR" sz="1600" b="1" dirty="0"/>
              <a:t> </a:t>
            </a:r>
            <a:r>
              <a:rPr lang="pt-BR" sz="1600" b="1" dirty="0" smtClean="0"/>
              <a:t>detecção </a:t>
            </a:r>
            <a:r>
              <a:rPr lang="pt-BR" sz="1600" b="1" dirty="0"/>
              <a:t>dos </a:t>
            </a:r>
            <a:r>
              <a:rPr lang="pt-BR" sz="1600" b="1" dirty="0" smtClean="0"/>
              <a:t>portadores na </a:t>
            </a:r>
            <a:r>
              <a:rPr lang="pt-BR" sz="1600" b="1" dirty="0"/>
              <a:t>família, risco de </a:t>
            </a:r>
            <a:r>
              <a:rPr lang="pt-BR" sz="1600" b="1" dirty="0" smtClean="0"/>
              <a:t>recorrência.</a:t>
            </a:r>
            <a:endParaRPr lang="pt-BR" sz="1600" b="1" dirty="0"/>
          </a:p>
        </p:txBody>
      </p:sp>
      <p:sp>
        <p:nvSpPr>
          <p:cNvPr id="8" name="Retângulo 7"/>
          <p:cNvSpPr/>
          <p:nvPr/>
        </p:nvSpPr>
        <p:spPr>
          <a:xfrm>
            <a:off x="4917443" y="1844676"/>
            <a:ext cx="3111500" cy="417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/>
          <a:p>
            <a:pPr algn="ctr">
              <a:defRPr/>
            </a:pPr>
            <a:r>
              <a:rPr lang="pt-BR" sz="1600" b="1" dirty="0">
                <a:solidFill>
                  <a:srgbClr val="FFFF00"/>
                </a:solidFill>
              </a:rPr>
              <a:t>Avaliação periódica das etapas</a:t>
            </a:r>
          </a:p>
          <a:p>
            <a:pPr algn="ctr">
              <a:defRPr/>
            </a:pPr>
            <a:r>
              <a:rPr lang="pt-BR" sz="1600" b="1" dirty="0">
                <a:solidFill>
                  <a:srgbClr val="FFFF00"/>
                </a:solidFill>
              </a:rPr>
              <a:t>e componentes do sistema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Validação dos testes utilizados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Verificação da eficiência da busca ativa e intervenção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Verificação do beneficio para o paciente, a família e a sociedade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Cobertura populacional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Tempos consumidos em cada etapa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b="1" dirty="0" smtClean="0"/>
              <a:t>dificuldades</a:t>
            </a: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a realização precoce do diagnostico e tratamento</a:t>
            </a:r>
          </a:p>
          <a:p>
            <a:pPr>
              <a:defRPr/>
            </a:pPr>
            <a:endParaRPr lang="pt-BR" sz="1600" b="1" dirty="0"/>
          </a:p>
        </p:txBody>
      </p:sp>
      <p:sp>
        <p:nvSpPr>
          <p:cNvPr id="30725" name="CaixaDeTexto 4"/>
          <p:cNvSpPr txBox="1">
            <a:spLocks noChangeArrowheads="1"/>
          </p:cNvSpPr>
          <p:nvPr/>
        </p:nvSpPr>
        <p:spPr bwMode="auto">
          <a:xfrm>
            <a:off x="1057910" y="1125539"/>
            <a:ext cx="777786" cy="57964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100"/>
              <a:t>4ª</a:t>
            </a:r>
            <a:r>
              <a:rPr lang="pt-BR" altLang="pt-BR" sz="1400"/>
              <a:t> 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697808" y="1278036"/>
            <a:ext cx="734938" cy="57964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100"/>
              <a:t>5ª</a:t>
            </a:r>
            <a:r>
              <a:rPr lang="pt-BR" altLang="pt-BR" sz="1400"/>
              <a:t> </a:t>
            </a:r>
          </a:p>
        </p:txBody>
      </p:sp>
      <p:sp>
        <p:nvSpPr>
          <p:cNvPr id="30727" name="Retângulo 10"/>
          <p:cNvSpPr>
            <a:spLocks noChangeArrowheads="1"/>
          </p:cNvSpPr>
          <p:nvPr/>
        </p:nvSpPr>
        <p:spPr bwMode="auto">
          <a:xfrm>
            <a:off x="1057910" y="6237290"/>
            <a:ext cx="3657600" cy="4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1000"/>
              <a:t>Leao LL &amp; Aguiar MJ. Triagem neonatal.  Jornal de Pediatria - Vol. 84, No 4 (Supl), 2008</a:t>
            </a:r>
          </a:p>
        </p:txBody>
      </p:sp>
      <p:pic>
        <p:nvPicPr>
          <p:cNvPr id="9" name="Picture 34" descr="MCj04160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144962" y="3189606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40134"/>
            <a:ext cx="5616624" cy="508546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67586"/>
              </p:ext>
            </p:extLst>
          </p:nvPr>
        </p:nvGraphicFramePr>
        <p:xfrm>
          <a:off x="0" y="764703"/>
          <a:ext cx="9143999" cy="64807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67917"/>
                <a:gridCol w="3120107"/>
                <a:gridCol w="4355975"/>
              </a:tblGrid>
              <a:tr h="5214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Estados da Região Centro-Oeste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SRTN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INFORMAÇÕES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940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GO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APAE DE ANÁPOLIS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dirty="0" smtClean="0">
                          <a:effectLst/>
                        </a:rPr>
                        <a:t>Dificuldade financeira para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manter a estrutura COMPLEXA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baseline="0" dirty="0" smtClean="0">
                          <a:effectLst/>
                        </a:rPr>
                        <a:t>Cobertura – 84%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baseline="0" dirty="0" smtClean="0">
                          <a:effectLst/>
                        </a:rPr>
                        <a:t>Coleta postos de saúde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baseline="0" dirty="0" smtClean="0">
                          <a:effectLst/>
                        </a:rPr>
                        <a:t>Dificuldade com informação sobre pacientes em acompanhamento no DF.</a:t>
                      </a:r>
                    </a:p>
                    <a:p>
                      <a:pPr marL="0" indent="0" algn="l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34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HOSPITAL UNIVERSITÁRIO JULIO MULLER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dirty="0" smtClean="0">
                          <a:effectLst/>
                        </a:rPr>
                        <a:t>Laboratório </a:t>
                      </a:r>
                      <a:r>
                        <a:rPr lang="pt-BR" sz="1400" u="none" strike="noStrike" dirty="0">
                          <a:effectLst/>
                        </a:rPr>
                        <a:t>local </a:t>
                      </a:r>
                      <a:endParaRPr lang="pt-BR" sz="1400" u="none" strike="noStrike" dirty="0" smtClean="0">
                        <a:effectLst/>
                      </a:endParaRP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dirty="0" smtClean="0">
                          <a:effectLst/>
                        </a:rPr>
                        <a:t>Estado </a:t>
                      </a:r>
                      <a:r>
                        <a:rPr lang="pt-BR" sz="1400" u="none" strike="noStrike" dirty="0">
                          <a:effectLst/>
                        </a:rPr>
                        <a:t>quase continental - </a:t>
                      </a:r>
                      <a:r>
                        <a:rPr lang="pt-BR" sz="1400" u="none" strike="noStrike" dirty="0" smtClean="0">
                          <a:effectLst/>
                        </a:rPr>
                        <a:t>a </a:t>
                      </a:r>
                      <a:r>
                        <a:rPr lang="pt-BR" sz="1400" u="none" strike="noStrike" dirty="0">
                          <a:effectLst/>
                        </a:rPr>
                        <a:t>distancia entre as </a:t>
                      </a:r>
                      <a:r>
                        <a:rPr lang="pt-BR" sz="1400" u="none" strike="noStrike" dirty="0" smtClean="0">
                          <a:effectLst/>
                        </a:rPr>
                        <a:t>cidades</a:t>
                      </a:r>
                      <a:r>
                        <a:rPr lang="pt-BR" sz="1400" u="none" strike="noStrike" baseline="0" dirty="0" smtClean="0">
                          <a:effectLst/>
                        </a:rPr>
                        <a:t> e o</a:t>
                      </a:r>
                      <a:r>
                        <a:rPr lang="pt-BR" sz="1400" u="none" strike="noStrike" dirty="0" smtClean="0">
                          <a:effectLst/>
                        </a:rPr>
                        <a:t> </a:t>
                      </a:r>
                      <a:r>
                        <a:rPr lang="pt-BR" sz="1400" u="none" strike="noStrike" dirty="0">
                          <a:effectLst/>
                        </a:rPr>
                        <a:t>transporte das amostras em caixas de isopor razoavelmente bem conservadas. </a:t>
                      </a:r>
                      <a:r>
                        <a:rPr lang="pt-BR" sz="1400" u="none" strike="noStrike" dirty="0" smtClean="0">
                          <a:effectLst/>
                        </a:rPr>
                        <a:t>Falta </a:t>
                      </a:r>
                      <a:r>
                        <a:rPr lang="pt-BR" sz="1400" u="none" strike="noStrike" dirty="0">
                          <a:effectLst/>
                        </a:rPr>
                        <a:t>verba para compra de kits, mas nunca chegamos a ficar parados com retenção grande de amostras. </a:t>
                      </a:r>
                      <a:endParaRPr lang="pt-BR" sz="1400" u="none" strike="noStrike" dirty="0" smtClean="0">
                        <a:effectLst/>
                      </a:endParaRP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pt-BR" sz="1400" u="none" strike="noStrike" dirty="0" smtClean="0">
                          <a:effectLst/>
                        </a:rPr>
                        <a:t> </a:t>
                      </a:r>
                      <a:r>
                        <a:rPr lang="pt-BR" sz="1400" u="none" strike="noStrike" dirty="0">
                          <a:effectLst/>
                        </a:rPr>
                        <a:t>Pacientes estão migrando para outros estados                              </a:t>
                      </a:r>
                      <a:r>
                        <a:rPr lang="pt-BR" sz="1400" u="none" strike="noStrike" dirty="0" smtClean="0">
                          <a:effectLst/>
                        </a:rPr>
                        <a:t>                                   Aposentadorias </a:t>
                      </a:r>
                      <a:r>
                        <a:rPr lang="pt-BR" sz="1400" u="none" strike="noStrike" dirty="0">
                          <a:effectLst/>
                        </a:rPr>
                        <a:t>de funcionários do laboratório - ficando desfalcado.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98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MS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18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DF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HOSPITAL DA CRIANÇA DE BRASÍLIA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1. </a:t>
                      </a:r>
                      <a:r>
                        <a:rPr lang="pt-BR" sz="1400" u="none" strike="noStrike" dirty="0" smtClean="0">
                          <a:effectLst/>
                        </a:rPr>
                        <a:t>Data da primeira consulta - em média 21 dias, dependendo da patologia;                                                                                                    2. Em 2011 foi implantada a Triagem Neonatal ampliada, 94 pontos de coleta                                                                                        3. 96% coleta hospitalar, inclusive privados fechando 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3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188640"/>
            <a:ext cx="5328592" cy="432048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08856"/>
              </p:ext>
            </p:extLst>
          </p:nvPr>
        </p:nvGraphicFramePr>
        <p:xfrm>
          <a:off x="0" y="908720"/>
          <a:ext cx="9143999" cy="5485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39476"/>
                <a:gridCol w="2952500"/>
                <a:gridCol w="4452023"/>
              </a:tblGrid>
              <a:tr h="5702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Estados da Região Nordeste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SRTN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</a:rPr>
                        <a:t>INFORMAÇÕES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5" marR="6115" marT="6115" marB="0" anchor="ctr"/>
                </a:tc>
              </a:tr>
              <a:tr h="2591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ALAGOAS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CASA DO PEZINHO - MATERNIDADE SANTA MONICA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Cobertura de 85 % dos nascidos vivos                                                2. Falta de um local especifico de atendimento, estamos em um espaço Vinculado a Universidade Santa Monica                                                                                              3. Em media 30/50 dias para devolutiva                                                4. Falta de medicamentos e fórmulas                                                     5. </a:t>
                      </a:r>
                      <a:r>
                        <a:rPr lang="pt-BR" sz="1500" u="none" strike="noStrike" dirty="0" smtClean="0">
                          <a:effectLst/>
                        </a:rPr>
                        <a:t>Laboratório </a:t>
                      </a:r>
                      <a:r>
                        <a:rPr lang="pt-BR" sz="1500" u="none" strike="noStrike" dirty="0">
                          <a:effectLst/>
                        </a:rPr>
                        <a:t>terceirizado, privado em Maceió - unidade envia amostras via motorista.                                                                             6. Falta de profissionais - demanda muito alta                                   7. Transporte cedido pelas prefeituras faz com que os pacientes faltem nas consultas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  <a:tr h="11812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BAHIA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SALVADOR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pt-BR" sz="1500" u="none" strike="noStrike" dirty="0" smtClean="0">
                          <a:effectLst/>
                        </a:rPr>
                        <a:t>Equipe </a:t>
                      </a:r>
                      <a:r>
                        <a:rPr lang="pt-BR" sz="1500" u="none" strike="noStrike" dirty="0">
                          <a:effectLst/>
                        </a:rPr>
                        <a:t>Multidisciplinar                                                                          2.  Compra de Kits feito pelo próprio serviço                                           3. Cobertura de 85,7%                                                                                 4. Falta de exames laboratoriais nas redes </a:t>
                      </a:r>
                      <a:r>
                        <a:rPr lang="pt-BR" sz="1500" u="none" strike="noStrike" dirty="0" smtClean="0">
                          <a:effectLst/>
                        </a:rPr>
                        <a:t>municipais. Fazemos exames por conta serviço.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Falta de fórmulas (Raramente</a:t>
                      </a:r>
                      <a:r>
                        <a:rPr lang="pt-BR" sz="1500" u="none" strike="noStrike" dirty="0" smtClean="0">
                          <a:effectLst/>
                        </a:rPr>
                        <a:t>).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</a:tr>
              <a:tr h="9462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CEARÁ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HOSPITAL INFANTIL ALBERT SABIN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1.Teste do pezinho feitos pelo </a:t>
                      </a:r>
                      <a:r>
                        <a:rPr lang="pt-BR" sz="1500" u="none" strike="noStrike" dirty="0" smtClean="0">
                          <a:effectLst/>
                        </a:rPr>
                        <a:t>LACEN, </a:t>
                      </a:r>
                      <a:r>
                        <a:rPr lang="pt-BR" sz="1500" u="none" strike="noStrike" dirty="0">
                          <a:effectLst/>
                        </a:rPr>
                        <a:t>outros exames feitos pelo SUS ( as vezes a maquina esta quebrada)                                     2.Falta de fórmula                                                                                      3. Não tem vigilância do ministério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3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40134"/>
            <a:ext cx="5753250" cy="72457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97870"/>
              </p:ext>
            </p:extLst>
          </p:nvPr>
        </p:nvGraphicFramePr>
        <p:xfrm>
          <a:off x="107504" y="1268760"/>
          <a:ext cx="8928992" cy="53664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8575"/>
                <a:gridCol w="2937792"/>
                <a:gridCol w="4292625"/>
              </a:tblGrid>
              <a:tr h="16281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MARANHÃO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SÃO LUIZ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Estado Crítico / processo judicial                                                        2. Falhas no preenchimento das fichas cadastrais, dificultando busca ativa. Coleta maternidades                                                                                 3.Custos com alojamento para realização de exames é muito alto e as vagas insuficientes                                                                       4.Falta de kits - processo judicial                                                           5. Falta de fórmulas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  <a:tr h="28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PARAÍBA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  <a:tr h="23232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PERNAMBUCO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HOSPITAL BARÃO DE LUCENA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</a:t>
                      </a:r>
                      <a:r>
                        <a:rPr lang="pt-BR" sz="1500" u="none" strike="noStrike" dirty="0" smtClean="0">
                          <a:effectLst/>
                        </a:rPr>
                        <a:t>Ambulatório </a:t>
                      </a:r>
                      <a:r>
                        <a:rPr lang="pt-BR" sz="1500" u="none" strike="noStrike" dirty="0">
                          <a:effectLst/>
                        </a:rPr>
                        <a:t>está superlotado                                                                                           2. Não temos visibilidade para a direção do hospital.                      3. Falta de formulas - as mães se organizam e estão fazendo relatórios para </a:t>
                      </a:r>
                      <a:r>
                        <a:rPr lang="pt-BR" sz="1500" u="none" strike="noStrike" dirty="0" smtClean="0">
                          <a:effectLst/>
                        </a:rPr>
                        <a:t>judicialização.                         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4. O hospital tem um serviço social, mas esse não nos auxilia a fazer busca ativa com os pacientes que não vem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                     5</a:t>
                      </a:r>
                      <a:r>
                        <a:rPr lang="pt-BR" sz="1500" u="none" strike="noStrike" dirty="0">
                          <a:effectLst/>
                        </a:rPr>
                        <a:t>. Falta de espaço no transporte - o motorista tem que escolher entre um paciente de quimioterapia e o menino que virá para o teste do pezinho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  <a:tr h="28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PIAUÍ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  <a:tr h="562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RIO GRANDE DO NORTE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  <a:tr h="2842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SERGIPE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5" marR="6115" marT="611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0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40134"/>
            <a:ext cx="5753250" cy="43653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74720"/>
              </p:ext>
            </p:extLst>
          </p:nvPr>
        </p:nvGraphicFramePr>
        <p:xfrm>
          <a:off x="107504" y="923960"/>
          <a:ext cx="8928992" cy="579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2168"/>
                <a:gridCol w="2592288"/>
                <a:gridCol w="4824536"/>
              </a:tblGrid>
              <a:tr h="4712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Estados da Região Norte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SRTN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</a:rPr>
                        <a:t>INFORMAÇÕES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3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ACRE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AMAPÁ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2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AMAZONAS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72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PARÁ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UEPA BELÉM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Falta de kits por problemas de repasse de verbas do </a:t>
                      </a:r>
                      <a:r>
                        <a:rPr lang="pt-BR" sz="1500" u="none" strike="noStrike" dirty="0" smtClean="0">
                          <a:effectLst/>
                        </a:rPr>
                        <a:t>município                                                                                          2.Falta </a:t>
                      </a:r>
                      <a:r>
                        <a:rPr lang="pt-BR" sz="1500" u="none" strike="noStrike" dirty="0">
                          <a:effectLst/>
                        </a:rPr>
                        <a:t>de formulas ( em </a:t>
                      </a:r>
                      <a:r>
                        <a:rPr lang="pt-BR" sz="1500" u="none" strike="noStrike" dirty="0" smtClean="0">
                          <a:effectLst/>
                        </a:rPr>
                        <a:t>caráter </a:t>
                      </a:r>
                      <a:r>
                        <a:rPr lang="pt-BR" sz="1500" u="none" strike="noStrike" dirty="0">
                          <a:effectLst/>
                        </a:rPr>
                        <a:t>de urgência, pegou emprestado do Maranhão)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87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RONDÔNIA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NATIVIDA PORTO VELHO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Falta de fórmula: estado não fornece                                                  2. </a:t>
                      </a:r>
                      <a:r>
                        <a:rPr lang="pt-BR" sz="1500" u="none" strike="noStrike" dirty="0" smtClean="0">
                          <a:effectLst/>
                        </a:rPr>
                        <a:t>Laboratório </a:t>
                      </a:r>
                      <a:r>
                        <a:rPr lang="pt-BR" sz="1500" u="none" strike="noStrike" dirty="0">
                          <a:effectLst/>
                        </a:rPr>
                        <a:t>terceirizado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196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RORAIMA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 HOSPITAL CRIANÇA SANTO ANTÔNIO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Equipe multidisciplinar, mas não interagem  (não se conhecem)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                                                 2</a:t>
                      </a:r>
                      <a:r>
                        <a:rPr lang="pt-BR" sz="1500" u="none" strike="noStrike" dirty="0">
                          <a:effectLst/>
                        </a:rPr>
                        <a:t>. Não tem laboratório local  (as amostras são enviadas para o laboratório de Brasília  40 / 60 dias para chegar o resultado)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                                         3</a:t>
                      </a:r>
                      <a:r>
                        <a:rPr lang="pt-BR" sz="1500" u="none" strike="noStrike" dirty="0">
                          <a:effectLst/>
                        </a:rPr>
                        <a:t>. Com a mudança de laboratório não tiveram o resultado de algumas amostras                                                        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4.Dificuldade </a:t>
                      </a:r>
                      <a:r>
                        <a:rPr lang="pt-BR" sz="1500" u="none" strike="noStrike" dirty="0">
                          <a:effectLst/>
                        </a:rPr>
                        <a:t>de </a:t>
                      </a:r>
                      <a:r>
                        <a:rPr lang="pt-BR" sz="1500" u="none" strike="noStrike" dirty="0" smtClean="0">
                          <a:effectLst/>
                        </a:rPr>
                        <a:t>realizar busca ativa.                                                5.  </a:t>
                      </a:r>
                      <a:r>
                        <a:rPr lang="pt-BR" sz="1500" u="none" strike="noStrike" dirty="0">
                          <a:effectLst/>
                        </a:rPr>
                        <a:t>Tríplice fronteira: imigração de venezuelanos, </a:t>
                      </a:r>
                      <a:r>
                        <a:rPr lang="pt-BR" sz="1500" u="none" strike="noStrike" dirty="0" smtClean="0">
                          <a:effectLst/>
                        </a:rPr>
                        <a:t>goianienses.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541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TOCANTINS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DE ARAGUAINA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Não tinha serviço de triagem                                                               2. </a:t>
                      </a:r>
                      <a:r>
                        <a:rPr lang="pt-BR" sz="1500" u="none" strike="noStrike" dirty="0" smtClean="0">
                          <a:effectLst/>
                        </a:rPr>
                        <a:t>Carências </a:t>
                      </a:r>
                      <a:r>
                        <a:rPr lang="pt-BR" sz="1500" u="none" strike="noStrike" dirty="0">
                          <a:effectLst/>
                        </a:rPr>
                        <a:t>em recursos : físicos , </a:t>
                      </a:r>
                      <a:r>
                        <a:rPr lang="pt-BR" sz="1500" u="none" strike="noStrike" dirty="0" smtClean="0">
                          <a:effectLst/>
                        </a:rPr>
                        <a:t>materiais </a:t>
                      </a:r>
                      <a:r>
                        <a:rPr lang="pt-BR" sz="1500" u="none" strike="noStrike" dirty="0">
                          <a:effectLst/>
                        </a:rPr>
                        <a:t>e </a:t>
                      </a:r>
                      <a:r>
                        <a:rPr lang="pt-BR" sz="1500" u="none" strike="noStrike" dirty="0" smtClean="0">
                          <a:effectLst/>
                        </a:rPr>
                        <a:t>humanos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3. Muito tempo sem fazer o teste do pezinho                                      4. Pacientes moram longe (600/500 km de distancia)                5.Falta de </a:t>
                      </a:r>
                      <a:r>
                        <a:rPr lang="pt-BR" sz="1500" u="none" strike="noStrike" dirty="0" smtClean="0">
                          <a:effectLst/>
                        </a:rPr>
                        <a:t>fórmula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40134"/>
            <a:ext cx="5753250" cy="58055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82709"/>
              </p:ext>
            </p:extLst>
          </p:nvPr>
        </p:nvGraphicFramePr>
        <p:xfrm>
          <a:off x="136117" y="980728"/>
          <a:ext cx="8928993" cy="51391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8855"/>
                <a:gridCol w="2576988"/>
                <a:gridCol w="4853150"/>
              </a:tblGrid>
              <a:tr h="2463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Estados da Região Sudeste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SRTN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</a:rPr>
                        <a:t>INFORMAÇÕES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58" marR="6158" marT="6158" marB="0" anchor="ctr"/>
                </a:tc>
              </a:tr>
              <a:tr h="8867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ESPÍRITO SANTO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VITÓRIA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 dirty="0">
                          <a:effectLst/>
                        </a:rPr>
                        <a:t>1. Realiza 4 mil teste / mês pelo SUS  </a:t>
                      </a:r>
                      <a:r>
                        <a:rPr lang="pt-BR" sz="1500" u="none" strike="noStrike" dirty="0" smtClean="0">
                          <a:effectLst/>
                        </a:rPr>
                        <a:t>- 91%                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2. Atende boa parte de rede privada                                                           3. Equipe </a:t>
                      </a:r>
                      <a:r>
                        <a:rPr lang="pt-BR" sz="1500" u="none" strike="noStrike" dirty="0" smtClean="0">
                          <a:effectLst/>
                        </a:rPr>
                        <a:t>multidisciplinar                                        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4. Estado pequeno então as distâncias são pequenas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  5</a:t>
                      </a:r>
                      <a:r>
                        <a:rPr lang="pt-BR" sz="1500" u="none" strike="noStrike" dirty="0">
                          <a:effectLst/>
                        </a:rPr>
                        <a:t>. Serviço de busca ativa é bom.                                                               6. Grande problema - prazo de coleta                                                    7. Falta de presença da coordenação estadual para fazer a ponte com o </a:t>
                      </a:r>
                      <a:r>
                        <a:rPr lang="pt-BR" sz="1500" u="none" strike="noStrike" dirty="0" smtClean="0">
                          <a:effectLst/>
                        </a:rPr>
                        <a:t>hospital.                                                       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8. Falta de medicamentos e Fórmulas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</a:tr>
              <a:tr h="10899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MINAS GERAIS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NUPAD - HCUFMG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Cobertura de aproximadamente 92%                                                    2. 230 mil amostras/ano                                                                               3. Equipe completa                                                                                    4. Todas as coletas são realizadas no posto de </a:t>
                      </a:r>
                      <a:r>
                        <a:rPr lang="pt-BR" sz="1500" u="none" strike="noStrike" dirty="0" smtClean="0">
                          <a:effectLst/>
                        </a:rPr>
                        <a:t>saúde, </a:t>
                      </a:r>
                      <a:r>
                        <a:rPr lang="pt-BR" sz="1500" u="none" strike="noStrike" dirty="0">
                          <a:effectLst/>
                        </a:rPr>
                        <a:t>gerando problema na questão de envio                                                                   5. Não temos triagem ampliada                                                                6. Falta de cobertura na rede particular                                       7.Problema no transporte - entraves </a:t>
                      </a:r>
                      <a:r>
                        <a:rPr lang="pt-BR" sz="1500" u="none" strike="noStrike" dirty="0" smtClean="0">
                          <a:effectLst/>
                        </a:rPr>
                        <a:t>políticos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8. Demora no Correio ( 15 dias ) as vezes o paciente vai na consulta e o resultado do exame ainda não chegou.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9</a:t>
                      </a:r>
                      <a:r>
                        <a:rPr lang="pt-BR" sz="1500" u="none" strike="noStrike" dirty="0">
                          <a:effectLst/>
                        </a:rPr>
                        <a:t>. Falta de fórmula - licitação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0274" y="40134"/>
            <a:ext cx="6120680" cy="79657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51628"/>
              </p:ext>
            </p:extLst>
          </p:nvPr>
        </p:nvGraphicFramePr>
        <p:xfrm>
          <a:off x="172122" y="1124744"/>
          <a:ext cx="8856984" cy="51391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6144"/>
                <a:gridCol w="3096344"/>
                <a:gridCol w="4464496"/>
              </a:tblGrid>
              <a:tr h="2032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RIO DE JANEIRO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RJ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1.Estado não paga os fornecedores de kits                                          2. Estão com 60mil exames retidos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b"/>
                </a:tc>
              </a:tr>
              <a:tr h="7943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SÃO PAULO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SP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Oferece capacitação para </a:t>
                      </a:r>
                      <a:r>
                        <a:rPr lang="pt-BR" sz="1500" u="none" strike="noStrike" dirty="0" smtClean="0">
                          <a:effectLst/>
                        </a:rPr>
                        <a:t>os profissionais                                 2 </a:t>
                      </a:r>
                      <a:r>
                        <a:rPr lang="pt-BR" sz="1500" u="none" strike="noStrike" dirty="0">
                          <a:effectLst/>
                        </a:rPr>
                        <a:t>. Falta </a:t>
                      </a:r>
                      <a:r>
                        <a:rPr lang="pt-BR" sz="1500" u="none" strike="noStrike" dirty="0" smtClean="0">
                          <a:effectLst/>
                        </a:rPr>
                        <a:t>fórmula </a:t>
                      </a:r>
                      <a:r>
                        <a:rPr lang="pt-BR" sz="1500" u="none" strike="noStrike" dirty="0">
                          <a:effectLst/>
                        </a:rPr>
                        <a:t>- licitação                                                                         3. </a:t>
                      </a:r>
                      <a:r>
                        <a:rPr lang="pt-BR" sz="1500" u="none" strike="noStrike" dirty="0" smtClean="0">
                          <a:effectLst/>
                        </a:rPr>
                        <a:t>Dificuldades com a  </a:t>
                      </a:r>
                      <a:r>
                        <a:rPr lang="pt-BR" sz="1500" u="none" strike="noStrike" dirty="0">
                          <a:effectLst/>
                        </a:rPr>
                        <a:t>entrega da </a:t>
                      </a:r>
                      <a:r>
                        <a:rPr lang="pt-BR" sz="1500" u="none" strike="noStrike" dirty="0" smtClean="0">
                          <a:effectLst/>
                        </a:rPr>
                        <a:t>fórmula </a:t>
                      </a:r>
                      <a:r>
                        <a:rPr lang="pt-BR" sz="1500" u="none" strike="noStrike" dirty="0">
                          <a:effectLst/>
                        </a:rPr>
                        <a:t>na </a:t>
                      </a:r>
                      <a:r>
                        <a:rPr lang="pt-BR" sz="1500" u="none" strike="noStrike" dirty="0" smtClean="0">
                          <a:effectLst/>
                        </a:rPr>
                        <a:t>farmácia </a:t>
                      </a:r>
                      <a:r>
                        <a:rPr lang="pt-BR" sz="1500" u="none" strike="noStrike" dirty="0">
                          <a:effectLst/>
                        </a:rPr>
                        <a:t>de alto custo e atrelada a entrega de alguns exames ( raio x da idade óssea e exames de sangue).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                     4</a:t>
                      </a:r>
                      <a:r>
                        <a:rPr lang="pt-BR" sz="1500" u="none" strike="noStrike" dirty="0">
                          <a:effectLst/>
                        </a:rPr>
                        <a:t>. Para fazer esses exames de sangue tem que ir no Posto de saúde trocar o pedido da guia da médica da APAE.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b"/>
                </a:tc>
              </a:tr>
              <a:tr h="11822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APAE CAMPINAS - UNICAMP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 dirty="0">
                          <a:effectLst/>
                        </a:rPr>
                        <a:t>1. 600 Mil nascidos vivos                                                                            2. 98% de cobertura                                                                                        3. Já existiam laboratórios funcionando para algumas patologias, as que não existiam introduzimos no serviço de referência.      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4. Contratos realizados com a verba de triagem e pessoas através da FUNCAMP                                                                                                  5. A compra de kits também é através do FUNCAMP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6.  Universidades estão contingenciadas em relação a novos contratos.                                                                                                     7. Falha no fornecimento de biotina                                                                                                  8. Falta de formula                                                                                    9.Falta de exame molecular                                                                   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58" marR="6158" marT="61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0274" y="40134"/>
            <a:ext cx="6120680" cy="79657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24799"/>
              </p:ext>
            </p:extLst>
          </p:nvPr>
        </p:nvGraphicFramePr>
        <p:xfrm>
          <a:off x="172121" y="841049"/>
          <a:ext cx="8856985" cy="5187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9"/>
                <a:gridCol w="2239638"/>
                <a:gridCol w="5465218"/>
              </a:tblGrid>
              <a:tr h="2301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Estados da Região Sul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SRTN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effectLst/>
                        </a:rPr>
                        <a:t>INFORMAÇÕES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480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PARANÁ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FEPE - FEDERAÇÃO ECUMÊNICA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Coleta realizada na maternidade                       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2</a:t>
                      </a:r>
                      <a:r>
                        <a:rPr lang="pt-BR" sz="1500" u="none" strike="noStrike" dirty="0">
                          <a:effectLst/>
                        </a:rPr>
                        <a:t>. Problemas das distâncias entre as cidades - 800 / 900 km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</a:t>
                      </a:r>
                      <a:r>
                        <a:rPr lang="pt-BR" sz="1500" u="none" strike="noStrike" dirty="0">
                          <a:effectLst/>
                        </a:rPr>
                        <a:t>3. O maior problema é adesão ao tratamento com a nutrição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4 Falta </a:t>
                      </a:r>
                      <a:r>
                        <a:rPr lang="pt-BR" sz="1500" u="none" strike="noStrike" dirty="0">
                          <a:effectLst/>
                        </a:rPr>
                        <a:t>de qualidade nas formulas ( falta de tirosina)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RIO GRANDE DO SUL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571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HOSPITAL MATERNO PRESIDENTE VARGAS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 dirty="0">
                          <a:effectLst/>
                        </a:rPr>
                        <a:t>1. 88 % da cobertura dos recém - nascidos do estado                                                                      2. 452 </a:t>
                      </a:r>
                      <a:r>
                        <a:rPr lang="pt-BR" sz="1500" u="none" strike="noStrike" dirty="0" smtClean="0">
                          <a:effectLst/>
                        </a:rPr>
                        <a:t>municípios  </a:t>
                      </a:r>
                      <a:r>
                        <a:rPr lang="pt-BR" sz="1500" u="none" strike="noStrike" dirty="0">
                          <a:effectLst/>
                        </a:rPr>
                        <a:t>X 2400 postos de coletas                                               3. Coletamos basicamente na Unidade básica de saúde, mas há 5 anos trabalhamos com as maternidades do Estado ( estamos implantando o protocolo com os prematuros)         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            </a:t>
                      </a:r>
                      <a:r>
                        <a:rPr lang="pt-BR" sz="1500" u="none" strike="noStrike" dirty="0">
                          <a:effectLst/>
                        </a:rPr>
                        <a:t>4. Maior problema é em relação a preços - pagamos caro nos kits e </a:t>
                      </a:r>
                      <a:r>
                        <a:rPr lang="pt-BR" sz="1500" u="none" strike="noStrike" dirty="0" smtClean="0">
                          <a:effectLst/>
                        </a:rPr>
                        <a:t>formulas metabólicas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686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/>
                        </a:rPr>
                        <a:t>SANTA CATARINA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HOSPITAL INFANTIL JOANA GUSMÃO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1. O programa funciona no hospital infantil Joana de Gusmão, isso traz muitas vantagens                                            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            2</a:t>
                      </a:r>
                      <a:r>
                        <a:rPr lang="pt-BR" sz="1500" u="none" strike="noStrike" dirty="0">
                          <a:effectLst/>
                        </a:rPr>
                        <a:t>. Equipe multidisciplinar                                                                           </a:t>
                      </a:r>
                      <a:r>
                        <a:rPr lang="pt-BR" sz="1500" u="none" strike="noStrike" dirty="0" smtClean="0">
                          <a:effectLst/>
                        </a:rPr>
                        <a:t>             </a:t>
                      </a:r>
                      <a:r>
                        <a:rPr lang="pt-BR" sz="1500" u="none" strike="noStrike" dirty="0">
                          <a:effectLst/>
                        </a:rPr>
                        <a:t>3. Desde de 2016 passa por uma </a:t>
                      </a:r>
                      <a:r>
                        <a:rPr lang="pt-BR" sz="1500" u="none" strike="noStrike" dirty="0" smtClean="0">
                          <a:effectLst/>
                        </a:rPr>
                        <a:t>grande </a:t>
                      </a:r>
                      <a:r>
                        <a:rPr lang="pt-BR" sz="1500" u="none" strike="noStrike" dirty="0">
                          <a:effectLst/>
                        </a:rPr>
                        <a:t>crise, o teste era feito pelo </a:t>
                      </a:r>
                      <a:r>
                        <a:rPr lang="pt-BR" sz="1500" u="none" strike="noStrike" dirty="0" smtClean="0">
                          <a:effectLst/>
                        </a:rPr>
                        <a:t>LACEN </a:t>
                      </a:r>
                      <a:r>
                        <a:rPr lang="pt-BR" sz="1500" u="none" strike="noStrike" dirty="0">
                          <a:effectLst/>
                        </a:rPr>
                        <a:t>e atualmente os exames vão pelo correio para Curitiba.                                                                                         4.Atendemos crianças com resultados de exames de 12/15 dias atrás.                                                                                                             5. Atraso e falta de </a:t>
                      </a:r>
                      <a:r>
                        <a:rPr lang="pt-BR" sz="1500" u="none" strike="noStrike" dirty="0" smtClean="0">
                          <a:effectLst/>
                        </a:rPr>
                        <a:t>fórmula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48219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16243"/>
              </p:ext>
            </p:extLst>
          </p:nvPr>
        </p:nvGraphicFramePr>
        <p:xfrm>
          <a:off x="122610" y="-99390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9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610" y="-99390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43608" y="889844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dirty="0"/>
              <a:t>PORTARIA Nº 199, DE 30 DE JANEIRO DE </a:t>
            </a:r>
            <a:r>
              <a:rPr lang="pt-BR" sz="2400" dirty="0" smtClean="0"/>
              <a:t>2014</a:t>
            </a:r>
            <a:endParaRPr lang="pt-BR" sz="2400" dirty="0"/>
          </a:p>
          <a:p>
            <a:pPr algn="ctr">
              <a:lnSpc>
                <a:spcPct val="150000"/>
              </a:lnSpc>
              <a:defRPr/>
            </a:pPr>
            <a:r>
              <a:rPr lang="pt-BR" sz="2400" dirty="0"/>
              <a:t>“</a:t>
            </a:r>
            <a:r>
              <a:rPr lang="pt-BR" sz="2400" u="sng" dirty="0"/>
              <a:t>Política Nacional de Atenção Integral às Pessoas com Doenças Raras”</a:t>
            </a:r>
            <a:endParaRPr lang="pt-B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0000"/>
                </a:solidFill>
              </a:rPr>
              <a:t>  </a:t>
            </a:r>
            <a:r>
              <a:rPr lang="pt-BR" sz="2400" b="1" dirty="0">
                <a:solidFill>
                  <a:srgbClr val="0070C0"/>
                </a:solidFill>
              </a:rPr>
              <a:t>Considerando a Portaria nº 81/GM/MS, de 20 de Janeiro de   2009, que institui, no âmbito do SUS, </a:t>
            </a: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endParaRPr lang="pt-BR" sz="2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2400" b="1" i="1" u="sng" dirty="0">
                <a:solidFill>
                  <a:srgbClr val="0070C0"/>
                </a:solidFill>
              </a:rPr>
              <a:t>Política Nacional de Atenção Integral em Genética </a:t>
            </a:r>
            <a:r>
              <a:rPr lang="pt-BR" sz="2400" b="1" i="1" u="sng" dirty="0" smtClean="0">
                <a:solidFill>
                  <a:srgbClr val="0070C0"/>
                </a:solidFill>
              </a:rPr>
              <a:t>Clínica</a:t>
            </a:r>
            <a:endParaRPr lang="pt-BR" sz="24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82700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97612"/>
              </p:ext>
            </p:extLst>
          </p:nvPr>
        </p:nvGraphicFramePr>
        <p:xfrm>
          <a:off x="122610" y="-99390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3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610" y="-99390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83568" y="620688"/>
            <a:ext cx="74888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rgbClr val="FF0000"/>
                </a:solidFill>
              </a:rPr>
              <a:t>Art. 1º </a:t>
            </a:r>
          </a:p>
          <a:p>
            <a:pPr algn="just"/>
            <a:r>
              <a:rPr lang="pt-BR" altLang="pt-BR" dirty="0"/>
              <a:t>Esta Portaria institui a </a:t>
            </a:r>
            <a:r>
              <a:rPr lang="pt-BR" altLang="pt-BR" b="1" i="1" dirty="0"/>
              <a:t>Política Nacional de Atenção  Integral às Pessoas com Doenças Raras</a:t>
            </a:r>
            <a:r>
              <a:rPr lang="pt-BR" altLang="pt-BR" dirty="0"/>
              <a:t>, </a:t>
            </a:r>
          </a:p>
          <a:p>
            <a:pPr algn="just"/>
            <a:r>
              <a:rPr lang="pt-BR" altLang="pt-BR" dirty="0"/>
              <a:t>aprova as </a:t>
            </a:r>
            <a:r>
              <a:rPr lang="pt-BR" altLang="pt-BR" b="1" i="1" dirty="0"/>
              <a:t>Diretrizes para Atenção Integral às Pessoas com Doenças Raras no âmbito do Sistema Único de Saúde (SUS</a:t>
            </a:r>
            <a:r>
              <a:rPr lang="pt-BR" altLang="pt-BR" dirty="0"/>
              <a:t>) e institui </a:t>
            </a:r>
            <a:r>
              <a:rPr lang="pt-BR" altLang="pt-BR" b="1" i="1" dirty="0"/>
              <a:t>incentivos financeiros de custeio</a:t>
            </a:r>
            <a:r>
              <a:rPr lang="pt-BR" altLang="pt-BR" dirty="0"/>
              <a:t>.</a:t>
            </a:r>
          </a:p>
          <a:p>
            <a:r>
              <a:rPr lang="pt-BR" altLang="pt-BR" dirty="0"/>
              <a:t> </a:t>
            </a:r>
          </a:p>
          <a:p>
            <a:pPr algn="just"/>
            <a:r>
              <a:rPr lang="pt-BR" altLang="pt-BR" b="1" dirty="0">
                <a:solidFill>
                  <a:srgbClr val="FF0000"/>
                </a:solidFill>
              </a:rPr>
              <a:t>Art. 2º</a:t>
            </a:r>
            <a:r>
              <a:rPr lang="pt-BR" altLang="pt-BR" dirty="0"/>
              <a:t> A Política Nacional de Atenção Integral às Pessoas com Doenças Raras tem </a:t>
            </a:r>
            <a:r>
              <a:rPr lang="pt-BR" altLang="pt-BR" b="1" i="1" dirty="0"/>
              <a:t>abrangência transversal </a:t>
            </a:r>
            <a:r>
              <a:rPr lang="pt-BR" altLang="pt-BR" dirty="0"/>
              <a:t>às redes temáticas prioritárias do SUS, em especial à Rede de Atenção às Pessoas com Doenças Crônicas, Rede de Atenção à Pessoa com Deficiência, Rede de Urgência e Emergência, Rede de Atenção Psicossocial e Rede Cegonha. </a:t>
            </a:r>
          </a:p>
          <a:p>
            <a:endParaRPr lang="pt-BR" altLang="pt-BR" dirty="0"/>
          </a:p>
          <a:p>
            <a:r>
              <a:rPr lang="pt-BR" altLang="pt-BR" b="1" dirty="0">
                <a:solidFill>
                  <a:srgbClr val="FF0000"/>
                </a:solidFill>
              </a:rPr>
              <a:t>Art. 3º </a:t>
            </a:r>
            <a:r>
              <a:rPr lang="pt-BR" altLang="pt-BR" dirty="0"/>
              <a:t>Para efeito desta Portaria, considera-se </a:t>
            </a:r>
            <a:r>
              <a:rPr lang="pt-BR" altLang="pt-BR" b="1" dirty="0"/>
              <a:t>doença rara </a:t>
            </a:r>
            <a:r>
              <a:rPr lang="pt-BR" altLang="pt-BR" dirty="0"/>
              <a:t>aquela que afeta até </a:t>
            </a:r>
            <a:r>
              <a:rPr lang="pt-BR" altLang="pt-BR" b="1" dirty="0"/>
              <a:t>65 pessoas</a:t>
            </a:r>
            <a:r>
              <a:rPr lang="pt-BR" altLang="pt-BR" dirty="0"/>
              <a:t> em cada </a:t>
            </a:r>
            <a:r>
              <a:rPr lang="pt-BR" altLang="pt-BR" b="1" dirty="0"/>
              <a:t>100.000 indivíduo</a:t>
            </a:r>
            <a:r>
              <a:rPr lang="pt-BR" altLang="pt-BR" dirty="0"/>
              <a:t>s, ou seja, </a:t>
            </a:r>
            <a:r>
              <a:rPr lang="pt-BR" altLang="pt-BR" sz="2400" b="1" u="sng" dirty="0">
                <a:solidFill>
                  <a:srgbClr val="0070C0"/>
                </a:solidFill>
              </a:rPr>
              <a:t>1,3 pessoas para cada 2.000 indivíduos</a:t>
            </a:r>
            <a:r>
              <a:rPr lang="pt-BR" altLang="pt-BR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pt-BR" altLang="pt-BR" dirty="0">
                <a:latin typeface="Segoe Prin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20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9285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710052"/>
              </p:ext>
            </p:extLst>
          </p:nvPr>
        </p:nvGraphicFramePr>
        <p:xfrm>
          <a:off x="122610" y="-99390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610" y="-99390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2418" y="332656"/>
            <a:ext cx="7632848" cy="5832648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pPr algn="ctr"/>
            <a:endParaRPr lang="pt-BR" sz="2400" b="1" dirty="0">
              <a:solidFill>
                <a:schemeClr val="tx2"/>
              </a:solidFill>
            </a:endParaRPr>
          </a:p>
          <a:p>
            <a:pPr algn="ctr"/>
            <a:r>
              <a:rPr lang="pt-BR" sz="2400" b="1" dirty="0"/>
              <a:t>COMISSÃO  DE ASSUNTOS SOCIAIS DO SENADO FEDERAL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400" b="1" dirty="0" smtClean="0"/>
              <a:t>AUDIÊNCIA PUBLICA:</a:t>
            </a:r>
            <a:endParaRPr lang="pt-BR" sz="2400" b="1" dirty="0"/>
          </a:p>
          <a:p>
            <a:pPr algn="ctr"/>
            <a:r>
              <a:rPr lang="pt-BR" sz="2400" b="1" dirty="0"/>
              <a:t>SUBCOMISSÃO TEMPORARIA DE DOENÇAS RARAS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000" b="1" i="1" dirty="0" smtClean="0"/>
              <a:t>Tema: Triagem Neonatal Ampliada e Notificação Doenças Raras</a:t>
            </a:r>
            <a:endParaRPr lang="pt-BR" sz="2000" b="1" i="1" dirty="0"/>
          </a:p>
          <a:p>
            <a:pPr algn="ctr"/>
            <a:endParaRPr lang="pt-BR" sz="2400" b="1" dirty="0" smtClean="0"/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2000" b="1" dirty="0"/>
              <a:t>02 de outubro de 2019</a:t>
            </a:r>
          </a:p>
          <a:p>
            <a:pPr algn="ctr"/>
            <a:endParaRPr lang="pt-BR" b="1" dirty="0"/>
          </a:p>
          <a:p>
            <a:pPr algn="ctr"/>
            <a:r>
              <a:rPr lang="pt-BR" sz="1600" b="1" i="1" dirty="0"/>
              <a:t>HELENA PIMENTEL</a:t>
            </a:r>
          </a:p>
          <a:p>
            <a:pPr algn="ctr"/>
            <a:r>
              <a:rPr lang="pt-BR" sz="1600" b="1" i="1" dirty="0"/>
              <a:t>MÉDICA GENETICISTA</a:t>
            </a:r>
          </a:p>
          <a:p>
            <a:pPr algn="ctr"/>
            <a:r>
              <a:rPr lang="pt-BR" sz="1600" b="1" i="1" dirty="0" smtClean="0"/>
              <a:t>UNISERT</a:t>
            </a:r>
          </a:p>
          <a:p>
            <a:pPr algn="ctr"/>
            <a:r>
              <a:rPr lang="pt-BR" sz="1600" b="1" i="1" dirty="0" smtClean="0"/>
              <a:t>APAE Salvador</a:t>
            </a:r>
            <a:endParaRPr lang="pt-BR" sz="1600" b="1" i="1" dirty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380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9285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72005"/>
              </p:ext>
            </p:extLst>
          </p:nvPr>
        </p:nvGraphicFramePr>
        <p:xfrm>
          <a:off x="116515" y="-55081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15" y="-55081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8053" y="1161618"/>
            <a:ext cx="5725552" cy="646331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/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649982"/>
            <a:ext cx="6758458" cy="286232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44325" y="1523310"/>
            <a:ext cx="76666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pPr algn="ctr">
              <a:defRPr/>
            </a:pPr>
            <a:r>
              <a:rPr lang="pt-BR" sz="2400" b="1" dirty="0"/>
              <a:t>CAPÍTULO II - DOS OBJETIVOS</a:t>
            </a:r>
          </a:p>
          <a:p>
            <a:pPr>
              <a:defRPr/>
            </a:pPr>
            <a:r>
              <a:rPr lang="pt-BR" sz="2400" dirty="0"/>
              <a:t> </a:t>
            </a:r>
          </a:p>
          <a:p>
            <a:pPr algn="just">
              <a:defRPr/>
            </a:pPr>
            <a:r>
              <a:rPr lang="pt-BR" sz="2400" b="1" dirty="0">
                <a:solidFill>
                  <a:srgbClr val="FF0000"/>
                </a:solidFill>
              </a:rPr>
              <a:t>Art. 4º </a:t>
            </a:r>
            <a:r>
              <a:rPr lang="pt-BR" sz="2400" dirty="0"/>
              <a:t>A Política Nacional de Atenção Integral às Pessoas com Doenças Raras tem como objetivo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reduzir a mortalidade,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contribuir para a redução da morbimortalidade e das manifestações secundárias e a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melhoria da qualidade de vida das pessoas, por meio de ações de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promoção, prevenção, detecção precoce, tratamento oportuno redução de incapacidade e cuidados paliativos.</a:t>
            </a:r>
            <a:endParaRPr lang="pt-BR" sz="2400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9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36559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956301"/>
              </p:ext>
            </p:extLst>
          </p:nvPr>
        </p:nvGraphicFramePr>
        <p:xfrm>
          <a:off x="116515" y="-55081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15" y="-55081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8053" y="1161618"/>
            <a:ext cx="5725552" cy="646331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/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7955" y="918432"/>
            <a:ext cx="7921575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r>
              <a:rPr lang="pt-BR" altLang="pt-BR" sz="2400" dirty="0"/>
              <a:t>CAPÍTULO V</a:t>
            </a:r>
          </a:p>
          <a:p>
            <a:r>
              <a:rPr lang="pt-BR" altLang="pt-BR" sz="2400" dirty="0"/>
              <a:t>DA ORGANIZAÇÃO DA ATENÇÃO</a:t>
            </a:r>
          </a:p>
          <a:p>
            <a:r>
              <a:rPr lang="pt-BR" altLang="pt-BR" sz="2400" dirty="0"/>
              <a:t> </a:t>
            </a:r>
          </a:p>
          <a:p>
            <a:r>
              <a:rPr lang="pt-BR" altLang="pt-BR" sz="2400" dirty="0"/>
              <a:t>Art. 12 A organização do cuidado das pessoas com doenças raras será estruturada nos seguintes eixos:</a:t>
            </a:r>
          </a:p>
          <a:p>
            <a:r>
              <a:rPr lang="pt-BR" altLang="pt-BR" sz="2400" b="1" dirty="0"/>
              <a:t>I - Eixo I:</a:t>
            </a:r>
            <a:r>
              <a:rPr lang="pt-BR" altLang="pt-BR" sz="2400" dirty="0"/>
              <a:t> composto pelas doenças raras de </a:t>
            </a:r>
            <a:r>
              <a:rPr lang="pt-BR" altLang="pt-BR" sz="2400" u="sng" dirty="0">
                <a:solidFill>
                  <a:srgbClr val="FF0000"/>
                </a:solidFill>
              </a:rPr>
              <a:t>origem genética</a:t>
            </a:r>
            <a:r>
              <a:rPr lang="pt-BR" altLang="pt-BR" sz="2400" dirty="0"/>
              <a:t> e organizado nos seguintes grupos:</a:t>
            </a:r>
          </a:p>
          <a:p>
            <a:r>
              <a:rPr lang="pt-BR" altLang="pt-BR" sz="2400" dirty="0">
                <a:solidFill>
                  <a:srgbClr val="FF0000"/>
                </a:solidFill>
              </a:rPr>
              <a:t>a) anomalias congênitas ou de manifestação tardia; </a:t>
            </a:r>
          </a:p>
          <a:p>
            <a:r>
              <a:rPr lang="pt-BR" altLang="pt-BR" sz="2400" dirty="0">
                <a:solidFill>
                  <a:srgbClr val="FF0000"/>
                </a:solidFill>
              </a:rPr>
              <a:t>b) deficiência intelectual; e</a:t>
            </a:r>
          </a:p>
          <a:p>
            <a:r>
              <a:rPr lang="pt-BR" altLang="pt-BR" sz="2400" dirty="0">
                <a:solidFill>
                  <a:srgbClr val="FF0000"/>
                </a:solidFill>
              </a:rPr>
              <a:t>c) erros inatos de metabolismo;</a:t>
            </a:r>
          </a:p>
          <a:p>
            <a:r>
              <a:rPr lang="pt-BR" altLang="pt-BR" sz="2400" b="1" dirty="0"/>
              <a:t>II - Eixo II:</a:t>
            </a:r>
            <a:r>
              <a:rPr lang="pt-BR" altLang="pt-BR" sz="2400" dirty="0"/>
              <a:t> composto por doenças raras de origem não genética e organizado nos seguintes grupos:</a:t>
            </a:r>
          </a:p>
          <a:p>
            <a:r>
              <a:rPr lang="pt-BR" altLang="pt-BR" sz="2400" dirty="0"/>
              <a:t>a) infecciosas;</a:t>
            </a:r>
          </a:p>
          <a:p>
            <a:r>
              <a:rPr lang="pt-BR" altLang="pt-BR" sz="2400" dirty="0"/>
              <a:t>b) inflamatórias; e</a:t>
            </a:r>
          </a:p>
          <a:p>
            <a:r>
              <a:rPr lang="pt-BR" altLang="pt-BR" sz="2400" dirty="0"/>
              <a:t>c) autoimunes.</a:t>
            </a:r>
          </a:p>
          <a:p>
            <a:pPr>
              <a:spcBef>
                <a:spcPct val="50000"/>
              </a:spcBef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2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51619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68319"/>
              </p:ext>
            </p:extLst>
          </p:nvPr>
        </p:nvGraphicFramePr>
        <p:xfrm>
          <a:off x="116515" y="-55081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15" y="-55081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8053" y="1161618"/>
            <a:ext cx="5725552" cy="646331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/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49982"/>
            <a:ext cx="6686450" cy="3970318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r>
              <a:rPr lang="pt-BR" altLang="pt-BR" sz="2400" b="1" dirty="0">
                <a:latin typeface="+mj-lt"/>
              </a:rPr>
              <a:t>CAPÍTULO VI</a:t>
            </a:r>
            <a:br>
              <a:rPr lang="pt-BR" altLang="pt-BR" sz="2400" b="1" dirty="0">
                <a:latin typeface="+mj-lt"/>
              </a:rPr>
            </a:br>
            <a:r>
              <a:rPr lang="pt-BR" altLang="pt-BR" sz="2400" b="1" dirty="0">
                <a:latin typeface="+mj-lt"/>
              </a:rPr>
              <a:t>DA ESTRUTURA DA LINHA DE CUIDADO DA ATENÇÃO ÀS PESSOAS COM DOENÇAS RARAS</a:t>
            </a:r>
            <a:br>
              <a:rPr lang="pt-BR" altLang="pt-BR" sz="2400" b="1" dirty="0">
                <a:latin typeface="+mj-lt"/>
              </a:rPr>
            </a:br>
            <a:endParaRPr lang="pt-BR" sz="2400" dirty="0">
              <a:solidFill>
                <a:schemeClr val="tx2"/>
              </a:solidFill>
              <a:latin typeface="+mj-lt"/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8859" y="2780928"/>
            <a:ext cx="79215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pPr>
              <a:defRPr/>
            </a:pPr>
            <a:r>
              <a:rPr lang="pt-BR" sz="2000" b="1" dirty="0"/>
              <a:t>§ 2º A Atenção Especializada</a:t>
            </a:r>
            <a:r>
              <a:rPr lang="pt-BR" sz="2000" dirty="0"/>
              <a:t>, </a:t>
            </a:r>
          </a:p>
          <a:p>
            <a:pPr>
              <a:defRPr/>
            </a:pPr>
            <a:r>
              <a:rPr lang="pt-BR" sz="2000" b="1" dirty="0"/>
              <a:t>   I - Serviço de Atenção Especializada em Doenças Raras</a:t>
            </a:r>
            <a:r>
              <a:rPr lang="pt-BR" sz="2000" dirty="0"/>
              <a:t>, a quem compete oferecer atenção diagnóstica e terapêutica específica para uma ou mais doenças raras, em caráter multidisciplinar; e</a:t>
            </a:r>
          </a:p>
          <a:p>
            <a:pPr>
              <a:defRPr/>
            </a:pPr>
            <a:r>
              <a:rPr lang="pt-BR" sz="2000" b="1" dirty="0"/>
              <a:t>  </a:t>
            </a:r>
          </a:p>
          <a:p>
            <a:pPr>
              <a:defRPr/>
            </a:pPr>
            <a:r>
              <a:rPr lang="pt-BR" sz="2000" b="1" dirty="0"/>
              <a:t>   II - Serviço de Referência em Doenças Raras,</a:t>
            </a:r>
            <a:r>
              <a:rPr lang="pt-BR" sz="2000" dirty="0"/>
              <a:t> que oferece atenção diagnóstica e terapêutica específica, em caráter multidisciplinar</a:t>
            </a:r>
            <a:r>
              <a:rPr lang="pt-BR" sz="2000" b="1" dirty="0">
                <a:solidFill>
                  <a:srgbClr val="FF0000"/>
                </a:solidFill>
              </a:rPr>
              <a:t>.  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APAE </a:t>
            </a:r>
            <a:r>
              <a:rPr lang="pt-BR" sz="2000" b="1" dirty="0">
                <a:solidFill>
                  <a:srgbClr val="FF0000"/>
                </a:solidFill>
              </a:rPr>
              <a:t>– Salvador </a:t>
            </a:r>
            <a:r>
              <a:rPr lang="pt-BR" sz="2000" b="1" dirty="0" smtClean="0">
                <a:solidFill>
                  <a:srgbClr val="FF0000"/>
                </a:solidFill>
              </a:rPr>
              <a:t>– habilitada </a:t>
            </a:r>
            <a:r>
              <a:rPr lang="pt-BR" sz="2000" b="1" dirty="0">
                <a:solidFill>
                  <a:srgbClr val="FF0000"/>
                </a:solidFill>
              </a:rPr>
              <a:t>em 06 de julho de 2018.</a:t>
            </a:r>
          </a:p>
          <a:p>
            <a:pPr>
              <a:defRPr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355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60537"/>
              </p:ext>
            </p:extLst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993531"/>
              </p:ext>
            </p:extLst>
          </p:nvPr>
        </p:nvGraphicFramePr>
        <p:xfrm>
          <a:off x="116515" y="-55081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515" y="-55081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88053" y="1161618"/>
            <a:ext cx="5725552" cy="646331"/>
          </a:xfrm>
          <a:prstGeom prst="rect">
            <a:avLst/>
          </a:prstGeom>
        </p:spPr>
        <p:txBody>
          <a:bodyPr wrap="square" lIns="91438" tIns="45720" rIns="91438" bIns="4572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/>
            </a:r>
            <a:br>
              <a:rPr lang="pt-BR" dirty="0">
                <a:solidFill>
                  <a:srgbClr val="00B050"/>
                </a:solidFill>
              </a:rPr>
            </a:b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03648" y="649982"/>
            <a:ext cx="6686450" cy="3970318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r>
              <a:rPr lang="pt-BR" sz="2400" dirty="0">
                <a:solidFill>
                  <a:schemeClr val="tx2"/>
                </a:solidFill>
              </a:rPr>
              <a:t>O que  faz um Medico Geneticista Clínico?</a:t>
            </a:r>
          </a:p>
          <a:p>
            <a:endParaRPr lang="pt-BR" sz="2400" dirty="0">
              <a:solidFill>
                <a:schemeClr val="tx2"/>
              </a:solidFill>
            </a:endParaRPr>
          </a:p>
          <a:p>
            <a:r>
              <a:rPr lang="pt-BR" sz="2400" dirty="0">
                <a:solidFill>
                  <a:schemeClr val="tx2"/>
                </a:solidFill>
              </a:rPr>
              <a:t>Qual a sua área de atuação? Qual abrangência?</a:t>
            </a: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93" y="2924944"/>
            <a:ext cx="79215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8" tIns="45720" rIns="91438" bIns="45720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Desordens com etiologia Genética:</a:t>
            </a:r>
          </a:p>
          <a:p>
            <a:pPr marL="1257274" lvl="2" indent="-342893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Cromossomopatias;</a:t>
            </a:r>
          </a:p>
          <a:p>
            <a:pPr marL="1257274" lvl="2" indent="-342893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Gênicas: - Autossômicas:   dominantes e recessivas e ligadas ao cromossoma X;</a:t>
            </a:r>
          </a:p>
          <a:p>
            <a:pPr marL="1257274" lvl="2" indent="-342893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Multifatoriais;</a:t>
            </a:r>
          </a:p>
          <a:p>
            <a:pPr marL="1257274" lvl="2" indent="-342893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Mitocondriais </a:t>
            </a:r>
          </a:p>
          <a:p>
            <a:pPr marL="1257274" lvl="2" indent="-342893"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Ambientais – MFC não genéticas  </a:t>
            </a:r>
          </a:p>
          <a:p>
            <a:pPr>
              <a:defRPr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3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468544" cy="69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4" y="1484784"/>
            <a:ext cx="184727" cy="369332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/>
          </p:nvPr>
        </p:nvGraphicFramePr>
        <p:xfrm>
          <a:off x="8090098" y="692696"/>
          <a:ext cx="51435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CorelDRAW" r:id="rId3" imgW="514773" imgH="6074056" progId="CorelDraw.Graphic.16">
                  <p:embed/>
                </p:oleObj>
              </mc:Choice>
              <mc:Fallback>
                <p:oleObj name="CorelDRAW" r:id="rId3" imgW="514773" imgH="607405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0098" y="692696"/>
                        <a:ext cx="51435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/>
          </p:nvPr>
        </p:nvGraphicFramePr>
        <p:xfrm>
          <a:off x="122610" y="-99390"/>
          <a:ext cx="488950" cy="70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CorelDRAW" r:id="rId5" imgW="489251" imgH="5092618" progId="CorelDraw.Graphic.16">
                  <p:embed/>
                </p:oleObj>
              </mc:Choice>
              <mc:Fallback>
                <p:oleObj name="CorelDRAW" r:id="rId5" imgW="489251" imgH="5092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610" y="-99390"/>
                        <a:ext cx="488950" cy="70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4" y="188640"/>
            <a:ext cx="509754" cy="14401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87624" y="764707"/>
            <a:ext cx="6840760" cy="1200329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pt-BR" sz="2400" dirty="0"/>
              <a:t>TEMAS:</a:t>
            </a:r>
          </a:p>
          <a:p>
            <a:endParaRPr lang="pt-BR" sz="2400" dirty="0"/>
          </a:p>
          <a:p>
            <a:r>
              <a:rPr lang="pt-BR" sz="2400" dirty="0"/>
              <a:t>TRIAGEM NEONATAL – </a:t>
            </a:r>
            <a:r>
              <a:rPr lang="pt-BR" sz="2400" dirty="0" smtClean="0"/>
              <a:t>AMPLIAÇÃO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2564904"/>
            <a:ext cx="6840760" cy="498598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TRIAGEM NEONATAL – PNTN  - 18 ANOS - Histórico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SITUACAO NO BRASIL HOJE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ESTUDOS E PESQUISA NECESSÁRIOS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SOCIEDADE DE ESPECIALISTAS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SBTNEIM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SBGM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UNISERT</a:t>
            </a:r>
          </a:p>
          <a:p>
            <a:endParaRPr lang="pt-BR" sz="2400" dirty="0"/>
          </a:p>
          <a:p>
            <a:r>
              <a:rPr lang="pt-BR" sz="2400" dirty="0" smtClean="0"/>
              <a:t> 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1807210" y="259423"/>
            <a:ext cx="73152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65" tIns="40283" rIns="80565" bIns="40283" anchor="ctr"/>
          <a:lstStyle/>
          <a:p>
            <a:pPr algn="ctr">
              <a:defRPr/>
            </a:pPr>
            <a:r>
              <a:rPr lang="pt-BR" sz="2400" dirty="0"/>
              <a:t>A Triagem Neonatal no mundo e no Brasil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32771" name="Grupo 14"/>
          <p:cNvGrpSpPr>
            <a:grpSpLocks/>
          </p:cNvGrpSpPr>
          <p:nvPr/>
        </p:nvGrpSpPr>
        <p:grpSpPr bwMode="auto">
          <a:xfrm>
            <a:off x="1691640" y="981077"/>
            <a:ext cx="6337300" cy="5475288"/>
            <a:chOff x="971550" y="981075"/>
            <a:chExt cx="7921625" cy="5475288"/>
          </a:xfrm>
        </p:grpSpPr>
        <p:pic>
          <p:nvPicPr>
            <p:cNvPr id="32779" name="Imagem 20" descr="Folling pk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484313"/>
              <a:ext cx="1700212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Retângulo 20"/>
            <p:cNvSpPr>
              <a:spLocks noChangeArrowheads="1"/>
            </p:cNvSpPr>
            <p:nvPr/>
          </p:nvSpPr>
          <p:spPr bwMode="auto">
            <a:xfrm>
              <a:off x="971550" y="3068638"/>
              <a:ext cx="7921625" cy="431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 sz="1400"/>
            </a:p>
          </p:txBody>
        </p:sp>
        <p:sp>
          <p:nvSpPr>
            <p:cNvPr id="32781" name="CaixaDeTexto 22"/>
            <p:cNvSpPr txBox="1">
              <a:spLocks noChangeArrowheads="1"/>
            </p:cNvSpPr>
            <p:nvPr/>
          </p:nvSpPr>
          <p:spPr bwMode="auto">
            <a:xfrm>
              <a:off x="1619250" y="981075"/>
              <a:ext cx="7921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400"/>
                <a:t>1934</a:t>
              </a:r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979613" y="2852738"/>
              <a:ext cx="46037" cy="7921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 sz="1400" dirty="0"/>
            </a:p>
          </p:txBody>
        </p:sp>
        <p:pic>
          <p:nvPicPr>
            <p:cNvPr id="32783" name="Imagem 21" descr="pkumothe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3789363"/>
              <a:ext cx="2105838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CaixaDeTexto 22"/>
          <p:cNvSpPr txBox="1">
            <a:spLocks noChangeArrowheads="1"/>
          </p:cNvSpPr>
          <p:nvPr/>
        </p:nvSpPr>
        <p:spPr bwMode="auto">
          <a:xfrm>
            <a:off x="5723890" y="981077"/>
            <a:ext cx="633730" cy="3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pt-BR" altLang="pt-BR" sz="1400"/>
              <a:t>1953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6473189" y="2852736"/>
            <a:ext cx="3556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597" tIns="50797" rIns="101597" bIns="50797"/>
          <a:lstStyle/>
          <a:p>
            <a:pPr>
              <a:defRPr/>
            </a:pPr>
            <a:endParaRPr lang="pt-BR" sz="1400" dirty="0"/>
          </a:p>
        </p:txBody>
      </p:sp>
      <p:sp>
        <p:nvSpPr>
          <p:cNvPr id="32774" name="CaixaDeTexto 14"/>
          <p:cNvSpPr txBox="1">
            <a:spLocks noChangeArrowheads="1"/>
          </p:cNvSpPr>
          <p:nvPr/>
        </p:nvSpPr>
        <p:spPr bwMode="auto">
          <a:xfrm>
            <a:off x="5666743" y="1628775"/>
            <a:ext cx="2362200" cy="9489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 dirty="0"/>
              <a:t>Horst </a:t>
            </a:r>
            <a:r>
              <a:rPr lang="pt-BR" altLang="pt-BR" sz="1200" dirty="0" err="1"/>
              <a:t>Bickel</a:t>
            </a:r>
            <a:r>
              <a:rPr lang="pt-BR" altLang="pt-BR" sz="1200" dirty="0"/>
              <a:t>, Birmingham, UK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 dirty="0"/>
              <a:t>Tratamento da PKU</a:t>
            </a:r>
          </a:p>
          <a:p>
            <a:pPr lvl="2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000" dirty="0"/>
              <a:t>Prevenção da deficiência mental</a:t>
            </a:r>
          </a:p>
        </p:txBody>
      </p:sp>
      <p:pic>
        <p:nvPicPr>
          <p:cNvPr id="32775" name="Imagem 19" descr="tratado e não tratad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3" y="3716341"/>
            <a:ext cx="2625090" cy="22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CaixaDeTexto 14"/>
          <p:cNvSpPr txBox="1">
            <a:spLocks noChangeArrowheads="1"/>
          </p:cNvSpPr>
          <p:nvPr/>
        </p:nvSpPr>
        <p:spPr bwMode="auto">
          <a:xfrm>
            <a:off x="3304543" y="1628776"/>
            <a:ext cx="1959610" cy="10259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 dirty="0" err="1"/>
              <a:t>Abjorn</a:t>
            </a:r>
            <a:r>
              <a:rPr lang="pt-BR" altLang="pt-BR" sz="1200" dirty="0"/>
              <a:t> </a:t>
            </a:r>
            <a:r>
              <a:rPr lang="pt-BR" altLang="pt-BR" sz="1200" dirty="0" err="1"/>
              <a:t>F</a:t>
            </a:r>
            <a:r>
              <a:rPr lang="pt-BR" altLang="pt-BR" sz="1000" dirty="0" err="1"/>
              <a:t>Ø</a:t>
            </a:r>
            <a:r>
              <a:rPr lang="pt-BR" altLang="pt-BR" sz="1200" dirty="0" err="1"/>
              <a:t>lling</a:t>
            </a:r>
            <a:r>
              <a:rPr lang="pt-BR" altLang="pt-BR" sz="1200" dirty="0"/>
              <a:t> e </a:t>
            </a:r>
            <a:r>
              <a:rPr lang="pt-BR" altLang="pt-BR" sz="1200" dirty="0" err="1"/>
              <a:t>Borgny</a:t>
            </a:r>
            <a:r>
              <a:rPr lang="pt-BR" altLang="pt-BR" sz="1200" dirty="0"/>
              <a:t> </a:t>
            </a:r>
            <a:r>
              <a:rPr lang="pt-BR" altLang="pt-BR" sz="1200" dirty="0" err="1"/>
              <a:t>Engeland</a:t>
            </a:r>
            <a:r>
              <a:rPr lang="pt-BR" altLang="pt-BR" sz="1200" dirty="0"/>
              <a:t>, Oslo, Noruega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 dirty="0"/>
              <a:t>Descoberta da Fenilcetonúria (PKU)</a:t>
            </a:r>
            <a:endParaRPr lang="pt-BR" altLang="pt-BR" sz="1400" dirty="0"/>
          </a:p>
        </p:txBody>
      </p:sp>
      <p:pic>
        <p:nvPicPr>
          <p:cNvPr id="32777" name="Picture 34" descr="MCj041601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017964" y="3110232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4" descr="MCj041601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881564" y="3181668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840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914399" y="1"/>
            <a:ext cx="73152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565" tIns="40283" rIns="80565" bIns="40283" anchor="ctr"/>
          <a:lstStyle/>
          <a:p>
            <a:pPr algn="r">
              <a:defRPr/>
            </a:pP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3795" name="Retângulo 20"/>
          <p:cNvSpPr>
            <a:spLocks noChangeArrowheads="1"/>
          </p:cNvSpPr>
          <p:nvPr/>
        </p:nvSpPr>
        <p:spPr bwMode="auto">
          <a:xfrm>
            <a:off x="1403353" y="3068640"/>
            <a:ext cx="6625590" cy="43180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1597" tIns="50797" rIns="101597" bIns="507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 sz="1400"/>
          </a:p>
        </p:txBody>
      </p:sp>
      <p:sp>
        <p:nvSpPr>
          <p:cNvPr id="28" name="Retângulo 27"/>
          <p:cNvSpPr/>
          <p:nvPr/>
        </p:nvSpPr>
        <p:spPr bwMode="auto">
          <a:xfrm>
            <a:off x="4456433" y="2852736"/>
            <a:ext cx="36829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597" tIns="50797" rIns="101597" bIns="50797"/>
          <a:lstStyle/>
          <a:p>
            <a:pPr>
              <a:defRPr/>
            </a:pPr>
            <a:endParaRPr lang="pt-BR" sz="1400" dirty="0"/>
          </a:p>
        </p:txBody>
      </p:sp>
      <p:sp>
        <p:nvSpPr>
          <p:cNvPr id="29" name="Retângulo 28"/>
          <p:cNvSpPr/>
          <p:nvPr/>
        </p:nvSpPr>
        <p:spPr bwMode="auto">
          <a:xfrm>
            <a:off x="1921513" y="2924175"/>
            <a:ext cx="36829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597" tIns="50797" rIns="101597" bIns="50797"/>
          <a:lstStyle/>
          <a:p>
            <a:pPr>
              <a:defRPr/>
            </a:pPr>
            <a:endParaRPr lang="pt-BR" sz="1400" dirty="0"/>
          </a:p>
        </p:txBody>
      </p:sp>
      <p:sp>
        <p:nvSpPr>
          <p:cNvPr id="33798" name="CaixaDeTexto 30"/>
          <p:cNvSpPr txBox="1">
            <a:spLocks noChangeArrowheads="1"/>
          </p:cNvSpPr>
          <p:nvPr/>
        </p:nvSpPr>
        <p:spPr bwMode="auto">
          <a:xfrm>
            <a:off x="4168140" y="4005262"/>
            <a:ext cx="633730" cy="31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/>
            <a:r>
              <a:rPr lang="pt-BR" altLang="pt-BR" sz="1400"/>
              <a:t>1963</a:t>
            </a:r>
          </a:p>
        </p:txBody>
      </p:sp>
      <p:sp>
        <p:nvSpPr>
          <p:cNvPr id="33799" name="CaixaDeTexto 17"/>
          <p:cNvSpPr txBox="1">
            <a:spLocks noChangeArrowheads="1"/>
          </p:cNvSpPr>
          <p:nvPr/>
        </p:nvSpPr>
        <p:spPr bwMode="auto">
          <a:xfrm>
            <a:off x="1748790" y="2492378"/>
            <a:ext cx="633730" cy="3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pt-BR" altLang="pt-BR" sz="1400"/>
              <a:t>1957</a:t>
            </a:r>
          </a:p>
        </p:txBody>
      </p:sp>
      <p:sp>
        <p:nvSpPr>
          <p:cNvPr id="33800" name="CaixaDeTexto 18"/>
          <p:cNvSpPr txBox="1">
            <a:spLocks noChangeArrowheads="1"/>
          </p:cNvSpPr>
          <p:nvPr/>
        </p:nvSpPr>
        <p:spPr bwMode="auto">
          <a:xfrm>
            <a:off x="3822699" y="1268414"/>
            <a:ext cx="1498600" cy="12567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/>
              <a:t>Robert Guthrie e Ada Susi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/>
              <a:t>Teste de inibição bacteriana</a:t>
            </a:r>
          </a:p>
        </p:txBody>
      </p:sp>
      <p:sp>
        <p:nvSpPr>
          <p:cNvPr id="33801" name="CaixaDeTexto 19"/>
          <p:cNvSpPr txBox="1">
            <a:spLocks noChangeArrowheads="1"/>
          </p:cNvSpPr>
          <p:nvPr/>
        </p:nvSpPr>
        <p:spPr bwMode="auto">
          <a:xfrm>
            <a:off x="1289050" y="3933826"/>
            <a:ext cx="2016760" cy="17184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/>
              <a:t>Willard Centerwall, Califórnia, EUA</a:t>
            </a:r>
          </a:p>
          <a:p>
            <a:pPr lvl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/>
              <a:t>Triagem neonatal para PKU</a:t>
            </a:r>
          </a:p>
          <a:p>
            <a:pPr lvl="2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/>
              <a:t>Teste do cloreto férrico em fraldas</a:t>
            </a:r>
          </a:p>
        </p:txBody>
      </p:sp>
      <p:sp>
        <p:nvSpPr>
          <p:cNvPr id="33802" name="CaixaDeTexto 18"/>
          <p:cNvSpPr txBox="1">
            <a:spLocks noChangeArrowheads="1"/>
          </p:cNvSpPr>
          <p:nvPr/>
        </p:nvSpPr>
        <p:spPr bwMode="auto">
          <a:xfrm>
            <a:off x="3822699" y="4437064"/>
            <a:ext cx="1498600" cy="79508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altLang="pt-BR" sz="1200"/>
              <a:t>Outros testes em gotas de sangue seco em papel filtro</a:t>
            </a:r>
          </a:p>
        </p:txBody>
      </p:sp>
      <p:pic>
        <p:nvPicPr>
          <p:cNvPr id="33803" name="Picture 34" descr="MCj041601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2980375" y="3181668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Grupo 11"/>
          <p:cNvGrpSpPr>
            <a:grpSpLocks/>
          </p:cNvGrpSpPr>
          <p:nvPr/>
        </p:nvGrpSpPr>
        <p:grpSpPr bwMode="auto">
          <a:xfrm>
            <a:off x="5896610" y="404816"/>
            <a:ext cx="2072640" cy="4283980"/>
            <a:chOff x="611188" y="836613"/>
            <a:chExt cx="2590800" cy="4283979"/>
          </a:xfrm>
        </p:grpSpPr>
        <p:sp>
          <p:nvSpPr>
            <p:cNvPr id="33806" name="CaixaDeTexto 22"/>
            <p:cNvSpPr txBox="1">
              <a:spLocks noChangeArrowheads="1"/>
            </p:cNvSpPr>
            <p:nvPr/>
          </p:nvSpPr>
          <p:spPr bwMode="auto">
            <a:xfrm>
              <a:off x="1187451" y="4292600"/>
              <a:ext cx="936625" cy="36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5000"/>
                </a:lnSpc>
              </a:pPr>
              <a:r>
                <a:rPr lang="pt-BR" altLang="pt-BR" sz="1400"/>
                <a:t>1960...</a:t>
              </a: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1547813" y="3357563"/>
              <a:ext cx="46037" cy="7921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 sz="1400" dirty="0"/>
            </a:p>
          </p:txBody>
        </p:sp>
        <p:sp>
          <p:nvSpPr>
            <p:cNvPr id="33808" name="CaixaDeTexto 14"/>
            <p:cNvSpPr txBox="1">
              <a:spLocks noChangeArrowheads="1"/>
            </p:cNvSpPr>
            <p:nvPr/>
          </p:nvSpPr>
          <p:spPr bwMode="auto">
            <a:xfrm>
              <a:off x="611188" y="4797427"/>
              <a:ext cx="2447925" cy="323165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pt-BR" altLang="pt-BR" sz="1200"/>
                <a:t>Triagem Neonatal no mundo</a:t>
              </a:r>
              <a:endParaRPr lang="pt-BR" altLang="pt-BR" sz="1400"/>
            </a:p>
          </p:txBody>
        </p:sp>
        <p:pic>
          <p:nvPicPr>
            <p:cNvPr id="33809" name="Picture 4" descr="Fo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7" r="17671" b="6070"/>
            <a:stretch>
              <a:fillRect/>
            </a:stretch>
          </p:blipFill>
          <p:spPr bwMode="auto">
            <a:xfrm>
              <a:off x="827088" y="836613"/>
              <a:ext cx="2374900" cy="234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5" name="Picture 34" descr="MCj041601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5399724" y="3181668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684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20"/>
          <p:cNvSpPr>
            <a:spLocks noChangeArrowheads="1"/>
          </p:cNvSpPr>
          <p:nvPr/>
        </p:nvSpPr>
        <p:spPr bwMode="auto">
          <a:xfrm>
            <a:off x="1576073" y="3500438"/>
            <a:ext cx="6510020" cy="4333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1597" tIns="50797" rIns="101597" bIns="507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 sz="1400"/>
          </a:p>
        </p:txBody>
      </p:sp>
      <p:grpSp>
        <p:nvGrpSpPr>
          <p:cNvPr id="34819" name="Grupo 12"/>
          <p:cNvGrpSpPr>
            <a:grpSpLocks/>
          </p:cNvGrpSpPr>
          <p:nvPr/>
        </p:nvGrpSpPr>
        <p:grpSpPr bwMode="auto">
          <a:xfrm>
            <a:off x="1518919" y="1557338"/>
            <a:ext cx="2073911" cy="4535487"/>
            <a:chOff x="755576" y="1556792"/>
            <a:chExt cx="2591941" cy="4536503"/>
          </a:xfrm>
        </p:grpSpPr>
        <p:sp>
          <p:nvSpPr>
            <p:cNvPr id="29" name="Retângulo 28"/>
            <p:cNvSpPr/>
            <p:nvPr/>
          </p:nvSpPr>
          <p:spPr bwMode="auto">
            <a:xfrm>
              <a:off x="1907902" y="3428873"/>
              <a:ext cx="46030" cy="7923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 sz="1400" dirty="0"/>
            </a:p>
          </p:txBody>
        </p:sp>
        <p:sp>
          <p:nvSpPr>
            <p:cNvPr id="34828" name="CaixaDeTexto 17"/>
            <p:cNvSpPr txBox="1">
              <a:spLocks noChangeArrowheads="1"/>
            </p:cNvSpPr>
            <p:nvPr/>
          </p:nvSpPr>
          <p:spPr bwMode="auto">
            <a:xfrm>
              <a:off x="1619672" y="1556792"/>
              <a:ext cx="1061713" cy="4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5000"/>
                </a:lnSpc>
              </a:pPr>
              <a:r>
                <a:rPr lang="pt-BR" altLang="pt-BR" sz="1600" b="1" dirty="0"/>
                <a:t>1976</a:t>
              </a:r>
            </a:p>
          </p:txBody>
        </p:sp>
        <p:sp>
          <p:nvSpPr>
            <p:cNvPr id="34829" name="CaixaDeTexto 16"/>
            <p:cNvSpPr txBox="1">
              <a:spLocks noChangeArrowheads="1"/>
            </p:cNvSpPr>
            <p:nvPr/>
          </p:nvSpPr>
          <p:spPr bwMode="auto">
            <a:xfrm>
              <a:off x="899592" y="2492896"/>
              <a:ext cx="2447925" cy="323237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pt-BR" altLang="pt-BR" sz="1200" dirty="0"/>
                <a:t>“Teste do Pezinho” no Brasil</a:t>
              </a:r>
              <a:endParaRPr lang="pt-BR" altLang="pt-BR" sz="1400" dirty="0"/>
            </a:p>
          </p:txBody>
        </p:sp>
        <p:pic>
          <p:nvPicPr>
            <p:cNvPr id="34830" name="Imagem 25" descr="pezinho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365104"/>
              <a:ext cx="2540577" cy="172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Picture 34" descr="MCj041601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1655765" y="3615056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upo 13"/>
          <p:cNvGrpSpPr>
            <a:grpSpLocks/>
          </p:cNvGrpSpPr>
          <p:nvPr/>
        </p:nvGrpSpPr>
        <p:grpSpPr bwMode="auto">
          <a:xfrm>
            <a:off x="5321303" y="2781300"/>
            <a:ext cx="1958340" cy="1835642"/>
            <a:chOff x="179512" y="2852738"/>
            <a:chExt cx="2447925" cy="1835507"/>
          </a:xfrm>
        </p:grpSpPr>
        <p:sp>
          <p:nvSpPr>
            <p:cNvPr id="34824" name="CaixaDeTexto 15"/>
            <p:cNvSpPr txBox="1">
              <a:spLocks noChangeArrowheads="1"/>
            </p:cNvSpPr>
            <p:nvPr/>
          </p:nvSpPr>
          <p:spPr bwMode="auto">
            <a:xfrm>
              <a:off x="971549" y="2852738"/>
              <a:ext cx="720725" cy="3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5000"/>
                </a:lnSpc>
              </a:pPr>
              <a:r>
                <a:rPr lang="pt-BR" altLang="pt-BR" sz="1400"/>
                <a:t>1992</a:t>
              </a:r>
            </a:p>
          </p:txBody>
        </p:sp>
        <p:sp>
          <p:nvSpPr>
            <p:cNvPr id="34825" name="CaixaDeTexto 19"/>
            <p:cNvSpPr txBox="1">
              <a:spLocks noChangeArrowheads="1"/>
            </p:cNvSpPr>
            <p:nvPr/>
          </p:nvSpPr>
          <p:spPr bwMode="auto">
            <a:xfrm>
              <a:off x="179512" y="4365104"/>
              <a:ext cx="2447925" cy="323141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pt-BR" altLang="pt-BR" sz="1200"/>
                <a:t>Teste do Pezinho na Bahia</a:t>
              </a:r>
              <a:endParaRPr lang="pt-BR" altLang="pt-BR" sz="1400"/>
            </a:p>
          </p:txBody>
        </p:sp>
        <p:sp>
          <p:nvSpPr>
            <p:cNvPr id="17" name="Retângulo 16"/>
            <p:cNvSpPr/>
            <p:nvPr/>
          </p:nvSpPr>
          <p:spPr bwMode="auto">
            <a:xfrm>
              <a:off x="1332037" y="3357526"/>
              <a:ext cx="46038" cy="792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 sz="1400" dirty="0"/>
            </a:p>
          </p:txBody>
        </p:sp>
      </p:grpSp>
      <p:pic>
        <p:nvPicPr>
          <p:cNvPr id="34822" name="Picture 34" descr="MCj041601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7128192" y="3542031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4" descr="MCj041601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247835" y="3615056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0375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tângulo 20"/>
          <p:cNvSpPr>
            <a:spLocks noChangeArrowheads="1"/>
          </p:cNvSpPr>
          <p:nvPr/>
        </p:nvSpPr>
        <p:spPr bwMode="auto">
          <a:xfrm>
            <a:off x="1634490" y="3500438"/>
            <a:ext cx="6451600" cy="4333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1597" tIns="50797" rIns="101597" bIns="5079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 sz="1400"/>
          </a:p>
        </p:txBody>
      </p:sp>
      <p:sp>
        <p:nvSpPr>
          <p:cNvPr id="29" name="Retângulo 28"/>
          <p:cNvSpPr/>
          <p:nvPr/>
        </p:nvSpPr>
        <p:spPr bwMode="auto">
          <a:xfrm>
            <a:off x="5435602" y="3213099"/>
            <a:ext cx="3683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597" tIns="50797" rIns="101597" bIns="50797"/>
          <a:lstStyle/>
          <a:p>
            <a:pPr>
              <a:defRPr/>
            </a:pPr>
            <a:endParaRPr lang="pt-BR" sz="1400" dirty="0"/>
          </a:p>
        </p:txBody>
      </p:sp>
      <p:sp>
        <p:nvSpPr>
          <p:cNvPr id="1029" name="CaixaDeTexto 17"/>
          <p:cNvSpPr txBox="1">
            <a:spLocks noChangeArrowheads="1"/>
          </p:cNvSpPr>
          <p:nvPr/>
        </p:nvSpPr>
        <p:spPr bwMode="auto">
          <a:xfrm>
            <a:off x="5205731" y="4221166"/>
            <a:ext cx="632460" cy="3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pt-BR" altLang="pt-BR" sz="1400"/>
              <a:t>2006</a:t>
            </a:r>
          </a:p>
        </p:txBody>
      </p:sp>
      <p:sp>
        <p:nvSpPr>
          <p:cNvPr id="1030" name="CaixaDeTexto 16"/>
          <p:cNvSpPr txBox="1">
            <a:spLocks noChangeArrowheads="1"/>
          </p:cNvSpPr>
          <p:nvPr/>
        </p:nvSpPr>
        <p:spPr bwMode="auto">
          <a:xfrm>
            <a:off x="4744723" y="2205038"/>
            <a:ext cx="1324610" cy="79508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pt-BR" altLang="pt-BR" sz="1200" dirty="0"/>
              <a:t>Teste do Pezinho realizado nas 27 UF</a:t>
            </a:r>
            <a:endParaRPr lang="pt-BR" altLang="pt-BR" sz="1400" dirty="0"/>
          </a:p>
        </p:txBody>
      </p:sp>
      <p:grpSp>
        <p:nvGrpSpPr>
          <p:cNvPr id="1031" name="Grupo 13"/>
          <p:cNvGrpSpPr>
            <a:grpSpLocks/>
          </p:cNvGrpSpPr>
          <p:nvPr/>
        </p:nvGrpSpPr>
        <p:grpSpPr bwMode="auto">
          <a:xfrm>
            <a:off x="1289050" y="1412874"/>
            <a:ext cx="3512820" cy="5195888"/>
            <a:chOff x="467544" y="1412776"/>
            <a:chExt cx="4392488" cy="5195533"/>
          </a:xfrm>
        </p:grpSpPr>
        <p:sp>
          <p:nvSpPr>
            <p:cNvPr id="1036" name="CaixaDeTexto 22"/>
            <p:cNvSpPr txBox="1">
              <a:spLocks noChangeArrowheads="1"/>
            </p:cNvSpPr>
            <p:nvPr/>
          </p:nvSpPr>
          <p:spPr bwMode="auto">
            <a:xfrm>
              <a:off x="1979190" y="1412776"/>
              <a:ext cx="936624" cy="3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5000"/>
                </a:lnSpc>
              </a:pPr>
              <a:r>
                <a:rPr lang="pt-BR" altLang="pt-BR" sz="1400"/>
                <a:t>2001</a:t>
              </a:r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2268369" y="3284311"/>
              <a:ext cx="46052" cy="7921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 sz="1400" dirty="0"/>
            </a:p>
          </p:txBody>
        </p:sp>
        <p:sp>
          <p:nvSpPr>
            <p:cNvPr id="1038" name="CaixaDeTexto 14"/>
            <p:cNvSpPr txBox="1">
              <a:spLocks noChangeArrowheads="1"/>
            </p:cNvSpPr>
            <p:nvPr/>
          </p:nvSpPr>
          <p:spPr bwMode="auto">
            <a:xfrm>
              <a:off x="1187624" y="2276872"/>
              <a:ext cx="2447925" cy="78477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pt-BR" altLang="pt-BR" sz="1200" dirty="0">
                  <a:solidFill>
                    <a:srgbClr val="FF0000"/>
                  </a:solidFill>
                </a:rPr>
                <a:t>2001 - Programa Nacional de Triagem Neonatal (PNTN)</a:t>
              </a:r>
            </a:p>
            <a:p>
              <a:pPr algn="ctr">
                <a:lnSpc>
                  <a:spcPct val="125000"/>
                </a:lnSpc>
              </a:pPr>
              <a:r>
                <a:rPr lang="pt-BR" altLang="pt-BR" sz="1200" dirty="0">
                  <a:solidFill>
                    <a:srgbClr val="FF0000"/>
                  </a:solidFill>
                </a:rPr>
                <a:t>Ministério da Saúde - Brasil</a:t>
              </a:r>
              <a:endParaRPr lang="pt-BR" altLang="pt-BR" sz="14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026" name="Object 17"/>
            <p:cNvGraphicFramePr>
              <a:graphicFrameLocks noChangeAspect="1"/>
            </p:cNvGraphicFramePr>
            <p:nvPr/>
          </p:nvGraphicFramePr>
          <p:xfrm>
            <a:off x="467544" y="4221088"/>
            <a:ext cx="4392488" cy="2387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9" name="Acrobat Document" r:id="rId4" imgW="10685880" imgH="7568280" progId="AcroExch.Document.7">
                    <p:embed/>
                  </p:oleObj>
                </mc:Choice>
                <mc:Fallback>
                  <p:oleObj name="Acrobat Document" r:id="rId4" imgW="10685880" imgH="75682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221088"/>
                          <a:ext cx="4392488" cy="2387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2" name="Picture 34" descr="MCj041601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247835" y="3615056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4" descr="MCj041601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6321742" y="3615056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 bwMode="auto">
          <a:xfrm>
            <a:off x="7623089" y="3284537"/>
            <a:ext cx="59656" cy="1656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597" tIns="50797" rIns="101597" bIns="50797"/>
          <a:lstStyle/>
          <a:p>
            <a:pPr>
              <a:defRPr/>
            </a:pPr>
            <a:endParaRPr lang="pt-BR" sz="1400" dirty="0"/>
          </a:p>
        </p:txBody>
      </p:sp>
      <p:sp>
        <p:nvSpPr>
          <p:cNvPr id="1035" name="CaixaDeTexto 17"/>
          <p:cNvSpPr txBox="1">
            <a:spLocks noChangeArrowheads="1"/>
          </p:cNvSpPr>
          <p:nvPr/>
        </p:nvSpPr>
        <p:spPr bwMode="auto">
          <a:xfrm>
            <a:off x="6715905" y="3868489"/>
            <a:ext cx="1050860" cy="3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pt-BR" altLang="pt-BR" sz="1400" dirty="0"/>
              <a:t> 2014/2015</a:t>
            </a:r>
          </a:p>
        </p:txBody>
      </p:sp>
      <p:sp>
        <p:nvSpPr>
          <p:cNvPr id="15" name="CaixaDeTexto 16"/>
          <p:cNvSpPr txBox="1">
            <a:spLocks noChangeArrowheads="1"/>
          </p:cNvSpPr>
          <p:nvPr/>
        </p:nvSpPr>
        <p:spPr bwMode="auto">
          <a:xfrm>
            <a:off x="6494779" y="1949863"/>
            <a:ext cx="1324610" cy="10259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pt-BR" altLang="pt-BR" sz="1200" dirty="0"/>
              <a:t>Fase IV -Inclusão Biotinidase e hiperplasia supra renal</a:t>
            </a:r>
            <a:endParaRPr lang="pt-BR" altLang="pt-BR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t="38600" r="44643" b="45146"/>
          <a:stretch/>
        </p:blipFill>
        <p:spPr bwMode="auto">
          <a:xfrm>
            <a:off x="5364088" y="5086807"/>
            <a:ext cx="2722002" cy="104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649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07056" y="594400"/>
            <a:ext cx="6876193" cy="59445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pt-BR" sz="2100" b="1" dirty="0">
              <a:latin typeface="Sylfaen" pitchFamily="18" charset="0"/>
            </a:endParaRP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pt-BR" sz="2000" dirty="0"/>
              <a:t>    </a:t>
            </a:r>
            <a:r>
              <a:rPr lang="pt-BR" sz="2000" b="1" dirty="0"/>
              <a:t>Ministério da Saúde  </a:t>
            </a:r>
            <a:r>
              <a:rPr lang="pt-BR" sz="2000" b="1" dirty="0" smtClean="0"/>
              <a:t>– Portaria </a:t>
            </a:r>
            <a:r>
              <a:rPr lang="pt-BR" sz="2000" b="1" dirty="0"/>
              <a:t>822 de 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pt-BR" sz="2000" b="1" dirty="0"/>
              <a:t>06 de junho de 2001</a:t>
            </a:r>
          </a:p>
          <a:p>
            <a:pPr lvl="1" algn="ctr" eaLnBrk="1" hangingPunct="1">
              <a:buFontTx/>
              <a:buNone/>
            </a:pPr>
            <a:r>
              <a:rPr lang="pt-BR" sz="2000" b="1" u="sng" dirty="0"/>
              <a:t>Programa Nacional de Triagem Neonatal</a:t>
            </a:r>
            <a:endParaRPr lang="pt-BR" sz="2000" b="1" dirty="0"/>
          </a:p>
          <a:p>
            <a:pPr>
              <a:buClr>
                <a:schemeClr val="bg2"/>
              </a:buClr>
              <a:buSzPct val="75000"/>
              <a:buFontTx/>
              <a:buNone/>
            </a:pPr>
            <a:r>
              <a:rPr lang="pt-BR" sz="2000" dirty="0"/>
              <a:t>       Meta: </a:t>
            </a:r>
            <a:r>
              <a:rPr lang="pt-BR" sz="2000" u="sng" dirty="0">
                <a:solidFill>
                  <a:srgbClr val="FF0000"/>
                </a:solidFill>
              </a:rPr>
              <a:t>Cobertura de 100% dos nascidos vivos do país</a:t>
            </a:r>
            <a:r>
              <a:rPr lang="pt-BR" sz="2000" dirty="0">
                <a:solidFill>
                  <a:srgbClr val="FF0000"/>
                </a:solidFill>
              </a:rPr>
              <a:t>.</a:t>
            </a:r>
          </a:p>
          <a:p>
            <a:pPr lvl="1">
              <a:buClr>
                <a:schemeClr val="bg2"/>
              </a:buClr>
              <a:buSzPct val="75000"/>
              <a:buFontTx/>
              <a:buNone/>
            </a:pPr>
            <a:r>
              <a:rPr lang="pt-BR" sz="2000" dirty="0"/>
              <a:t> Objetivos: Detecção, confirmação diagnóstica,   acompanhamento e tratamento das doenças, conforme as fases de implantação: </a:t>
            </a:r>
          </a:p>
          <a:p>
            <a:pPr lvl="2">
              <a:buClr>
                <a:schemeClr val="bg2"/>
              </a:buClr>
              <a:buSzPct val="65000"/>
              <a:buFontTx/>
              <a:buNone/>
            </a:pPr>
            <a:r>
              <a:rPr lang="pt-BR" sz="2000" dirty="0"/>
              <a:t>Fase I - Hipotireoidismo congênito e Fenilcetonúria; </a:t>
            </a:r>
          </a:p>
          <a:p>
            <a:pPr lvl="2">
              <a:buClr>
                <a:schemeClr val="bg2"/>
              </a:buClr>
              <a:buSzPct val="65000"/>
              <a:buFontTx/>
              <a:buNone/>
            </a:pPr>
            <a:r>
              <a:rPr lang="pt-BR" sz="2000" dirty="0"/>
              <a:t>Fase II - Hipotireoidismo congênito, Fenilcetonúria e Doença Falciforme e Hemoglobinopatias;</a:t>
            </a:r>
          </a:p>
          <a:p>
            <a:pPr lvl="2">
              <a:buClr>
                <a:schemeClr val="bg2"/>
              </a:buClr>
              <a:buSzPct val="65000"/>
              <a:buFontTx/>
              <a:buNone/>
            </a:pPr>
            <a:r>
              <a:rPr lang="pt-BR" sz="2000" dirty="0"/>
              <a:t>Fase III - Hipotireoidismo congênito, Fenilcetonúria, Hemoglobinopatias e Fibrose cística;</a:t>
            </a:r>
          </a:p>
          <a:p>
            <a:pPr lvl="2">
              <a:buClr>
                <a:schemeClr val="bg2"/>
              </a:buClr>
              <a:buSzPct val="65000"/>
              <a:buNone/>
            </a:pPr>
            <a:r>
              <a:rPr lang="pt-BR" sz="2000" dirty="0"/>
              <a:t>Fase IV - Hipotireoidismo congênito, Fenilcetonúria, Hemoglobinopatias, Fibrose cística, Deficiência de Biotinidase e Hiperplasia Adrenal Congênita. 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endParaRPr lang="pt-BR" sz="2000" dirty="0">
              <a:solidFill>
                <a:srgbClr val="FF66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DDC13-D500-47E7-8081-2BF45F2115B6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676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100" dirty="0"/>
              <a:t>Triagem Neonatal - </a:t>
            </a:r>
            <a:r>
              <a:rPr lang="pt-BR" altLang="pt-BR" sz="3100" dirty="0" smtClean="0"/>
              <a:t>PROCESSO</a:t>
            </a:r>
            <a:endParaRPr lang="pt-BR" altLang="pt-BR" sz="3100" dirty="0"/>
          </a:p>
        </p:txBody>
      </p:sp>
      <p:sp>
        <p:nvSpPr>
          <p:cNvPr id="4" name="Retângulo 3"/>
          <p:cNvSpPr/>
          <p:nvPr/>
        </p:nvSpPr>
        <p:spPr>
          <a:xfrm>
            <a:off x="1115060" y="1268413"/>
            <a:ext cx="3111500" cy="223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/>
          <a:p>
            <a:pPr algn="ctr">
              <a:defRPr/>
            </a:pPr>
            <a:r>
              <a:rPr lang="pt-BR" sz="1600" b="1" dirty="0" smtClean="0">
                <a:solidFill>
                  <a:srgbClr val="FFFF00"/>
                </a:solidFill>
              </a:rPr>
              <a:t>Teste </a:t>
            </a:r>
            <a:r>
              <a:rPr lang="pt-BR" sz="1600" b="1" dirty="0">
                <a:solidFill>
                  <a:srgbClr val="FFFF00"/>
                </a:solidFill>
              </a:rPr>
              <a:t>de </a:t>
            </a:r>
            <a:r>
              <a:rPr lang="pt-BR" sz="1600" b="1" dirty="0" smtClean="0">
                <a:solidFill>
                  <a:srgbClr val="FFFF00"/>
                </a:solidFill>
              </a:rPr>
              <a:t>triagem</a:t>
            </a:r>
            <a:endParaRPr lang="pt-BR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600" b="1" dirty="0"/>
              <a:t>Triagem Universal em 100% RNV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sz="1600" b="1" dirty="0"/>
              <a:t>Educação para a saúde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sz="1600" b="1" dirty="0"/>
              <a:t>Importância do teste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sz="1600" b="1" dirty="0"/>
              <a:t>Coleta na idade adequada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sz="1600" b="1" dirty="0"/>
              <a:t>Riscos da coleta tardia/não realização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73480" y="4121149"/>
            <a:ext cx="3859530" cy="247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/>
          <a:p>
            <a:pPr algn="ctr">
              <a:defRPr/>
            </a:pPr>
            <a:r>
              <a:rPr lang="pt-BR" sz="1600" b="1" dirty="0">
                <a:solidFill>
                  <a:srgbClr val="FFFF00"/>
                </a:solidFill>
              </a:rPr>
              <a:t>Testes diagnósticos</a:t>
            </a:r>
          </a:p>
          <a:p>
            <a:pPr algn="ctr">
              <a:defRPr/>
            </a:pPr>
            <a:r>
              <a:rPr lang="pt-BR" sz="1600" b="1" dirty="0"/>
              <a:t>Variam de acordo com a doença</a:t>
            </a:r>
          </a:p>
          <a:p>
            <a:pPr algn="ctr">
              <a:defRPr/>
            </a:pPr>
            <a:r>
              <a:rPr lang="pt-BR" sz="1600" b="1" dirty="0"/>
              <a:t>Requerem laboratórios especializados</a:t>
            </a:r>
          </a:p>
          <a:p>
            <a:pPr algn="ctr">
              <a:defRPr/>
            </a:pPr>
            <a:r>
              <a:rPr lang="pt-BR" sz="1600" b="1" dirty="0"/>
              <a:t>Positivos ≠ falso-positivos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04385" y="1412085"/>
            <a:ext cx="2880360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7" tIns="50797" rIns="101597" bIns="50797" anchor="ctr"/>
          <a:lstStyle/>
          <a:p>
            <a:pPr algn="ctr">
              <a:defRPr/>
            </a:pPr>
            <a:r>
              <a:rPr lang="pt-BR" sz="1600" b="1" dirty="0">
                <a:solidFill>
                  <a:srgbClr val="FFFF00"/>
                </a:solidFill>
              </a:rPr>
              <a:t>Busca ativa</a:t>
            </a:r>
          </a:p>
          <a:p>
            <a:pPr algn="ctr">
              <a:defRPr/>
            </a:pPr>
            <a:r>
              <a:rPr lang="pt-BR" sz="1600" b="1" dirty="0"/>
              <a:t>Acompanhamento do resultado e localização do recém-nascido e sua família</a:t>
            </a:r>
          </a:p>
          <a:p>
            <a:pPr algn="ctr">
              <a:defRPr/>
            </a:pPr>
            <a:r>
              <a:rPr lang="pt-BR" sz="1600" b="1" dirty="0"/>
              <a:t>tempo para inicio do tratamento é crucial para prevenção de mortalidade, morbidade e sequelas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7452358" y="836613"/>
            <a:ext cx="864057" cy="57964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100" dirty="0"/>
              <a:t>2ª</a:t>
            </a:r>
            <a:r>
              <a:rPr lang="pt-BR" altLang="pt-BR" sz="1400" dirty="0"/>
              <a:t> 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057910" y="3644900"/>
            <a:ext cx="777786" cy="57964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100"/>
              <a:t>3ª</a:t>
            </a:r>
            <a:r>
              <a:rPr lang="pt-BR" altLang="pt-BR" sz="1400"/>
              <a:t> 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892093" y="832445"/>
            <a:ext cx="662722" cy="57964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597" tIns="50797" rIns="101597" bIns="5079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100"/>
              <a:t>1ª</a:t>
            </a:r>
            <a:r>
              <a:rPr lang="pt-BR" altLang="pt-BR" sz="1400"/>
              <a:t> </a:t>
            </a:r>
          </a:p>
        </p:txBody>
      </p:sp>
      <p:pic>
        <p:nvPicPr>
          <p:cNvPr id="14" name="Picture 34" descr="MCj04160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4672" y="1949771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MCj04160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0000">
            <a:off x="6714490" y="5191123"/>
            <a:ext cx="27686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MCj04160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60000">
            <a:off x="6064250" y="5513388"/>
            <a:ext cx="27686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4" descr="MCj04160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60000">
            <a:off x="5296855" y="5566092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" descr="MCj04160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6178" y="2069124"/>
            <a:ext cx="34607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1876</Words>
  <Application>Microsoft Office PowerPoint</Application>
  <PresentationFormat>Apresentação na tela (4:3)</PresentationFormat>
  <Paragraphs>276</Paragraphs>
  <Slides>24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Segoe Print</vt:lpstr>
      <vt:lpstr>Sylfaen</vt:lpstr>
      <vt:lpstr>Tahoma</vt:lpstr>
      <vt:lpstr>Wingdings</vt:lpstr>
      <vt:lpstr>Tema do Office</vt:lpstr>
      <vt:lpstr>CorelDRAW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Triagem Neonatal - PROCESSO</vt:lpstr>
      <vt:lpstr>Etapas da Triagem Neonatal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Karina Cortizo</dc:creator>
  <cp:lastModifiedBy>Ana Carolina Vaz da Silva</cp:lastModifiedBy>
  <cp:revision>183</cp:revision>
  <dcterms:created xsi:type="dcterms:W3CDTF">2017-08-16T16:14:49Z</dcterms:created>
  <dcterms:modified xsi:type="dcterms:W3CDTF">2019-10-02T12:21:13Z</dcterms:modified>
</cp:coreProperties>
</file>