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7" r:id="rId3"/>
  </p:sldMasterIdLst>
  <p:notesMasterIdLst>
    <p:notesMasterId r:id="rId23"/>
  </p:notesMasterIdLst>
  <p:sldIdLst>
    <p:sldId id="435" r:id="rId4"/>
    <p:sldId id="457" r:id="rId5"/>
    <p:sldId id="441" r:id="rId6"/>
    <p:sldId id="458" r:id="rId7"/>
    <p:sldId id="436" r:id="rId8"/>
    <p:sldId id="368" r:id="rId9"/>
    <p:sldId id="437" r:id="rId10"/>
    <p:sldId id="462" r:id="rId11"/>
    <p:sldId id="370" r:id="rId12"/>
    <p:sldId id="455" r:id="rId13"/>
    <p:sldId id="377" r:id="rId14"/>
    <p:sldId id="415" r:id="rId15"/>
    <p:sldId id="432" r:id="rId16"/>
    <p:sldId id="459" r:id="rId17"/>
    <p:sldId id="460" r:id="rId18"/>
    <p:sldId id="461" r:id="rId19"/>
    <p:sldId id="448" r:id="rId20"/>
    <p:sldId id="450" r:id="rId21"/>
    <p:sldId id="360" r:id="rId22"/>
  </p:sldIdLst>
  <p:sldSz cx="9144000" cy="6858000" type="screen4x3"/>
  <p:notesSz cx="6796088" cy="992505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 charset="0"/>
        <a:cs typeface="DejaVu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137" autoAdjust="0"/>
    <p:restoredTop sz="96993" autoAdjust="0"/>
  </p:normalViewPr>
  <p:slideViewPr>
    <p:cSldViewPr snapToGrid="0">
      <p:cViewPr varScale="1">
        <p:scale>
          <a:sx n="101" d="100"/>
          <a:sy n="101" d="100"/>
        </p:scale>
        <p:origin x="-79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EEC9B-BF0A-4FBB-865E-8F297ACF79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889CBF5-DA93-488D-8437-145A22A13460}">
      <dgm:prSet/>
      <dgm:spPr/>
      <dgm:t>
        <a:bodyPr/>
        <a:lstStyle/>
        <a:p>
          <a:pPr algn="just"/>
          <a:r>
            <a:rPr lang="pt-BR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  <a:cs typeface="Calibri" charset="0"/>
            </a:rPr>
            <a:t>A bacia hidrográfica como unidade de planejamento e gestão. </a:t>
          </a:r>
          <a:endParaRPr lang="pt-BR" b="0" i="0" dirty="0">
            <a:solidFill>
              <a:schemeClr val="bg1"/>
            </a:solidFill>
            <a:latin typeface="Dotum" panose="020B0600000101010101" pitchFamily="34" charset="-127"/>
            <a:ea typeface="Dotum" panose="020B0600000101010101" pitchFamily="34" charset="-127"/>
          </a:endParaRPr>
        </a:p>
      </dgm:t>
    </dgm:pt>
    <dgm:pt modelId="{F7CC335C-11BF-4CBC-BAD0-2FF787BBF3B4}" type="parTrans" cxnId="{E0FF76F3-1E34-4604-B018-3A257F6E2005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9BA6E1AE-017A-4D78-9CE2-2D20C31898C1}" type="sibTrans" cxnId="{E0FF76F3-1E34-4604-B018-3A257F6E2005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5EA4A53D-8B36-43B9-9BEE-172D92DA3F73}">
      <dgm:prSet/>
      <dgm:spPr/>
      <dgm:t>
        <a:bodyPr/>
        <a:lstStyle/>
        <a:p>
          <a:pPr algn="just"/>
          <a:r>
            <a:rPr lang="pt-BR" altLang="pt-BR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rPr>
            <a:t>Oportunidade de integrar a gestão das águas, a gestão ambiental e gestão urbana e demais políticas públicas</a:t>
          </a:r>
          <a:r>
            <a:rPr lang="pt-BR" b="0" i="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rPr>
            <a:t>;</a:t>
          </a:r>
        </a:p>
      </dgm:t>
    </dgm:pt>
    <dgm:pt modelId="{BDB73C1A-80F5-4D66-9718-E02B8BCF1447}" type="parTrans" cxnId="{2F4068F0-885C-45D2-8186-45778F4F3139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3127F2FA-40A1-42A6-AFC2-55DC05ABCDFF}" type="sibTrans" cxnId="{2F4068F0-885C-45D2-8186-45778F4F3139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D34DA170-B080-4F65-ADC5-BE08D933CB39}">
      <dgm:prSet/>
      <dgm:spPr/>
      <dgm:t>
        <a:bodyPr/>
        <a:lstStyle/>
        <a:p>
          <a:r>
            <a:rPr lang="pt-BR" altLang="pt-BR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rPr>
            <a:t>Potencializar a diversas ações e investimentos públicos na bacia</a:t>
          </a:r>
        </a:p>
      </dgm:t>
    </dgm:pt>
    <dgm:pt modelId="{5D0FAF90-F9EF-454E-87D8-BFD046E6B74D}" type="parTrans" cxnId="{DB00A6B1-B1EB-43F3-B531-ED314A4945B4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9FEFCFE3-B4E8-4386-89B6-74BECEF5A451}" type="sibTrans" cxnId="{DB00A6B1-B1EB-43F3-B531-ED314A4945B4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AF34299A-B090-4B13-A869-89E2D422D255}">
      <dgm:prSet/>
      <dgm:spPr/>
      <dgm:t>
        <a:bodyPr/>
        <a:lstStyle/>
        <a:p>
          <a:r>
            <a:rPr lang="pt-BR" altLang="pt-BR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rPr>
            <a:t>Integração e fortalecimento do </a:t>
          </a:r>
          <a:r>
            <a:rPr lang="pt-BR" altLang="pt-BR" dirty="0" err="1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rPr>
            <a:t>Singreh</a:t>
          </a:r>
          <a:r>
            <a:rPr lang="pt-BR" altLang="pt-BR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rPr>
            <a:t> e </a:t>
          </a:r>
          <a:r>
            <a:rPr lang="pt-BR" altLang="pt-BR" dirty="0" err="1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rPr>
            <a:t>Sisnama</a:t>
          </a:r>
          <a:endParaRPr lang="pt-BR" altLang="pt-BR" dirty="0">
            <a:solidFill>
              <a:schemeClr val="bg1"/>
            </a:solidFill>
            <a:latin typeface="Dotum" panose="020B0600000101010101" pitchFamily="34" charset="-127"/>
            <a:ea typeface="Dotum" panose="020B0600000101010101" pitchFamily="34" charset="-127"/>
          </a:endParaRPr>
        </a:p>
      </dgm:t>
    </dgm:pt>
    <dgm:pt modelId="{B2AC8324-E065-4E73-952E-79EE54860622}" type="parTrans" cxnId="{4A883545-178E-45E6-B385-E39D5A4F3EBD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982DCD12-E79D-41B8-A370-E42BEA343CA6}" type="sibTrans" cxnId="{4A883545-178E-45E6-B385-E39D5A4F3EBD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9A95F24C-1036-4E18-B6FD-9163ADEC1441}" type="pres">
      <dgm:prSet presAssocID="{412EEC9B-BF0A-4FBB-865E-8F297ACF79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BBED74C5-99A2-42D4-876F-E813BBDE373E}" type="pres">
      <dgm:prSet presAssocID="{412EEC9B-BF0A-4FBB-865E-8F297ACF7903}" presName="Name1" presStyleCnt="0"/>
      <dgm:spPr/>
    </dgm:pt>
    <dgm:pt modelId="{E7C6E5EA-6581-4487-BA0F-204E9DB4DAB5}" type="pres">
      <dgm:prSet presAssocID="{412EEC9B-BF0A-4FBB-865E-8F297ACF7903}" presName="cycle" presStyleCnt="0"/>
      <dgm:spPr/>
    </dgm:pt>
    <dgm:pt modelId="{7F3C5182-037D-4A7C-823A-B5FD42712948}" type="pres">
      <dgm:prSet presAssocID="{412EEC9B-BF0A-4FBB-865E-8F297ACF7903}" presName="srcNode" presStyleLbl="node1" presStyleIdx="0" presStyleCnt="4"/>
      <dgm:spPr/>
    </dgm:pt>
    <dgm:pt modelId="{FA4E3347-6BF2-4E4D-AE44-5D9B97A6FFF5}" type="pres">
      <dgm:prSet presAssocID="{412EEC9B-BF0A-4FBB-865E-8F297ACF7903}" presName="conn" presStyleLbl="parChTrans1D2" presStyleIdx="0" presStyleCnt="1"/>
      <dgm:spPr/>
      <dgm:t>
        <a:bodyPr/>
        <a:lstStyle/>
        <a:p>
          <a:endParaRPr lang="pt-BR"/>
        </a:p>
      </dgm:t>
    </dgm:pt>
    <dgm:pt modelId="{18404F19-BE24-4BC3-8570-B7B94AAC9539}" type="pres">
      <dgm:prSet presAssocID="{412EEC9B-BF0A-4FBB-865E-8F297ACF7903}" presName="extraNode" presStyleLbl="node1" presStyleIdx="0" presStyleCnt="4"/>
      <dgm:spPr/>
    </dgm:pt>
    <dgm:pt modelId="{6F633E7D-3334-4C1F-A71F-04A3A9DF8561}" type="pres">
      <dgm:prSet presAssocID="{412EEC9B-BF0A-4FBB-865E-8F297ACF7903}" presName="dstNode" presStyleLbl="node1" presStyleIdx="0" presStyleCnt="4"/>
      <dgm:spPr/>
    </dgm:pt>
    <dgm:pt modelId="{DE8E869A-691F-4F62-A711-079076BFE7A9}" type="pres">
      <dgm:prSet presAssocID="{A889CBF5-DA93-488D-8437-145A22A1346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CA6776-1655-4BC7-84FD-61B1F6C84B26}" type="pres">
      <dgm:prSet presAssocID="{A889CBF5-DA93-488D-8437-145A22A13460}" presName="accent_1" presStyleCnt="0"/>
      <dgm:spPr/>
    </dgm:pt>
    <dgm:pt modelId="{77FD6680-272D-47F7-BBDE-B7C12D151BD0}" type="pres">
      <dgm:prSet presAssocID="{A889CBF5-DA93-488D-8437-145A22A13460}" presName="accentRepeatNode" presStyleLbl="solidFgAcc1" presStyleIdx="0" presStyleCnt="4"/>
      <dgm:spPr/>
    </dgm:pt>
    <dgm:pt modelId="{FC80B54D-934C-4F01-B0F3-94EFEB966C59}" type="pres">
      <dgm:prSet presAssocID="{5EA4A53D-8B36-43B9-9BEE-172D92DA3F7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244B24-E25F-4048-82E6-433256A5752D}" type="pres">
      <dgm:prSet presAssocID="{5EA4A53D-8B36-43B9-9BEE-172D92DA3F73}" presName="accent_2" presStyleCnt="0"/>
      <dgm:spPr/>
    </dgm:pt>
    <dgm:pt modelId="{496FB4E5-C108-48EF-A3C2-E44E54E53F14}" type="pres">
      <dgm:prSet presAssocID="{5EA4A53D-8B36-43B9-9BEE-172D92DA3F73}" presName="accentRepeatNode" presStyleLbl="solidFgAcc1" presStyleIdx="1" presStyleCnt="4"/>
      <dgm:spPr/>
    </dgm:pt>
    <dgm:pt modelId="{4D5F4FD8-A719-40FE-80C0-E91FA94704BD}" type="pres">
      <dgm:prSet presAssocID="{D34DA170-B080-4F65-ADC5-BE08D933CB3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CFB393-87E3-472D-B46B-6DDBF2AAB47B}" type="pres">
      <dgm:prSet presAssocID="{D34DA170-B080-4F65-ADC5-BE08D933CB39}" presName="accent_3" presStyleCnt="0"/>
      <dgm:spPr/>
    </dgm:pt>
    <dgm:pt modelId="{759199D4-7538-42F1-BC54-FECA6E4AC15F}" type="pres">
      <dgm:prSet presAssocID="{D34DA170-B080-4F65-ADC5-BE08D933CB39}" presName="accentRepeatNode" presStyleLbl="solidFgAcc1" presStyleIdx="2" presStyleCnt="4"/>
      <dgm:spPr/>
    </dgm:pt>
    <dgm:pt modelId="{DEADA022-CE79-490A-B920-31699B297222}" type="pres">
      <dgm:prSet presAssocID="{AF34299A-B090-4B13-A869-89E2D422D25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18C494-64C0-450C-A52D-8F63EA0BA511}" type="pres">
      <dgm:prSet presAssocID="{AF34299A-B090-4B13-A869-89E2D422D255}" presName="accent_4" presStyleCnt="0"/>
      <dgm:spPr/>
    </dgm:pt>
    <dgm:pt modelId="{764B1F93-C60E-45CB-A116-7180693E52F4}" type="pres">
      <dgm:prSet presAssocID="{AF34299A-B090-4B13-A869-89E2D422D255}" presName="accentRepeatNode" presStyleLbl="solidFgAcc1" presStyleIdx="3" presStyleCnt="4"/>
      <dgm:spPr/>
    </dgm:pt>
  </dgm:ptLst>
  <dgm:cxnLst>
    <dgm:cxn modelId="{692928B1-7A0D-44DA-AFEC-E7C0F9720DC9}" type="presOf" srcId="{D34DA170-B080-4F65-ADC5-BE08D933CB39}" destId="{4D5F4FD8-A719-40FE-80C0-E91FA94704BD}" srcOrd="0" destOrd="0" presId="urn:microsoft.com/office/officeart/2008/layout/VerticalCurvedList"/>
    <dgm:cxn modelId="{E0FF76F3-1E34-4604-B018-3A257F6E2005}" srcId="{412EEC9B-BF0A-4FBB-865E-8F297ACF7903}" destId="{A889CBF5-DA93-488D-8437-145A22A13460}" srcOrd="0" destOrd="0" parTransId="{F7CC335C-11BF-4CBC-BAD0-2FF787BBF3B4}" sibTransId="{9BA6E1AE-017A-4D78-9CE2-2D20C31898C1}"/>
    <dgm:cxn modelId="{4A883545-178E-45E6-B385-E39D5A4F3EBD}" srcId="{412EEC9B-BF0A-4FBB-865E-8F297ACF7903}" destId="{AF34299A-B090-4B13-A869-89E2D422D255}" srcOrd="3" destOrd="0" parTransId="{B2AC8324-E065-4E73-952E-79EE54860622}" sibTransId="{982DCD12-E79D-41B8-A370-E42BEA343CA6}"/>
    <dgm:cxn modelId="{48A7F2C6-E2EA-4829-ADE0-E0F075599A0D}" type="presOf" srcId="{9BA6E1AE-017A-4D78-9CE2-2D20C31898C1}" destId="{FA4E3347-6BF2-4E4D-AE44-5D9B97A6FFF5}" srcOrd="0" destOrd="0" presId="urn:microsoft.com/office/officeart/2008/layout/VerticalCurvedList"/>
    <dgm:cxn modelId="{DB00A6B1-B1EB-43F3-B531-ED314A4945B4}" srcId="{412EEC9B-BF0A-4FBB-865E-8F297ACF7903}" destId="{D34DA170-B080-4F65-ADC5-BE08D933CB39}" srcOrd="2" destOrd="0" parTransId="{5D0FAF90-F9EF-454E-87D8-BFD046E6B74D}" sibTransId="{9FEFCFE3-B4E8-4386-89B6-74BECEF5A451}"/>
    <dgm:cxn modelId="{819B73C7-31DA-4116-ACD8-3D7362E9EBD1}" type="presOf" srcId="{5EA4A53D-8B36-43B9-9BEE-172D92DA3F73}" destId="{FC80B54D-934C-4F01-B0F3-94EFEB966C59}" srcOrd="0" destOrd="0" presId="urn:microsoft.com/office/officeart/2008/layout/VerticalCurvedList"/>
    <dgm:cxn modelId="{93C9DAE3-BB57-49C0-9A8E-0060018203E3}" type="presOf" srcId="{AF34299A-B090-4B13-A869-89E2D422D255}" destId="{DEADA022-CE79-490A-B920-31699B297222}" srcOrd="0" destOrd="0" presId="urn:microsoft.com/office/officeart/2008/layout/VerticalCurvedList"/>
    <dgm:cxn modelId="{2F4068F0-885C-45D2-8186-45778F4F3139}" srcId="{412EEC9B-BF0A-4FBB-865E-8F297ACF7903}" destId="{5EA4A53D-8B36-43B9-9BEE-172D92DA3F73}" srcOrd="1" destOrd="0" parTransId="{BDB73C1A-80F5-4D66-9718-E02B8BCF1447}" sibTransId="{3127F2FA-40A1-42A6-AFC2-55DC05ABCDFF}"/>
    <dgm:cxn modelId="{A9B07C33-F45E-47A7-B73D-F4C185F3DAF7}" type="presOf" srcId="{412EEC9B-BF0A-4FBB-865E-8F297ACF7903}" destId="{9A95F24C-1036-4E18-B6FD-9163ADEC1441}" srcOrd="0" destOrd="0" presId="urn:microsoft.com/office/officeart/2008/layout/VerticalCurvedList"/>
    <dgm:cxn modelId="{E39DCE52-01F6-4FA9-94FB-025E198AE55F}" type="presOf" srcId="{A889CBF5-DA93-488D-8437-145A22A13460}" destId="{DE8E869A-691F-4F62-A711-079076BFE7A9}" srcOrd="0" destOrd="0" presId="urn:microsoft.com/office/officeart/2008/layout/VerticalCurvedList"/>
    <dgm:cxn modelId="{DF7EFDE9-80F1-414A-B2E5-B9FC88AD3370}" type="presParOf" srcId="{9A95F24C-1036-4E18-B6FD-9163ADEC1441}" destId="{BBED74C5-99A2-42D4-876F-E813BBDE373E}" srcOrd="0" destOrd="0" presId="urn:microsoft.com/office/officeart/2008/layout/VerticalCurvedList"/>
    <dgm:cxn modelId="{0CF6865A-2C53-4767-86DC-445C0F054562}" type="presParOf" srcId="{BBED74C5-99A2-42D4-876F-E813BBDE373E}" destId="{E7C6E5EA-6581-4487-BA0F-204E9DB4DAB5}" srcOrd="0" destOrd="0" presId="urn:microsoft.com/office/officeart/2008/layout/VerticalCurvedList"/>
    <dgm:cxn modelId="{12D3AFF1-E7F7-410E-A0AA-C7616DAFA488}" type="presParOf" srcId="{E7C6E5EA-6581-4487-BA0F-204E9DB4DAB5}" destId="{7F3C5182-037D-4A7C-823A-B5FD42712948}" srcOrd="0" destOrd="0" presId="urn:microsoft.com/office/officeart/2008/layout/VerticalCurvedList"/>
    <dgm:cxn modelId="{3D72F9A4-1318-4B17-B532-D0953FE6447C}" type="presParOf" srcId="{E7C6E5EA-6581-4487-BA0F-204E9DB4DAB5}" destId="{FA4E3347-6BF2-4E4D-AE44-5D9B97A6FFF5}" srcOrd="1" destOrd="0" presId="urn:microsoft.com/office/officeart/2008/layout/VerticalCurvedList"/>
    <dgm:cxn modelId="{E81A198A-627E-4823-A196-0FFF4C04DFD4}" type="presParOf" srcId="{E7C6E5EA-6581-4487-BA0F-204E9DB4DAB5}" destId="{18404F19-BE24-4BC3-8570-B7B94AAC9539}" srcOrd="2" destOrd="0" presId="urn:microsoft.com/office/officeart/2008/layout/VerticalCurvedList"/>
    <dgm:cxn modelId="{A0D28452-A369-48C7-A13F-7319B37B5C37}" type="presParOf" srcId="{E7C6E5EA-6581-4487-BA0F-204E9DB4DAB5}" destId="{6F633E7D-3334-4C1F-A71F-04A3A9DF8561}" srcOrd="3" destOrd="0" presId="urn:microsoft.com/office/officeart/2008/layout/VerticalCurvedList"/>
    <dgm:cxn modelId="{8F34CD70-E5B6-44A6-8342-3ADB07B1C641}" type="presParOf" srcId="{BBED74C5-99A2-42D4-876F-E813BBDE373E}" destId="{DE8E869A-691F-4F62-A711-079076BFE7A9}" srcOrd="1" destOrd="0" presId="urn:microsoft.com/office/officeart/2008/layout/VerticalCurvedList"/>
    <dgm:cxn modelId="{1832374A-4ABD-4162-A99F-E5E8A156A6FA}" type="presParOf" srcId="{BBED74C5-99A2-42D4-876F-E813BBDE373E}" destId="{B0CA6776-1655-4BC7-84FD-61B1F6C84B26}" srcOrd="2" destOrd="0" presId="urn:microsoft.com/office/officeart/2008/layout/VerticalCurvedList"/>
    <dgm:cxn modelId="{30B7C379-C8AC-477F-A2C5-312200AFBFE3}" type="presParOf" srcId="{B0CA6776-1655-4BC7-84FD-61B1F6C84B26}" destId="{77FD6680-272D-47F7-BBDE-B7C12D151BD0}" srcOrd="0" destOrd="0" presId="urn:microsoft.com/office/officeart/2008/layout/VerticalCurvedList"/>
    <dgm:cxn modelId="{A72A1950-01ED-451B-84AD-723E41167B92}" type="presParOf" srcId="{BBED74C5-99A2-42D4-876F-E813BBDE373E}" destId="{FC80B54D-934C-4F01-B0F3-94EFEB966C59}" srcOrd="3" destOrd="0" presId="urn:microsoft.com/office/officeart/2008/layout/VerticalCurvedList"/>
    <dgm:cxn modelId="{E691EAFA-50FA-4C6E-87B7-746D023A8255}" type="presParOf" srcId="{BBED74C5-99A2-42D4-876F-E813BBDE373E}" destId="{21244B24-E25F-4048-82E6-433256A5752D}" srcOrd="4" destOrd="0" presId="urn:microsoft.com/office/officeart/2008/layout/VerticalCurvedList"/>
    <dgm:cxn modelId="{CC2291A4-AD4C-4613-BC12-D6035738069E}" type="presParOf" srcId="{21244B24-E25F-4048-82E6-433256A5752D}" destId="{496FB4E5-C108-48EF-A3C2-E44E54E53F14}" srcOrd="0" destOrd="0" presId="urn:microsoft.com/office/officeart/2008/layout/VerticalCurvedList"/>
    <dgm:cxn modelId="{A574AFE7-96C0-48FF-9C56-8FA337F89DF0}" type="presParOf" srcId="{BBED74C5-99A2-42D4-876F-E813BBDE373E}" destId="{4D5F4FD8-A719-40FE-80C0-E91FA94704BD}" srcOrd="5" destOrd="0" presId="urn:microsoft.com/office/officeart/2008/layout/VerticalCurvedList"/>
    <dgm:cxn modelId="{5FC0E4F2-E2FE-4B30-8839-E11DCBA58F6E}" type="presParOf" srcId="{BBED74C5-99A2-42D4-876F-E813BBDE373E}" destId="{F2CFB393-87E3-472D-B46B-6DDBF2AAB47B}" srcOrd="6" destOrd="0" presId="urn:microsoft.com/office/officeart/2008/layout/VerticalCurvedList"/>
    <dgm:cxn modelId="{60900D09-8977-4A19-A606-70B7CAA15513}" type="presParOf" srcId="{F2CFB393-87E3-472D-B46B-6DDBF2AAB47B}" destId="{759199D4-7538-42F1-BC54-FECA6E4AC15F}" srcOrd="0" destOrd="0" presId="urn:microsoft.com/office/officeart/2008/layout/VerticalCurvedList"/>
    <dgm:cxn modelId="{57ACC9FB-CAA9-4149-97CA-6E64AA3E5D13}" type="presParOf" srcId="{BBED74C5-99A2-42D4-876F-E813BBDE373E}" destId="{DEADA022-CE79-490A-B920-31699B297222}" srcOrd="7" destOrd="0" presId="urn:microsoft.com/office/officeart/2008/layout/VerticalCurvedList"/>
    <dgm:cxn modelId="{6A279C4F-F69A-4D14-84FB-216DB933D09F}" type="presParOf" srcId="{BBED74C5-99A2-42D4-876F-E813BBDE373E}" destId="{8A18C494-64C0-450C-A52D-8F63EA0BA511}" srcOrd="8" destOrd="0" presId="urn:microsoft.com/office/officeart/2008/layout/VerticalCurvedList"/>
    <dgm:cxn modelId="{C045E56A-B579-4659-86FC-70582063C399}" type="presParOf" srcId="{8A18C494-64C0-450C-A52D-8F63EA0BA511}" destId="{764B1F93-C60E-45CB-A116-7180693E52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2EEC9B-BF0A-4FBB-865E-8F297ACF79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889CBF5-DA93-488D-8437-145A22A13460}">
      <dgm:prSet/>
      <dgm:spPr/>
      <dgm:t>
        <a:bodyPr/>
        <a:lstStyle/>
        <a:p>
          <a:pPr algn="just"/>
          <a:r>
            <a:rPr lang="pt-BR" dirty="0">
              <a:latin typeface="Dotum" panose="020B0600000101010101" pitchFamily="34" charset="-127"/>
              <a:ea typeface="Dotum" panose="020B0600000101010101" pitchFamily="34" charset="-127"/>
            </a:rPr>
            <a:t>Conclusão do ZEE da Bacia do rio São Francisco</a:t>
          </a:r>
          <a:endParaRPr lang="pt-BR" b="0" i="0" dirty="0">
            <a:solidFill>
              <a:schemeClr val="bg1"/>
            </a:solidFill>
            <a:latin typeface="Dotum" panose="020B0600000101010101" pitchFamily="34" charset="-127"/>
            <a:ea typeface="Dotum" panose="020B0600000101010101" pitchFamily="34" charset="-127"/>
          </a:endParaRPr>
        </a:p>
      </dgm:t>
    </dgm:pt>
    <dgm:pt modelId="{F7CC335C-11BF-4CBC-BAD0-2FF787BBF3B4}" type="parTrans" cxnId="{E0FF76F3-1E34-4604-B018-3A257F6E2005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9BA6E1AE-017A-4D78-9CE2-2D20C31898C1}" type="sibTrans" cxnId="{E0FF76F3-1E34-4604-B018-3A257F6E2005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5EA4A53D-8B36-43B9-9BEE-172D92DA3F73}">
      <dgm:prSet/>
      <dgm:spPr/>
      <dgm:t>
        <a:bodyPr/>
        <a:lstStyle/>
        <a:p>
          <a:pPr algn="just"/>
          <a:r>
            <a:rPr lang="pt-BR" dirty="0">
              <a:latin typeface="Dotum" panose="020B0600000101010101" pitchFamily="34" charset="-127"/>
              <a:ea typeface="Dotum" panose="020B0600000101010101" pitchFamily="34" charset="-127"/>
            </a:rPr>
            <a:t>Fiscalização Preventiva Integrada</a:t>
          </a:r>
          <a:endParaRPr lang="pt-BR" b="0" i="0" dirty="0">
            <a:solidFill>
              <a:schemeClr val="bg1"/>
            </a:solidFill>
            <a:latin typeface="Dotum" panose="020B0600000101010101" pitchFamily="34" charset="-127"/>
            <a:ea typeface="Dotum" panose="020B0600000101010101" pitchFamily="34" charset="-127"/>
          </a:endParaRPr>
        </a:p>
      </dgm:t>
    </dgm:pt>
    <dgm:pt modelId="{BDB73C1A-80F5-4D66-9718-E02B8BCF1447}" type="parTrans" cxnId="{2F4068F0-885C-45D2-8186-45778F4F3139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3127F2FA-40A1-42A6-AFC2-55DC05ABCDFF}" type="sibTrans" cxnId="{2F4068F0-885C-45D2-8186-45778F4F3139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D34DA170-B080-4F65-ADC5-BE08D933CB39}">
      <dgm:prSet/>
      <dgm:spPr/>
      <dgm:t>
        <a:bodyPr/>
        <a:lstStyle/>
        <a:p>
          <a:r>
            <a:rPr lang="pt-BR" dirty="0">
              <a:latin typeface="Dotum" panose="020B0600000101010101" pitchFamily="34" charset="-127"/>
              <a:ea typeface="Dotum" panose="020B0600000101010101" pitchFamily="34" charset="-127"/>
            </a:rPr>
            <a:t>Programa Nacional de Capacitação de Gestores Municipais</a:t>
          </a:r>
          <a:endParaRPr lang="pt-BR" altLang="pt-BR" dirty="0">
            <a:solidFill>
              <a:schemeClr val="bg1"/>
            </a:solidFill>
            <a:latin typeface="Dotum" panose="020B0600000101010101" pitchFamily="34" charset="-127"/>
            <a:ea typeface="Dotum" panose="020B0600000101010101" pitchFamily="34" charset="-127"/>
          </a:endParaRPr>
        </a:p>
      </dgm:t>
    </dgm:pt>
    <dgm:pt modelId="{5D0FAF90-F9EF-454E-87D8-BFD046E6B74D}" type="parTrans" cxnId="{DB00A6B1-B1EB-43F3-B531-ED314A4945B4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9FEFCFE3-B4E8-4386-89B6-74BECEF5A451}" type="sibTrans" cxnId="{DB00A6B1-B1EB-43F3-B531-ED314A4945B4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AF34299A-B090-4B13-A869-89E2D422D255}">
      <dgm:prSet/>
      <dgm:spPr/>
      <dgm:t>
        <a:bodyPr/>
        <a:lstStyle/>
        <a:p>
          <a:r>
            <a:rPr lang="pt-BR" dirty="0">
              <a:latin typeface="Dotum" panose="020B0600000101010101" pitchFamily="34" charset="-127"/>
              <a:ea typeface="Dotum" panose="020B0600000101010101" pitchFamily="34" charset="-127"/>
            </a:rPr>
            <a:t>Centro de Recuperação de Áreas Degradadas</a:t>
          </a:r>
          <a:endParaRPr lang="pt-BR" altLang="pt-BR" dirty="0">
            <a:solidFill>
              <a:schemeClr val="bg1"/>
            </a:solidFill>
            <a:latin typeface="Dotum" panose="020B0600000101010101" pitchFamily="34" charset="-127"/>
            <a:ea typeface="Dotum" panose="020B0600000101010101" pitchFamily="34" charset="-127"/>
          </a:endParaRPr>
        </a:p>
      </dgm:t>
    </dgm:pt>
    <dgm:pt modelId="{B2AC8324-E065-4E73-952E-79EE54860622}" type="parTrans" cxnId="{4A883545-178E-45E6-B385-E39D5A4F3EBD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982DCD12-E79D-41B8-A370-E42BEA343CA6}" type="sibTrans" cxnId="{4A883545-178E-45E6-B385-E39D5A4F3EBD}">
      <dgm:prSet/>
      <dgm:spPr/>
      <dgm:t>
        <a:bodyPr/>
        <a:lstStyle/>
        <a:p>
          <a:endParaRPr lang="pt-BR">
            <a:latin typeface="Calibri" panose="020F0502020204030204" pitchFamily="34" charset="0"/>
          </a:endParaRPr>
        </a:p>
      </dgm:t>
    </dgm:pt>
    <dgm:pt modelId="{9A95F24C-1036-4E18-B6FD-9163ADEC1441}" type="pres">
      <dgm:prSet presAssocID="{412EEC9B-BF0A-4FBB-865E-8F297ACF79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BBED74C5-99A2-42D4-876F-E813BBDE373E}" type="pres">
      <dgm:prSet presAssocID="{412EEC9B-BF0A-4FBB-865E-8F297ACF7903}" presName="Name1" presStyleCnt="0"/>
      <dgm:spPr/>
    </dgm:pt>
    <dgm:pt modelId="{E7C6E5EA-6581-4487-BA0F-204E9DB4DAB5}" type="pres">
      <dgm:prSet presAssocID="{412EEC9B-BF0A-4FBB-865E-8F297ACF7903}" presName="cycle" presStyleCnt="0"/>
      <dgm:spPr/>
    </dgm:pt>
    <dgm:pt modelId="{7F3C5182-037D-4A7C-823A-B5FD42712948}" type="pres">
      <dgm:prSet presAssocID="{412EEC9B-BF0A-4FBB-865E-8F297ACF7903}" presName="srcNode" presStyleLbl="node1" presStyleIdx="0" presStyleCnt="4"/>
      <dgm:spPr/>
    </dgm:pt>
    <dgm:pt modelId="{FA4E3347-6BF2-4E4D-AE44-5D9B97A6FFF5}" type="pres">
      <dgm:prSet presAssocID="{412EEC9B-BF0A-4FBB-865E-8F297ACF7903}" presName="conn" presStyleLbl="parChTrans1D2" presStyleIdx="0" presStyleCnt="1"/>
      <dgm:spPr/>
      <dgm:t>
        <a:bodyPr/>
        <a:lstStyle/>
        <a:p>
          <a:endParaRPr lang="pt-BR"/>
        </a:p>
      </dgm:t>
    </dgm:pt>
    <dgm:pt modelId="{18404F19-BE24-4BC3-8570-B7B94AAC9539}" type="pres">
      <dgm:prSet presAssocID="{412EEC9B-BF0A-4FBB-865E-8F297ACF7903}" presName="extraNode" presStyleLbl="node1" presStyleIdx="0" presStyleCnt="4"/>
      <dgm:spPr/>
    </dgm:pt>
    <dgm:pt modelId="{6F633E7D-3334-4C1F-A71F-04A3A9DF8561}" type="pres">
      <dgm:prSet presAssocID="{412EEC9B-BF0A-4FBB-865E-8F297ACF7903}" presName="dstNode" presStyleLbl="node1" presStyleIdx="0" presStyleCnt="4"/>
      <dgm:spPr/>
    </dgm:pt>
    <dgm:pt modelId="{DE8E869A-691F-4F62-A711-079076BFE7A9}" type="pres">
      <dgm:prSet presAssocID="{A889CBF5-DA93-488D-8437-145A22A1346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CA6776-1655-4BC7-84FD-61B1F6C84B26}" type="pres">
      <dgm:prSet presAssocID="{A889CBF5-DA93-488D-8437-145A22A13460}" presName="accent_1" presStyleCnt="0"/>
      <dgm:spPr/>
    </dgm:pt>
    <dgm:pt modelId="{77FD6680-272D-47F7-BBDE-B7C12D151BD0}" type="pres">
      <dgm:prSet presAssocID="{A889CBF5-DA93-488D-8437-145A22A13460}" presName="accentRepeatNode" presStyleLbl="solidFgAcc1" presStyleIdx="0" presStyleCnt="4"/>
      <dgm:spPr/>
    </dgm:pt>
    <dgm:pt modelId="{FC80B54D-934C-4F01-B0F3-94EFEB966C59}" type="pres">
      <dgm:prSet presAssocID="{5EA4A53D-8B36-43B9-9BEE-172D92DA3F73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244B24-E25F-4048-82E6-433256A5752D}" type="pres">
      <dgm:prSet presAssocID="{5EA4A53D-8B36-43B9-9BEE-172D92DA3F73}" presName="accent_2" presStyleCnt="0"/>
      <dgm:spPr/>
    </dgm:pt>
    <dgm:pt modelId="{496FB4E5-C108-48EF-A3C2-E44E54E53F14}" type="pres">
      <dgm:prSet presAssocID="{5EA4A53D-8B36-43B9-9BEE-172D92DA3F73}" presName="accentRepeatNode" presStyleLbl="solidFgAcc1" presStyleIdx="1" presStyleCnt="4"/>
      <dgm:spPr/>
    </dgm:pt>
    <dgm:pt modelId="{4D5F4FD8-A719-40FE-80C0-E91FA94704BD}" type="pres">
      <dgm:prSet presAssocID="{D34DA170-B080-4F65-ADC5-BE08D933CB3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CFB393-87E3-472D-B46B-6DDBF2AAB47B}" type="pres">
      <dgm:prSet presAssocID="{D34DA170-B080-4F65-ADC5-BE08D933CB39}" presName="accent_3" presStyleCnt="0"/>
      <dgm:spPr/>
    </dgm:pt>
    <dgm:pt modelId="{759199D4-7538-42F1-BC54-FECA6E4AC15F}" type="pres">
      <dgm:prSet presAssocID="{D34DA170-B080-4F65-ADC5-BE08D933CB39}" presName="accentRepeatNode" presStyleLbl="solidFgAcc1" presStyleIdx="2" presStyleCnt="4"/>
      <dgm:spPr/>
    </dgm:pt>
    <dgm:pt modelId="{DEADA022-CE79-490A-B920-31699B297222}" type="pres">
      <dgm:prSet presAssocID="{AF34299A-B090-4B13-A869-89E2D422D255}" presName="text_4" presStyleLbl="node1" presStyleIdx="3" presStyleCnt="4" custLinFactNeighborX="95250" custLinFactNeighborY="195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18C494-64C0-450C-A52D-8F63EA0BA511}" type="pres">
      <dgm:prSet presAssocID="{AF34299A-B090-4B13-A869-89E2D422D255}" presName="accent_4" presStyleCnt="0"/>
      <dgm:spPr/>
    </dgm:pt>
    <dgm:pt modelId="{764B1F93-C60E-45CB-A116-7180693E52F4}" type="pres">
      <dgm:prSet presAssocID="{AF34299A-B090-4B13-A869-89E2D422D255}" presName="accentRepeatNode" presStyleLbl="solidFgAcc1" presStyleIdx="3" presStyleCnt="4"/>
      <dgm:spPr/>
    </dgm:pt>
  </dgm:ptLst>
  <dgm:cxnLst>
    <dgm:cxn modelId="{692928B1-7A0D-44DA-AFEC-E7C0F9720DC9}" type="presOf" srcId="{D34DA170-B080-4F65-ADC5-BE08D933CB39}" destId="{4D5F4FD8-A719-40FE-80C0-E91FA94704BD}" srcOrd="0" destOrd="0" presId="urn:microsoft.com/office/officeart/2008/layout/VerticalCurvedList"/>
    <dgm:cxn modelId="{E0FF76F3-1E34-4604-B018-3A257F6E2005}" srcId="{412EEC9B-BF0A-4FBB-865E-8F297ACF7903}" destId="{A889CBF5-DA93-488D-8437-145A22A13460}" srcOrd="0" destOrd="0" parTransId="{F7CC335C-11BF-4CBC-BAD0-2FF787BBF3B4}" sibTransId="{9BA6E1AE-017A-4D78-9CE2-2D20C31898C1}"/>
    <dgm:cxn modelId="{4A883545-178E-45E6-B385-E39D5A4F3EBD}" srcId="{412EEC9B-BF0A-4FBB-865E-8F297ACF7903}" destId="{AF34299A-B090-4B13-A869-89E2D422D255}" srcOrd="3" destOrd="0" parTransId="{B2AC8324-E065-4E73-952E-79EE54860622}" sibTransId="{982DCD12-E79D-41B8-A370-E42BEA343CA6}"/>
    <dgm:cxn modelId="{48A7F2C6-E2EA-4829-ADE0-E0F075599A0D}" type="presOf" srcId="{9BA6E1AE-017A-4D78-9CE2-2D20C31898C1}" destId="{FA4E3347-6BF2-4E4D-AE44-5D9B97A6FFF5}" srcOrd="0" destOrd="0" presId="urn:microsoft.com/office/officeart/2008/layout/VerticalCurvedList"/>
    <dgm:cxn modelId="{DB00A6B1-B1EB-43F3-B531-ED314A4945B4}" srcId="{412EEC9B-BF0A-4FBB-865E-8F297ACF7903}" destId="{D34DA170-B080-4F65-ADC5-BE08D933CB39}" srcOrd="2" destOrd="0" parTransId="{5D0FAF90-F9EF-454E-87D8-BFD046E6B74D}" sibTransId="{9FEFCFE3-B4E8-4386-89B6-74BECEF5A451}"/>
    <dgm:cxn modelId="{819B73C7-31DA-4116-ACD8-3D7362E9EBD1}" type="presOf" srcId="{5EA4A53D-8B36-43B9-9BEE-172D92DA3F73}" destId="{FC80B54D-934C-4F01-B0F3-94EFEB966C59}" srcOrd="0" destOrd="0" presId="urn:microsoft.com/office/officeart/2008/layout/VerticalCurvedList"/>
    <dgm:cxn modelId="{93C9DAE3-BB57-49C0-9A8E-0060018203E3}" type="presOf" srcId="{AF34299A-B090-4B13-A869-89E2D422D255}" destId="{DEADA022-CE79-490A-B920-31699B297222}" srcOrd="0" destOrd="0" presId="urn:microsoft.com/office/officeart/2008/layout/VerticalCurvedList"/>
    <dgm:cxn modelId="{2F4068F0-885C-45D2-8186-45778F4F3139}" srcId="{412EEC9B-BF0A-4FBB-865E-8F297ACF7903}" destId="{5EA4A53D-8B36-43B9-9BEE-172D92DA3F73}" srcOrd="1" destOrd="0" parTransId="{BDB73C1A-80F5-4D66-9718-E02B8BCF1447}" sibTransId="{3127F2FA-40A1-42A6-AFC2-55DC05ABCDFF}"/>
    <dgm:cxn modelId="{A9B07C33-F45E-47A7-B73D-F4C185F3DAF7}" type="presOf" srcId="{412EEC9B-BF0A-4FBB-865E-8F297ACF7903}" destId="{9A95F24C-1036-4E18-B6FD-9163ADEC1441}" srcOrd="0" destOrd="0" presId="urn:microsoft.com/office/officeart/2008/layout/VerticalCurvedList"/>
    <dgm:cxn modelId="{E39DCE52-01F6-4FA9-94FB-025E198AE55F}" type="presOf" srcId="{A889CBF5-DA93-488D-8437-145A22A13460}" destId="{DE8E869A-691F-4F62-A711-079076BFE7A9}" srcOrd="0" destOrd="0" presId="urn:microsoft.com/office/officeart/2008/layout/VerticalCurvedList"/>
    <dgm:cxn modelId="{DF7EFDE9-80F1-414A-B2E5-B9FC88AD3370}" type="presParOf" srcId="{9A95F24C-1036-4E18-B6FD-9163ADEC1441}" destId="{BBED74C5-99A2-42D4-876F-E813BBDE373E}" srcOrd="0" destOrd="0" presId="urn:microsoft.com/office/officeart/2008/layout/VerticalCurvedList"/>
    <dgm:cxn modelId="{0CF6865A-2C53-4767-86DC-445C0F054562}" type="presParOf" srcId="{BBED74C5-99A2-42D4-876F-E813BBDE373E}" destId="{E7C6E5EA-6581-4487-BA0F-204E9DB4DAB5}" srcOrd="0" destOrd="0" presId="urn:microsoft.com/office/officeart/2008/layout/VerticalCurvedList"/>
    <dgm:cxn modelId="{12D3AFF1-E7F7-410E-A0AA-C7616DAFA488}" type="presParOf" srcId="{E7C6E5EA-6581-4487-BA0F-204E9DB4DAB5}" destId="{7F3C5182-037D-4A7C-823A-B5FD42712948}" srcOrd="0" destOrd="0" presId="urn:microsoft.com/office/officeart/2008/layout/VerticalCurvedList"/>
    <dgm:cxn modelId="{3D72F9A4-1318-4B17-B532-D0953FE6447C}" type="presParOf" srcId="{E7C6E5EA-6581-4487-BA0F-204E9DB4DAB5}" destId="{FA4E3347-6BF2-4E4D-AE44-5D9B97A6FFF5}" srcOrd="1" destOrd="0" presId="urn:microsoft.com/office/officeart/2008/layout/VerticalCurvedList"/>
    <dgm:cxn modelId="{E81A198A-627E-4823-A196-0FFF4C04DFD4}" type="presParOf" srcId="{E7C6E5EA-6581-4487-BA0F-204E9DB4DAB5}" destId="{18404F19-BE24-4BC3-8570-B7B94AAC9539}" srcOrd="2" destOrd="0" presId="urn:microsoft.com/office/officeart/2008/layout/VerticalCurvedList"/>
    <dgm:cxn modelId="{A0D28452-A369-48C7-A13F-7319B37B5C37}" type="presParOf" srcId="{E7C6E5EA-6581-4487-BA0F-204E9DB4DAB5}" destId="{6F633E7D-3334-4C1F-A71F-04A3A9DF8561}" srcOrd="3" destOrd="0" presId="urn:microsoft.com/office/officeart/2008/layout/VerticalCurvedList"/>
    <dgm:cxn modelId="{8F34CD70-E5B6-44A6-8342-3ADB07B1C641}" type="presParOf" srcId="{BBED74C5-99A2-42D4-876F-E813BBDE373E}" destId="{DE8E869A-691F-4F62-A711-079076BFE7A9}" srcOrd="1" destOrd="0" presId="urn:microsoft.com/office/officeart/2008/layout/VerticalCurvedList"/>
    <dgm:cxn modelId="{1832374A-4ABD-4162-A99F-E5E8A156A6FA}" type="presParOf" srcId="{BBED74C5-99A2-42D4-876F-E813BBDE373E}" destId="{B0CA6776-1655-4BC7-84FD-61B1F6C84B26}" srcOrd="2" destOrd="0" presId="urn:microsoft.com/office/officeart/2008/layout/VerticalCurvedList"/>
    <dgm:cxn modelId="{30B7C379-C8AC-477F-A2C5-312200AFBFE3}" type="presParOf" srcId="{B0CA6776-1655-4BC7-84FD-61B1F6C84B26}" destId="{77FD6680-272D-47F7-BBDE-B7C12D151BD0}" srcOrd="0" destOrd="0" presId="urn:microsoft.com/office/officeart/2008/layout/VerticalCurvedList"/>
    <dgm:cxn modelId="{A72A1950-01ED-451B-84AD-723E41167B92}" type="presParOf" srcId="{BBED74C5-99A2-42D4-876F-E813BBDE373E}" destId="{FC80B54D-934C-4F01-B0F3-94EFEB966C59}" srcOrd="3" destOrd="0" presId="urn:microsoft.com/office/officeart/2008/layout/VerticalCurvedList"/>
    <dgm:cxn modelId="{E691EAFA-50FA-4C6E-87B7-746D023A8255}" type="presParOf" srcId="{BBED74C5-99A2-42D4-876F-E813BBDE373E}" destId="{21244B24-E25F-4048-82E6-433256A5752D}" srcOrd="4" destOrd="0" presId="urn:microsoft.com/office/officeart/2008/layout/VerticalCurvedList"/>
    <dgm:cxn modelId="{CC2291A4-AD4C-4613-BC12-D6035738069E}" type="presParOf" srcId="{21244B24-E25F-4048-82E6-433256A5752D}" destId="{496FB4E5-C108-48EF-A3C2-E44E54E53F14}" srcOrd="0" destOrd="0" presId="urn:microsoft.com/office/officeart/2008/layout/VerticalCurvedList"/>
    <dgm:cxn modelId="{A574AFE7-96C0-48FF-9C56-8FA337F89DF0}" type="presParOf" srcId="{BBED74C5-99A2-42D4-876F-E813BBDE373E}" destId="{4D5F4FD8-A719-40FE-80C0-E91FA94704BD}" srcOrd="5" destOrd="0" presId="urn:microsoft.com/office/officeart/2008/layout/VerticalCurvedList"/>
    <dgm:cxn modelId="{5FC0E4F2-E2FE-4B30-8839-E11DCBA58F6E}" type="presParOf" srcId="{BBED74C5-99A2-42D4-876F-E813BBDE373E}" destId="{F2CFB393-87E3-472D-B46B-6DDBF2AAB47B}" srcOrd="6" destOrd="0" presId="urn:microsoft.com/office/officeart/2008/layout/VerticalCurvedList"/>
    <dgm:cxn modelId="{60900D09-8977-4A19-A606-70B7CAA15513}" type="presParOf" srcId="{F2CFB393-87E3-472D-B46B-6DDBF2AAB47B}" destId="{759199D4-7538-42F1-BC54-FECA6E4AC15F}" srcOrd="0" destOrd="0" presId="urn:microsoft.com/office/officeart/2008/layout/VerticalCurvedList"/>
    <dgm:cxn modelId="{57ACC9FB-CAA9-4149-97CA-6E64AA3E5D13}" type="presParOf" srcId="{BBED74C5-99A2-42D4-876F-E813BBDE373E}" destId="{DEADA022-CE79-490A-B920-31699B297222}" srcOrd="7" destOrd="0" presId="urn:microsoft.com/office/officeart/2008/layout/VerticalCurvedList"/>
    <dgm:cxn modelId="{6A279C4F-F69A-4D14-84FB-216DB933D09F}" type="presParOf" srcId="{BBED74C5-99A2-42D4-876F-E813BBDE373E}" destId="{8A18C494-64C0-450C-A52D-8F63EA0BA511}" srcOrd="8" destOrd="0" presId="urn:microsoft.com/office/officeart/2008/layout/VerticalCurvedList"/>
    <dgm:cxn modelId="{C045E56A-B579-4659-86FC-70582063C399}" type="presParOf" srcId="{8A18C494-64C0-450C-A52D-8F63EA0BA511}" destId="{764B1F93-C60E-45CB-A116-7180693E52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2EEC9B-BF0A-4FBB-865E-8F297ACF790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1CD9E2-097D-4A2D-A6CF-CD74CB0D2FC5}">
      <dgm:prSet/>
      <dgm:spPr/>
      <dgm:t>
        <a:bodyPr/>
        <a:lstStyle/>
        <a:p>
          <a:pPr algn="just"/>
          <a:r>
            <a:rPr lang="pt-BR" b="0" i="0" dirty="0"/>
            <a:t>Instalação do Comitê Gestor de Revitalização do Rio São Francisco.</a:t>
          </a:r>
        </a:p>
      </dgm:t>
    </dgm:pt>
    <dgm:pt modelId="{929AD83A-AC3A-47C4-B87E-A58B10B8BDE4}" type="parTrans" cxnId="{24D2FA41-6E07-4562-8FDD-78C4CAD96DEF}">
      <dgm:prSet/>
      <dgm:spPr/>
      <dgm:t>
        <a:bodyPr/>
        <a:lstStyle/>
        <a:p>
          <a:endParaRPr lang="pt-BR"/>
        </a:p>
      </dgm:t>
    </dgm:pt>
    <dgm:pt modelId="{B3F64B3E-7C53-4E9D-9A09-2434EE081BBA}" type="sibTrans" cxnId="{24D2FA41-6E07-4562-8FDD-78C4CAD96DEF}">
      <dgm:prSet/>
      <dgm:spPr/>
      <dgm:t>
        <a:bodyPr/>
        <a:lstStyle/>
        <a:p>
          <a:endParaRPr lang="pt-BR"/>
        </a:p>
      </dgm:t>
    </dgm:pt>
    <dgm:pt modelId="{879C32AF-38E8-47AC-8696-26A5DE046D5B}">
      <dgm:prSet/>
      <dgm:spPr/>
      <dgm:t>
        <a:bodyPr/>
        <a:lstStyle/>
        <a:p>
          <a:pPr algn="just"/>
          <a:r>
            <a:rPr lang="pt-BR" b="0" i="0" dirty="0"/>
            <a:t>Decreto nº 9179/17 – Programa de conversão de multas ambientais para apoio à implementação do Plano Novo Chico. </a:t>
          </a:r>
          <a:endParaRPr lang="pt-BR" dirty="0"/>
        </a:p>
      </dgm:t>
    </dgm:pt>
    <dgm:pt modelId="{3000B880-FFE4-4EC8-9D4B-45152652F71B}" type="parTrans" cxnId="{4EE4ACB4-BE75-4A17-977C-4D0505D1908F}">
      <dgm:prSet/>
      <dgm:spPr/>
      <dgm:t>
        <a:bodyPr/>
        <a:lstStyle/>
        <a:p>
          <a:endParaRPr lang="pt-BR"/>
        </a:p>
      </dgm:t>
    </dgm:pt>
    <dgm:pt modelId="{0388FEAC-E37E-4139-B8CE-22ADB22A76EB}" type="sibTrans" cxnId="{4EE4ACB4-BE75-4A17-977C-4D0505D1908F}">
      <dgm:prSet/>
      <dgm:spPr/>
      <dgm:t>
        <a:bodyPr/>
        <a:lstStyle/>
        <a:p>
          <a:endParaRPr lang="pt-BR"/>
        </a:p>
      </dgm:t>
    </dgm:pt>
    <dgm:pt modelId="{48AB27E6-197C-4545-8EF4-1DDF93720DE9}">
      <dgm:prSet/>
      <dgm:spPr/>
      <dgm:t>
        <a:bodyPr/>
        <a:lstStyle/>
        <a:p>
          <a:pPr algn="just"/>
          <a:r>
            <a:rPr lang="pt-BR" dirty="0"/>
            <a:t>Apoio dos Parlamentares – Emendas Impositivas</a:t>
          </a:r>
        </a:p>
      </dgm:t>
    </dgm:pt>
    <dgm:pt modelId="{94EC6023-7218-4394-AF5D-2BAAAEC1EE2A}" type="parTrans" cxnId="{A393B43D-9B5B-41B1-AC81-456A02802D78}">
      <dgm:prSet/>
      <dgm:spPr/>
      <dgm:t>
        <a:bodyPr/>
        <a:lstStyle/>
        <a:p>
          <a:endParaRPr lang="pt-BR"/>
        </a:p>
      </dgm:t>
    </dgm:pt>
    <dgm:pt modelId="{6C0AE2DC-16BB-4070-8B2D-F0C23DE3C1F1}" type="sibTrans" cxnId="{A393B43D-9B5B-41B1-AC81-456A02802D78}">
      <dgm:prSet/>
      <dgm:spPr/>
      <dgm:t>
        <a:bodyPr/>
        <a:lstStyle/>
        <a:p>
          <a:endParaRPr lang="pt-BR"/>
        </a:p>
      </dgm:t>
    </dgm:pt>
    <dgm:pt modelId="{F33E2E89-A677-4E2E-AFFD-8DCFDCB4EE90}">
      <dgm:prSet/>
      <dgm:spPr/>
      <dgm:t>
        <a:bodyPr/>
        <a:lstStyle/>
        <a:p>
          <a:r>
            <a:rPr lang="pt-BR"/>
            <a:t>Estruturação do Programa Nacional de Revitalização de Bacias Hidrográficas.</a:t>
          </a:r>
          <a:endParaRPr lang="pt-BR" dirty="0"/>
        </a:p>
      </dgm:t>
    </dgm:pt>
    <dgm:pt modelId="{5A097C55-6A93-41D1-9AB9-332B7DE06DAA}" type="parTrans" cxnId="{842AB8C2-6A63-40F1-B12C-7DCB18F157D3}">
      <dgm:prSet/>
      <dgm:spPr/>
      <dgm:t>
        <a:bodyPr/>
        <a:lstStyle/>
        <a:p>
          <a:endParaRPr lang="pt-BR"/>
        </a:p>
      </dgm:t>
    </dgm:pt>
    <dgm:pt modelId="{506696BD-72D9-4340-BB79-83F1B3B1A62A}" type="sibTrans" cxnId="{842AB8C2-6A63-40F1-B12C-7DCB18F157D3}">
      <dgm:prSet/>
      <dgm:spPr/>
      <dgm:t>
        <a:bodyPr/>
        <a:lstStyle/>
        <a:p>
          <a:endParaRPr lang="pt-BR"/>
        </a:p>
      </dgm:t>
    </dgm:pt>
    <dgm:pt modelId="{9A95F24C-1036-4E18-B6FD-9163ADEC1441}" type="pres">
      <dgm:prSet presAssocID="{412EEC9B-BF0A-4FBB-865E-8F297ACF79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BBED74C5-99A2-42D4-876F-E813BBDE373E}" type="pres">
      <dgm:prSet presAssocID="{412EEC9B-BF0A-4FBB-865E-8F297ACF7903}" presName="Name1" presStyleCnt="0"/>
      <dgm:spPr/>
    </dgm:pt>
    <dgm:pt modelId="{E7C6E5EA-6581-4487-BA0F-204E9DB4DAB5}" type="pres">
      <dgm:prSet presAssocID="{412EEC9B-BF0A-4FBB-865E-8F297ACF7903}" presName="cycle" presStyleCnt="0"/>
      <dgm:spPr/>
    </dgm:pt>
    <dgm:pt modelId="{7F3C5182-037D-4A7C-823A-B5FD42712948}" type="pres">
      <dgm:prSet presAssocID="{412EEC9B-BF0A-4FBB-865E-8F297ACF7903}" presName="srcNode" presStyleLbl="node1" presStyleIdx="0" presStyleCnt="4"/>
      <dgm:spPr/>
    </dgm:pt>
    <dgm:pt modelId="{FA4E3347-6BF2-4E4D-AE44-5D9B97A6FFF5}" type="pres">
      <dgm:prSet presAssocID="{412EEC9B-BF0A-4FBB-865E-8F297ACF7903}" presName="conn" presStyleLbl="parChTrans1D2" presStyleIdx="0" presStyleCnt="1"/>
      <dgm:spPr/>
      <dgm:t>
        <a:bodyPr/>
        <a:lstStyle/>
        <a:p>
          <a:endParaRPr lang="pt-BR"/>
        </a:p>
      </dgm:t>
    </dgm:pt>
    <dgm:pt modelId="{18404F19-BE24-4BC3-8570-B7B94AAC9539}" type="pres">
      <dgm:prSet presAssocID="{412EEC9B-BF0A-4FBB-865E-8F297ACF7903}" presName="extraNode" presStyleLbl="node1" presStyleIdx="0" presStyleCnt="4"/>
      <dgm:spPr/>
    </dgm:pt>
    <dgm:pt modelId="{6F633E7D-3334-4C1F-A71F-04A3A9DF8561}" type="pres">
      <dgm:prSet presAssocID="{412EEC9B-BF0A-4FBB-865E-8F297ACF7903}" presName="dstNode" presStyleLbl="node1" presStyleIdx="0" presStyleCnt="4"/>
      <dgm:spPr/>
    </dgm:pt>
    <dgm:pt modelId="{0B630847-B108-4F50-9B2B-731E15F131C1}" type="pres">
      <dgm:prSet presAssocID="{879C32AF-38E8-47AC-8696-26A5DE046D5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98C489-A021-4402-895D-CA89F0EB49AA}" type="pres">
      <dgm:prSet presAssocID="{879C32AF-38E8-47AC-8696-26A5DE046D5B}" presName="accent_1" presStyleCnt="0"/>
      <dgm:spPr/>
    </dgm:pt>
    <dgm:pt modelId="{5F798957-4D3D-4EA3-94F2-4611D7D74E9B}" type="pres">
      <dgm:prSet presAssocID="{879C32AF-38E8-47AC-8696-26A5DE046D5B}" presName="accentRepeatNode" presStyleLbl="solidFgAcc1" presStyleIdx="0" presStyleCnt="4"/>
      <dgm:spPr/>
    </dgm:pt>
    <dgm:pt modelId="{743BA439-2A31-4ADB-94A6-859A4036762D}" type="pres">
      <dgm:prSet presAssocID="{0C1CD9E2-097D-4A2D-A6CF-CD74CB0D2FC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51A5BE-9ED6-4D4A-BF9C-12FE1F00B758}" type="pres">
      <dgm:prSet presAssocID="{0C1CD9E2-097D-4A2D-A6CF-CD74CB0D2FC5}" presName="accent_2" presStyleCnt="0"/>
      <dgm:spPr/>
    </dgm:pt>
    <dgm:pt modelId="{6EADAE94-25A2-4777-86D9-9ADCB5135D5F}" type="pres">
      <dgm:prSet presAssocID="{0C1CD9E2-097D-4A2D-A6CF-CD74CB0D2FC5}" presName="accentRepeatNode" presStyleLbl="solidFgAcc1" presStyleIdx="1" presStyleCnt="4"/>
      <dgm:spPr/>
    </dgm:pt>
    <dgm:pt modelId="{B7BEEDF3-2F4E-4A1F-A9D8-80358F7CD218}" type="pres">
      <dgm:prSet presAssocID="{F33E2E89-A677-4E2E-AFFD-8DCFDCB4EE9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8B5E6E-244A-4DA8-BCC2-9A92CC273337}" type="pres">
      <dgm:prSet presAssocID="{F33E2E89-A677-4E2E-AFFD-8DCFDCB4EE90}" presName="accent_3" presStyleCnt="0"/>
      <dgm:spPr/>
    </dgm:pt>
    <dgm:pt modelId="{CF0F80E5-DD88-4B66-9A4C-B182A0903007}" type="pres">
      <dgm:prSet presAssocID="{F33E2E89-A677-4E2E-AFFD-8DCFDCB4EE90}" presName="accentRepeatNode" presStyleLbl="solidFgAcc1" presStyleIdx="2" presStyleCnt="4"/>
      <dgm:spPr/>
    </dgm:pt>
    <dgm:pt modelId="{B37FED27-1BEC-4058-B563-6BCD3FB22485}" type="pres">
      <dgm:prSet presAssocID="{48AB27E6-197C-4545-8EF4-1DDF93720DE9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7A8412F-3A19-4A76-AD4E-3FCB7EB8A8A6}" type="pres">
      <dgm:prSet presAssocID="{48AB27E6-197C-4545-8EF4-1DDF93720DE9}" presName="accent_4" presStyleCnt="0"/>
      <dgm:spPr/>
    </dgm:pt>
    <dgm:pt modelId="{9D03957A-9419-489D-BF4B-A0BF4E4A0D79}" type="pres">
      <dgm:prSet presAssocID="{48AB27E6-197C-4545-8EF4-1DDF93720DE9}" presName="accentRepeatNode" presStyleLbl="solidFgAcc1" presStyleIdx="3" presStyleCnt="4"/>
      <dgm:spPr/>
    </dgm:pt>
  </dgm:ptLst>
  <dgm:cxnLst>
    <dgm:cxn modelId="{041E7C2B-368D-4AB4-9EA1-55608500D1AE}" type="presOf" srcId="{48AB27E6-197C-4545-8EF4-1DDF93720DE9}" destId="{B37FED27-1BEC-4058-B563-6BCD3FB22485}" srcOrd="0" destOrd="0" presId="urn:microsoft.com/office/officeart/2008/layout/VerticalCurvedList"/>
    <dgm:cxn modelId="{8B1FFFAA-55C4-41D5-9BEF-C13206876699}" type="presOf" srcId="{F33E2E89-A677-4E2E-AFFD-8DCFDCB4EE90}" destId="{B7BEEDF3-2F4E-4A1F-A9D8-80358F7CD218}" srcOrd="0" destOrd="0" presId="urn:microsoft.com/office/officeart/2008/layout/VerticalCurvedList"/>
    <dgm:cxn modelId="{57329624-0597-4C87-BE95-802CBCBDE47F}" type="presOf" srcId="{0C1CD9E2-097D-4A2D-A6CF-CD74CB0D2FC5}" destId="{743BA439-2A31-4ADB-94A6-859A4036762D}" srcOrd="0" destOrd="0" presId="urn:microsoft.com/office/officeart/2008/layout/VerticalCurvedList"/>
    <dgm:cxn modelId="{7B1B64FF-89DF-4E3F-AF5A-71301100D4E2}" type="presOf" srcId="{0388FEAC-E37E-4139-B8CE-22ADB22A76EB}" destId="{FA4E3347-6BF2-4E4D-AE44-5D9B97A6FFF5}" srcOrd="0" destOrd="0" presId="urn:microsoft.com/office/officeart/2008/layout/VerticalCurvedList"/>
    <dgm:cxn modelId="{A393B43D-9B5B-41B1-AC81-456A02802D78}" srcId="{412EEC9B-BF0A-4FBB-865E-8F297ACF7903}" destId="{48AB27E6-197C-4545-8EF4-1DDF93720DE9}" srcOrd="3" destOrd="0" parTransId="{94EC6023-7218-4394-AF5D-2BAAAEC1EE2A}" sibTransId="{6C0AE2DC-16BB-4070-8B2D-F0C23DE3C1F1}"/>
    <dgm:cxn modelId="{842AB8C2-6A63-40F1-B12C-7DCB18F157D3}" srcId="{412EEC9B-BF0A-4FBB-865E-8F297ACF7903}" destId="{F33E2E89-A677-4E2E-AFFD-8DCFDCB4EE90}" srcOrd="2" destOrd="0" parTransId="{5A097C55-6A93-41D1-9AB9-332B7DE06DAA}" sibTransId="{506696BD-72D9-4340-BB79-83F1B3B1A62A}"/>
    <dgm:cxn modelId="{CBFF3D46-9FD2-48D8-AFD9-E603F2C74CC4}" type="presOf" srcId="{879C32AF-38E8-47AC-8696-26A5DE046D5B}" destId="{0B630847-B108-4F50-9B2B-731E15F131C1}" srcOrd="0" destOrd="0" presId="urn:microsoft.com/office/officeart/2008/layout/VerticalCurvedList"/>
    <dgm:cxn modelId="{24D2FA41-6E07-4562-8FDD-78C4CAD96DEF}" srcId="{412EEC9B-BF0A-4FBB-865E-8F297ACF7903}" destId="{0C1CD9E2-097D-4A2D-A6CF-CD74CB0D2FC5}" srcOrd="1" destOrd="0" parTransId="{929AD83A-AC3A-47C4-B87E-A58B10B8BDE4}" sibTransId="{B3F64B3E-7C53-4E9D-9A09-2434EE081BBA}"/>
    <dgm:cxn modelId="{4EE4ACB4-BE75-4A17-977C-4D0505D1908F}" srcId="{412EEC9B-BF0A-4FBB-865E-8F297ACF7903}" destId="{879C32AF-38E8-47AC-8696-26A5DE046D5B}" srcOrd="0" destOrd="0" parTransId="{3000B880-FFE4-4EC8-9D4B-45152652F71B}" sibTransId="{0388FEAC-E37E-4139-B8CE-22ADB22A76EB}"/>
    <dgm:cxn modelId="{79C34D86-0BE4-4DC3-89A8-819A33313A1B}" type="presOf" srcId="{412EEC9B-BF0A-4FBB-865E-8F297ACF7903}" destId="{9A95F24C-1036-4E18-B6FD-9163ADEC1441}" srcOrd="0" destOrd="0" presId="urn:microsoft.com/office/officeart/2008/layout/VerticalCurvedList"/>
    <dgm:cxn modelId="{56972AFC-55D5-4114-B27B-C69B8EC29467}" type="presParOf" srcId="{9A95F24C-1036-4E18-B6FD-9163ADEC1441}" destId="{BBED74C5-99A2-42D4-876F-E813BBDE373E}" srcOrd="0" destOrd="0" presId="urn:microsoft.com/office/officeart/2008/layout/VerticalCurvedList"/>
    <dgm:cxn modelId="{E0848178-8A6C-4A8A-B550-C7A957122334}" type="presParOf" srcId="{BBED74C5-99A2-42D4-876F-E813BBDE373E}" destId="{E7C6E5EA-6581-4487-BA0F-204E9DB4DAB5}" srcOrd="0" destOrd="0" presId="urn:microsoft.com/office/officeart/2008/layout/VerticalCurvedList"/>
    <dgm:cxn modelId="{8A22C064-6095-42B9-9FD8-32419D259F5D}" type="presParOf" srcId="{E7C6E5EA-6581-4487-BA0F-204E9DB4DAB5}" destId="{7F3C5182-037D-4A7C-823A-B5FD42712948}" srcOrd="0" destOrd="0" presId="urn:microsoft.com/office/officeart/2008/layout/VerticalCurvedList"/>
    <dgm:cxn modelId="{AA049615-7767-4086-88A6-EE2351F687F5}" type="presParOf" srcId="{E7C6E5EA-6581-4487-BA0F-204E9DB4DAB5}" destId="{FA4E3347-6BF2-4E4D-AE44-5D9B97A6FFF5}" srcOrd="1" destOrd="0" presId="urn:microsoft.com/office/officeart/2008/layout/VerticalCurvedList"/>
    <dgm:cxn modelId="{A6FA3FA0-777C-42A0-9897-307FA83AB20B}" type="presParOf" srcId="{E7C6E5EA-6581-4487-BA0F-204E9DB4DAB5}" destId="{18404F19-BE24-4BC3-8570-B7B94AAC9539}" srcOrd="2" destOrd="0" presId="urn:microsoft.com/office/officeart/2008/layout/VerticalCurvedList"/>
    <dgm:cxn modelId="{BC05DE0B-C281-41CD-A66D-D3445A39DE3C}" type="presParOf" srcId="{E7C6E5EA-6581-4487-BA0F-204E9DB4DAB5}" destId="{6F633E7D-3334-4C1F-A71F-04A3A9DF8561}" srcOrd="3" destOrd="0" presId="urn:microsoft.com/office/officeart/2008/layout/VerticalCurvedList"/>
    <dgm:cxn modelId="{682FB5F2-7364-4090-89D3-A0DEEF1E0D7F}" type="presParOf" srcId="{BBED74C5-99A2-42D4-876F-E813BBDE373E}" destId="{0B630847-B108-4F50-9B2B-731E15F131C1}" srcOrd="1" destOrd="0" presId="urn:microsoft.com/office/officeart/2008/layout/VerticalCurvedList"/>
    <dgm:cxn modelId="{19946E85-EB5F-47FB-B9C6-ED7B6F3F2B8C}" type="presParOf" srcId="{BBED74C5-99A2-42D4-876F-E813BBDE373E}" destId="{0898C489-A021-4402-895D-CA89F0EB49AA}" srcOrd="2" destOrd="0" presId="urn:microsoft.com/office/officeart/2008/layout/VerticalCurvedList"/>
    <dgm:cxn modelId="{A4C70D9D-2A68-4321-8389-2E69865F60F9}" type="presParOf" srcId="{0898C489-A021-4402-895D-CA89F0EB49AA}" destId="{5F798957-4D3D-4EA3-94F2-4611D7D74E9B}" srcOrd="0" destOrd="0" presId="urn:microsoft.com/office/officeart/2008/layout/VerticalCurvedList"/>
    <dgm:cxn modelId="{8A547B7A-DA1D-4A64-9B85-8A28F684DD59}" type="presParOf" srcId="{BBED74C5-99A2-42D4-876F-E813BBDE373E}" destId="{743BA439-2A31-4ADB-94A6-859A4036762D}" srcOrd="3" destOrd="0" presId="urn:microsoft.com/office/officeart/2008/layout/VerticalCurvedList"/>
    <dgm:cxn modelId="{AD9F8D6D-1BBB-4294-9792-262E1A02BFD0}" type="presParOf" srcId="{BBED74C5-99A2-42D4-876F-E813BBDE373E}" destId="{2051A5BE-9ED6-4D4A-BF9C-12FE1F00B758}" srcOrd="4" destOrd="0" presId="urn:microsoft.com/office/officeart/2008/layout/VerticalCurvedList"/>
    <dgm:cxn modelId="{F3ADC5ED-7353-4914-8CC5-74FB4BF04E23}" type="presParOf" srcId="{2051A5BE-9ED6-4D4A-BF9C-12FE1F00B758}" destId="{6EADAE94-25A2-4777-86D9-9ADCB5135D5F}" srcOrd="0" destOrd="0" presId="urn:microsoft.com/office/officeart/2008/layout/VerticalCurvedList"/>
    <dgm:cxn modelId="{FBC99C5D-B131-49CE-8976-F698BF048452}" type="presParOf" srcId="{BBED74C5-99A2-42D4-876F-E813BBDE373E}" destId="{B7BEEDF3-2F4E-4A1F-A9D8-80358F7CD218}" srcOrd="5" destOrd="0" presId="urn:microsoft.com/office/officeart/2008/layout/VerticalCurvedList"/>
    <dgm:cxn modelId="{2B703FEE-C39E-46E3-8BE7-36BC80F555D5}" type="presParOf" srcId="{BBED74C5-99A2-42D4-876F-E813BBDE373E}" destId="{A78B5E6E-244A-4DA8-BCC2-9A92CC273337}" srcOrd="6" destOrd="0" presId="urn:microsoft.com/office/officeart/2008/layout/VerticalCurvedList"/>
    <dgm:cxn modelId="{F9C24CC2-E438-4D9F-B07A-383029280516}" type="presParOf" srcId="{A78B5E6E-244A-4DA8-BCC2-9A92CC273337}" destId="{CF0F80E5-DD88-4B66-9A4C-B182A0903007}" srcOrd="0" destOrd="0" presId="urn:microsoft.com/office/officeart/2008/layout/VerticalCurvedList"/>
    <dgm:cxn modelId="{A94A88B3-AF4C-4F23-8CBB-65A636FADEED}" type="presParOf" srcId="{BBED74C5-99A2-42D4-876F-E813BBDE373E}" destId="{B37FED27-1BEC-4058-B563-6BCD3FB22485}" srcOrd="7" destOrd="0" presId="urn:microsoft.com/office/officeart/2008/layout/VerticalCurvedList"/>
    <dgm:cxn modelId="{BBA0C8FF-4B95-418D-B5F7-654A33F27DEC}" type="presParOf" srcId="{BBED74C5-99A2-42D4-876F-E813BBDE373E}" destId="{77A8412F-3A19-4A76-AD4E-3FCB7EB8A8A6}" srcOrd="8" destOrd="0" presId="urn:microsoft.com/office/officeart/2008/layout/VerticalCurvedList"/>
    <dgm:cxn modelId="{2A1BB764-B14F-46C8-A8F9-C1450E4D39BC}" type="presParOf" srcId="{77A8412F-3A19-4A76-AD4E-3FCB7EB8A8A6}" destId="{9D03957A-9419-489D-BF4B-A0BF4E4A0D7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3347-6BF2-4E4D-AE44-5D9B97A6FFF5}">
      <dsp:nvSpPr>
        <dsp:cNvPr id="0" name=""/>
        <dsp:cNvSpPr/>
      </dsp:nvSpPr>
      <dsp:spPr>
        <a:xfrm>
          <a:off x="-5279614" y="-808588"/>
          <a:ext cx="6286878" cy="6286878"/>
        </a:xfrm>
        <a:prstGeom prst="blockArc">
          <a:avLst>
            <a:gd name="adj1" fmla="val 18900000"/>
            <a:gd name="adj2" fmla="val 2700000"/>
            <a:gd name="adj3" fmla="val 34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E869A-691F-4F62-A711-079076BFE7A9}">
      <dsp:nvSpPr>
        <dsp:cNvPr id="0" name=""/>
        <dsp:cNvSpPr/>
      </dsp:nvSpPr>
      <dsp:spPr>
        <a:xfrm>
          <a:off x="527365" y="359006"/>
          <a:ext cx="7739081" cy="718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20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  <a:cs typeface="Calibri" charset="0"/>
            </a:rPr>
            <a:t>A bacia hidrográfica como unidade de planejamento e gestão. </a:t>
          </a:r>
          <a:endParaRPr lang="pt-BR" sz="2000" b="0" i="0" kern="1200" dirty="0">
            <a:solidFill>
              <a:schemeClr val="bg1"/>
            </a:solidFill>
            <a:latin typeface="Dotum" panose="020B0600000101010101" pitchFamily="34" charset="-127"/>
            <a:ea typeface="Dotum" panose="020B0600000101010101" pitchFamily="34" charset="-127"/>
          </a:endParaRPr>
        </a:p>
      </dsp:txBody>
      <dsp:txXfrm>
        <a:off x="527365" y="359006"/>
        <a:ext cx="7739081" cy="718386"/>
      </dsp:txXfrm>
    </dsp:sp>
    <dsp:sp modelId="{77FD6680-272D-47F7-BBDE-B7C12D151BD0}">
      <dsp:nvSpPr>
        <dsp:cNvPr id="0" name=""/>
        <dsp:cNvSpPr/>
      </dsp:nvSpPr>
      <dsp:spPr>
        <a:xfrm>
          <a:off x="78373" y="269208"/>
          <a:ext cx="897983" cy="897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0B54D-934C-4F01-B0F3-94EFEB966C59}">
      <dsp:nvSpPr>
        <dsp:cNvPr id="0" name=""/>
        <dsp:cNvSpPr/>
      </dsp:nvSpPr>
      <dsp:spPr>
        <a:xfrm>
          <a:off x="939232" y="1436773"/>
          <a:ext cx="7327214" cy="718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20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2000" kern="12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rPr>
            <a:t>Oportunidade de integrar a gestão das águas, a gestão ambiental e gestão urbana e demais políticas públicas</a:t>
          </a:r>
          <a:r>
            <a:rPr lang="pt-BR" sz="2000" b="0" i="0" kern="12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rPr>
            <a:t>;</a:t>
          </a:r>
        </a:p>
      </dsp:txBody>
      <dsp:txXfrm>
        <a:off x="939232" y="1436773"/>
        <a:ext cx="7327214" cy="718386"/>
      </dsp:txXfrm>
    </dsp:sp>
    <dsp:sp modelId="{496FB4E5-C108-48EF-A3C2-E44E54E53F14}">
      <dsp:nvSpPr>
        <dsp:cNvPr id="0" name=""/>
        <dsp:cNvSpPr/>
      </dsp:nvSpPr>
      <dsp:spPr>
        <a:xfrm>
          <a:off x="490240" y="1346975"/>
          <a:ext cx="897983" cy="897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F4FD8-A719-40FE-80C0-E91FA94704BD}">
      <dsp:nvSpPr>
        <dsp:cNvPr id="0" name=""/>
        <dsp:cNvSpPr/>
      </dsp:nvSpPr>
      <dsp:spPr>
        <a:xfrm>
          <a:off x="939232" y="2514540"/>
          <a:ext cx="7327214" cy="718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2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2000" kern="12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rPr>
            <a:t>Potencializar a diversas ações e investimentos públicos na bacia</a:t>
          </a:r>
        </a:p>
      </dsp:txBody>
      <dsp:txXfrm>
        <a:off x="939232" y="2514540"/>
        <a:ext cx="7327214" cy="718386"/>
      </dsp:txXfrm>
    </dsp:sp>
    <dsp:sp modelId="{759199D4-7538-42F1-BC54-FECA6E4AC15F}">
      <dsp:nvSpPr>
        <dsp:cNvPr id="0" name=""/>
        <dsp:cNvSpPr/>
      </dsp:nvSpPr>
      <dsp:spPr>
        <a:xfrm>
          <a:off x="490240" y="2424742"/>
          <a:ext cx="897983" cy="897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DA022-CE79-490A-B920-31699B297222}">
      <dsp:nvSpPr>
        <dsp:cNvPr id="0" name=""/>
        <dsp:cNvSpPr/>
      </dsp:nvSpPr>
      <dsp:spPr>
        <a:xfrm>
          <a:off x="527365" y="3592307"/>
          <a:ext cx="7739081" cy="718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2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2000" kern="12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rPr>
            <a:t>Integração e fortalecimento do </a:t>
          </a:r>
          <a:r>
            <a:rPr lang="pt-BR" altLang="pt-BR" sz="2000" kern="1200" dirty="0" err="1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rPr>
            <a:t>Singreh</a:t>
          </a:r>
          <a:r>
            <a:rPr lang="pt-BR" altLang="pt-BR" sz="2000" kern="1200" dirty="0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rPr>
            <a:t> e </a:t>
          </a:r>
          <a:r>
            <a:rPr lang="pt-BR" altLang="pt-BR" sz="2000" kern="1200" dirty="0" err="1">
              <a:solidFill>
                <a:schemeClr val="bg1"/>
              </a:solidFill>
              <a:latin typeface="Dotum" panose="020B0600000101010101" pitchFamily="34" charset="-127"/>
              <a:ea typeface="Dotum" panose="020B0600000101010101" pitchFamily="34" charset="-127"/>
            </a:rPr>
            <a:t>Sisnama</a:t>
          </a:r>
          <a:endParaRPr lang="pt-BR" altLang="pt-BR" sz="2000" kern="1200" dirty="0">
            <a:solidFill>
              <a:schemeClr val="bg1"/>
            </a:solidFill>
            <a:latin typeface="Dotum" panose="020B0600000101010101" pitchFamily="34" charset="-127"/>
            <a:ea typeface="Dotum" panose="020B0600000101010101" pitchFamily="34" charset="-127"/>
          </a:endParaRPr>
        </a:p>
      </dsp:txBody>
      <dsp:txXfrm>
        <a:off x="527365" y="3592307"/>
        <a:ext cx="7739081" cy="718386"/>
      </dsp:txXfrm>
    </dsp:sp>
    <dsp:sp modelId="{764B1F93-C60E-45CB-A116-7180693E52F4}">
      <dsp:nvSpPr>
        <dsp:cNvPr id="0" name=""/>
        <dsp:cNvSpPr/>
      </dsp:nvSpPr>
      <dsp:spPr>
        <a:xfrm>
          <a:off x="78373" y="3502509"/>
          <a:ext cx="897983" cy="897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3347-6BF2-4E4D-AE44-5D9B97A6FFF5}">
      <dsp:nvSpPr>
        <dsp:cNvPr id="0" name=""/>
        <dsp:cNvSpPr/>
      </dsp:nvSpPr>
      <dsp:spPr>
        <a:xfrm>
          <a:off x="-5279614" y="-808588"/>
          <a:ext cx="6286878" cy="6286878"/>
        </a:xfrm>
        <a:prstGeom prst="blockArc">
          <a:avLst>
            <a:gd name="adj1" fmla="val 18900000"/>
            <a:gd name="adj2" fmla="val 2700000"/>
            <a:gd name="adj3" fmla="val 34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E869A-691F-4F62-A711-079076BFE7A9}">
      <dsp:nvSpPr>
        <dsp:cNvPr id="0" name=""/>
        <dsp:cNvSpPr/>
      </dsp:nvSpPr>
      <dsp:spPr>
        <a:xfrm>
          <a:off x="527365" y="359006"/>
          <a:ext cx="7739081" cy="718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20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Dotum" panose="020B0600000101010101" pitchFamily="34" charset="-127"/>
              <a:ea typeface="Dotum" panose="020B0600000101010101" pitchFamily="34" charset="-127"/>
            </a:rPr>
            <a:t>Conclusão do ZEE da Bacia do rio São Francisco</a:t>
          </a:r>
          <a:endParaRPr lang="pt-BR" sz="2000" b="0" i="0" kern="1200" dirty="0">
            <a:solidFill>
              <a:schemeClr val="bg1"/>
            </a:solidFill>
            <a:latin typeface="Dotum" panose="020B0600000101010101" pitchFamily="34" charset="-127"/>
            <a:ea typeface="Dotum" panose="020B0600000101010101" pitchFamily="34" charset="-127"/>
          </a:endParaRPr>
        </a:p>
      </dsp:txBody>
      <dsp:txXfrm>
        <a:off x="527365" y="359006"/>
        <a:ext cx="7739081" cy="718386"/>
      </dsp:txXfrm>
    </dsp:sp>
    <dsp:sp modelId="{77FD6680-272D-47F7-BBDE-B7C12D151BD0}">
      <dsp:nvSpPr>
        <dsp:cNvPr id="0" name=""/>
        <dsp:cNvSpPr/>
      </dsp:nvSpPr>
      <dsp:spPr>
        <a:xfrm>
          <a:off x="78373" y="269208"/>
          <a:ext cx="897983" cy="897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0B54D-934C-4F01-B0F3-94EFEB966C59}">
      <dsp:nvSpPr>
        <dsp:cNvPr id="0" name=""/>
        <dsp:cNvSpPr/>
      </dsp:nvSpPr>
      <dsp:spPr>
        <a:xfrm>
          <a:off x="939232" y="1436773"/>
          <a:ext cx="7327214" cy="718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20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Dotum" panose="020B0600000101010101" pitchFamily="34" charset="-127"/>
              <a:ea typeface="Dotum" panose="020B0600000101010101" pitchFamily="34" charset="-127"/>
            </a:rPr>
            <a:t>Fiscalização Preventiva Integrada</a:t>
          </a:r>
          <a:endParaRPr lang="pt-BR" sz="2000" b="0" i="0" kern="1200" dirty="0">
            <a:solidFill>
              <a:schemeClr val="bg1"/>
            </a:solidFill>
            <a:latin typeface="Dotum" panose="020B0600000101010101" pitchFamily="34" charset="-127"/>
            <a:ea typeface="Dotum" panose="020B0600000101010101" pitchFamily="34" charset="-127"/>
          </a:endParaRPr>
        </a:p>
      </dsp:txBody>
      <dsp:txXfrm>
        <a:off x="939232" y="1436773"/>
        <a:ext cx="7327214" cy="718386"/>
      </dsp:txXfrm>
    </dsp:sp>
    <dsp:sp modelId="{496FB4E5-C108-48EF-A3C2-E44E54E53F14}">
      <dsp:nvSpPr>
        <dsp:cNvPr id="0" name=""/>
        <dsp:cNvSpPr/>
      </dsp:nvSpPr>
      <dsp:spPr>
        <a:xfrm>
          <a:off x="490240" y="1346975"/>
          <a:ext cx="897983" cy="897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F4FD8-A719-40FE-80C0-E91FA94704BD}">
      <dsp:nvSpPr>
        <dsp:cNvPr id="0" name=""/>
        <dsp:cNvSpPr/>
      </dsp:nvSpPr>
      <dsp:spPr>
        <a:xfrm>
          <a:off x="939232" y="2514540"/>
          <a:ext cx="7327214" cy="718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2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Dotum" panose="020B0600000101010101" pitchFamily="34" charset="-127"/>
              <a:ea typeface="Dotum" panose="020B0600000101010101" pitchFamily="34" charset="-127"/>
            </a:rPr>
            <a:t>Programa Nacional de Capacitação de Gestores Municipais</a:t>
          </a:r>
          <a:endParaRPr lang="pt-BR" altLang="pt-BR" sz="2000" kern="1200" dirty="0">
            <a:solidFill>
              <a:schemeClr val="bg1"/>
            </a:solidFill>
            <a:latin typeface="Dotum" panose="020B0600000101010101" pitchFamily="34" charset="-127"/>
            <a:ea typeface="Dotum" panose="020B0600000101010101" pitchFamily="34" charset="-127"/>
          </a:endParaRPr>
        </a:p>
      </dsp:txBody>
      <dsp:txXfrm>
        <a:off x="939232" y="2514540"/>
        <a:ext cx="7327214" cy="718386"/>
      </dsp:txXfrm>
    </dsp:sp>
    <dsp:sp modelId="{759199D4-7538-42F1-BC54-FECA6E4AC15F}">
      <dsp:nvSpPr>
        <dsp:cNvPr id="0" name=""/>
        <dsp:cNvSpPr/>
      </dsp:nvSpPr>
      <dsp:spPr>
        <a:xfrm>
          <a:off x="490240" y="2424742"/>
          <a:ext cx="897983" cy="897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DA022-CE79-490A-B920-31699B297222}">
      <dsp:nvSpPr>
        <dsp:cNvPr id="0" name=""/>
        <dsp:cNvSpPr/>
      </dsp:nvSpPr>
      <dsp:spPr>
        <a:xfrm>
          <a:off x="592118" y="3606373"/>
          <a:ext cx="7739081" cy="7183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2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Dotum" panose="020B0600000101010101" pitchFamily="34" charset="-127"/>
              <a:ea typeface="Dotum" panose="020B0600000101010101" pitchFamily="34" charset="-127"/>
            </a:rPr>
            <a:t>Centro de Recuperação de Áreas Degradadas</a:t>
          </a:r>
          <a:endParaRPr lang="pt-BR" altLang="pt-BR" sz="2000" kern="1200" dirty="0">
            <a:solidFill>
              <a:schemeClr val="bg1"/>
            </a:solidFill>
            <a:latin typeface="Dotum" panose="020B0600000101010101" pitchFamily="34" charset="-127"/>
            <a:ea typeface="Dotum" panose="020B0600000101010101" pitchFamily="34" charset="-127"/>
          </a:endParaRPr>
        </a:p>
      </dsp:txBody>
      <dsp:txXfrm>
        <a:off x="592118" y="3606373"/>
        <a:ext cx="7739081" cy="718386"/>
      </dsp:txXfrm>
    </dsp:sp>
    <dsp:sp modelId="{764B1F93-C60E-45CB-A116-7180693E52F4}">
      <dsp:nvSpPr>
        <dsp:cNvPr id="0" name=""/>
        <dsp:cNvSpPr/>
      </dsp:nvSpPr>
      <dsp:spPr>
        <a:xfrm>
          <a:off x="78373" y="3502509"/>
          <a:ext cx="897983" cy="8979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E3347-6BF2-4E4D-AE44-5D9B97A6FFF5}">
      <dsp:nvSpPr>
        <dsp:cNvPr id="0" name=""/>
        <dsp:cNvSpPr/>
      </dsp:nvSpPr>
      <dsp:spPr>
        <a:xfrm>
          <a:off x="-6745513" y="-1031443"/>
          <a:ext cx="8028259" cy="8028259"/>
        </a:xfrm>
        <a:prstGeom prst="blockArc">
          <a:avLst>
            <a:gd name="adj1" fmla="val 18900000"/>
            <a:gd name="adj2" fmla="val 2700000"/>
            <a:gd name="adj3" fmla="val 26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30847-B108-4F50-9B2B-731E15F131C1}">
      <dsp:nvSpPr>
        <dsp:cNvPr id="0" name=""/>
        <dsp:cNvSpPr/>
      </dsp:nvSpPr>
      <dsp:spPr>
        <a:xfrm>
          <a:off x="671192" y="458617"/>
          <a:ext cx="7574790" cy="917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8435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dirty="0"/>
            <a:t>Decreto nº 9179/17 – Programa de conversão de multas ambientais para apoio à implementação do Plano Novo Chico. </a:t>
          </a:r>
          <a:endParaRPr lang="pt-BR" sz="2000" kern="1200" dirty="0"/>
        </a:p>
      </dsp:txBody>
      <dsp:txXfrm>
        <a:off x="671192" y="458617"/>
        <a:ext cx="7574790" cy="917712"/>
      </dsp:txXfrm>
    </dsp:sp>
    <dsp:sp modelId="{5F798957-4D3D-4EA3-94F2-4611D7D74E9B}">
      <dsp:nvSpPr>
        <dsp:cNvPr id="0" name=""/>
        <dsp:cNvSpPr/>
      </dsp:nvSpPr>
      <dsp:spPr>
        <a:xfrm>
          <a:off x="97621" y="343903"/>
          <a:ext cx="1147141" cy="1147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BA439-2A31-4ADB-94A6-859A4036762D}">
      <dsp:nvSpPr>
        <dsp:cNvPr id="0" name=""/>
        <dsp:cNvSpPr/>
      </dsp:nvSpPr>
      <dsp:spPr>
        <a:xfrm>
          <a:off x="1197338" y="1835425"/>
          <a:ext cx="7048645" cy="917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8435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dirty="0"/>
            <a:t>Instalação do Comitê Gestor de Revitalização do Rio São Francisco.</a:t>
          </a:r>
        </a:p>
      </dsp:txBody>
      <dsp:txXfrm>
        <a:off x="1197338" y="1835425"/>
        <a:ext cx="7048645" cy="917712"/>
      </dsp:txXfrm>
    </dsp:sp>
    <dsp:sp modelId="{6EADAE94-25A2-4777-86D9-9ADCB5135D5F}">
      <dsp:nvSpPr>
        <dsp:cNvPr id="0" name=""/>
        <dsp:cNvSpPr/>
      </dsp:nvSpPr>
      <dsp:spPr>
        <a:xfrm>
          <a:off x="623767" y="1720711"/>
          <a:ext cx="1147141" cy="1147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EEDF3-2F4E-4A1F-A9D8-80358F7CD218}">
      <dsp:nvSpPr>
        <dsp:cNvPr id="0" name=""/>
        <dsp:cNvSpPr/>
      </dsp:nvSpPr>
      <dsp:spPr>
        <a:xfrm>
          <a:off x="1197338" y="3212233"/>
          <a:ext cx="7048645" cy="917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843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Estruturação do Programa Nacional de Revitalização de Bacias Hidrográficas.</a:t>
          </a:r>
          <a:endParaRPr lang="pt-BR" sz="2000" kern="1200" dirty="0"/>
        </a:p>
      </dsp:txBody>
      <dsp:txXfrm>
        <a:off x="1197338" y="3212233"/>
        <a:ext cx="7048645" cy="917712"/>
      </dsp:txXfrm>
    </dsp:sp>
    <dsp:sp modelId="{CF0F80E5-DD88-4B66-9A4C-B182A0903007}">
      <dsp:nvSpPr>
        <dsp:cNvPr id="0" name=""/>
        <dsp:cNvSpPr/>
      </dsp:nvSpPr>
      <dsp:spPr>
        <a:xfrm>
          <a:off x="623767" y="3097519"/>
          <a:ext cx="1147141" cy="1147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FED27-1BEC-4058-B563-6BCD3FB22485}">
      <dsp:nvSpPr>
        <dsp:cNvPr id="0" name=""/>
        <dsp:cNvSpPr/>
      </dsp:nvSpPr>
      <dsp:spPr>
        <a:xfrm>
          <a:off x="671192" y="4589041"/>
          <a:ext cx="7574790" cy="917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8435" tIns="50800" rIns="50800" bIns="508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Apoio dos Parlamentares – Emendas Impositivas</a:t>
          </a:r>
        </a:p>
      </dsp:txBody>
      <dsp:txXfrm>
        <a:off x="671192" y="4589041"/>
        <a:ext cx="7574790" cy="917712"/>
      </dsp:txXfrm>
    </dsp:sp>
    <dsp:sp modelId="{9D03957A-9419-489D-BF4B-A0BF4E4A0D79}">
      <dsp:nvSpPr>
        <dsp:cNvPr id="0" name=""/>
        <dsp:cNvSpPr/>
      </dsp:nvSpPr>
      <dsp:spPr>
        <a:xfrm>
          <a:off x="97621" y="4474327"/>
          <a:ext cx="1147141" cy="11471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 formato de notas</a:t>
            </a:r>
          </a:p>
        </p:txBody>
      </p:sp>
      <p:sp>
        <p:nvSpPr>
          <p:cNvPr id="10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1363" cy="534988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r>
              <a:rPr lang="pt-BR" altLang="pt-BR"/>
              <a:t>&lt;cabeçalho&gt;</a:t>
            </a:r>
          </a:p>
        </p:txBody>
      </p:sp>
      <p:sp>
        <p:nvSpPr>
          <p:cNvPr id="106" name="PlaceHolder 3"/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34988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+mn-ea"/>
                <a:cs typeface="DejaVu Sans" charset="0"/>
              </a:defRPr>
            </a:lvl1pPr>
          </a:lstStyle>
          <a:p>
            <a:pPr>
              <a:defRPr/>
            </a:pPr>
            <a:r>
              <a:rPr lang="pt-BR" altLang="pt-BR"/>
              <a:t>&lt;data/hora&gt;</a:t>
            </a:r>
          </a:p>
        </p:txBody>
      </p:sp>
      <p:sp>
        <p:nvSpPr>
          <p:cNvPr id="107" name="PlaceHolder 4"/>
          <p:cNvSpPr>
            <a:spLocks noGrp="1"/>
          </p:cNvSpPr>
          <p:nvPr>
            <p:ph type="ftr"/>
          </p:nvPr>
        </p:nvSpPr>
        <p:spPr>
          <a:xfrm>
            <a:off x="0" y="10156825"/>
            <a:ext cx="3281363" cy="534988"/>
          </a:xfrm>
          <a:prstGeom prst="rect">
            <a:avLst/>
          </a:prstGeom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r>
              <a:rPr lang="pt-BR" altLang="pt-BR"/>
              <a:t>&lt;rodapé&gt;</a:t>
            </a:r>
          </a:p>
        </p:txBody>
      </p:sp>
      <p:sp>
        <p:nvSpPr>
          <p:cNvPr id="108" name="PlaceHolder 5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51C6FE8F-5D5D-8F4D-AED2-AF21D9F6AC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033772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ustomShape 1">
            <a:extLst>
              <a:ext uri="{FF2B5EF4-FFF2-40B4-BE49-F238E27FC236}">
                <a16:creationId xmlns:a16="http://schemas.microsoft.com/office/drawing/2014/main" xmlns="" id="{CAFD923E-E04A-4D6B-8EBF-7B61E8A2E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725" y="5948363"/>
            <a:ext cx="43370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9" tIns="46805" rIns="90009" bIns="4680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 typeface="StarSymbol"/>
              <a:buChar char="l"/>
              <a:tabLst/>
              <a:defRPr/>
            </a:pPr>
            <a:fld id="{8FCCCC7B-E5FF-4A9B-BD1B-E9B9D75DFB63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DejaVu Sans" panose="020B0603030804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 typeface="StarSymbol"/>
                <a:buChar char="l"/>
                <a:tabLst/>
                <a:defRPr/>
              </a:pPr>
              <a:t>1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6147" name="PlaceHolder 2">
            <a:extLst>
              <a:ext uri="{FF2B5EF4-FFF2-40B4-BE49-F238E27FC236}">
                <a16:creationId xmlns:a16="http://schemas.microsoft.com/office/drawing/2014/main" xmlns="" id="{A5DF984D-150D-43F7-B58E-06E6DE5831E9}"/>
              </a:ext>
            </a:extLst>
          </p:cNvPr>
          <p:cNvSpPr>
            <a:spLocks noGrp="1"/>
          </p:cNvSpPr>
          <p:nvPr>
            <p:ph type="body"/>
          </p:nvPr>
        </p:nvSpPr>
        <p:spPr bwMode="auto">
          <a:xfrm>
            <a:off x="1001713" y="2974975"/>
            <a:ext cx="8013700" cy="28178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148" name="CustomShape 3">
            <a:extLst>
              <a:ext uri="{FF2B5EF4-FFF2-40B4-BE49-F238E27FC236}">
                <a16:creationId xmlns:a16="http://schemas.microsoft.com/office/drawing/2014/main" xmlns="" id="{EA154B02-5583-4F1C-99AB-7307EF7D1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725" y="5948363"/>
            <a:ext cx="434181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9" tIns="46805" rIns="90009" bIns="4680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 typeface="StarSymbol"/>
              <a:buChar char="l"/>
              <a:tabLst/>
              <a:defRPr/>
            </a:pPr>
            <a:fld id="{424B5456-538F-4F90-8ED0-E5E16C2CE01C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DejaVu Sans"/>
                <a:cs typeface="DejaVu Sans" panose="020B0603030804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 typeface="StarSymbol"/>
                <a:buChar char="l"/>
                <a:tabLst/>
                <a:defRPr/>
              </a:pPr>
              <a:t>1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555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0483" name="Espaço Reservado para Número de Slide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</a:pPr>
            <a:fld id="{C13CAF99-780E-D043-88F3-4A3A582A0647}" type="slidenum">
              <a:rPr lang="pt-BR" altLang="pt-BR" sz="1800"/>
              <a:pPr>
                <a:spcBef>
                  <a:spcPct val="0"/>
                </a:spcBef>
              </a:pPr>
              <a:t>14</a:t>
            </a:fld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xmlns="" val="1961826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0483" name="Espaço Reservado para Número de Slide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3CAF99-780E-D043-88F3-4A3A582A0647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DejaVu Sans" charset="0"/>
                <a:cs typeface="DejaVu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535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34819" name="Espaço Reservado para Número de Slide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</a:pPr>
            <a:fld id="{C982B5AF-3C8E-9D42-AF22-2146A1D599B5}" type="slidenum">
              <a:rPr lang="pt-BR" altLang="pt-BR" sz="1800"/>
              <a:pPr>
                <a:spcBef>
                  <a:spcPct val="0"/>
                </a:spcBef>
              </a:pPr>
              <a:t>16</a:t>
            </a:fld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xmlns="" val="3012357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0483" name="Espaço Reservado para Número de Slide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3CAF99-780E-D043-88F3-4A3A582A0647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DejaVu Sans" charset="0"/>
                <a:cs typeface="DejaVu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83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0483" name="Espaço Reservado para Número de Slide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3CAF99-780E-D043-88F3-4A3A582A0647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DejaVu Sans" charset="0"/>
                <a:cs typeface="DejaVu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409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0243" name="Espaço Reservado para Número de Slide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</a:pPr>
            <a:fld id="{C1732ADD-5FDE-1143-B525-40789506F43E}" type="slidenum">
              <a:rPr lang="pt-BR" altLang="pt-BR" sz="1800"/>
              <a:pPr>
                <a:spcBef>
                  <a:spcPct val="0"/>
                </a:spcBef>
              </a:pPr>
              <a:t>6</a:t>
            </a:fld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xmlns="" val="1955637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16387" name="Espaço Reservado para Número de Slide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</a:pPr>
            <a:fld id="{D5DFB0BB-DF0E-F04F-9C94-044A84B251CF}" type="slidenum">
              <a:rPr lang="pt-BR" altLang="pt-BR" sz="1800"/>
              <a:pPr>
                <a:spcBef>
                  <a:spcPct val="0"/>
                </a:spcBef>
              </a:pPr>
              <a:t>9</a:t>
            </a:fld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xmlns="" val="923290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0483" name="Espaço Reservado para Número de Slide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3CAF99-780E-D043-88F3-4A3A582A0647}" type="slidenum">
              <a:rPr kumimoji="0" lang="pt-BR" alt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DejaVu Sans" charset="0"/>
                <a:cs typeface="DejaVu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835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2531" name="Espaço Reservado para Número de Slide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</a:pPr>
            <a:fld id="{F8889A3D-99A2-2243-819C-A7BE064232B9}" type="slidenum">
              <a:rPr lang="pt-BR" altLang="pt-BR" sz="1800"/>
              <a:pPr>
                <a:spcBef>
                  <a:spcPct val="0"/>
                </a:spcBef>
              </a:pPr>
              <a:t>11</a:t>
            </a:fld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xmlns="" val="1326588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77827" name="Espaço Reservado para Número de Slide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</a:pPr>
            <a:fld id="{3C40C142-5FF7-DB43-87BC-A10675991C8A}" type="slidenum">
              <a:rPr lang="pt-BR" altLang="pt-BR" sz="1800"/>
              <a:pPr>
                <a:spcBef>
                  <a:spcPct val="0"/>
                </a:spcBef>
              </a:pPr>
              <a:t>12</a:t>
            </a:fld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xmlns="" val="1742369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65225" y="1241425"/>
            <a:ext cx="4465638" cy="33496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 altLang="pt-BR"/>
          </a:p>
        </p:txBody>
      </p:sp>
      <p:sp>
        <p:nvSpPr>
          <p:cNvPr id="20483" name="Espaço Reservado para Número de Slide 3"/>
          <p:cNvSpPr>
            <a:spLocks noGrp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ct val="0"/>
              </a:spcBef>
            </a:pPr>
            <a:fld id="{C13CAF99-780E-D043-88F3-4A3A582A0647}" type="slidenum">
              <a:rPr lang="pt-BR" altLang="pt-BR" sz="1800"/>
              <a:pPr>
                <a:spcBef>
                  <a:spcPct val="0"/>
                </a:spcBef>
              </a:pPr>
              <a:t>13</a:t>
            </a:fld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xmlns="" val="290230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188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827726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5917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64426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14031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0596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9490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93027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23235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68291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0836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54660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9915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86601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48698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60219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70482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41903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73593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55331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44828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221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18177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07088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23006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710189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2754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02800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5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6176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9776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5658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02097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86765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0438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851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0280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ustomShape 1"/>
          <p:cNvSpPr>
            <a:spLocks noChangeArrowheads="1"/>
          </p:cNvSpPr>
          <p:nvPr/>
        </p:nvSpPr>
        <p:spPr bwMode="auto">
          <a:xfrm>
            <a:off x="3124200" y="6354763"/>
            <a:ext cx="2894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endParaRPr lang="pt-BR" altLang="pt-BR"/>
          </a:p>
        </p:txBody>
      </p:sp>
      <p:sp>
        <p:nvSpPr>
          <p:cNvPr id="1027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formato do texto do título</a:t>
            </a:r>
          </a:p>
        </p:txBody>
      </p:sp>
      <p:sp>
        <p:nvSpPr>
          <p:cNvPr id="1028" name="PlaceHolder 3"/>
          <p:cNvSpPr>
            <a:spLocks noGrp="1"/>
          </p:cNvSpPr>
          <p:nvPr>
            <p:ph type="body"/>
          </p:nvPr>
        </p:nvSpPr>
        <p:spPr bwMode="auto">
          <a:xfrm>
            <a:off x="457200" y="1604963"/>
            <a:ext cx="8047038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formato do texto da estrutura de tópicos</a:t>
            </a:r>
          </a:p>
          <a:p>
            <a:pPr lvl="1"/>
            <a:r>
              <a:rPr lang="pt-BR" altLang="pt-BR"/>
              <a:t>2.º Nível da estrutura de tópicos</a:t>
            </a:r>
          </a:p>
          <a:p>
            <a:pPr lvl="2"/>
            <a:r>
              <a:rPr lang="pt-BR" altLang="pt-BR"/>
              <a:t>3.º Nível da estrutura de tópicos</a:t>
            </a:r>
          </a:p>
          <a:p>
            <a:pPr lvl="3"/>
            <a:r>
              <a:rPr lang="pt-BR" altLang="pt-BR"/>
              <a:t>4.º Nível da estrutura de tópicos</a:t>
            </a:r>
          </a:p>
          <a:p>
            <a:pPr lvl="4"/>
            <a:r>
              <a:rPr lang="pt-BR" altLang="pt-BR"/>
              <a:t>5.º Nível da estrutura de tópicos</a:t>
            </a:r>
          </a:p>
          <a:p>
            <a:pPr lvl="4"/>
            <a:r>
              <a:rPr lang="pt-BR" altLang="pt-BR"/>
              <a:t>6.º Nível da estrutura de tópicos</a:t>
            </a:r>
          </a:p>
          <a:p>
            <a:pPr lvl="4"/>
            <a:r>
              <a:rPr lang="pt-BR" alt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 charset="0"/>
          <a:cs typeface="DejaVu Sans" panose="020B06030308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 charset="0"/>
          <a:cs typeface="DejaVu Sans" panose="020B06030308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 charset="0"/>
          <a:cs typeface="DejaVu Sans" panose="020B06030308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 charset="0"/>
          <a:cs typeface="DejaVu Sans" panose="020B06030308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laceHolder 1">
            <a:extLst>
              <a:ext uri="{FF2B5EF4-FFF2-40B4-BE49-F238E27FC236}">
                <a16:creationId xmlns:a16="http://schemas.microsoft.com/office/drawing/2014/main" xmlns="" id="{69B1F380-63CA-42A2-A345-06E10CA7289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formato do texto do título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xmlns="" id="{83122FE8-8BC8-4D9A-BA31-2F66CEE73D8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7200" y="1604963"/>
            <a:ext cx="8047038" cy="3976687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/>
              <a:t>Clique para editar o formato do texto da estrutura de tópicos</a:t>
            </a:r>
            <a:endParaRPr/>
          </a:p>
          <a:p>
            <a:pPr lvl="1"/>
            <a:r>
              <a:rPr lang="pt-BR"/>
              <a:t>2.º Nível da estrutura de tópicos</a:t>
            </a:r>
            <a:endParaRPr/>
          </a:p>
          <a:p>
            <a:pPr lvl="2"/>
            <a:r>
              <a:rPr lang="pt-BR"/>
              <a:t>3.º Nível da estrutura de tópicos</a:t>
            </a:r>
            <a:endParaRPr/>
          </a:p>
          <a:p>
            <a:pPr lvl="3"/>
            <a:r>
              <a:rPr lang="pt-BR"/>
              <a:t>4.º Nível da estrutura de tópicos</a:t>
            </a:r>
            <a:endParaRPr/>
          </a:p>
          <a:p>
            <a:pPr lvl="4"/>
            <a:r>
              <a:rPr lang="pt-BR"/>
              <a:t>5.º Nível da estrutura de tópicos</a:t>
            </a:r>
            <a:endParaRPr/>
          </a:p>
          <a:p>
            <a:pPr lvl="5"/>
            <a:r>
              <a:rPr lang="pt-BR"/>
              <a:t>6.º Nível da estrutura de tópicos</a:t>
            </a:r>
            <a:endParaRPr/>
          </a:p>
          <a:p>
            <a:pPr lvl="6"/>
            <a:r>
              <a:rPr lang="pt-BR"/>
              <a:t>7.º Nível da estrutura de tópicos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0643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 pitchFamily="34" charset="0"/>
          <a:cs typeface="DejaVu Sans" panose="020B06030308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 pitchFamily="34" charset="0"/>
          <a:cs typeface="DejaVu Sans" panose="020B06030308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 pitchFamily="34" charset="0"/>
          <a:cs typeface="DejaVu Sans" panose="020B06030308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 pitchFamily="34" charset="0"/>
          <a:cs typeface="DejaVu Sans" panose="020B06030308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ustomShape 1">
            <a:extLst>
              <a:ext uri="{FF2B5EF4-FFF2-40B4-BE49-F238E27FC236}">
                <a16:creationId xmlns:a16="http://schemas.microsoft.com/office/drawing/2014/main" xmlns="" id="{2BCD6614-4D7B-44CD-9195-992B7AE0F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354763"/>
            <a:ext cx="2894013" cy="3683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>
              <a:defRPr/>
            </a:pPr>
            <a:endParaRPr lang="pt-BR" altLang="pt-BR"/>
          </a:p>
        </p:txBody>
      </p:sp>
      <p:sp>
        <p:nvSpPr>
          <p:cNvPr id="2051" name="PlaceHolder 2">
            <a:extLst>
              <a:ext uri="{FF2B5EF4-FFF2-40B4-BE49-F238E27FC236}">
                <a16:creationId xmlns:a16="http://schemas.microsoft.com/office/drawing/2014/main" xmlns="" id="{41F95A23-3059-4BD0-9B36-30F9A39081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formato do texto do título</a:t>
            </a:r>
          </a:p>
        </p:txBody>
      </p:sp>
      <p:sp>
        <p:nvSpPr>
          <p:cNvPr id="36" name="PlaceHolder 3">
            <a:extLst>
              <a:ext uri="{FF2B5EF4-FFF2-40B4-BE49-F238E27FC236}">
                <a16:creationId xmlns:a16="http://schemas.microsoft.com/office/drawing/2014/main" xmlns="" id="{C5A9B6E0-9D95-4A8A-9D22-E66B2E84B2C7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57200" y="1604963"/>
            <a:ext cx="8047038" cy="3976687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pt-BR"/>
              <a:t>Clique para editar o formato do texto da estrutura de tópicos</a:t>
            </a:r>
            <a:endParaRPr/>
          </a:p>
          <a:p>
            <a:pPr lvl="1"/>
            <a:r>
              <a:rPr lang="pt-BR"/>
              <a:t>2.º Nível da estrutura de tópicos</a:t>
            </a:r>
            <a:endParaRPr/>
          </a:p>
          <a:p>
            <a:pPr lvl="2"/>
            <a:r>
              <a:rPr lang="pt-BR"/>
              <a:t>3.º Nível da estrutura de tópicos</a:t>
            </a:r>
            <a:endParaRPr/>
          </a:p>
          <a:p>
            <a:pPr lvl="3"/>
            <a:r>
              <a:rPr lang="pt-BR"/>
              <a:t>4.º Nível da estrutura de tópicos</a:t>
            </a:r>
            <a:endParaRPr/>
          </a:p>
          <a:p>
            <a:pPr lvl="4"/>
            <a:r>
              <a:rPr lang="pt-BR"/>
              <a:t>5.º Nível da estrutura de tópicos</a:t>
            </a:r>
            <a:endParaRPr/>
          </a:p>
          <a:p>
            <a:pPr lvl="5"/>
            <a:r>
              <a:rPr lang="pt-BR"/>
              <a:t>6.º Nível da estrutura de tópicos</a:t>
            </a:r>
            <a:endParaRPr/>
          </a:p>
          <a:p>
            <a:pPr lvl="6"/>
            <a:r>
              <a:rPr lang="pt-BR"/>
              <a:t>7.º Nível da estrutura de tópicos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804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 pitchFamily="34" charset="0"/>
          <a:cs typeface="DejaVu Sans" panose="020B06030308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 pitchFamily="34" charset="0"/>
          <a:cs typeface="DejaVu Sans" panose="020B06030308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 pitchFamily="34" charset="0"/>
          <a:cs typeface="DejaVu Sans" panose="020B06030308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DejaVu Sans" pitchFamily="34" charset="0"/>
          <a:cs typeface="DejaVu Sans" panose="020B06030308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DejaVu Sans" panose="020B06030308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ustomShape 1">
            <a:extLst>
              <a:ext uri="{FF2B5EF4-FFF2-40B4-BE49-F238E27FC236}">
                <a16:creationId xmlns:a16="http://schemas.microsoft.com/office/drawing/2014/main" xmlns="" id="{DED874F3-0425-4AD0-9738-F7EE45EAE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028" y="198926"/>
            <a:ext cx="82296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CD49B669-122C-48F0-866C-F228F394BDFC}"/>
              </a:ext>
            </a:extLst>
          </p:cNvPr>
          <p:cNvSpPr/>
          <p:nvPr/>
        </p:nvSpPr>
        <p:spPr>
          <a:xfrm>
            <a:off x="1294228" y="991919"/>
            <a:ext cx="65696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pt-BR" sz="4000" b="1" i="0" u="none" strike="noStrike" kern="1200" cap="none" spc="0" normalizeH="0" baseline="0" noProof="0" dirty="0">
                <a:ln w="0"/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DejaVu Sans" panose="020B0603030804020204" pitchFamily="34" charset="0"/>
              </a:rPr>
              <a:t>Programa de Revitalização de Bacias Hidrográficas</a:t>
            </a:r>
          </a:p>
        </p:txBody>
      </p:sp>
      <p:sp>
        <p:nvSpPr>
          <p:cNvPr id="5124" name="CaixaDeTexto 5">
            <a:extLst>
              <a:ext uri="{FF2B5EF4-FFF2-40B4-BE49-F238E27FC236}">
                <a16:creationId xmlns:a16="http://schemas.microsoft.com/office/drawing/2014/main" xmlns="" id="{B4193D42-0D4A-4723-A0C2-E5AB0E8EE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342" y="6437313"/>
            <a:ext cx="57717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pt-BR" sz="18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Senado Federal</a:t>
            </a:r>
            <a:r>
              <a:rPr kumimoji="0" lang="pt-BR" altLang="pt-BR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</a:rPr>
              <a:t>, 29 de novembro de 2017</a:t>
            </a:r>
          </a:p>
        </p:txBody>
      </p:sp>
    </p:spTree>
    <p:extLst>
      <p:ext uri="{BB962C8B-B14F-4D97-AF65-F5344CB8AC3E}">
        <p14:creationId xmlns:p14="http://schemas.microsoft.com/office/powerpoint/2010/main" xmlns="" val="3531796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13351" y="2848000"/>
            <a:ext cx="7885112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"/>
              </a:rPr>
              <a:t>Programa de Revitalização da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"/>
              </a:rPr>
              <a:t>Bacia Hidrográfica do Rio São Francisco</a:t>
            </a:r>
          </a:p>
        </p:txBody>
      </p:sp>
    </p:spTree>
    <p:extLst>
      <p:ext uri="{BB962C8B-B14F-4D97-AF65-F5344CB8AC3E}">
        <p14:creationId xmlns:p14="http://schemas.microsoft.com/office/powerpoint/2010/main" xmlns="" val="3557746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9144000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40388" y="527050"/>
            <a:ext cx="31623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>
                <a:solidFill>
                  <a:srgbClr val="002060"/>
                </a:solidFill>
                <a:latin typeface="Calibri" charset="0"/>
              </a:rPr>
              <a:t>Dados Gerais da BHSF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300">
              <a:solidFill>
                <a:srgbClr val="000000"/>
              </a:solidFill>
            </a:endParaRP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5640388" y="348278"/>
            <a:ext cx="3362325" cy="564000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Área: ≈  </a:t>
            </a:r>
            <a:r>
              <a:rPr lang="pt-BR" altLang="pt-BR" sz="1800" dirty="0">
                <a:latin typeface="Dotum" panose="020B0600000101010101" pitchFamily="34" charset="-127"/>
                <a:ea typeface="Dotum" panose="020B0600000101010101" pitchFamily="34" charset="-127"/>
              </a:rPr>
              <a:t>636.000 km2 (7,5% do país)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Extensão: </a:t>
            </a:r>
            <a:r>
              <a:rPr lang="pt-BR" altLang="pt-BR" sz="1800" dirty="0">
                <a:latin typeface="Dotum" panose="020B0600000101010101" pitchFamily="34" charset="-127"/>
                <a:ea typeface="Dotum" panose="020B0600000101010101" pitchFamily="34" charset="-127"/>
              </a:rPr>
              <a:t>2.696 Km na calha principal. 121.700 km de contribuintes (51% intermitentes)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Vazão Média: </a:t>
            </a:r>
            <a:r>
              <a:rPr lang="pt-BR" altLang="pt-BR" sz="1800" dirty="0">
                <a:latin typeface="Dotum" panose="020B0600000101010101" pitchFamily="34" charset="-127"/>
                <a:ea typeface="Dotum" panose="020B0600000101010101" pitchFamily="34" charset="-127"/>
              </a:rPr>
              <a:t>2.846 m</a:t>
            </a:r>
            <a:r>
              <a:rPr lang="pt-BR" altLang="pt-BR" sz="1800" baseline="30000" dirty="0">
                <a:latin typeface="Dotum" panose="020B0600000101010101" pitchFamily="34" charset="-127"/>
                <a:ea typeface="Dotum" panose="020B0600000101010101" pitchFamily="34" charset="-127"/>
              </a:rPr>
              <a:t>3</a:t>
            </a:r>
            <a:r>
              <a:rPr lang="pt-BR" altLang="pt-BR" sz="1800" dirty="0">
                <a:latin typeface="Dotum" panose="020B0600000101010101" pitchFamily="34" charset="-127"/>
                <a:ea typeface="Dotum" panose="020B0600000101010101" pitchFamily="34" charset="-127"/>
              </a:rPr>
              <a:t>/</a:t>
            </a:r>
            <a:r>
              <a:rPr lang="pt-BR" altLang="pt-BR" sz="1800" dirty="0" err="1">
                <a:latin typeface="Dotum" panose="020B0600000101010101" pitchFamily="34" charset="-127"/>
                <a:ea typeface="Dotum" panose="020B0600000101010101" pitchFamily="34" charset="-127"/>
              </a:rPr>
              <a:t>s</a:t>
            </a:r>
            <a:endParaRPr lang="pt-BR" altLang="pt-BR" sz="1800" baseline="30000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Municípios </a:t>
            </a:r>
            <a:r>
              <a:rPr lang="pt-BR" altLang="pt-BR" sz="1800" dirty="0">
                <a:latin typeface="Dotum" panose="020B0600000101010101" pitchFamily="34" charset="-127"/>
                <a:ea typeface="Dotum" panose="020B0600000101010101" pitchFamily="34" charset="-127"/>
              </a:rPr>
              <a:t>505 (9%)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População: </a:t>
            </a:r>
            <a:r>
              <a:rPr lang="pt-BR" altLang="pt-BR" sz="1800" dirty="0">
                <a:latin typeface="Dotum" panose="020B0600000101010101" pitchFamily="34" charset="-127"/>
                <a:ea typeface="Dotum" panose="020B0600000101010101" pitchFamily="34" charset="-127"/>
              </a:rPr>
              <a:t>16,5 milhões (8,1%)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PIB (2012): </a:t>
            </a:r>
            <a:r>
              <a:rPr lang="pt-BR" altLang="pt-BR" sz="1800" dirty="0" err="1">
                <a:latin typeface="Dotum" panose="020B0600000101010101" pitchFamily="34" charset="-127"/>
                <a:ea typeface="Dotum" panose="020B0600000101010101" pitchFamily="34" charset="-127"/>
              </a:rPr>
              <a:t>R</a:t>
            </a:r>
            <a:r>
              <a:rPr lang="pt-BR" altLang="pt-BR" sz="1800" dirty="0">
                <a:latin typeface="Dotum" panose="020B0600000101010101" pitchFamily="34" charset="-127"/>
                <a:ea typeface="Dotum" panose="020B0600000101010101" pitchFamily="34" charset="-127"/>
              </a:rPr>
              <a:t>$ 264 bi (6%)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Biomas: </a:t>
            </a:r>
            <a:r>
              <a:rPr lang="pt-BR" altLang="pt-BR" sz="1800" dirty="0">
                <a:latin typeface="Dotum" panose="020B0600000101010101" pitchFamily="34" charset="-127"/>
                <a:ea typeface="Dotum" panose="020B0600000101010101" pitchFamily="34" charset="-127"/>
              </a:rPr>
              <a:t>Caatinga (39,5%), Cerrado (57,2%) e Mata Atlântica (3,3%)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Semiárido:</a:t>
            </a: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  <a:sym typeface="Wingdings" charset="2"/>
              </a:rPr>
              <a:t> </a:t>
            </a:r>
            <a:r>
              <a:rPr lang="pt-BR" altLang="pt-BR" sz="1800" dirty="0">
                <a:latin typeface="Dotum" panose="020B0600000101010101" pitchFamily="34" charset="-127"/>
                <a:ea typeface="Dotum" panose="020B0600000101010101" pitchFamily="34" charset="-127"/>
                <a:sym typeface="Wingdings" charset="2"/>
              </a:rPr>
              <a:t>(53,9%)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3638" y="113847"/>
            <a:ext cx="9143999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Dotum" panose="020B0600000101010101" pitchFamily="34" charset="-127"/>
                <a:ea typeface="Dotum" panose="020B0600000101010101" pitchFamily="34" charset="-127"/>
              </a:rPr>
              <a:t>Plano da Bacia do SF -Teia de relações</a:t>
            </a:r>
            <a:endParaRPr lang="pt-BR" altLang="pt-BR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275" y="672245"/>
            <a:ext cx="8380207" cy="618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0712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0166" y="757628"/>
            <a:ext cx="8384345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Dotum" panose="020B0600000101010101" pitchFamily="34" charset="-127"/>
                <a:ea typeface="Dotum" panose="020B0600000101010101" pitchFamily="34" charset="-127"/>
              </a:rPr>
              <a:t>Programa de Revitalização do Rio São Francisco</a:t>
            </a:r>
            <a:endParaRPr lang="pt-BR" altLang="pt-BR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A603E832-0256-4D26-A696-346BD7847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619250"/>
            <a:ext cx="7920038" cy="4319588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txBody>
          <a:bodyPr lIns="0" tIns="15120" rIns="0" bIns="0" anchor="ctr"/>
          <a:lstStyle>
            <a:lvl1pPr marL="104775">
              <a:tabLst>
                <a:tab pos="1047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047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047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047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047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1047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1047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1047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104775" algn="l"/>
                <a:tab pos="552450" algn="l"/>
                <a:tab pos="1001713" algn="l"/>
                <a:tab pos="1450975" algn="l"/>
                <a:tab pos="1900238" algn="l"/>
                <a:tab pos="2349500" algn="l"/>
                <a:tab pos="2798763" algn="l"/>
                <a:tab pos="3248025" algn="l"/>
                <a:tab pos="3697288" algn="l"/>
                <a:tab pos="4146550" algn="l"/>
                <a:tab pos="4595813" algn="l"/>
                <a:tab pos="5045075" algn="l"/>
                <a:tab pos="5494338" algn="l"/>
                <a:tab pos="5943600" algn="l"/>
                <a:tab pos="6392863" algn="l"/>
                <a:tab pos="6842125" algn="l"/>
                <a:tab pos="7291388" algn="l"/>
                <a:tab pos="7740650" algn="l"/>
                <a:tab pos="8189913" algn="l"/>
                <a:tab pos="8639175" algn="l"/>
                <a:tab pos="9088438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just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pt-BR" sz="2000" b="1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Engloba</a:t>
            </a:r>
            <a:r>
              <a:rPr lang="en-GB" altLang="pt-BR" sz="2000" b="1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um conjunto de </a:t>
            </a:r>
            <a:r>
              <a:rPr lang="en-GB" altLang="pt-BR" sz="2000" b="1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projetos</a:t>
            </a:r>
            <a:r>
              <a:rPr lang="en-GB" altLang="pt-BR" sz="2000" b="1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e </a:t>
            </a:r>
            <a:r>
              <a:rPr lang="en-GB" altLang="pt-BR" sz="2000" b="1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ações</a:t>
            </a:r>
            <a:r>
              <a:rPr lang="en-GB" altLang="pt-BR" sz="2000" b="1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b="1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voltadas</a:t>
            </a:r>
            <a:r>
              <a:rPr lang="en-GB" altLang="pt-BR" sz="2000" b="1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para:</a:t>
            </a:r>
          </a:p>
          <a:p>
            <a:pPr algn="just">
              <a:lnSpc>
                <a:spcPct val="94000"/>
              </a:lnSpc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GB" altLang="pt-BR" sz="2000" b="1" dirty="0">
              <a:solidFill>
                <a:srgbClr val="000000"/>
              </a:solidFill>
              <a:latin typeface="Dotum" panose="020B0600000101010101" pitchFamily="34" charset="-127"/>
              <a:ea typeface="Dotum" panose="020B0600000101010101" pitchFamily="34" charset="-127"/>
              <a:cs typeface="Arial" panose="020B0604020202020204" pitchFamily="34" charset="0"/>
            </a:endParaRPr>
          </a:p>
          <a:p>
            <a:pPr algn="just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Recuperação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de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áreas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degradadas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Preservação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de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nascentes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Controle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de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processos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erosivos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Conservação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da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água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e do solo;</a:t>
            </a:r>
          </a:p>
          <a:p>
            <a:pPr algn="just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Educação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ambiental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Atividades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de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controle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de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queimadas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Elaboração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do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Zoneamento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Ecológico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Econômico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Ações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de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turismo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sustentável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Ações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de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Fiscalizações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Integradas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Font typeface="Wingdings" panose="05000000000000000000" pitchFamily="2" charset="2"/>
              <a:buChar char=""/>
            </a:pP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Monitoramento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da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biodiversidade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 da flora e fauna </a:t>
            </a:r>
            <a:r>
              <a:rPr lang="en-GB" altLang="pt-BR" sz="20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nativas</a:t>
            </a:r>
            <a:r>
              <a:rPr lang="en-GB" altLang="pt-BR" sz="20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489061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812" y="2584475"/>
            <a:ext cx="91440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0510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B0E042B-756F-4AB3-B3F3-E59177B7EC9F}"/>
              </a:ext>
            </a:extLst>
          </p:cNvPr>
          <p:cNvSpPr/>
          <p:nvPr/>
        </p:nvSpPr>
        <p:spPr>
          <a:xfrm>
            <a:off x="590844" y="1212467"/>
            <a:ext cx="837027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buFontTx/>
              <a:buNone/>
            </a:pPr>
            <a:r>
              <a:rPr lang="pt-BR" sz="2800" b="1" dirty="0">
                <a:latin typeface="Dotum" panose="020B0600000101010101" pitchFamily="34" charset="-127"/>
                <a:ea typeface="Dotum" panose="020B0600000101010101" pitchFamily="34" charset="-127"/>
              </a:rPr>
              <a:t>DECRETO nº - 8.834, de 9 de agosto de 2016 </a:t>
            </a:r>
            <a:r>
              <a:rPr lang="pt-BR" sz="2400" b="1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- </a:t>
            </a:r>
            <a:r>
              <a:rPr lang="pt-BR" altLang="pt-BR" sz="2400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Programa de Revitalização da Bacia do Rio São Francisco – arts.1º e 2º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altLang="pt-BR" sz="2800" b="1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Objetivo</a:t>
            </a:r>
            <a:endParaRPr lang="pt-BR" altLang="pt-BR" sz="28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altLang="pt-BR" sz="2800" b="1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Diretrizes Gerais de Ação</a:t>
            </a:r>
            <a:endParaRPr lang="pt-BR" altLang="pt-BR" sz="28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  <a:cs typeface="Calibri" panose="020F0502020204030204" pitchFamily="34" charset="0"/>
            </a:endParaRPr>
          </a:p>
          <a:p>
            <a:pPr algn="r"/>
            <a:endParaRPr lang="pt-BR" altLang="pt-BR" sz="2800" b="1" dirty="0">
              <a:latin typeface="Dotum" panose="020B0600000101010101" pitchFamily="34" charset="-127"/>
              <a:ea typeface="Dotum" panose="020B0600000101010101" pitchFamily="34" charset="-127"/>
              <a:cs typeface="Calibri" panose="020F0502020204030204" pitchFamily="34" charset="0"/>
            </a:endParaRPr>
          </a:p>
          <a:p>
            <a:r>
              <a:rPr lang="pt-BR" altLang="pt-BR" sz="2800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Arranjo Institucional – </a:t>
            </a:r>
            <a:r>
              <a:rPr lang="pt-BR" altLang="pt-BR" sz="2800" dirty="0" err="1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arts</a:t>
            </a:r>
            <a:r>
              <a:rPr lang="pt-BR" altLang="pt-BR" sz="2800" dirty="0">
                <a:solidFill>
                  <a:srgbClr val="FF0000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. 3º ao 7º</a:t>
            </a:r>
          </a:p>
          <a:p>
            <a:pPr>
              <a:lnSpc>
                <a:spcPct val="100000"/>
              </a:lnSpc>
              <a:spcBef>
                <a:spcPts val="588"/>
              </a:spcBef>
            </a:pPr>
            <a:r>
              <a:rPr lang="pt-BR" altLang="pt-BR" sz="2800" b="1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Composição do Comitê Gestor do PRSF</a:t>
            </a:r>
            <a:endParaRPr lang="pt-BR" altLang="pt-BR" sz="28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altLang="pt-BR" sz="2800" b="1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Atribuições</a:t>
            </a:r>
            <a:endParaRPr lang="pt-BR" altLang="pt-BR" sz="28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t-BR" altLang="pt-BR" sz="2800" b="1" dirty="0">
                <a:solidFill>
                  <a:schemeClr val="tx2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Composição da Câmara Técnica do PRSF</a:t>
            </a:r>
            <a:endParaRPr lang="pt-BR" altLang="pt-BR" sz="2800" dirty="0">
              <a:solidFill>
                <a:schemeClr val="tx2"/>
              </a:solidFill>
              <a:latin typeface="Dotum" panose="020B0600000101010101" pitchFamily="34" charset="-127"/>
              <a:ea typeface="Dotum" panose="020B0600000101010101" pitchFamily="34" charset="-127"/>
              <a:cs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F5D5951-51A7-4052-8FC9-2373D616F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" y="143322"/>
            <a:ext cx="8581292" cy="92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9819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5125" y="138869"/>
            <a:ext cx="8304213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Tx/>
              <a:buNone/>
              <a:defRPr/>
            </a:pPr>
            <a:r>
              <a:rPr lang="pt-BR" altLang="pt-BR" b="1" dirty="0">
                <a:latin typeface="Dotum" panose="020B0600000101010101" pitchFamily="34" charset="-127"/>
                <a:ea typeface="Dotum" panose="020B0600000101010101" pitchFamily="34" charset="-127"/>
              </a:rPr>
              <a:t>Arranjo Institucional</a:t>
            </a:r>
          </a:p>
        </p:txBody>
      </p:sp>
      <p:grpSp>
        <p:nvGrpSpPr>
          <p:cNvPr id="33795" name="Grupo 2"/>
          <p:cNvGrpSpPr>
            <a:grpSpLocks/>
          </p:cNvGrpSpPr>
          <p:nvPr/>
        </p:nvGrpSpPr>
        <p:grpSpPr bwMode="auto">
          <a:xfrm>
            <a:off x="287338" y="646113"/>
            <a:ext cx="8472487" cy="2198687"/>
            <a:chOff x="287161" y="1444977"/>
            <a:chExt cx="8472791" cy="2197881"/>
          </a:xfrm>
        </p:grpSpPr>
        <p:sp>
          <p:nvSpPr>
            <p:cNvPr id="4" name="Retângulo Arredondado 3"/>
            <p:cNvSpPr/>
            <p:nvPr/>
          </p:nvSpPr>
          <p:spPr>
            <a:xfrm>
              <a:off x="287161" y="1444977"/>
              <a:ext cx="8472791" cy="2197881"/>
            </a:xfrm>
            <a:prstGeom prst="roundRect">
              <a:avLst/>
            </a:prstGeom>
            <a:solidFill>
              <a:srgbClr val="5B9BD5">
                <a:lumMod val="20000"/>
                <a:lumOff val="8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600" b="1" kern="0" dirty="0">
                  <a:solidFill>
                    <a:srgbClr val="002060"/>
                  </a:solidFill>
                  <a:latin typeface="Calibri" panose="020F0502020204030204"/>
                  <a:ea typeface=""/>
                  <a:cs typeface=""/>
                </a:rPr>
                <a:t>Comitê Gestor</a:t>
              </a:r>
            </a:p>
          </p:txBody>
        </p:sp>
        <p:sp>
          <p:nvSpPr>
            <p:cNvPr id="5" name="Retângulo Arredondado 4"/>
            <p:cNvSpPr/>
            <p:nvPr/>
          </p:nvSpPr>
          <p:spPr>
            <a:xfrm>
              <a:off x="3457512" y="1562409"/>
              <a:ext cx="1297035" cy="382447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400" kern="0" dirty="0">
                  <a:solidFill>
                    <a:prstClr val="white"/>
                  </a:solidFill>
                  <a:latin typeface="Calibri" panose="020F0502020204030204"/>
                  <a:ea typeface=""/>
                  <a:cs typeface=""/>
                </a:rPr>
                <a:t>Casa Civil</a:t>
              </a:r>
            </a:p>
          </p:txBody>
        </p:sp>
        <p:sp>
          <p:nvSpPr>
            <p:cNvPr id="33818" name="Retângulo Arredondado 5"/>
            <p:cNvSpPr>
              <a:spLocks noChangeArrowheads="1"/>
            </p:cNvSpPr>
            <p:nvPr/>
          </p:nvSpPr>
          <p:spPr bwMode="auto">
            <a:xfrm>
              <a:off x="487193" y="1827424"/>
              <a:ext cx="719163" cy="360231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MI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19" name="Retângulo Arredondado 6"/>
            <p:cNvSpPr>
              <a:spLocks noChangeArrowheads="1"/>
            </p:cNvSpPr>
            <p:nvPr/>
          </p:nvSpPr>
          <p:spPr bwMode="auto">
            <a:xfrm>
              <a:off x="1566732" y="2238436"/>
              <a:ext cx="719163" cy="360230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MMA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20" name="Retângulo Arredondado 7"/>
            <p:cNvSpPr>
              <a:spLocks noChangeArrowheads="1"/>
            </p:cNvSpPr>
            <p:nvPr/>
          </p:nvSpPr>
          <p:spPr bwMode="auto">
            <a:xfrm>
              <a:off x="3643256" y="2255892"/>
              <a:ext cx="720751" cy="360231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MAPA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21" name="Retângulo Arredondado 8"/>
            <p:cNvSpPr>
              <a:spLocks noChangeArrowheads="1"/>
            </p:cNvSpPr>
            <p:nvPr/>
          </p:nvSpPr>
          <p:spPr bwMode="auto">
            <a:xfrm>
              <a:off x="3652782" y="2774814"/>
              <a:ext cx="719163" cy="360230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MME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22" name="Retângulo Arredondado 9"/>
            <p:cNvSpPr>
              <a:spLocks noChangeArrowheads="1"/>
            </p:cNvSpPr>
            <p:nvPr/>
          </p:nvSpPr>
          <p:spPr bwMode="auto">
            <a:xfrm>
              <a:off x="487193" y="2757358"/>
              <a:ext cx="719163" cy="360231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MPDG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23" name="Retângulo Arredondado 10"/>
            <p:cNvSpPr>
              <a:spLocks noChangeArrowheads="1"/>
            </p:cNvSpPr>
            <p:nvPr/>
          </p:nvSpPr>
          <p:spPr bwMode="auto">
            <a:xfrm>
              <a:off x="2604994" y="2781162"/>
              <a:ext cx="719163" cy="360230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MCTI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24" name="Retângulo Arredondado 11"/>
            <p:cNvSpPr>
              <a:spLocks noChangeArrowheads="1"/>
            </p:cNvSpPr>
            <p:nvPr/>
          </p:nvSpPr>
          <p:spPr bwMode="auto">
            <a:xfrm>
              <a:off x="2604994" y="2246370"/>
              <a:ext cx="719163" cy="360231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MCid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25" name="Retângulo Arredondado 12"/>
            <p:cNvSpPr>
              <a:spLocks noChangeArrowheads="1"/>
            </p:cNvSpPr>
            <p:nvPr/>
          </p:nvSpPr>
          <p:spPr bwMode="auto">
            <a:xfrm>
              <a:off x="1566732" y="2774814"/>
              <a:ext cx="719163" cy="360230"/>
            </a:xfrm>
            <a:prstGeom prst="roundRect">
              <a:avLst>
                <a:gd name="adj" fmla="val 16667"/>
              </a:avLst>
            </a:prstGeom>
            <a:solidFill>
              <a:srgbClr val="5B9BD5"/>
            </a:solidFill>
            <a:ln w="12700">
              <a:solidFill>
                <a:srgbClr val="41719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SEAD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26" name="Retângulo Arredondado 13"/>
            <p:cNvSpPr>
              <a:spLocks noChangeArrowheads="1"/>
            </p:cNvSpPr>
            <p:nvPr/>
          </p:nvSpPr>
          <p:spPr bwMode="auto">
            <a:xfrm>
              <a:off x="7870920" y="2765293"/>
              <a:ext cx="684238" cy="349122"/>
            </a:xfrm>
            <a:prstGeom prst="roundRect">
              <a:avLst>
                <a:gd name="adj" fmla="val 16667"/>
              </a:avLst>
            </a:prstGeom>
            <a:solidFill>
              <a:srgbClr val="F4B183"/>
            </a:solidFill>
            <a:ln w="12700">
              <a:solidFill>
                <a:srgbClr val="843C0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BA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27" name="Retângulo Arredondado 14"/>
            <p:cNvSpPr>
              <a:spLocks noChangeArrowheads="1"/>
            </p:cNvSpPr>
            <p:nvPr/>
          </p:nvSpPr>
          <p:spPr bwMode="auto">
            <a:xfrm>
              <a:off x="4702156" y="2754184"/>
              <a:ext cx="720751" cy="360231"/>
            </a:xfrm>
            <a:prstGeom prst="roundRect">
              <a:avLst>
                <a:gd name="adj" fmla="val 16667"/>
              </a:avLst>
            </a:prstGeom>
            <a:solidFill>
              <a:srgbClr val="F4B183"/>
            </a:solidFill>
            <a:ln w="12700">
              <a:solidFill>
                <a:srgbClr val="843C0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SE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28" name="Retângulo Arredondado 15"/>
            <p:cNvSpPr>
              <a:spLocks noChangeArrowheads="1"/>
            </p:cNvSpPr>
            <p:nvPr/>
          </p:nvSpPr>
          <p:spPr bwMode="auto">
            <a:xfrm>
              <a:off x="6796145" y="2754184"/>
              <a:ext cx="719163" cy="360231"/>
            </a:xfrm>
            <a:prstGeom prst="roundRect">
              <a:avLst>
                <a:gd name="adj" fmla="val 16667"/>
              </a:avLst>
            </a:prstGeom>
            <a:solidFill>
              <a:srgbClr val="F4B183"/>
            </a:solidFill>
            <a:ln w="12700">
              <a:solidFill>
                <a:srgbClr val="843C0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AL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29" name="Retângulo Arredondado 16"/>
            <p:cNvSpPr>
              <a:spLocks noChangeArrowheads="1"/>
            </p:cNvSpPr>
            <p:nvPr/>
          </p:nvSpPr>
          <p:spPr bwMode="auto">
            <a:xfrm>
              <a:off x="5753119" y="2755771"/>
              <a:ext cx="719164" cy="360230"/>
            </a:xfrm>
            <a:prstGeom prst="roundRect">
              <a:avLst>
                <a:gd name="adj" fmla="val 16667"/>
              </a:avLst>
            </a:prstGeom>
            <a:solidFill>
              <a:srgbClr val="F4B183"/>
            </a:solidFill>
            <a:ln w="12700">
              <a:solidFill>
                <a:srgbClr val="843C0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MG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30" name="Retângulo Arredondado 17"/>
            <p:cNvSpPr>
              <a:spLocks noChangeArrowheads="1"/>
            </p:cNvSpPr>
            <p:nvPr/>
          </p:nvSpPr>
          <p:spPr bwMode="auto">
            <a:xfrm>
              <a:off x="6796145" y="2244784"/>
              <a:ext cx="719163" cy="360230"/>
            </a:xfrm>
            <a:prstGeom prst="roundRect">
              <a:avLst>
                <a:gd name="adj" fmla="val 16667"/>
              </a:avLst>
            </a:prstGeom>
            <a:solidFill>
              <a:srgbClr val="F4B183"/>
            </a:solidFill>
            <a:ln w="12700">
              <a:solidFill>
                <a:srgbClr val="843C0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GO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31" name="Retângulo Arredondado 18"/>
            <p:cNvSpPr>
              <a:spLocks noChangeArrowheads="1"/>
            </p:cNvSpPr>
            <p:nvPr/>
          </p:nvSpPr>
          <p:spPr bwMode="auto">
            <a:xfrm>
              <a:off x="4702156" y="2255892"/>
              <a:ext cx="720751" cy="360231"/>
            </a:xfrm>
            <a:prstGeom prst="roundRect">
              <a:avLst>
                <a:gd name="adj" fmla="val 16667"/>
              </a:avLst>
            </a:prstGeom>
            <a:solidFill>
              <a:srgbClr val="F4B183"/>
            </a:solidFill>
            <a:ln w="12700">
              <a:solidFill>
                <a:srgbClr val="843C0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DF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32" name="Retângulo Arredondado 19"/>
            <p:cNvSpPr>
              <a:spLocks noChangeArrowheads="1"/>
            </p:cNvSpPr>
            <p:nvPr/>
          </p:nvSpPr>
          <p:spPr bwMode="auto">
            <a:xfrm>
              <a:off x="5749944" y="2259065"/>
              <a:ext cx="719164" cy="360231"/>
            </a:xfrm>
            <a:prstGeom prst="roundRect">
              <a:avLst>
                <a:gd name="adj" fmla="val 16667"/>
              </a:avLst>
            </a:prstGeom>
            <a:solidFill>
              <a:srgbClr val="F4B183"/>
            </a:solidFill>
            <a:ln w="12700">
              <a:solidFill>
                <a:srgbClr val="843C0C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PE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3833" name="Retângulo Arredondado 20"/>
            <p:cNvSpPr>
              <a:spLocks noChangeArrowheads="1"/>
            </p:cNvSpPr>
            <p:nvPr/>
          </p:nvSpPr>
          <p:spPr bwMode="auto">
            <a:xfrm>
              <a:off x="7834407" y="2238436"/>
              <a:ext cx="720751" cy="360230"/>
            </a:xfrm>
            <a:prstGeom prst="roundRect">
              <a:avLst>
                <a:gd name="adj" fmla="val 16667"/>
              </a:avLst>
            </a:prstGeom>
            <a:solidFill>
              <a:srgbClr val="A9D18E"/>
            </a:solidFill>
            <a:ln w="12700">
              <a:solidFill>
                <a:srgbClr val="385723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PT" altLang="pt-BR" sz="1400">
                  <a:solidFill>
                    <a:srgbClr val="FFFFFF"/>
                  </a:solidFill>
                  <a:latin typeface="Calibri" charset="0"/>
                </a:rPr>
                <a:t>CBHSF</a:t>
              </a:r>
              <a:endParaRPr lang="pt-PT" altLang="pt-BR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754546" y="1625886"/>
              <a:ext cx="1587557" cy="2777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dirty="0" err="1">
                  <a:solidFill>
                    <a:srgbClr val="002060"/>
                  </a:solidFill>
                  <a:latin typeface="Calibri" panose="020F0502020204030204"/>
                  <a:ea typeface=""/>
                  <a:cs typeface=""/>
                </a:rPr>
                <a:t>Presid</a:t>
              </a:r>
              <a:r>
                <a:rPr lang="pt-BR" sz="1200" kern="0" dirty="0" err="1">
                  <a:solidFill>
                    <a:srgbClr val="002060"/>
                  </a:solidFill>
                  <a:latin typeface="Calibri" panose="020F0502020204030204"/>
                  <a:ea typeface=""/>
                  <a:cs typeface=""/>
                </a:rPr>
                <a:t>ê</a:t>
              </a:r>
              <a:r>
                <a:rPr lang="pt-PT" sz="1200" kern="0" dirty="0" err="1">
                  <a:solidFill>
                    <a:srgbClr val="002060"/>
                  </a:solidFill>
                  <a:latin typeface="Calibri" panose="020F0502020204030204"/>
                  <a:ea typeface=""/>
                  <a:cs typeface=""/>
                </a:rPr>
                <a:t>ncia</a:t>
              </a:r>
              <a:endParaRPr lang="pt-PT" sz="1200" kern="0" dirty="0">
                <a:solidFill>
                  <a:srgbClr val="002060"/>
                </a:solidFill>
                <a:latin typeface="Calibri" panose="020F0502020204030204"/>
                <a:ea typeface=""/>
                <a:cs typeface=""/>
              </a:endParaRPr>
            </a:p>
          </p:txBody>
        </p:sp>
        <p:sp>
          <p:nvSpPr>
            <p:cNvPr id="33835" name="CaixaDeTexto 22"/>
            <p:cNvSpPr txBox="1">
              <a:spLocks noChangeArrowheads="1"/>
            </p:cNvSpPr>
            <p:nvPr/>
          </p:nvSpPr>
          <p:spPr bwMode="auto">
            <a:xfrm>
              <a:off x="1206356" y="1843293"/>
              <a:ext cx="1587557" cy="277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1200">
                  <a:solidFill>
                    <a:srgbClr val="002060"/>
                  </a:solidFill>
                  <a:latin typeface="Calibri" charset="0"/>
                </a:rPr>
                <a:t>Secretaria Executiva</a:t>
              </a:r>
              <a:endParaRPr lang="pt-PT" altLang="pt-BR" sz="1200">
                <a:solidFill>
                  <a:srgbClr val="002060"/>
                </a:solidFill>
                <a:latin typeface="Calibri" charset="0"/>
              </a:endParaRPr>
            </a:p>
          </p:txBody>
        </p:sp>
      </p:grpSp>
      <p:sp>
        <p:nvSpPr>
          <p:cNvPr id="24" name="Retângulo Arredondado 23"/>
          <p:cNvSpPr/>
          <p:nvPr/>
        </p:nvSpPr>
        <p:spPr>
          <a:xfrm>
            <a:off x="287338" y="3189288"/>
            <a:ext cx="8472487" cy="1852612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kern="0" dirty="0">
                <a:solidFill>
                  <a:srgbClr val="002060"/>
                </a:solidFill>
                <a:latin typeface="Calibri" panose="020F0502020204030204"/>
                <a:ea typeface=""/>
                <a:cs typeface=""/>
              </a:rPr>
              <a:t>Câmara Técnica</a:t>
            </a:r>
          </a:p>
        </p:txBody>
      </p:sp>
      <p:sp>
        <p:nvSpPr>
          <p:cNvPr id="25" name="Retângulo Arredondado 24"/>
          <p:cNvSpPr/>
          <p:nvPr/>
        </p:nvSpPr>
        <p:spPr>
          <a:xfrm>
            <a:off x="3433763" y="3379788"/>
            <a:ext cx="1298575" cy="381000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kern="0" dirty="0">
                <a:solidFill>
                  <a:prstClr val="white"/>
                </a:solidFill>
                <a:latin typeface="Calibri" panose="020F0502020204030204"/>
                <a:ea typeface=""/>
                <a:cs typeface=""/>
              </a:rPr>
              <a:t>MI</a:t>
            </a:r>
          </a:p>
        </p:txBody>
      </p:sp>
      <p:sp>
        <p:nvSpPr>
          <p:cNvPr id="33798" name="Retângulo Arredondado 25"/>
          <p:cNvSpPr>
            <a:spLocks noChangeArrowheads="1"/>
          </p:cNvSpPr>
          <p:nvPr/>
        </p:nvSpPr>
        <p:spPr bwMode="auto">
          <a:xfrm>
            <a:off x="3332163" y="3970338"/>
            <a:ext cx="720725" cy="360362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BR" sz="1400">
                <a:solidFill>
                  <a:srgbClr val="FFFFFF"/>
                </a:solidFill>
                <a:latin typeface="Calibri" charset="0"/>
              </a:rPr>
              <a:t>ANA</a:t>
            </a:r>
            <a:endParaRPr lang="pt-PT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799" name="Retângulo Arredondado 26"/>
          <p:cNvSpPr>
            <a:spLocks noChangeArrowheads="1"/>
          </p:cNvSpPr>
          <p:nvPr/>
        </p:nvSpPr>
        <p:spPr bwMode="auto">
          <a:xfrm>
            <a:off x="4254500" y="3995738"/>
            <a:ext cx="719138" cy="35877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BR" sz="1400">
                <a:solidFill>
                  <a:srgbClr val="FFFFFF"/>
                </a:solidFill>
                <a:latin typeface="Calibri" charset="0"/>
              </a:rPr>
              <a:t>MAPA</a:t>
            </a:r>
            <a:endParaRPr lang="pt-PT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800" name="Retângulo Arredondado 27"/>
          <p:cNvSpPr>
            <a:spLocks noChangeArrowheads="1"/>
          </p:cNvSpPr>
          <p:nvPr/>
        </p:nvSpPr>
        <p:spPr bwMode="auto">
          <a:xfrm>
            <a:off x="6980238" y="4003675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BR" sz="1200">
                <a:solidFill>
                  <a:srgbClr val="FFFFFF"/>
                </a:solidFill>
                <a:latin typeface="Calibri" charset="0"/>
              </a:rPr>
              <a:t>Funasa</a:t>
            </a:r>
            <a:endParaRPr lang="pt-PT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801" name="Retângulo Arredondado 28"/>
          <p:cNvSpPr>
            <a:spLocks noChangeArrowheads="1"/>
          </p:cNvSpPr>
          <p:nvPr/>
        </p:nvSpPr>
        <p:spPr bwMode="auto">
          <a:xfrm>
            <a:off x="469900" y="3970338"/>
            <a:ext cx="719138" cy="360362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BR" sz="1000">
                <a:solidFill>
                  <a:srgbClr val="FFFFFF"/>
                </a:solidFill>
                <a:latin typeface="Calibri" charset="0"/>
              </a:rPr>
              <a:t>Codevasf</a:t>
            </a:r>
            <a:endParaRPr lang="pt-PT" altLang="pt-BR" sz="11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802" name="Retângulo Arredondado 29"/>
          <p:cNvSpPr>
            <a:spLocks noChangeArrowheads="1"/>
          </p:cNvSpPr>
          <p:nvPr/>
        </p:nvSpPr>
        <p:spPr bwMode="auto">
          <a:xfrm>
            <a:off x="6054725" y="3995738"/>
            <a:ext cx="720725" cy="35877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BR" sz="1400">
                <a:solidFill>
                  <a:srgbClr val="FFFFFF"/>
                </a:solidFill>
                <a:latin typeface="Calibri" charset="0"/>
              </a:rPr>
              <a:t>MCTI</a:t>
            </a:r>
            <a:endParaRPr lang="pt-PT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803" name="Retângulo Arredondado 30"/>
          <p:cNvSpPr>
            <a:spLocks noChangeArrowheads="1"/>
          </p:cNvSpPr>
          <p:nvPr/>
        </p:nvSpPr>
        <p:spPr bwMode="auto">
          <a:xfrm>
            <a:off x="2387600" y="3979863"/>
            <a:ext cx="719138" cy="360362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BR" sz="1400">
                <a:solidFill>
                  <a:srgbClr val="FFFFFF"/>
                </a:solidFill>
                <a:latin typeface="Calibri" charset="0"/>
              </a:rPr>
              <a:t>MCid</a:t>
            </a:r>
            <a:endParaRPr lang="pt-PT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804" name="Retângulo Arredondado 31"/>
          <p:cNvSpPr>
            <a:spLocks noChangeArrowheads="1"/>
          </p:cNvSpPr>
          <p:nvPr/>
        </p:nvSpPr>
        <p:spPr bwMode="auto">
          <a:xfrm>
            <a:off x="5194300" y="3995738"/>
            <a:ext cx="719138" cy="358775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BR" sz="1400">
                <a:solidFill>
                  <a:srgbClr val="FFFFFF"/>
                </a:solidFill>
                <a:latin typeface="Calibri" charset="0"/>
              </a:rPr>
              <a:t>SEAD</a:t>
            </a:r>
            <a:endParaRPr lang="pt-PT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805" name="Retângulo Arredondado 32"/>
          <p:cNvSpPr>
            <a:spLocks noChangeArrowheads="1"/>
          </p:cNvSpPr>
          <p:nvPr/>
        </p:nvSpPr>
        <p:spPr bwMode="auto">
          <a:xfrm>
            <a:off x="7834313" y="3978275"/>
            <a:ext cx="720725" cy="360363"/>
          </a:xfrm>
          <a:prstGeom prst="roundRect">
            <a:avLst>
              <a:gd name="adj" fmla="val 16667"/>
            </a:avLst>
          </a:prstGeom>
          <a:solidFill>
            <a:srgbClr val="A9D18E"/>
          </a:solidFill>
          <a:ln w="12700">
            <a:solidFill>
              <a:srgbClr val="385723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BR" sz="1400">
                <a:solidFill>
                  <a:srgbClr val="FFFFFF"/>
                </a:solidFill>
                <a:latin typeface="Calibri" charset="0"/>
              </a:rPr>
              <a:t>CBHSF</a:t>
            </a:r>
            <a:endParaRPr lang="pt-PT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806" name="CaixaDeTexto 33"/>
          <p:cNvSpPr txBox="1">
            <a:spLocks noChangeArrowheads="1"/>
          </p:cNvSpPr>
          <p:nvPr/>
        </p:nvSpPr>
        <p:spPr bwMode="auto">
          <a:xfrm>
            <a:off x="4738688" y="3432175"/>
            <a:ext cx="1587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BR" sz="1200">
                <a:solidFill>
                  <a:srgbClr val="002060"/>
                </a:solidFill>
                <a:latin typeface="Calibri" charset="0"/>
              </a:rPr>
              <a:t>Presid</a:t>
            </a:r>
            <a:r>
              <a:rPr lang="pt-BR" altLang="pt-BR" sz="1200">
                <a:solidFill>
                  <a:srgbClr val="002060"/>
                </a:solidFill>
                <a:latin typeface="Calibri" charset="0"/>
              </a:rPr>
              <a:t>ê</a:t>
            </a:r>
            <a:r>
              <a:rPr lang="pt-PT" altLang="pt-BR" sz="1200">
                <a:solidFill>
                  <a:srgbClr val="002060"/>
                </a:solidFill>
                <a:latin typeface="Calibri" charset="0"/>
              </a:rPr>
              <a:t>ncia</a:t>
            </a:r>
          </a:p>
        </p:txBody>
      </p:sp>
      <p:sp>
        <p:nvSpPr>
          <p:cNvPr id="33807" name="Retângulo Arredondado 34"/>
          <p:cNvSpPr>
            <a:spLocks noChangeArrowheads="1"/>
          </p:cNvSpPr>
          <p:nvPr/>
        </p:nvSpPr>
        <p:spPr bwMode="auto">
          <a:xfrm>
            <a:off x="1441450" y="3970338"/>
            <a:ext cx="719138" cy="360362"/>
          </a:xfrm>
          <a:prstGeom prst="roundRect">
            <a:avLst>
              <a:gd name="adj" fmla="val 16667"/>
            </a:avLst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BR" sz="1400">
                <a:solidFill>
                  <a:srgbClr val="FFFFFF"/>
                </a:solidFill>
                <a:latin typeface="Calibri" charset="0"/>
              </a:rPr>
              <a:t>MMA</a:t>
            </a:r>
            <a:endParaRPr lang="pt-PT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808" name="CaixaDeTexto 35"/>
          <p:cNvSpPr txBox="1">
            <a:spLocks noChangeArrowheads="1"/>
          </p:cNvSpPr>
          <p:nvPr/>
        </p:nvSpPr>
        <p:spPr bwMode="auto">
          <a:xfrm>
            <a:off x="1377950" y="2454275"/>
            <a:ext cx="64563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002060"/>
                </a:solidFill>
                <a:latin typeface="Calibri" charset="0"/>
              </a:rPr>
              <a:t>Caráter deliberativo, responsável por planejar, coordenar e monitorar ações</a:t>
            </a:r>
          </a:p>
        </p:txBody>
      </p:sp>
      <p:sp>
        <p:nvSpPr>
          <p:cNvPr id="33809" name="CaixaDeTexto 36"/>
          <p:cNvSpPr txBox="1">
            <a:spLocks noChangeArrowheads="1"/>
          </p:cNvSpPr>
          <p:nvPr/>
        </p:nvSpPr>
        <p:spPr bwMode="auto">
          <a:xfrm>
            <a:off x="5548313" y="5291138"/>
            <a:ext cx="1612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2060"/>
                </a:solidFill>
                <a:latin typeface="Calibri" charset="0"/>
              </a:rPr>
              <a:t>Saneamento e Obras Hídricas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2060"/>
                </a:solidFill>
                <a:latin typeface="Calibri" charset="0"/>
              </a:rPr>
              <a:t>(Mcid)</a:t>
            </a:r>
          </a:p>
        </p:txBody>
      </p:sp>
      <p:sp>
        <p:nvSpPr>
          <p:cNvPr id="33810" name="CaixaDeTexto 37"/>
          <p:cNvSpPr txBox="1">
            <a:spLocks noChangeArrowheads="1"/>
          </p:cNvSpPr>
          <p:nvPr/>
        </p:nvSpPr>
        <p:spPr bwMode="auto">
          <a:xfrm>
            <a:off x="7064375" y="5316538"/>
            <a:ext cx="1612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2060"/>
                </a:solidFill>
                <a:latin typeface="Calibri" charset="0"/>
              </a:rPr>
              <a:t>Economias Sustentáveis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2060"/>
                </a:solidFill>
                <a:latin typeface="Calibri" charset="0"/>
              </a:rPr>
              <a:t>(Codevasf)</a:t>
            </a:r>
          </a:p>
        </p:txBody>
      </p:sp>
      <p:sp>
        <p:nvSpPr>
          <p:cNvPr id="33811" name="CaixaDeTexto 38"/>
          <p:cNvSpPr txBox="1">
            <a:spLocks noChangeArrowheads="1"/>
          </p:cNvSpPr>
          <p:nvPr/>
        </p:nvSpPr>
        <p:spPr bwMode="auto">
          <a:xfrm>
            <a:off x="382588" y="5362575"/>
            <a:ext cx="1612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2060"/>
                </a:solidFill>
                <a:latin typeface="Calibri" charset="0"/>
              </a:rPr>
              <a:t>Planejamento e Monitoramento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2060"/>
                </a:solidFill>
                <a:latin typeface="Calibri" charset="0"/>
              </a:rPr>
              <a:t>(MI)</a:t>
            </a:r>
          </a:p>
        </p:txBody>
      </p:sp>
      <p:sp>
        <p:nvSpPr>
          <p:cNvPr id="33812" name="CaixaDeTexto 39"/>
          <p:cNvSpPr txBox="1">
            <a:spLocks noChangeArrowheads="1"/>
          </p:cNvSpPr>
          <p:nvPr/>
        </p:nvSpPr>
        <p:spPr bwMode="auto">
          <a:xfrm>
            <a:off x="3749675" y="5386388"/>
            <a:ext cx="1612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2060"/>
                </a:solidFill>
                <a:latin typeface="Calibri" charset="0"/>
              </a:rPr>
              <a:t>Gestão Ambiental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2060"/>
                </a:solidFill>
                <a:latin typeface="Calibri" charset="0"/>
              </a:rPr>
              <a:t>(MMA)</a:t>
            </a:r>
          </a:p>
        </p:txBody>
      </p:sp>
      <p:sp>
        <p:nvSpPr>
          <p:cNvPr id="33813" name="CaixaDeTexto 40"/>
          <p:cNvSpPr txBox="1">
            <a:spLocks noChangeArrowheads="1"/>
          </p:cNvSpPr>
          <p:nvPr/>
        </p:nvSpPr>
        <p:spPr bwMode="auto">
          <a:xfrm>
            <a:off x="2055813" y="5303838"/>
            <a:ext cx="1612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2060"/>
                </a:solidFill>
                <a:latin typeface="Calibri" charset="0"/>
              </a:rPr>
              <a:t>Proteção e uso Sustentável dos Recursos Naturais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>
                <a:solidFill>
                  <a:srgbClr val="002060"/>
                </a:solidFill>
                <a:latin typeface="Calibri" charset="0"/>
              </a:rPr>
              <a:t>(MMA)</a:t>
            </a:r>
          </a:p>
        </p:txBody>
      </p:sp>
      <p:sp>
        <p:nvSpPr>
          <p:cNvPr id="33814" name="CaixaDeTexto 41"/>
          <p:cNvSpPr txBox="1">
            <a:spLocks noChangeArrowheads="1"/>
          </p:cNvSpPr>
          <p:nvPr/>
        </p:nvSpPr>
        <p:spPr bwMode="auto">
          <a:xfrm>
            <a:off x="3716338" y="5087938"/>
            <a:ext cx="1612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b="1">
                <a:solidFill>
                  <a:srgbClr val="002060"/>
                </a:solidFill>
                <a:latin typeface="Calibri" charset="0"/>
              </a:rPr>
              <a:t>SubGTs</a:t>
            </a:r>
            <a:endParaRPr lang="pt-BR" altLang="pt-BR" sz="1400" b="1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33815" name="CaixaDeTexto 42"/>
          <p:cNvSpPr txBox="1">
            <a:spLocks noChangeArrowheads="1"/>
          </p:cNvSpPr>
          <p:nvPr/>
        </p:nvSpPr>
        <p:spPr bwMode="auto">
          <a:xfrm>
            <a:off x="1414463" y="4700588"/>
            <a:ext cx="63484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002060"/>
                </a:solidFill>
                <a:latin typeface="Calibri" charset="0"/>
              </a:rPr>
              <a:t>Assessoramento técnico, propor metas, estratégias, prioridades e critérios</a:t>
            </a:r>
          </a:p>
        </p:txBody>
      </p:sp>
    </p:spTree>
    <p:extLst>
      <p:ext uri="{BB962C8B-B14F-4D97-AF65-F5344CB8AC3E}">
        <p14:creationId xmlns:p14="http://schemas.microsoft.com/office/powerpoint/2010/main" xmlns="" val="547767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xmlns="" id="{0090E5B6-89D2-408B-A4DA-5B28B37E8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371112108"/>
              </p:ext>
            </p:extLst>
          </p:nvPr>
        </p:nvGraphicFramePr>
        <p:xfrm>
          <a:off x="368301" y="1308018"/>
          <a:ext cx="8331200" cy="4669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9E587A4-A12E-4E89-ABEF-C5C1824305EE}"/>
              </a:ext>
            </a:extLst>
          </p:cNvPr>
          <p:cNvSpPr/>
          <p:nvPr/>
        </p:nvSpPr>
        <p:spPr>
          <a:xfrm>
            <a:off x="0" y="107950"/>
            <a:ext cx="9144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DejaVu Sans" panose="020B0603030804020204" pitchFamily="34" charset="0"/>
              </a:rPr>
              <a:t>Plano Novo Chico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Dotum" panose="020B0600000101010101" pitchFamily="34" charset="-127"/>
              <a:ea typeface="Dotum" panose="020B0600000101010101" pitchFamily="34" charset="-127"/>
              <a:cs typeface="DejaVu Sans" panose="020B06030308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DejaVu Sans" panose="020B0603030804020204" pitchFamily="34" charset="0"/>
              </a:rPr>
              <a:t>Ações em Andamento</a:t>
            </a:r>
          </a:p>
        </p:txBody>
      </p:sp>
    </p:spTree>
    <p:extLst>
      <p:ext uri="{BB962C8B-B14F-4D97-AF65-F5344CB8AC3E}">
        <p14:creationId xmlns:p14="http://schemas.microsoft.com/office/powerpoint/2010/main" xmlns="" val="204772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9B2A544F-EF68-4C52-8D80-C9612800AC8E}"/>
              </a:ext>
            </a:extLst>
          </p:cNvPr>
          <p:cNvSpPr/>
          <p:nvPr/>
        </p:nvSpPr>
        <p:spPr>
          <a:xfrm>
            <a:off x="520700" y="177800"/>
            <a:ext cx="8331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 w="0"/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DejaVu Sans" panose="020B0603030804020204" pitchFamily="34" charset="0"/>
              </a:rPr>
              <a:t>Perspectivas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12CEA74F-6241-47FC-AACB-DAE6614BCE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92041140"/>
              </p:ext>
            </p:extLst>
          </p:nvPr>
        </p:nvGraphicFramePr>
        <p:xfrm>
          <a:off x="368301" y="420914"/>
          <a:ext cx="8331200" cy="596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8453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5" y="-45980"/>
            <a:ext cx="9159875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45588" y="1351335"/>
            <a:ext cx="8187397" cy="330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9525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pt-BR" altLang="en-US" sz="3600" b="1" dirty="0">
              <a:solidFill>
                <a:srgbClr val="002060"/>
              </a:solidFill>
              <a:latin typeface="Calibri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pt-BR" altLang="en-US" sz="3600" b="1" dirty="0">
              <a:solidFill>
                <a:srgbClr val="002060"/>
              </a:solidFill>
              <a:latin typeface="Calibri" charset="0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Só uma ação integrada salvará o Rio São Francisco!</a:t>
            </a:r>
          </a:p>
          <a:p>
            <a:pPr lvl="1" algn="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en-US" sz="3600" b="1" dirty="0">
                <a:latin typeface="Dotum" panose="020B0600000101010101" pitchFamily="34" charset="-127"/>
                <a:ea typeface="Dotum" panose="020B0600000101010101" pitchFamily="34" charset="-127"/>
              </a:rPr>
              <a:t>OBRIGADA</a:t>
            </a:r>
            <a:endParaRPr lang="pt-BR" altLang="en-US" sz="36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480300" y="5021905"/>
            <a:ext cx="1801813" cy="392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None/>
              <a:defRPr/>
            </a:pPr>
            <a:r>
              <a:rPr lang="pt-BR" sz="1050" dirty="0">
                <a:latin typeface="Dotum" panose="020B0600000101010101" pitchFamily="34" charset="-127"/>
                <a:ea typeface="Dotum" panose="020B0600000101010101" pitchFamily="34" charset="-127"/>
                <a:cs typeface="Calibri" charset="0"/>
              </a:rPr>
              <a:t>Foto: Antônio Maria Oliveira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9700" y="5125435"/>
            <a:ext cx="3398838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None/>
              <a:defRPr/>
            </a:pPr>
            <a:r>
              <a:rPr lang="pt-BR" b="1" dirty="0">
                <a:latin typeface="Dotum" panose="020B0600000101010101" pitchFamily="34" charset="-127"/>
                <a:ea typeface="Dotum" panose="020B0600000101010101" pitchFamily="34" charset="-127"/>
                <a:cs typeface="Calibri" charset="0"/>
              </a:rPr>
              <a:t>Renato Ferreira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None/>
              <a:defRPr/>
            </a:pPr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  <a:cs typeface="Calibri" charset="0"/>
              </a:rPr>
              <a:t>Diretor de Revitalização de Bacias Hidrográficas e Acesso à Água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588125" y="5337175"/>
            <a:ext cx="244475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/>
          <a:p>
            <a:pPr marL="285750" indent="-285750" algn="r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None/>
              <a:defRPr/>
            </a:pPr>
            <a:r>
              <a:rPr lang="pt-BR" sz="1050" b="1" dirty="0">
                <a:latin typeface="Dotum" panose="020B0600000101010101" pitchFamily="34" charset="-127"/>
                <a:ea typeface="Dotum" panose="020B0600000101010101" pitchFamily="34" charset="-127"/>
                <a:cs typeface="Calibri" charset="0"/>
              </a:rPr>
              <a:t>Contato: </a:t>
            </a:r>
          </a:p>
          <a:p>
            <a:pPr marL="285750" indent="-285750" algn="r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None/>
              <a:defRPr/>
            </a:pPr>
            <a:r>
              <a:rPr lang="pt-BR" sz="1050" dirty="0">
                <a:latin typeface="Dotum" panose="020B0600000101010101" pitchFamily="34" charset="-127"/>
                <a:ea typeface="Dotum" panose="020B0600000101010101" pitchFamily="34" charset="-127"/>
                <a:cs typeface="Calibri" charset="0"/>
              </a:rPr>
              <a:t>larissa.rosa@mma.gov.br</a:t>
            </a:r>
          </a:p>
          <a:p>
            <a:pPr marL="285750" indent="-285750" algn="r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None/>
              <a:defRPr/>
            </a:pPr>
            <a:r>
              <a:rPr lang="pt-BR" sz="1050" dirty="0">
                <a:latin typeface="Dotum" panose="020B0600000101010101" pitchFamily="34" charset="-127"/>
                <a:ea typeface="Dotum" panose="020B0600000101010101" pitchFamily="34" charset="-127"/>
                <a:cs typeface="Calibri" charset="0"/>
              </a:rPr>
              <a:t>(61) 2028 - 2521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363913" y="5125435"/>
            <a:ext cx="3400425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None/>
              <a:defRPr/>
            </a:pPr>
            <a:r>
              <a:rPr lang="pt-BR" b="1" dirty="0">
                <a:solidFill>
                  <a:srgbClr val="002060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charset="0"/>
              </a:rPr>
              <a:t>Larissa Rosa</a:t>
            </a:r>
          </a:p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None/>
              <a:defRPr/>
            </a:pPr>
            <a:r>
              <a:rPr lang="pt-BR" sz="1200" dirty="0">
                <a:solidFill>
                  <a:srgbClr val="002060"/>
                </a:solidFill>
                <a:latin typeface="Dotum" panose="020B0600000101010101" pitchFamily="34" charset="-127"/>
                <a:ea typeface="Dotum" panose="020B0600000101010101" pitchFamily="34" charset="-127"/>
                <a:cs typeface="Calibri" charset="0"/>
              </a:rPr>
              <a:t>Coordenadora Substituta de Revitalização de Bacias Hidrográficas e Acesso à Água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18209" y="6049554"/>
            <a:ext cx="4194174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/>
          <a:p>
            <a:pPr marL="285750" indent="-285750" algn="ctr" eaLnBrk="1" fontAlgn="auto" hangingPunct="1">
              <a:spcBef>
                <a:spcPts val="0"/>
              </a:spcBef>
              <a:spcAft>
                <a:spcPts val="0"/>
              </a:spcAft>
              <a:buSzPct val="80000"/>
              <a:buFont typeface="Wingdings" charset="2"/>
              <a:buNone/>
              <a:defRPr/>
            </a:pPr>
            <a:r>
              <a:rPr lang="pt-BR" sz="1200" b="1" dirty="0">
                <a:latin typeface="Dotum" panose="020B0600000101010101" pitchFamily="34" charset="-127"/>
                <a:ea typeface="Dotum" panose="020B0600000101010101" pitchFamily="34" charset="-127"/>
                <a:cs typeface="Calibri" charset="0"/>
              </a:rPr>
              <a:t>Secretaria de Recursos Hídricos e Qualidade Ambiental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93488"/>
            <a:ext cx="2867891" cy="625272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4" name="Picture 2" descr="Nascente Rio São Francisco (Foto: Anna Lúcia Silva/G1)">
            <a:extLst>
              <a:ext uri="{FF2B5EF4-FFF2-40B4-BE49-F238E27FC236}">
                <a16:creationId xmlns:a16="http://schemas.microsoft.com/office/drawing/2014/main" xmlns="" id="{B71E6799-F3C3-45F0-838A-447A54F53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193" y="270914"/>
            <a:ext cx="3885375" cy="2868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Volume morto chega a 4,5 milhões de m³ de água. (Foto: Valdivan Veloso/G1)">
            <a:extLst>
              <a:ext uri="{FF2B5EF4-FFF2-40B4-BE49-F238E27FC236}">
                <a16:creationId xmlns:a16="http://schemas.microsoft.com/office/drawing/2014/main" xmlns="" id="{074CDC6F-9C14-464A-9F9E-F646B8D5A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843" y="3494941"/>
            <a:ext cx="3922643" cy="2941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5"/>
          <p:cNvSpPr>
            <a:spLocks noGrp="1"/>
          </p:cNvSpPr>
          <p:nvPr>
            <p:ph type="subTitle"/>
          </p:nvPr>
        </p:nvSpPr>
        <p:spPr>
          <a:xfrm>
            <a:off x="681486" y="3303918"/>
            <a:ext cx="2984740" cy="19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400" b="1" dirty="0">
                <a:ln w="0"/>
                <a:latin typeface="Dotum" panose="020B0600000101010101" pitchFamily="34" charset="-127"/>
                <a:ea typeface="Dotum" panose="020B0600000101010101" pitchFamily="34" charset="-127"/>
                <a:cs typeface="DejaVu Sans" panose="020B0603030804020204" pitchFamily="34" charset="0"/>
              </a:rPr>
              <a:t>Seca na Nascente do SF - 2014</a:t>
            </a:r>
            <a:endParaRPr lang="pt-BR" sz="1400" dirty="0"/>
          </a:p>
        </p:txBody>
      </p:sp>
      <p:sp>
        <p:nvSpPr>
          <p:cNvPr id="7" name="Subtítulo 5"/>
          <p:cNvSpPr txBox="1">
            <a:spLocks/>
          </p:cNvSpPr>
          <p:nvPr/>
        </p:nvSpPr>
        <p:spPr bwMode="auto">
          <a:xfrm>
            <a:off x="808007" y="6484190"/>
            <a:ext cx="2984740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 w="0"/>
                <a:solidFill>
                  <a:schemeClr val="tx1"/>
                </a:solidFill>
                <a:effectLst/>
                <a:uLnTx/>
                <a:uFillTx/>
                <a:latin typeface="+mj-lt"/>
                <a:ea typeface="Dotum" panose="020B0600000101010101" pitchFamily="34" charset="-127"/>
                <a:cs typeface="+mj-cs"/>
              </a:rPr>
              <a:t>Reservatório</a:t>
            </a:r>
            <a:r>
              <a:rPr kumimoji="0" lang="pt-BR" sz="1400" b="1" i="0" u="none" strike="noStrike" kern="1200" cap="none" spc="0" normalizeH="0" noProof="0" dirty="0">
                <a:ln w="0"/>
                <a:solidFill>
                  <a:schemeClr val="tx1"/>
                </a:solidFill>
                <a:effectLst/>
                <a:uLnTx/>
                <a:uFillTx/>
                <a:latin typeface="+mj-lt"/>
                <a:ea typeface="Dotum" panose="020B0600000101010101" pitchFamily="34" charset="-127"/>
                <a:cs typeface="+mj-cs"/>
              </a:rPr>
              <a:t> de Três </a:t>
            </a:r>
            <a:r>
              <a:rPr kumimoji="0" lang="pt-BR" sz="1400" b="1" i="0" u="none" strike="noStrike" kern="1200" cap="none" spc="0" normalizeH="0" noProof="0" dirty="0" err="1">
                <a:ln w="0"/>
                <a:solidFill>
                  <a:schemeClr val="tx1"/>
                </a:solidFill>
                <a:effectLst/>
                <a:uLnTx/>
                <a:uFillTx/>
                <a:latin typeface="+mj-lt"/>
                <a:ea typeface="Dotum" panose="020B0600000101010101" pitchFamily="34" charset="-127"/>
                <a:cs typeface="+mj-cs"/>
              </a:rPr>
              <a:t>Marias</a:t>
            </a:r>
            <a:r>
              <a:rPr kumimoji="0" lang="pt-BR" sz="1400" b="1" i="0" u="none" strike="noStrike" kern="1200" cap="none" spc="0" normalizeH="0" noProof="0" dirty="0">
                <a:ln w="0"/>
                <a:solidFill>
                  <a:schemeClr val="tx1"/>
                </a:solidFill>
                <a:effectLst/>
                <a:uLnTx/>
                <a:uFillTx/>
                <a:latin typeface="+mj-lt"/>
                <a:ea typeface="Dotum" panose="020B0600000101010101" pitchFamily="34" charset="-127"/>
                <a:cs typeface="+mj-cs"/>
              </a:rPr>
              <a:t> – 2016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Subtítulo 5"/>
          <p:cNvSpPr txBox="1">
            <a:spLocks/>
          </p:cNvSpPr>
          <p:nvPr/>
        </p:nvSpPr>
        <p:spPr bwMode="auto">
          <a:xfrm>
            <a:off x="4572000" y="6421747"/>
            <a:ext cx="418644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ln w="0"/>
                <a:latin typeface="Dotum" panose="020B0600000101010101" pitchFamily="34" charset="-127"/>
                <a:ea typeface="Dotum" panose="020B0600000101010101" pitchFamily="34" charset="-127"/>
                <a:cs typeface="DejaVu Sans" panose="020B0603030804020204" pitchFamily="34" charset="0"/>
              </a:rPr>
              <a:t>Seca no município de Manaquiri – Amazonas - 2016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https://i0.wp.com/jornalalerta.com.br/wp-content/uploads/2017/11/Moradores-abraçam-o-rio-e-dão-alerta-sobre-o-crime-que-se-comete-no-oeste..jpg?w=445&amp;ssl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841" y="238598"/>
            <a:ext cx="4400604" cy="2942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ubtítulo 5"/>
          <p:cNvSpPr txBox="1">
            <a:spLocks/>
          </p:cNvSpPr>
          <p:nvPr/>
        </p:nvSpPr>
        <p:spPr bwMode="auto">
          <a:xfrm>
            <a:off x="4402486" y="3225702"/>
            <a:ext cx="4582488" cy="19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400" b="1" dirty="0">
                <a:ln w="0"/>
                <a:latin typeface="Dotum" panose="020B0600000101010101" pitchFamily="34" charset="-127"/>
                <a:ea typeface="Dotum" panose="020B0600000101010101" pitchFamily="34" charset="-127"/>
                <a:cs typeface="DejaVu Sans" panose="020B0603030804020204" pitchFamily="34" charset="0"/>
              </a:rPr>
              <a:t>Ato em defesa do Rio São Francisco - Correntina 2017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Seca no município de Manaquiri, no Amazonas (Foto: Alberto César Araújo/Amazônia Real)  ">
            <a:extLst>
              <a:ext uri="{FF2B5EF4-FFF2-40B4-BE49-F238E27FC236}">
                <a16:creationId xmlns:a16="http://schemas.microsoft.com/office/drawing/2014/main" xmlns="" id="{EEBCA6DF-7EF8-424D-B0A0-C337C527D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4129" y="3464587"/>
            <a:ext cx="4154316" cy="293375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61578C6E-AAC6-47D5-9139-B18A61860761}"/>
              </a:ext>
            </a:extLst>
          </p:cNvPr>
          <p:cNvSpPr/>
          <p:nvPr/>
        </p:nvSpPr>
        <p:spPr>
          <a:xfrm>
            <a:off x="4460705" y="3834326"/>
            <a:ext cx="165289" cy="662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09DEDC62-F678-4BA1-BD8E-4D19100736E3}"/>
              </a:ext>
            </a:extLst>
          </p:cNvPr>
          <p:cNvSpPr/>
          <p:nvPr/>
        </p:nvSpPr>
        <p:spPr>
          <a:xfrm>
            <a:off x="471249" y="3145544"/>
            <a:ext cx="109066" cy="777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73C85D8D-5821-4186-A6C9-B3A776100A8E}"/>
              </a:ext>
            </a:extLst>
          </p:cNvPr>
          <p:cNvSpPr/>
          <p:nvPr/>
        </p:nvSpPr>
        <p:spPr>
          <a:xfrm>
            <a:off x="7528031" y="3112699"/>
            <a:ext cx="109066" cy="777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58888" y="2900899"/>
            <a:ext cx="7885112" cy="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otum" panose="020B0600000101010101" pitchFamily="34" charset="-127"/>
              <a:ea typeface="Dotum" panose="020B0600000101010101" pitchFamily="34" charset="-127"/>
              <a:cs typeface="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059290" y="2190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pt-BR" sz="3200" b="1" dirty="0">
                <a:ln w="0"/>
                <a:latin typeface="Dotum" panose="020B0600000101010101" pitchFamily="34" charset="-127"/>
                <a:ea typeface="Dotum" panose="020B0600000101010101" pitchFamily="34" charset="-127"/>
                <a:cs typeface="DejaVu Sans" panose="020B0603030804020204" pitchFamily="34" charset="0"/>
              </a:rPr>
              <a:t>Segurança Hídrica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xmlns="" id="{DF5E8900-1B74-4A61-B970-B4F6BC83E3F4}"/>
              </a:ext>
            </a:extLst>
          </p:cNvPr>
          <p:cNvSpPr/>
          <p:nvPr/>
        </p:nvSpPr>
        <p:spPr>
          <a:xfrm>
            <a:off x="4404" y="3654704"/>
            <a:ext cx="8794059" cy="353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DBB2E557-615E-4F83-B24D-32BA35624227}"/>
              </a:ext>
            </a:extLst>
          </p:cNvPr>
          <p:cNvSpPr txBox="1"/>
          <p:nvPr/>
        </p:nvSpPr>
        <p:spPr>
          <a:xfrm>
            <a:off x="183547" y="857481"/>
            <a:ext cx="3235514" cy="2339102"/>
          </a:xfrm>
          <a:prstGeom prst="rect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pt-BR" i="1" dirty="0"/>
              <a:t>“</a:t>
            </a:r>
            <a:r>
              <a:rPr lang="pt-BR" i="1" dirty="0">
                <a:latin typeface="Dotum" panose="020B0600000101010101" pitchFamily="34" charset="-127"/>
                <a:ea typeface="Dotum" panose="020B0600000101010101" pitchFamily="34" charset="-127"/>
              </a:rPr>
              <a:t>S</a:t>
            </a:r>
            <a:r>
              <a:rPr lang="pt-PT" sz="1600" dirty="0">
                <a:latin typeface="Dotum" panose="020B0600000101010101" pitchFamily="34" charset="-127"/>
                <a:ea typeface="Dotum" panose="020B0600000101010101" pitchFamily="34" charset="-127"/>
              </a:rPr>
              <a:t>ignifica que cada pessoa tem acesso a água segura suficiente a um custo acessível para levar uma vida limpa, saudável e produtiva, garantindo que o ambiente natural seja protegido e aprimorado</a:t>
            </a:r>
            <a:r>
              <a:rPr lang="pt-BR" sz="1600" i="1" dirty="0">
                <a:latin typeface="Dotum" panose="020B0600000101010101" pitchFamily="34" charset="-127"/>
                <a:ea typeface="Dotum" panose="020B0600000101010101" pitchFamily="34" charset="-127"/>
              </a:rPr>
              <a:t>(</a:t>
            </a:r>
            <a:r>
              <a:rPr lang="pt-BR" sz="1600" dirty="0">
                <a:latin typeface="Dotum" panose="020B0600000101010101" pitchFamily="34" charset="-127"/>
                <a:ea typeface="Dotum" panose="020B0600000101010101" pitchFamily="34" charset="-127"/>
              </a:rPr>
              <a:t>2º Fórum Mundial da Água/2000)</a:t>
            </a:r>
          </a:p>
        </p:txBody>
      </p:sp>
      <p:sp>
        <p:nvSpPr>
          <p:cNvPr id="10" name="Retângulo 19">
            <a:extLst>
              <a:ext uri="{FF2B5EF4-FFF2-40B4-BE49-F238E27FC236}">
                <a16:creationId xmlns:a16="http://schemas.microsoft.com/office/drawing/2014/main" xmlns="" id="{E7482881-73C0-44BD-8E99-92968C0D8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115" y="4016948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2000</a:t>
            </a:r>
            <a:endParaRPr lang="pt-BR" altLang="pt-BR" sz="18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5A3BC8B-9138-42E4-9867-C19984ACB85D}"/>
              </a:ext>
            </a:extLst>
          </p:cNvPr>
          <p:cNvSpPr txBox="1"/>
          <p:nvPr/>
        </p:nvSpPr>
        <p:spPr>
          <a:xfrm>
            <a:off x="2059290" y="4489313"/>
            <a:ext cx="4924606" cy="2369880"/>
          </a:xfrm>
          <a:prstGeom prst="rect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pt-BR" i="1" dirty="0"/>
              <a:t>“</a:t>
            </a:r>
            <a:r>
              <a:rPr lang="pt-BR" sz="1600" dirty="0">
                <a:latin typeface="Dotum" panose="020B0600000101010101" pitchFamily="34" charset="-127"/>
                <a:ea typeface="Dotum" panose="020B0600000101010101" pitchFamily="34" charset="-127"/>
              </a:rPr>
              <a:t>A capacidade de uma população de salvaguardar o acesso sustentável a quantidades adequadas de água de qualidade para garantir meios de sobrevivência, o bem estar humano, o desenvolvimento socioeconômico; para assegurar proteção contra poluição e desastres relacionados à água, e para preservação de ecossistemas em um clima de paz e estabilidade política”.</a:t>
            </a:r>
            <a:r>
              <a:rPr lang="pt-BR" i="1" dirty="0">
                <a:latin typeface="Dotum" panose="020B0600000101010101" pitchFamily="34" charset="-127"/>
                <a:ea typeface="Dotum" panose="020B0600000101010101" pitchFamily="34" charset="-127"/>
              </a:rPr>
              <a:t>(</a:t>
            </a:r>
            <a:r>
              <a:rPr lang="pt-BR" dirty="0">
                <a:latin typeface="Dotum" panose="020B0600000101010101" pitchFamily="34" charset="-127"/>
                <a:ea typeface="Dotum" panose="020B0600000101010101" pitchFamily="34" charset="-127"/>
              </a:rPr>
              <a:t>ONU,2013)</a:t>
            </a:r>
            <a:endParaRPr lang="pt-BR" sz="16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E74C8578-5174-4341-A0D4-85EAAB7B2C05}"/>
              </a:ext>
            </a:extLst>
          </p:cNvPr>
          <p:cNvSpPr txBox="1"/>
          <p:nvPr/>
        </p:nvSpPr>
        <p:spPr>
          <a:xfrm>
            <a:off x="4492487" y="803827"/>
            <a:ext cx="4651513" cy="2369880"/>
          </a:xfrm>
          <a:prstGeom prst="rect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pt-BR" i="1" dirty="0"/>
              <a:t>“</a:t>
            </a:r>
            <a:r>
              <a:rPr lang="pt-BR" sz="1600" i="1" dirty="0">
                <a:latin typeface="Dotum" panose="020B0600000101010101" pitchFamily="34" charset="-127"/>
                <a:ea typeface="Dotum" panose="020B0600000101010101" pitchFamily="34" charset="-127"/>
              </a:rPr>
              <a:t>G</a:t>
            </a:r>
            <a:r>
              <a:rPr lang="pt-BR" sz="1600" dirty="0">
                <a:latin typeface="Dotum" panose="020B0600000101010101" pitchFamily="34" charset="-127"/>
                <a:ea typeface="Dotum" panose="020B0600000101010101" pitchFamily="34" charset="-127"/>
              </a:rPr>
              <a:t>arantia da oferta de água para o abastecimento humano e para as atividades produtivas em situações de seca, estiagem ou desequilíbrio entre a oferta e a demanda do recurso. Além disso, o conceito abrange as medidas relacionadas ao enfrentamento de cheias e da gestão necessária para a redução dos riscos associados a eventos críticos (secas e cheias)” ( ANA</a:t>
            </a:r>
            <a:r>
              <a:rPr lang="pt-BR" dirty="0">
                <a:latin typeface="Dotum" panose="020B0600000101010101" pitchFamily="34" charset="-127"/>
                <a:ea typeface="Dotum" panose="020B0600000101010101" pitchFamily="34" charset="-127"/>
              </a:rPr>
              <a:t>,2015)</a:t>
            </a:r>
            <a:endParaRPr lang="pt-BR" sz="1600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5" name="Retângulo 19">
            <a:extLst>
              <a:ext uri="{FF2B5EF4-FFF2-40B4-BE49-F238E27FC236}">
                <a16:creationId xmlns:a16="http://schemas.microsoft.com/office/drawing/2014/main" xmlns="" id="{2F2DEA65-B792-4FF3-AC9A-011AB97A3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3100" y="4037405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2015</a:t>
            </a:r>
            <a:endParaRPr lang="pt-BR" altLang="pt-BR" sz="1800" dirty="0"/>
          </a:p>
        </p:txBody>
      </p:sp>
      <p:sp>
        <p:nvSpPr>
          <p:cNvPr id="17" name="Retângulo 19">
            <a:extLst>
              <a:ext uri="{FF2B5EF4-FFF2-40B4-BE49-F238E27FC236}">
                <a16:creationId xmlns:a16="http://schemas.microsoft.com/office/drawing/2014/main" xmlns="" id="{9B9DB7F1-A199-4BF1-99E4-0357881AC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4767" y="3393390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Dotum" panose="020B0600000101010101" pitchFamily="34" charset="-127"/>
                <a:ea typeface="Dotum" panose="020B0600000101010101" pitchFamily="34" charset="-127"/>
              </a:rPr>
              <a:t>2013</a:t>
            </a:r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xmlns="" val="355774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16" grpId="0" animBg="1"/>
      <p:bldP spid="9" grpId="0" animBg="1"/>
      <p:bldP spid="11" grpId="0" animBg="1"/>
      <p:bldP spid="12" grpId="0" animBg="1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13351" y="2848000"/>
            <a:ext cx="7885112" cy="5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68580" tIns="34290" rIns="68580" bIns="3429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otum" panose="020B0600000101010101" pitchFamily="34" charset="-127"/>
              <a:ea typeface="Dotum" panose="020B0600000101010101" pitchFamily="34" charset="-127"/>
              <a:cs typeface=""/>
            </a:endParaRPr>
          </a:p>
        </p:txBody>
      </p:sp>
      <p:pic>
        <p:nvPicPr>
          <p:cNvPr id="3" name="Imagem 2" descr="diagrama-segurança-hidrica-revista-aguas-do-brasil.jpg"/>
          <p:cNvPicPr>
            <a:picLocks noChangeAspect="1"/>
          </p:cNvPicPr>
          <p:nvPr/>
        </p:nvPicPr>
        <p:blipFill>
          <a:blip r:embed="rId4"/>
          <a:srcRect l="12191" t="4307" r="10743" b="3936"/>
          <a:stretch>
            <a:fillRect/>
          </a:stretch>
        </p:blipFill>
        <p:spPr>
          <a:xfrm>
            <a:off x="1322478" y="1005727"/>
            <a:ext cx="6544384" cy="490386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59290" y="21905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pt-BR" sz="3200" b="1" dirty="0">
                <a:ln w="0"/>
                <a:latin typeface="Dotum" panose="020B0600000101010101" pitchFamily="34" charset="-127"/>
                <a:ea typeface="Dotum" panose="020B0600000101010101" pitchFamily="34" charset="-127"/>
                <a:cs typeface="DejaVu Sans" panose="020B0603030804020204" pitchFamily="34" charset="0"/>
              </a:rPr>
              <a:t>Segurança Hídrica</a:t>
            </a:r>
          </a:p>
        </p:txBody>
      </p:sp>
    </p:spTree>
    <p:extLst>
      <p:ext uri="{BB962C8B-B14F-4D97-AF65-F5344CB8AC3E}">
        <p14:creationId xmlns:p14="http://schemas.microsoft.com/office/powerpoint/2010/main" xmlns="" val="170359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2BC67F8-1D14-43FE-ACB0-49DB424925A2}"/>
              </a:ext>
            </a:extLst>
          </p:cNvPr>
          <p:cNvSpPr/>
          <p:nvPr/>
        </p:nvSpPr>
        <p:spPr>
          <a:xfrm>
            <a:off x="406399" y="114300"/>
            <a:ext cx="86264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 w="0"/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DejaVu Sans" panose="020B0603030804020204" pitchFamily="34" charset="0"/>
              </a:rPr>
              <a:t>Programa de Revitalização de Bacias Hidrográficas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4EC45558-F1F9-4FF6-8F6D-289463679165}"/>
              </a:ext>
            </a:extLst>
          </p:cNvPr>
          <p:cNvSpPr/>
          <p:nvPr/>
        </p:nvSpPr>
        <p:spPr>
          <a:xfrm>
            <a:off x="0" y="1163638"/>
            <a:ext cx="9144000" cy="3108543"/>
          </a:xfrm>
          <a:prstGeom prst="rect">
            <a:avLst/>
          </a:prstGeom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just">
              <a:defRPr/>
            </a:pPr>
            <a:r>
              <a:rPr lang="pt-BR" altLang="pt-BR" sz="2800" dirty="0">
                <a:solidFill>
                  <a:schemeClr val="tx1"/>
                </a:solidFill>
                <a:latin typeface="Dotum" panose="020B0600000101010101" pitchFamily="34" charset="-127"/>
                <a:ea typeface="Dotum" panose="020B0600000101010101" pitchFamily="34" charset="-127"/>
                <a:cs typeface="Lucida Sans Unicode" pitchFamily="34" charset="0"/>
              </a:rPr>
              <a:t>Promover a revitalização de Bacias Hidrográficas, por meio de ações permanentes e integradas de preservação, conservação e recuperação ambiental que visem ao uso sustentável dos recursos naturais e à melhoria das condições socioambientais e da disponibilidade de água em quantidade e qualidade para os usos múltiplos.</a:t>
            </a:r>
            <a:endParaRPr kumimoji="0" lang="en-GB" alt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Dotum" panose="020B0600000101010101" pitchFamily="34" charset="-127"/>
              <a:ea typeface="Dotum" panose="020B0600000101010101" pitchFamily="34" charset="-127"/>
              <a:cs typeface="Lucida Sans Unicode" pitchFamily="34" charset="0"/>
            </a:endParaRPr>
          </a:p>
        </p:txBody>
      </p:sp>
      <p:grpSp>
        <p:nvGrpSpPr>
          <p:cNvPr id="17412" name="Group 2">
            <a:extLst>
              <a:ext uri="{FF2B5EF4-FFF2-40B4-BE49-F238E27FC236}">
                <a16:creationId xmlns:a16="http://schemas.microsoft.com/office/drawing/2014/main" xmlns="" id="{052C7197-70EC-4C81-A842-9AE7F8B4B9EA}"/>
              </a:ext>
            </a:extLst>
          </p:cNvPr>
          <p:cNvGrpSpPr>
            <a:grpSpLocks/>
          </p:cNvGrpSpPr>
          <p:nvPr/>
        </p:nvGrpSpPr>
        <p:grpSpPr bwMode="auto">
          <a:xfrm>
            <a:off x="257175" y="4271963"/>
            <a:ext cx="3949700" cy="1714500"/>
            <a:chOff x="162" y="2484"/>
            <a:chExt cx="2488" cy="1080"/>
          </a:xfrm>
        </p:grpSpPr>
        <p:pic>
          <p:nvPicPr>
            <p:cNvPr id="17417" name="Picture 3">
              <a:extLst>
                <a:ext uri="{FF2B5EF4-FFF2-40B4-BE49-F238E27FC236}">
                  <a16:creationId xmlns:a16="http://schemas.microsoft.com/office/drawing/2014/main" xmlns="" id="{2FA949A9-E213-42A5-BE74-A1D50B40AB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" y="2484"/>
              <a:ext cx="2488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418" name="Text Box 4">
              <a:extLst>
                <a:ext uri="{FF2B5EF4-FFF2-40B4-BE49-F238E27FC236}">
                  <a16:creationId xmlns:a16="http://schemas.microsoft.com/office/drawing/2014/main" xmlns="" id="{235AD0FA-8531-430D-8585-F42329D589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" y="2539"/>
              <a:ext cx="247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pt-BR" altLang="pt-BR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Lucida Sans Unicode" panose="020B0602030504020204" pitchFamily="34" charset="0"/>
                </a:rPr>
                <a:t>Bacia Degradada</a:t>
              </a:r>
            </a:p>
          </p:txBody>
        </p:sp>
      </p:grpSp>
      <p:grpSp>
        <p:nvGrpSpPr>
          <p:cNvPr id="17413" name="Group 5">
            <a:extLst>
              <a:ext uri="{FF2B5EF4-FFF2-40B4-BE49-F238E27FC236}">
                <a16:creationId xmlns:a16="http://schemas.microsoft.com/office/drawing/2014/main" xmlns="" id="{16DA7DFA-D54E-4A86-B621-4591E5395B19}"/>
              </a:ext>
            </a:extLst>
          </p:cNvPr>
          <p:cNvGrpSpPr>
            <a:grpSpLocks/>
          </p:cNvGrpSpPr>
          <p:nvPr/>
        </p:nvGrpSpPr>
        <p:grpSpPr bwMode="auto">
          <a:xfrm>
            <a:off x="5081588" y="4271963"/>
            <a:ext cx="3951287" cy="1714500"/>
            <a:chOff x="3201" y="2484"/>
            <a:chExt cx="2489" cy="1080"/>
          </a:xfrm>
        </p:grpSpPr>
        <p:pic>
          <p:nvPicPr>
            <p:cNvPr id="17415" name="Picture 6">
              <a:extLst>
                <a:ext uri="{FF2B5EF4-FFF2-40B4-BE49-F238E27FC236}">
                  <a16:creationId xmlns:a16="http://schemas.microsoft.com/office/drawing/2014/main" xmlns="" id="{A70EFE27-3E4F-4537-AB83-A49345430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" y="2484"/>
              <a:ext cx="2489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7416" name="Text Box 7">
              <a:extLst>
                <a:ext uri="{FF2B5EF4-FFF2-40B4-BE49-F238E27FC236}">
                  <a16:creationId xmlns:a16="http://schemas.microsoft.com/office/drawing/2014/main" xmlns="" id="{66DDE4BB-A11A-4B10-942D-2D6FB173C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1" y="2522"/>
              <a:ext cx="245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ejaVu Sans" panose="020B0603030804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pt-BR" altLang="pt-BR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DejaVu Sans"/>
                  <a:cs typeface="Lucida Sans Unicode" panose="020B0602030504020204" pitchFamily="34" charset="0"/>
                </a:rPr>
                <a:t>Bacia Revitalizada</a:t>
              </a:r>
            </a:p>
          </p:txBody>
        </p:sp>
      </p:grpSp>
      <p:sp>
        <p:nvSpPr>
          <p:cNvPr id="17414" name="AutoShape 8">
            <a:extLst>
              <a:ext uri="{FF2B5EF4-FFF2-40B4-BE49-F238E27FC236}">
                <a16:creationId xmlns:a16="http://schemas.microsoft.com/office/drawing/2014/main" xmlns="" id="{82D49CFA-F8F2-4933-9070-1206EC739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9425" y="4838700"/>
            <a:ext cx="719138" cy="504825"/>
          </a:xfrm>
          <a:prstGeom prst="rightArrow">
            <a:avLst>
              <a:gd name="adj1" fmla="val 50000"/>
              <a:gd name="adj2" fmla="val 49859"/>
            </a:avLst>
          </a:prstGeom>
          <a:solidFill>
            <a:srgbClr val="00B8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DejaVu Sans" panose="020B0603030804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pitchFamily="18" charset="0"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DejaVu Sans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4299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to 24"/>
          <p:cNvCxnSpPr/>
          <p:nvPr/>
        </p:nvCxnSpPr>
        <p:spPr>
          <a:xfrm>
            <a:off x="7713663" y="5494338"/>
            <a:ext cx="303212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6884988" y="5505450"/>
            <a:ext cx="303212" cy="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Arredondado 35"/>
          <p:cNvSpPr/>
          <p:nvPr/>
        </p:nvSpPr>
        <p:spPr>
          <a:xfrm>
            <a:off x="301625" y="2163763"/>
            <a:ext cx="8670925" cy="2501900"/>
          </a:xfrm>
          <a:prstGeom prst="roundRect">
            <a:avLst/>
          </a:prstGeom>
          <a:solidFill>
            <a:srgbClr val="5B9BD5">
              <a:alpha val="1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rgbClr val="002060"/>
                </a:solidFill>
                <a:latin typeface="Calibri" panose="020F0502020204030204"/>
                <a:ea typeface=""/>
                <a:cs typeface=""/>
              </a:rPr>
              <a:t>Resultados</a:t>
            </a:r>
          </a:p>
        </p:txBody>
      </p:sp>
      <p:cxnSp>
        <p:nvCxnSpPr>
          <p:cNvPr id="9221" name="Conector Reto 36"/>
          <p:cNvCxnSpPr>
            <a:cxnSpLocks noChangeShapeType="1"/>
          </p:cNvCxnSpPr>
          <p:nvPr/>
        </p:nvCxnSpPr>
        <p:spPr bwMode="auto">
          <a:xfrm flipV="1">
            <a:off x="757238" y="5514975"/>
            <a:ext cx="5781675" cy="9525"/>
          </a:xfrm>
          <a:prstGeom prst="line">
            <a:avLst/>
          </a:prstGeom>
          <a:noFill/>
          <a:ln w="6350">
            <a:solidFill>
              <a:srgbClr val="5B9B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8" name="Retângulo Arredondado 37"/>
          <p:cNvSpPr/>
          <p:nvPr/>
        </p:nvSpPr>
        <p:spPr>
          <a:xfrm>
            <a:off x="350838" y="831850"/>
            <a:ext cx="8408987" cy="1171575"/>
          </a:xfrm>
          <a:prstGeom prst="roundRect">
            <a:avLst/>
          </a:prstGeom>
          <a:solidFill>
            <a:srgbClr val="5B9BD5">
              <a:alpha val="1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rgbClr val="002060"/>
                </a:solidFill>
                <a:latin typeface="Calibri" panose="020F0502020204030204"/>
                <a:ea typeface=""/>
                <a:cs typeface=""/>
              </a:rPr>
              <a:t>Objetivo</a:t>
            </a:r>
          </a:p>
        </p:txBody>
      </p:sp>
      <p:sp>
        <p:nvSpPr>
          <p:cNvPr id="9223" name="Retângulo 38"/>
          <p:cNvSpPr>
            <a:spLocks noChangeArrowheads="1"/>
          </p:cNvSpPr>
          <p:nvPr/>
        </p:nvSpPr>
        <p:spPr bwMode="auto">
          <a:xfrm>
            <a:off x="2986088" y="1192213"/>
            <a:ext cx="3346450" cy="485775"/>
          </a:xfrm>
          <a:prstGeom prst="rect">
            <a:avLst/>
          </a:prstGeom>
          <a:solidFill>
            <a:srgbClr val="2E75B6"/>
          </a:solidFill>
          <a:ln w="12700">
            <a:solidFill>
              <a:srgbClr val="1F4E79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PT" altLang="pt-BR" sz="1200">
                <a:solidFill>
                  <a:srgbClr val="FFFFFF"/>
                </a:solidFill>
                <a:latin typeface="Calibri" charset="0"/>
              </a:rPr>
              <a:t>Promover a revitalizaç</a:t>
            </a: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ão da BHSF</a:t>
            </a:r>
            <a:endParaRPr lang="pt-PT" altLang="pt-BR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24" name="Retângulo 39"/>
          <p:cNvSpPr>
            <a:spLocks noChangeArrowheads="1"/>
          </p:cNvSpPr>
          <p:nvPr/>
        </p:nvSpPr>
        <p:spPr bwMode="auto">
          <a:xfrm>
            <a:off x="609600" y="5264150"/>
            <a:ext cx="703263" cy="501650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MI</a:t>
            </a:r>
            <a:endParaRPr lang="pt-PT" altLang="pt-BR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25" name="Retângulo 40"/>
          <p:cNvSpPr>
            <a:spLocks noChangeArrowheads="1"/>
          </p:cNvSpPr>
          <p:nvPr/>
        </p:nvSpPr>
        <p:spPr bwMode="auto">
          <a:xfrm>
            <a:off x="1514475" y="5264150"/>
            <a:ext cx="703263" cy="501650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100">
                <a:solidFill>
                  <a:srgbClr val="FFFFFF"/>
                </a:solidFill>
                <a:latin typeface="Calibri" charset="0"/>
              </a:rPr>
              <a:t>Codevasf</a:t>
            </a:r>
            <a:endParaRPr lang="pt-PT" altLang="pt-BR" sz="11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26" name="Retângulo 41"/>
          <p:cNvSpPr>
            <a:spLocks noChangeArrowheads="1"/>
          </p:cNvSpPr>
          <p:nvPr/>
        </p:nvSpPr>
        <p:spPr bwMode="auto">
          <a:xfrm>
            <a:off x="2449513" y="5254625"/>
            <a:ext cx="703262" cy="501650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MMA</a:t>
            </a:r>
            <a:endParaRPr lang="pt-PT" altLang="pt-BR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27" name="Retângulo 42"/>
          <p:cNvSpPr>
            <a:spLocks noChangeArrowheads="1"/>
          </p:cNvSpPr>
          <p:nvPr/>
        </p:nvSpPr>
        <p:spPr bwMode="auto">
          <a:xfrm>
            <a:off x="3414713" y="5254625"/>
            <a:ext cx="703262" cy="501650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MCid</a:t>
            </a:r>
            <a:endParaRPr lang="pt-PT" altLang="pt-BR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28" name="Retângulo 43"/>
          <p:cNvSpPr>
            <a:spLocks noChangeArrowheads="1"/>
          </p:cNvSpPr>
          <p:nvPr/>
        </p:nvSpPr>
        <p:spPr bwMode="auto">
          <a:xfrm>
            <a:off x="4337050" y="5254625"/>
            <a:ext cx="703263" cy="501650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Funasa</a:t>
            </a:r>
            <a:endParaRPr lang="pt-PT" altLang="pt-BR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29" name="Retângulo 44"/>
          <p:cNvSpPr>
            <a:spLocks noChangeArrowheads="1"/>
          </p:cNvSpPr>
          <p:nvPr/>
        </p:nvSpPr>
        <p:spPr bwMode="auto">
          <a:xfrm>
            <a:off x="5259388" y="5254625"/>
            <a:ext cx="703262" cy="501650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MDA</a:t>
            </a:r>
            <a:endParaRPr lang="pt-PT" altLang="pt-BR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30" name="Retângulo 45"/>
          <p:cNvSpPr>
            <a:spLocks noChangeArrowheads="1"/>
          </p:cNvSpPr>
          <p:nvPr/>
        </p:nvSpPr>
        <p:spPr bwMode="auto">
          <a:xfrm>
            <a:off x="6181725" y="5254625"/>
            <a:ext cx="703263" cy="501650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Estados</a:t>
            </a:r>
            <a:endParaRPr lang="pt-PT" altLang="pt-BR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31" name="Triângulo 46"/>
          <p:cNvSpPr>
            <a:spLocks noChangeArrowheads="1"/>
          </p:cNvSpPr>
          <p:nvPr/>
        </p:nvSpPr>
        <p:spPr bwMode="auto">
          <a:xfrm>
            <a:off x="2841625" y="2649538"/>
            <a:ext cx="3635375" cy="1474787"/>
          </a:xfrm>
          <a:prstGeom prst="triangle">
            <a:avLst>
              <a:gd name="adj" fmla="val 50000"/>
            </a:avLst>
          </a:prstGeom>
          <a:solidFill>
            <a:srgbClr val="5B9BD5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32" name="Retângulo 47"/>
          <p:cNvSpPr>
            <a:spLocks noChangeArrowheads="1"/>
          </p:cNvSpPr>
          <p:nvPr/>
        </p:nvSpPr>
        <p:spPr bwMode="auto">
          <a:xfrm>
            <a:off x="2014538" y="3827463"/>
            <a:ext cx="2476500" cy="587375"/>
          </a:xfrm>
          <a:prstGeom prst="rect">
            <a:avLst/>
          </a:prstGeom>
          <a:solidFill>
            <a:srgbClr val="548235"/>
          </a:solidFill>
          <a:ln w="12700">
            <a:solidFill>
              <a:srgbClr val="385723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Uso Sustentável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dos Recursos Naturais</a:t>
            </a:r>
            <a:endParaRPr lang="pt-PT" altLang="pt-BR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33" name="Retângulo 48"/>
          <p:cNvSpPr>
            <a:spLocks noChangeArrowheads="1"/>
          </p:cNvSpPr>
          <p:nvPr/>
        </p:nvSpPr>
        <p:spPr bwMode="auto">
          <a:xfrm>
            <a:off x="4827588" y="3816350"/>
            <a:ext cx="2476500" cy="587375"/>
          </a:xfrm>
          <a:prstGeom prst="rect">
            <a:avLst/>
          </a:prstGeom>
          <a:solidFill>
            <a:srgbClr val="BF9000"/>
          </a:solidFill>
          <a:ln w="12700">
            <a:solidFill>
              <a:srgbClr val="7F600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Melhoria das condições socioambientais</a:t>
            </a:r>
            <a:endParaRPr lang="pt-PT" altLang="pt-BR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34" name="Retângulo 49"/>
          <p:cNvSpPr>
            <a:spLocks noChangeArrowheads="1"/>
          </p:cNvSpPr>
          <p:nvPr/>
        </p:nvSpPr>
        <p:spPr bwMode="auto">
          <a:xfrm>
            <a:off x="3419475" y="2978150"/>
            <a:ext cx="2479675" cy="587375"/>
          </a:xfrm>
          <a:prstGeom prst="rect">
            <a:avLst/>
          </a:prstGeom>
          <a:solidFill>
            <a:srgbClr val="2F5597"/>
          </a:solidFill>
          <a:ln w="12700">
            <a:solidFill>
              <a:srgbClr val="203864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Melhoria da disponibilidade de água em quantidade e qualidade</a:t>
            </a:r>
            <a:endParaRPr lang="pt-PT" altLang="pt-BR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1" name="Retângulo Arredondado 50"/>
          <p:cNvSpPr/>
          <p:nvPr/>
        </p:nvSpPr>
        <p:spPr>
          <a:xfrm>
            <a:off x="301625" y="4833938"/>
            <a:ext cx="8670925" cy="1147762"/>
          </a:xfrm>
          <a:prstGeom prst="roundRect">
            <a:avLst/>
          </a:prstGeom>
          <a:solidFill>
            <a:srgbClr val="5B9BD5">
              <a:alpha val="16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kern="0" dirty="0">
                <a:solidFill>
                  <a:srgbClr val="002060"/>
                </a:solidFill>
                <a:latin typeface="Calibri" panose="020F0502020204030204"/>
                <a:ea typeface=""/>
                <a:cs typeface=""/>
              </a:rPr>
              <a:t>Ações permanentes e integradas de </a:t>
            </a:r>
            <a:r>
              <a:rPr lang="pt-BR" sz="1400" b="1" kern="0" dirty="0">
                <a:solidFill>
                  <a:srgbClr val="002060"/>
                </a:solidFill>
                <a:latin typeface="Calibri" panose="020F0502020204030204"/>
                <a:ea typeface=""/>
                <a:cs typeface=""/>
              </a:rPr>
              <a:t>preservação, conservação e recuperação ambiental</a:t>
            </a:r>
          </a:p>
        </p:txBody>
      </p:sp>
      <p:sp>
        <p:nvSpPr>
          <p:cNvPr id="9236" name="Retângulo 45"/>
          <p:cNvSpPr>
            <a:spLocks noChangeArrowheads="1"/>
          </p:cNvSpPr>
          <p:nvPr/>
        </p:nvSpPr>
        <p:spPr bwMode="auto">
          <a:xfrm>
            <a:off x="7062788" y="5243513"/>
            <a:ext cx="703262" cy="501650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CBHSF</a:t>
            </a:r>
            <a:endParaRPr lang="pt-PT" altLang="pt-BR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37" name="Retângulo 45"/>
          <p:cNvSpPr>
            <a:spLocks noChangeArrowheads="1"/>
          </p:cNvSpPr>
          <p:nvPr/>
        </p:nvSpPr>
        <p:spPr bwMode="auto">
          <a:xfrm>
            <a:off x="7947025" y="5254625"/>
            <a:ext cx="703263" cy="501650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>
                <a:solidFill>
                  <a:srgbClr val="FFFFFF"/>
                </a:solidFill>
                <a:latin typeface="Calibri" charset="0"/>
              </a:rPr>
              <a:t>ONGs</a:t>
            </a:r>
            <a:endParaRPr lang="pt-PT" altLang="pt-BR" sz="12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238" name="Rectangle 1"/>
          <p:cNvSpPr>
            <a:spLocks noChangeArrowheads="1"/>
          </p:cNvSpPr>
          <p:nvPr/>
        </p:nvSpPr>
        <p:spPr bwMode="auto">
          <a:xfrm>
            <a:off x="403225" y="142875"/>
            <a:ext cx="856932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pt-BR" altLang="pt-BR" b="1" dirty="0">
                <a:latin typeface="Dotum" panose="020B0600000101010101" pitchFamily="34" charset="-127"/>
                <a:ea typeface="Dotum" panose="020B0600000101010101" pitchFamily="34" charset="-127"/>
                <a:cs typeface="Arial" charset="0"/>
              </a:rPr>
              <a:t>Conceito de Revitalização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xmlns="" id="{0090E5B6-89D2-408B-A4DA-5B28B37E8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01011799"/>
              </p:ext>
            </p:extLst>
          </p:nvPr>
        </p:nvGraphicFramePr>
        <p:xfrm>
          <a:off x="368301" y="1308018"/>
          <a:ext cx="8331200" cy="4669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C9E587A4-A12E-4E89-ABEF-C5C1824305EE}"/>
              </a:ext>
            </a:extLst>
          </p:cNvPr>
          <p:cNvSpPr/>
          <p:nvPr/>
        </p:nvSpPr>
        <p:spPr>
          <a:xfrm>
            <a:off x="0" y="107950"/>
            <a:ext cx="9144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 w="0"/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DejaVu Sans" panose="020B0603030804020204" pitchFamily="34" charset="0"/>
              </a:rPr>
              <a:t>Programa de Revitalização de Bacias Hidrográficas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>
              <a:ln w="0"/>
              <a:effectLst/>
              <a:uLnTx/>
              <a:uFillTx/>
              <a:latin typeface="Dotum" panose="020B0600000101010101" pitchFamily="34" charset="-127"/>
              <a:ea typeface="Dotum" panose="020B0600000101010101" pitchFamily="34" charset="-127"/>
              <a:cs typeface="DejaVu Sans" panose="020B06030308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 w="0"/>
                <a:effectLst/>
                <a:uLnTx/>
                <a:uFillTx/>
                <a:latin typeface="Dotum" panose="020B0600000101010101" pitchFamily="34" charset="-127"/>
                <a:ea typeface="Dotum" panose="020B0600000101010101" pitchFamily="34" charset="-127"/>
                <a:cs typeface="DejaVu Sans" panose="020B0603030804020204" pitchFamily="34" charset="0"/>
              </a:rPr>
              <a:t>Princípios: </a:t>
            </a:r>
          </a:p>
        </p:txBody>
      </p:sp>
    </p:spTree>
    <p:extLst>
      <p:ext uri="{BB962C8B-B14F-4D97-AF65-F5344CB8AC3E}">
        <p14:creationId xmlns:p14="http://schemas.microsoft.com/office/powerpoint/2010/main" xmlns="" val="24735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ject 3">
            <a:extLst>
              <a:ext uri="{FF2B5EF4-FFF2-40B4-BE49-F238E27FC236}">
                <a16:creationId xmlns:a16="http://schemas.microsoft.com/office/drawing/2014/main" xmlns="" id="{63DC9E6D-B795-4446-841C-054E4A7B2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850"/>
            <a:ext cx="0" cy="1155700"/>
          </a:xfrm>
          <a:custGeom>
            <a:avLst/>
            <a:gdLst>
              <a:gd name="T0" fmla="*/ 0 h 1155700"/>
              <a:gd name="T1" fmla="*/ 1155699 h 1155700"/>
              <a:gd name="T2" fmla="*/ 0 60000 65536"/>
              <a:gd name="T3" fmla="*/ 0 60000 65536"/>
              <a:gd name="T4" fmla="*/ 0 h 1155700"/>
              <a:gd name="T5" fmla="*/ 1155700 h 11557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155700">
                <a:moveTo>
                  <a:pt x="0" y="0"/>
                </a:moveTo>
                <a:lnTo>
                  <a:pt x="0" y="1155699"/>
                </a:lnTo>
              </a:path>
            </a:pathLst>
          </a:cu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22531" name="object 5">
            <a:extLst>
              <a:ext uri="{FF2B5EF4-FFF2-40B4-BE49-F238E27FC236}">
                <a16:creationId xmlns:a16="http://schemas.microsoft.com/office/drawing/2014/main" xmlns="" id="{CB80559E-98C5-4C15-96F9-E921B04A6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69850"/>
            <a:ext cx="0" cy="1155700"/>
          </a:xfrm>
          <a:custGeom>
            <a:avLst/>
            <a:gdLst>
              <a:gd name="T0" fmla="*/ 1155699 h 1155700"/>
              <a:gd name="T1" fmla="*/ 0 h 1155700"/>
              <a:gd name="T2" fmla="*/ 0 60000 65536"/>
              <a:gd name="T3" fmla="*/ 0 60000 65536"/>
              <a:gd name="T4" fmla="*/ 0 h 1155700"/>
              <a:gd name="T5" fmla="*/ 1155700 h 1155700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T4" r="0" b="T5"/>
            <a:pathLst>
              <a:path h="1155700">
                <a:moveTo>
                  <a:pt x="0" y="1155699"/>
                </a:moveTo>
                <a:lnTo>
                  <a:pt x="0" y="0"/>
                </a:lnTo>
              </a:path>
            </a:pathLst>
          </a:cu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xmlns="" id="{DB2936D6-1B06-4015-BB65-ABA05D4CEAEA}"/>
              </a:ext>
            </a:extLst>
          </p:cNvPr>
          <p:cNvSpPr txBox="1"/>
          <p:nvPr/>
        </p:nvSpPr>
        <p:spPr>
          <a:xfrm>
            <a:off x="512763" y="1152525"/>
            <a:ext cx="1922462" cy="3460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lnSpc>
                <a:spcPts val="1305"/>
              </a:lnSpc>
              <a:spcBef>
                <a:spcPts val="100"/>
              </a:spcBef>
              <a:defRPr/>
            </a:pPr>
            <a:r>
              <a:rPr sz="1600" spc="-2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Vazão </a:t>
            </a:r>
            <a:r>
              <a:rPr sz="16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de </a:t>
            </a:r>
            <a:r>
              <a:rPr sz="1600" spc="-1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retirada </a:t>
            </a:r>
            <a:r>
              <a:rPr sz="1600" spc="-5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total:</a:t>
            </a:r>
            <a:r>
              <a:rPr sz="1600" spc="-5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 </a:t>
            </a:r>
            <a:r>
              <a:rPr lang="pt-BR" sz="1600" dirty="0">
                <a:latin typeface="Dotum" panose="020B0600000101010101" pitchFamily="34" charset="-127"/>
                <a:ea typeface="Dotum" panose="020B0600000101010101" pitchFamily="34" charset="-127"/>
              </a:rPr>
              <a:t>2.373m³/s</a:t>
            </a:r>
            <a:endParaRPr sz="1600" dirty="0">
              <a:latin typeface="Dotum" panose="020B0600000101010101" pitchFamily="34" charset="-127"/>
              <a:ea typeface="Dotum" panose="020B0600000101010101" pitchFamily="34" charset="-127"/>
              <a:cs typeface="Calibri"/>
            </a:endParaRPr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xmlns="" id="{99ABD521-7124-4EF2-89CC-98E44DEB7AB9}"/>
              </a:ext>
            </a:extLst>
          </p:cNvPr>
          <p:cNvSpPr txBox="1"/>
          <p:nvPr/>
        </p:nvSpPr>
        <p:spPr>
          <a:xfrm>
            <a:off x="536575" y="1747838"/>
            <a:ext cx="1749425" cy="1082675"/>
          </a:xfrm>
          <a:prstGeom prst="rect">
            <a:avLst/>
          </a:prstGeom>
        </p:spPr>
        <p:txBody>
          <a:bodyPr lIns="0" tIns="66040" rIns="0" bIns="0">
            <a:spAutoFit/>
          </a:bodyPr>
          <a:lstStyle/>
          <a:p>
            <a:pPr marL="294640" indent="-281940">
              <a:spcBef>
                <a:spcPts val="520"/>
              </a:spcBef>
              <a:buClr>
                <a:srgbClr val="9999CC"/>
              </a:buClr>
              <a:buSzPct val="79166"/>
              <a:buFont typeface="Wingdings"/>
              <a:buChar char=""/>
              <a:tabLst>
                <a:tab pos="294005" algn="l"/>
                <a:tab pos="294640" algn="l"/>
              </a:tabLst>
              <a:defRPr/>
            </a:pPr>
            <a:r>
              <a:rPr lang="pt-BR" sz="14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72</a:t>
            </a:r>
            <a:r>
              <a:rPr sz="14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%</a:t>
            </a:r>
            <a:r>
              <a:rPr sz="1400" spc="-1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 </a:t>
            </a:r>
            <a:r>
              <a:rPr sz="1400" spc="-5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Irrigação</a:t>
            </a:r>
            <a:endParaRPr sz="1400" dirty="0">
              <a:latin typeface="Dotum" panose="020B0600000101010101" pitchFamily="34" charset="-127"/>
              <a:ea typeface="Dotum" panose="020B0600000101010101" pitchFamily="34" charset="-127"/>
              <a:cs typeface="Calibri"/>
            </a:endParaRPr>
          </a:p>
          <a:p>
            <a:pPr marL="294640" indent="-281940">
              <a:spcBef>
                <a:spcPts val="420"/>
              </a:spcBef>
              <a:buClr>
                <a:srgbClr val="9999CC"/>
              </a:buClr>
              <a:buSzPct val="79166"/>
              <a:buFont typeface="Wingdings"/>
              <a:buChar char=""/>
              <a:tabLst>
                <a:tab pos="294005" algn="l"/>
                <a:tab pos="294640" algn="l"/>
              </a:tabLst>
              <a:defRPr/>
            </a:pPr>
            <a:r>
              <a:rPr lang="pt-BR" sz="14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10</a:t>
            </a:r>
            <a:r>
              <a:rPr sz="14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%</a:t>
            </a:r>
            <a:r>
              <a:rPr sz="1400" spc="-7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 </a:t>
            </a:r>
            <a:r>
              <a:rPr sz="1400" spc="-5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Humano</a:t>
            </a:r>
            <a:endParaRPr sz="1400" dirty="0">
              <a:latin typeface="Dotum" panose="020B0600000101010101" pitchFamily="34" charset="-127"/>
              <a:ea typeface="Dotum" panose="020B0600000101010101" pitchFamily="34" charset="-127"/>
              <a:cs typeface="Calibri"/>
            </a:endParaRPr>
          </a:p>
          <a:p>
            <a:pPr marL="294640" indent="-281940">
              <a:spcBef>
                <a:spcPts val="430"/>
              </a:spcBef>
              <a:buClr>
                <a:srgbClr val="9999CC"/>
              </a:buClr>
              <a:buSzPct val="79166"/>
              <a:buFont typeface="Wingdings"/>
              <a:buChar char=""/>
              <a:tabLst>
                <a:tab pos="294005" algn="l"/>
                <a:tab pos="294640" algn="l"/>
              </a:tabLst>
              <a:defRPr/>
            </a:pPr>
            <a:r>
              <a:rPr sz="14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7%</a:t>
            </a:r>
            <a:r>
              <a:rPr sz="1400" spc="-5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 </a:t>
            </a:r>
            <a:r>
              <a:rPr sz="1400" spc="-5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Indústrias</a:t>
            </a:r>
            <a:endParaRPr sz="1400" dirty="0">
              <a:latin typeface="Dotum" panose="020B0600000101010101" pitchFamily="34" charset="-127"/>
              <a:ea typeface="Dotum" panose="020B0600000101010101" pitchFamily="34" charset="-127"/>
              <a:cs typeface="Calibri"/>
            </a:endParaRPr>
          </a:p>
          <a:p>
            <a:pPr marL="294640" indent="-281940">
              <a:spcBef>
                <a:spcPts val="420"/>
              </a:spcBef>
              <a:buClr>
                <a:srgbClr val="9999CC"/>
              </a:buClr>
              <a:buSzPct val="79166"/>
              <a:buFont typeface="Wingdings"/>
              <a:buChar char=""/>
              <a:tabLst>
                <a:tab pos="294005" algn="l"/>
                <a:tab pos="294640" algn="l"/>
              </a:tabLst>
              <a:defRPr/>
            </a:pPr>
            <a:r>
              <a:rPr lang="pt-BR" sz="14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11</a:t>
            </a:r>
            <a:r>
              <a:rPr sz="14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%</a:t>
            </a:r>
            <a:r>
              <a:rPr sz="1400" spc="-15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 </a:t>
            </a:r>
            <a:r>
              <a:rPr sz="14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Ani</a:t>
            </a:r>
            <a:r>
              <a:rPr lang="pt-BR" sz="14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m</a:t>
            </a:r>
            <a:r>
              <a:rPr sz="14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al</a:t>
            </a:r>
          </a:p>
        </p:txBody>
      </p:sp>
      <p:sp>
        <p:nvSpPr>
          <p:cNvPr id="22534" name="object 27">
            <a:extLst>
              <a:ext uri="{FF2B5EF4-FFF2-40B4-BE49-F238E27FC236}">
                <a16:creationId xmlns:a16="http://schemas.microsoft.com/office/drawing/2014/main" xmlns="" id="{A68F2BB3-918E-4D37-8E88-E2F937621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2957513"/>
            <a:ext cx="279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80010" rIns="0" bIns="0">
            <a:spAutoFit/>
          </a:bodyPr>
          <a:lstStyle>
            <a:lvl1pPr marL="127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625"/>
              </a:spcBef>
              <a:buFontTx/>
              <a:buNone/>
            </a:pPr>
            <a:r>
              <a:rPr lang="pt-BR" altLang="pt-BR" sz="1200" dirty="0"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Área Irrigada: 6,05 milhões de ha</a:t>
            </a:r>
          </a:p>
          <a:p>
            <a:pPr>
              <a:lnSpc>
                <a:spcPts val="1163"/>
              </a:lnSpc>
              <a:spcBef>
                <a:spcPts val="800"/>
              </a:spcBef>
              <a:buFontTx/>
              <a:buNone/>
            </a:pPr>
            <a:r>
              <a:rPr lang="pt-BR" altLang="pt-BR" sz="1200" dirty="0"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Geração por hidrelétricas: 415.342  </a:t>
            </a:r>
            <a:r>
              <a:rPr lang="pt-BR" altLang="pt-BR" sz="1200" dirty="0" err="1"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GWh</a:t>
            </a:r>
            <a:r>
              <a:rPr lang="pt-BR" altLang="pt-BR" sz="1200" dirty="0"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/ano</a:t>
            </a:r>
          </a:p>
          <a:p>
            <a:pPr>
              <a:spcBef>
                <a:spcPts val="538"/>
              </a:spcBef>
              <a:buFontTx/>
              <a:buNone/>
            </a:pPr>
            <a:r>
              <a:rPr lang="pt-BR" altLang="pt-BR" sz="1200" dirty="0"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Índice de Qualidade das águas (IQA):</a:t>
            </a:r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xmlns="" id="{DBB5FB4C-7782-4991-902A-5905E7D79FDC}"/>
              </a:ext>
            </a:extLst>
          </p:cNvPr>
          <p:cNvSpPr txBox="1"/>
          <p:nvPr/>
        </p:nvSpPr>
        <p:spPr>
          <a:xfrm>
            <a:off x="365125" y="3881438"/>
            <a:ext cx="2376488" cy="488950"/>
          </a:xfrm>
          <a:prstGeom prst="rect">
            <a:avLst/>
          </a:prstGeom>
        </p:spPr>
        <p:txBody>
          <a:bodyPr lIns="0" tIns="67310" rIns="0" bIns="0">
            <a:spAutoFit/>
          </a:bodyPr>
          <a:lstStyle/>
          <a:p>
            <a:pPr marL="12700">
              <a:spcBef>
                <a:spcPts val="530"/>
              </a:spcBef>
              <a:buClr>
                <a:srgbClr val="9999CC"/>
              </a:buClr>
              <a:buSzPct val="79166"/>
              <a:tabLst>
                <a:tab pos="294005" algn="l"/>
                <a:tab pos="294640" algn="l"/>
              </a:tabLst>
              <a:defRPr/>
            </a:pPr>
            <a:r>
              <a:rPr sz="12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82% ótima ou</a:t>
            </a:r>
            <a:r>
              <a:rPr sz="1200" spc="-3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 </a:t>
            </a:r>
            <a:r>
              <a:rPr sz="12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boa</a:t>
            </a:r>
          </a:p>
          <a:p>
            <a:pPr marL="12700">
              <a:spcBef>
                <a:spcPts val="434"/>
              </a:spcBef>
              <a:buClr>
                <a:srgbClr val="9999CC"/>
              </a:buClr>
              <a:buSzPct val="79166"/>
              <a:tabLst>
                <a:tab pos="294005" algn="l"/>
                <a:tab pos="294640" algn="l"/>
              </a:tabLst>
              <a:defRPr/>
            </a:pPr>
            <a:r>
              <a:rPr sz="12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18% </a:t>
            </a:r>
            <a:r>
              <a:rPr sz="1200" spc="-15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regular, </a:t>
            </a:r>
            <a:r>
              <a:rPr sz="12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ruim ou</a:t>
            </a:r>
            <a:r>
              <a:rPr sz="1200" spc="-114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 </a:t>
            </a:r>
            <a:r>
              <a:rPr sz="1200" dirty="0">
                <a:latin typeface="Dotum" panose="020B0600000101010101" pitchFamily="34" charset="-127"/>
                <a:ea typeface="Dotum" panose="020B0600000101010101" pitchFamily="34" charset="-127"/>
                <a:cs typeface="Calibri"/>
              </a:rPr>
              <a:t>péssima</a:t>
            </a:r>
          </a:p>
        </p:txBody>
      </p:sp>
      <p:sp>
        <p:nvSpPr>
          <p:cNvPr id="22536" name="Retângulo 29">
            <a:extLst>
              <a:ext uri="{FF2B5EF4-FFF2-40B4-BE49-F238E27FC236}">
                <a16:creationId xmlns:a16="http://schemas.microsoft.com/office/drawing/2014/main" xmlns="" id="{7D2A1B10-3A87-43B7-8F01-48EF71B8B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8" y="5799138"/>
            <a:ext cx="27670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200" u="sng"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Criticidade quali-</a:t>
            </a:r>
            <a:r>
              <a:rPr lang="pt-BR" altLang="pt-BR" sz="1200"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 </a:t>
            </a:r>
            <a:r>
              <a:rPr lang="pt-BR" altLang="pt-BR" sz="1200" u="sng"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quantitativa</a:t>
            </a:r>
            <a:r>
              <a:rPr lang="pt-BR" altLang="pt-BR" sz="1200"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200">
                <a:latin typeface="Dotum" panose="020B0600000101010101" pitchFamily="34" charset="-127"/>
                <a:ea typeface="Dotum" panose="020B0600000101010101" pitchFamily="34" charset="-127"/>
                <a:cs typeface="Calibri" panose="020F0502020204030204" pitchFamily="34" charset="0"/>
              </a:rPr>
              <a:t>Rios em regiões metropolitanas – Alta demanda e grande carga de lançamento de esgotos domésticos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7AC9AA17-14B3-47E8-BA75-E745A6F2B4D8}"/>
              </a:ext>
            </a:extLst>
          </p:cNvPr>
          <p:cNvSpPr/>
          <p:nvPr/>
        </p:nvSpPr>
        <p:spPr>
          <a:xfrm>
            <a:off x="173038" y="4484688"/>
            <a:ext cx="3544887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 err="1">
                <a:latin typeface="Dotum" panose="020B0600000101010101" pitchFamily="34" charset="-127"/>
                <a:ea typeface="Dotum" panose="020B0600000101010101" pitchFamily="34" charset="-127"/>
              </a:rPr>
              <a:t>Criticidade</a:t>
            </a:r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</a:rPr>
              <a:t> quantitativa</a:t>
            </a:r>
          </a:p>
          <a:p>
            <a:pPr>
              <a:defRPr/>
            </a:pPr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</a:rPr>
              <a:t>Rios no sul do Brasil. Alta demanda</a:t>
            </a:r>
          </a:p>
          <a:p>
            <a:pPr>
              <a:defRPr/>
            </a:pPr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</a:rPr>
              <a:t>para irrigação (arroz inundado)</a:t>
            </a:r>
            <a:r>
              <a:rPr lang="pt-BR" sz="1200" u="heavy" dirty="0">
                <a:latin typeface="Dotum" panose="020B0600000101010101" pitchFamily="34" charset="-127"/>
                <a:ea typeface="Dotum" panose="020B0600000101010101" pitchFamily="34" charset="-127"/>
              </a:rPr>
              <a:t>;</a:t>
            </a:r>
          </a:p>
          <a:p>
            <a:pPr>
              <a:defRPr/>
            </a:pPr>
            <a:endParaRPr lang="pt-BR" sz="1200" u="heavy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defRPr/>
            </a:pPr>
            <a:r>
              <a:rPr lang="pt-BR" sz="1200" u="heavy" dirty="0" err="1">
                <a:latin typeface="Dotum" panose="020B0600000101010101" pitchFamily="34" charset="-127"/>
                <a:ea typeface="Dotum" panose="020B0600000101010101" pitchFamily="34" charset="-127"/>
              </a:rPr>
              <a:t>Criticidade</a:t>
            </a:r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  <a:r>
              <a:rPr lang="pt-BR" sz="1200" u="heavy" dirty="0">
                <a:latin typeface="Dotum" panose="020B0600000101010101" pitchFamily="34" charset="-127"/>
                <a:ea typeface="Dotum" panose="020B0600000101010101" pitchFamily="34" charset="-127"/>
              </a:rPr>
              <a:t>quantitativa</a:t>
            </a:r>
            <a:endParaRPr lang="pt-BR" sz="1200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pPr>
              <a:defRPr/>
            </a:pPr>
            <a:r>
              <a:rPr lang="pt-BR" sz="1200" dirty="0">
                <a:latin typeface="Dotum" panose="020B0600000101010101" pitchFamily="34" charset="-127"/>
                <a:ea typeface="Dotum" panose="020B0600000101010101" pitchFamily="34" charset="-127"/>
              </a:rPr>
              <a:t>Rios do Nordeste - Baixa disponibilidade hídrica para atender a demanda</a:t>
            </a:r>
          </a:p>
        </p:txBody>
      </p:sp>
      <p:sp>
        <p:nvSpPr>
          <p:cNvPr id="22538" name="Retângulo 1">
            <a:extLst>
              <a:ext uri="{FF2B5EF4-FFF2-40B4-BE49-F238E27FC236}">
                <a16:creationId xmlns:a16="http://schemas.microsoft.com/office/drawing/2014/main" xmlns="" id="{3BFBA582-E059-4415-BC15-CB0D7D659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140689"/>
            <a:ext cx="5111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Desafios Regionais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56F7A818-E7B5-469A-B5D0-5553784641D0}"/>
              </a:ext>
            </a:extLst>
          </p:cNvPr>
          <p:cNvGrpSpPr>
            <a:grpSpLocks/>
          </p:cNvGrpSpPr>
          <p:nvPr/>
        </p:nvGrpSpPr>
        <p:grpSpPr bwMode="auto">
          <a:xfrm>
            <a:off x="3130549" y="838994"/>
            <a:ext cx="5633623" cy="5618077"/>
            <a:chOff x="4655" y="51"/>
            <a:chExt cx="9625" cy="6237"/>
          </a:xfrm>
        </p:grpSpPr>
        <p:pic>
          <p:nvPicPr>
            <p:cNvPr id="22540" name="Picture 19">
              <a:extLst>
                <a:ext uri="{FF2B5EF4-FFF2-40B4-BE49-F238E27FC236}">
                  <a16:creationId xmlns:a16="http://schemas.microsoft.com/office/drawing/2014/main" xmlns="" id="{C812F67C-B7AD-4008-A39C-0A1C95077E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" y="51"/>
              <a:ext cx="9625" cy="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1" name="Freeform 18">
              <a:extLst>
                <a:ext uri="{FF2B5EF4-FFF2-40B4-BE49-F238E27FC236}">
                  <a16:creationId xmlns:a16="http://schemas.microsoft.com/office/drawing/2014/main" xmlns="" id="{CC677514-65CC-44CF-8946-0839668AD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" y="825"/>
              <a:ext cx="3589" cy="2230"/>
            </a:xfrm>
            <a:custGeom>
              <a:avLst/>
              <a:gdLst>
                <a:gd name="T0" fmla="*/ 2365 w 3589"/>
                <a:gd name="T1" fmla="*/ 0 h 2230"/>
                <a:gd name="T2" fmla="*/ 2198 w 3589"/>
                <a:gd name="T3" fmla="*/ 10 h 2230"/>
                <a:gd name="T4" fmla="*/ 2025 w 3589"/>
                <a:gd name="T5" fmla="*/ 30 h 2230"/>
                <a:gd name="T6" fmla="*/ 1848 w 3589"/>
                <a:gd name="T7" fmla="*/ 60 h 2230"/>
                <a:gd name="T8" fmla="*/ 1668 w 3589"/>
                <a:gd name="T9" fmla="*/ 102 h 2230"/>
                <a:gd name="T10" fmla="*/ 1486 w 3589"/>
                <a:gd name="T11" fmla="*/ 155 h 2230"/>
                <a:gd name="T12" fmla="*/ 1307 w 3589"/>
                <a:gd name="T13" fmla="*/ 218 h 2230"/>
                <a:gd name="T14" fmla="*/ 1136 w 3589"/>
                <a:gd name="T15" fmla="*/ 289 h 2230"/>
                <a:gd name="T16" fmla="*/ 974 w 3589"/>
                <a:gd name="T17" fmla="*/ 367 h 2230"/>
                <a:gd name="T18" fmla="*/ 822 w 3589"/>
                <a:gd name="T19" fmla="*/ 452 h 2230"/>
                <a:gd name="T20" fmla="*/ 680 w 3589"/>
                <a:gd name="T21" fmla="*/ 542 h 2230"/>
                <a:gd name="T22" fmla="*/ 550 w 3589"/>
                <a:gd name="T23" fmla="*/ 637 h 2230"/>
                <a:gd name="T24" fmla="*/ 432 w 3589"/>
                <a:gd name="T25" fmla="*/ 736 h 2230"/>
                <a:gd name="T26" fmla="*/ 326 w 3589"/>
                <a:gd name="T27" fmla="*/ 838 h 2230"/>
                <a:gd name="T28" fmla="*/ 234 w 3589"/>
                <a:gd name="T29" fmla="*/ 943 h 2230"/>
                <a:gd name="T30" fmla="*/ 156 w 3589"/>
                <a:gd name="T31" fmla="*/ 1049 h 2230"/>
                <a:gd name="T32" fmla="*/ 93 w 3589"/>
                <a:gd name="T33" fmla="*/ 1157 h 2230"/>
                <a:gd name="T34" fmla="*/ 14 w 3589"/>
                <a:gd name="T35" fmla="*/ 1372 h 2230"/>
                <a:gd name="T36" fmla="*/ 0 w 3589"/>
                <a:gd name="T37" fmla="*/ 1530 h 2230"/>
                <a:gd name="T38" fmla="*/ 26 w 3589"/>
                <a:gd name="T39" fmla="*/ 1682 h 2230"/>
                <a:gd name="T40" fmla="*/ 124 w 3589"/>
                <a:gd name="T41" fmla="*/ 1864 h 2230"/>
                <a:gd name="T42" fmla="*/ 285 w 3589"/>
                <a:gd name="T43" fmla="*/ 2011 h 2230"/>
                <a:gd name="T44" fmla="*/ 442 w 3589"/>
                <a:gd name="T45" fmla="*/ 2098 h 2230"/>
                <a:gd name="T46" fmla="*/ 562 w 3589"/>
                <a:gd name="T47" fmla="*/ 2143 h 2230"/>
                <a:gd name="T48" fmla="*/ 693 w 3589"/>
                <a:gd name="T49" fmla="*/ 2180 h 2230"/>
                <a:gd name="T50" fmla="*/ 834 w 3589"/>
                <a:gd name="T51" fmla="*/ 2206 h 2230"/>
                <a:gd name="T52" fmla="*/ 983 w 3589"/>
                <a:gd name="T53" fmla="*/ 2223 h 2230"/>
                <a:gd name="T54" fmla="*/ 1141 w 3589"/>
                <a:gd name="T55" fmla="*/ 2229 h 2230"/>
                <a:gd name="T56" fmla="*/ 1305 w 3589"/>
                <a:gd name="T57" fmla="*/ 2225 h 2230"/>
                <a:gd name="T58" fmla="*/ 1476 w 3589"/>
                <a:gd name="T59" fmla="*/ 2211 h 2230"/>
                <a:gd name="T60" fmla="*/ 1651 w 3589"/>
                <a:gd name="T61" fmla="*/ 2185 h 2230"/>
                <a:gd name="T62" fmla="*/ 1829 w 3589"/>
                <a:gd name="T63" fmla="*/ 2149 h 2230"/>
                <a:gd name="T64" fmla="*/ 2011 w 3589"/>
                <a:gd name="T65" fmla="*/ 2102 h 2230"/>
                <a:gd name="T66" fmla="*/ 2193 w 3589"/>
                <a:gd name="T67" fmla="*/ 2043 h 2230"/>
                <a:gd name="T68" fmla="*/ 2368 w 3589"/>
                <a:gd name="T69" fmla="*/ 1976 h 2230"/>
                <a:gd name="T70" fmla="*/ 2534 w 3589"/>
                <a:gd name="T71" fmla="*/ 1901 h 2230"/>
                <a:gd name="T72" fmla="*/ 2691 w 3589"/>
                <a:gd name="T73" fmla="*/ 1820 h 2230"/>
                <a:gd name="T74" fmla="*/ 2838 w 3589"/>
                <a:gd name="T75" fmla="*/ 1733 h 2230"/>
                <a:gd name="T76" fmla="*/ 2974 w 3589"/>
                <a:gd name="T77" fmla="*/ 1640 h 2230"/>
                <a:gd name="T78" fmla="*/ 3098 w 3589"/>
                <a:gd name="T79" fmla="*/ 1543 h 2230"/>
                <a:gd name="T80" fmla="*/ 3210 w 3589"/>
                <a:gd name="T81" fmla="*/ 1443 h 2230"/>
                <a:gd name="T82" fmla="*/ 3309 w 3589"/>
                <a:gd name="T83" fmla="*/ 1339 h 2230"/>
                <a:gd name="T84" fmla="*/ 3395 w 3589"/>
                <a:gd name="T85" fmla="*/ 1233 h 2230"/>
                <a:gd name="T86" fmla="*/ 3465 w 3589"/>
                <a:gd name="T87" fmla="*/ 1126 h 2230"/>
                <a:gd name="T88" fmla="*/ 3542 w 3589"/>
                <a:gd name="T89" fmla="*/ 965 h 2230"/>
                <a:gd name="T90" fmla="*/ 3588 w 3589"/>
                <a:gd name="T91" fmla="*/ 751 h 2230"/>
                <a:gd name="T92" fmla="*/ 3584 w 3589"/>
                <a:gd name="T93" fmla="*/ 648 h 2230"/>
                <a:gd name="T94" fmla="*/ 3521 w 3589"/>
                <a:gd name="T95" fmla="*/ 451 h 2230"/>
                <a:gd name="T96" fmla="*/ 3390 w 3589"/>
                <a:gd name="T97" fmla="*/ 287 h 2230"/>
                <a:gd name="T98" fmla="*/ 3201 w 3589"/>
                <a:gd name="T99" fmla="*/ 158 h 2230"/>
                <a:gd name="T100" fmla="*/ 3087 w 3589"/>
                <a:gd name="T101" fmla="*/ 107 h 2230"/>
                <a:gd name="T102" fmla="*/ 2962 w 3589"/>
                <a:gd name="T103" fmla="*/ 66 h 2230"/>
                <a:gd name="T104" fmla="*/ 2826 w 3589"/>
                <a:gd name="T105" fmla="*/ 35 h 2230"/>
                <a:gd name="T106" fmla="*/ 2680 w 3589"/>
                <a:gd name="T107" fmla="*/ 13 h 2230"/>
                <a:gd name="T108" fmla="*/ 2527 w 3589"/>
                <a:gd name="T109" fmla="*/ 2 h 22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89"/>
                <a:gd name="T166" fmla="*/ 0 h 2230"/>
                <a:gd name="T167" fmla="*/ 3589 w 3589"/>
                <a:gd name="T168" fmla="*/ 2230 h 22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89" h="2230">
                  <a:moveTo>
                    <a:pt x="2447" y="0"/>
                  </a:moveTo>
                  <a:lnTo>
                    <a:pt x="2365" y="0"/>
                  </a:lnTo>
                  <a:lnTo>
                    <a:pt x="2282" y="4"/>
                  </a:lnTo>
                  <a:lnTo>
                    <a:pt x="2198" y="10"/>
                  </a:lnTo>
                  <a:lnTo>
                    <a:pt x="2112" y="18"/>
                  </a:lnTo>
                  <a:lnTo>
                    <a:pt x="2025" y="30"/>
                  </a:lnTo>
                  <a:lnTo>
                    <a:pt x="1937" y="44"/>
                  </a:lnTo>
                  <a:lnTo>
                    <a:pt x="1848" y="60"/>
                  </a:lnTo>
                  <a:lnTo>
                    <a:pt x="1758" y="80"/>
                  </a:lnTo>
                  <a:lnTo>
                    <a:pt x="1668" y="102"/>
                  </a:lnTo>
                  <a:lnTo>
                    <a:pt x="1577" y="127"/>
                  </a:lnTo>
                  <a:lnTo>
                    <a:pt x="1486" y="155"/>
                  </a:lnTo>
                  <a:lnTo>
                    <a:pt x="1395" y="186"/>
                  </a:lnTo>
                  <a:lnTo>
                    <a:pt x="1307" y="218"/>
                  </a:lnTo>
                  <a:lnTo>
                    <a:pt x="1220" y="253"/>
                  </a:lnTo>
                  <a:lnTo>
                    <a:pt x="1136" y="289"/>
                  </a:lnTo>
                  <a:lnTo>
                    <a:pt x="1054" y="327"/>
                  </a:lnTo>
                  <a:lnTo>
                    <a:pt x="974" y="367"/>
                  </a:lnTo>
                  <a:lnTo>
                    <a:pt x="897" y="409"/>
                  </a:lnTo>
                  <a:lnTo>
                    <a:pt x="822" y="452"/>
                  </a:lnTo>
                  <a:lnTo>
                    <a:pt x="750" y="496"/>
                  </a:lnTo>
                  <a:lnTo>
                    <a:pt x="680" y="542"/>
                  </a:lnTo>
                  <a:lnTo>
                    <a:pt x="614" y="589"/>
                  </a:lnTo>
                  <a:lnTo>
                    <a:pt x="550" y="637"/>
                  </a:lnTo>
                  <a:lnTo>
                    <a:pt x="489" y="686"/>
                  </a:lnTo>
                  <a:lnTo>
                    <a:pt x="432" y="736"/>
                  </a:lnTo>
                  <a:lnTo>
                    <a:pt x="377" y="786"/>
                  </a:lnTo>
                  <a:lnTo>
                    <a:pt x="326" y="838"/>
                  </a:lnTo>
                  <a:lnTo>
                    <a:pt x="278" y="890"/>
                  </a:lnTo>
                  <a:lnTo>
                    <a:pt x="234" y="943"/>
                  </a:lnTo>
                  <a:lnTo>
                    <a:pt x="193" y="996"/>
                  </a:lnTo>
                  <a:lnTo>
                    <a:pt x="156" y="1049"/>
                  </a:lnTo>
                  <a:lnTo>
                    <a:pt x="122" y="1103"/>
                  </a:lnTo>
                  <a:lnTo>
                    <a:pt x="93" y="1157"/>
                  </a:lnTo>
                  <a:lnTo>
                    <a:pt x="45" y="1264"/>
                  </a:lnTo>
                  <a:lnTo>
                    <a:pt x="14" y="1372"/>
                  </a:lnTo>
                  <a:lnTo>
                    <a:pt x="0" y="1478"/>
                  </a:lnTo>
                  <a:lnTo>
                    <a:pt x="0" y="1530"/>
                  </a:lnTo>
                  <a:lnTo>
                    <a:pt x="4" y="1581"/>
                  </a:lnTo>
                  <a:lnTo>
                    <a:pt x="26" y="1682"/>
                  </a:lnTo>
                  <a:lnTo>
                    <a:pt x="67" y="1777"/>
                  </a:lnTo>
                  <a:lnTo>
                    <a:pt x="124" y="1864"/>
                  </a:lnTo>
                  <a:lnTo>
                    <a:pt x="198" y="1942"/>
                  </a:lnTo>
                  <a:lnTo>
                    <a:pt x="285" y="2011"/>
                  </a:lnTo>
                  <a:lnTo>
                    <a:pt x="387" y="2071"/>
                  </a:lnTo>
                  <a:lnTo>
                    <a:pt x="442" y="2098"/>
                  </a:lnTo>
                  <a:lnTo>
                    <a:pt x="501" y="2122"/>
                  </a:lnTo>
                  <a:lnTo>
                    <a:pt x="562" y="2143"/>
                  </a:lnTo>
                  <a:lnTo>
                    <a:pt x="626" y="2163"/>
                  </a:lnTo>
                  <a:lnTo>
                    <a:pt x="693" y="2180"/>
                  </a:lnTo>
                  <a:lnTo>
                    <a:pt x="762" y="2194"/>
                  </a:lnTo>
                  <a:lnTo>
                    <a:pt x="834" y="2206"/>
                  </a:lnTo>
                  <a:lnTo>
                    <a:pt x="907" y="2216"/>
                  </a:lnTo>
                  <a:lnTo>
                    <a:pt x="983" y="2223"/>
                  </a:lnTo>
                  <a:lnTo>
                    <a:pt x="1061" y="2227"/>
                  </a:lnTo>
                  <a:lnTo>
                    <a:pt x="1141" y="2229"/>
                  </a:lnTo>
                  <a:lnTo>
                    <a:pt x="1222" y="2229"/>
                  </a:lnTo>
                  <a:lnTo>
                    <a:pt x="1305" y="2225"/>
                  </a:lnTo>
                  <a:lnTo>
                    <a:pt x="1390" y="2219"/>
                  </a:lnTo>
                  <a:lnTo>
                    <a:pt x="1476" y="2211"/>
                  </a:lnTo>
                  <a:lnTo>
                    <a:pt x="1563" y="2199"/>
                  </a:lnTo>
                  <a:lnTo>
                    <a:pt x="1651" y="2185"/>
                  </a:lnTo>
                  <a:lnTo>
                    <a:pt x="1740" y="2169"/>
                  </a:lnTo>
                  <a:lnTo>
                    <a:pt x="1829" y="2149"/>
                  </a:lnTo>
                  <a:lnTo>
                    <a:pt x="1920" y="2127"/>
                  </a:lnTo>
                  <a:lnTo>
                    <a:pt x="2011" y="2102"/>
                  </a:lnTo>
                  <a:lnTo>
                    <a:pt x="2102" y="2074"/>
                  </a:lnTo>
                  <a:lnTo>
                    <a:pt x="2193" y="2043"/>
                  </a:lnTo>
                  <a:lnTo>
                    <a:pt x="2281" y="2011"/>
                  </a:lnTo>
                  <a:lnTo>
                    <a:pt x="2368" y="1976"/>
                  </a:lnTo>
                  <a:lnTo>
                    <a:pt x="2452" y="1940"/>
                  </a:lnTo>
                  <a:lnTo>
                    <a:pt x="2534" y="1901"/>
                  </a:lnTo>
                  <a:lnTo>
                    <a:pt x="2614" y="1862"/>
                  </a:lnTo>
                  <a:lnTo>
                    <a:pt x="2691" y="1820"/>
                  </a:lnTo>
                  <a:lnTo>
                    <a:pt x="2766" y="1777"/>
                  </a:lnTo>
                  <a:lnTo>
                    <a:pt x="2838" y="1733"/>
                  </a:lnTo>
                  <a:lnTo>
                    <a:pt x="2907" y="1687"/>
                  </a:lnTo>
                  <a:lnTo>
                    <a:pt x="2974" y="1640"/>
                  </a:lnTo>
                  <a:lnTo>
                    <a:pt x="3038" y="1592"/>
                  </a:lnTo>
                  <a:lnTo>
                    <a:pt x="3098" y="1543"/>
                  </a:lnTo>
                  <a:lnTo>
                    <a:pt x="3156" y="1493"/>
                  </a:lnTo>
                  <a:lnTo>
                    <a:pt x="3210" y="1443"/>
                  </a:lnTo>
                  <a:lnTo>
                    <a:pt x="3262" y="1391"/>
                  </a:lnTo>
                  <a:lnTo>
                    <a:pt x="3309" y="1339"/>
                  </a:lnTo>
                  <a:lnTo>
                    <a:pt x="3354" y="1286"/>
                  </a:lnTo>
                  <a:lnTo>
                    <a:pt x="3395" y="1233"/>
                  </a:lnTo>
                  <a:lnTo>
                    <a:pt x="3432" y="1180"/>
                  </a:lnTo>
                  <a:lnTo>
                    <a:pt x="3465" y="1126"/>
                  </a:lnTo>
                  <a:lnTo>
                    <a:pt x="3495" y="1072"/>
                  </a:lnTo>
                  <a:lnTo>
                    <a:pt x="3542" y="965"/>
                  </a:lnTo>
                  <a:lnTo>
                    <a:pt x="3574" y="857"/>
                  </a:lnTo>
                  <a:lnTo>
                    <a:pt x="3588" y="751"/>
                  </a:lnTo>
                  <a:lnTo>
                    <a:pt x="3588" y="699"/>
                  </a:lnTo>
                  <a:lnTo>
                    <a:pt x="3584" y="648"/>
                  </a:lnTo>
                  <a:lnTo>
                    <a:pt x="3561" y="547"/>
                  </a:lnTo>
                  <a:lnTo>
                    <a:pt x="3521" y="451"/>
                  </a:lnTo>
                  <a:lnTo>
                    <a:pt x="3463" y="365"/>
                  </a:lnTo>
                  <a:lnTo>
                    <a:pt x="3390" y="287"/>
                  </a:lnTo>
                  <a:lnTo>
                    <a:pt x="3303" y="218"/>
                  </a:lnTo>
                  <a:lnTo>
                    <a:pt x="3201" y="158"/>
                  </a:lnTo>
                  <a:lnTo>
                    <a:pt x="3146" y="131"/>
                  </a:lnTo>
                  <a:lnTo>
                    <a:pt x="3087" y="107"/>
                  </a:lnTo>
                  <a:lnTo>
                    <a:pt x="3026" y="86"/>
                  </a:lnTo>
                  <a:lnTo>
                    <a:pt x="2962" y="66"/>
                  </a:lnTo>
                  <a:lnTo>
                    <a:pt x="2895" y="49"/>
                  </a:lnTo>
                  <a:lnTo>
                    <a:pt x="2826" y="35"/>
                  </a:lnTo>
                  <a:lnTo>
                    <a:pt x="2754" y="23"/>
                  </a:lnTo>
                  <a:lnTo>
                    <a:pt x="2680" y="13"/>
                  </a:lnTo>
                  <a:lnTo>
                    <a:pt x="2604" y="6"/>
                  </a:lnTo>
                  <a:lnTo>
                    <a:pt x="2527" y="2"/>
                  </a:lnTo>
                  <a:lnTo>
                    <a:pt x="2447" y="0"/>
                  </a:lnTo>
                  <a:close/>
                </a:path>
              </a:pathLst>
            </a:custGeom>
            <a:solidFill>
              <a:srgbClr val="00008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42" name="Freeform 17">
              <a:extLst>
                <a:ext uri="{FF2B5EF4-FFF2-40B4-BE49-F238E27FC236}">
                  <a16:creationId xmlns:a16="http://schemas.microsoft.com/office/drawing/2014/main" xmlns="" id="{80EFA61E-2B3C-447D-886D-F63E9DA25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7" y="2370"/>
              <a:ext cx="2752" cy="1986"/>
            </a:xfrm>
            <a:custGeom>
              <a:avLst/>
              <a:gdLst>
                <a:gd name="T0" fmla="*/ 1781 w 2752"/>
                <a:gd name="T1" fmla="*/ 0 h 1986"/>
                <a:gd name="T2" fmla="*/ 1622 w 2752"/>
                <a:gd name="T3" fmla="*/ 11 h 1986"/>
                <a:gd name="T4" fmla="*/ 1458 w 2752"/>
                <a:gd name="T5" fmla="*/ 37 h 1986"/>
                <a:gd name="T6" fmla="*/ 1290 w 2752"/>
                <a:gd name="T7" fmla="*/ 76 h 1986"/>
                <a:gd name="T8" fmla="*/ 1121 w 2752"/>
                <a:gd name="T9" fmla="*/ 131 h 1986"/>
                <a:gd name="T10" fmla="*/ 952 w 2752"/>
                <a:gd name="T11" fmla="*/ 200 h 1986"/>
                <a:gd name="T12" fmla="*/ 793 w 2752"/>
                <a:gd name="T13" fmla="*/ 281 h 1986"/>
                <a:gd name="T14" fmla="*/ 646 w 2752"/>
                <a:gd name="T15" fmla="*/ 370 h 1986"/>
                <a:gd name="T16" fmla="*/ 511 w 2752"/>
                <a:gd name="T17" fmla="*/ 467 h 1986"/>
                <a:gd name="T18" fmla="*/ 391 w 2752"/>
                <a:gd name="T19" fmla="*/ 571 h 1986"/>
                <a:gd name="T20" fmla="*/ 284 w 2752"/>
                <a:gd name="T21" fmla="*/ 680 h 1986"/>
                <a:gd name="T22" fmla="*/ 193 w 2752"/>
                <a:gd name="T23" fmla="*/ 794 h 1986"/>
                <a:gd name="T24" fmla="*/ 119 w 2752"/>
                <a:gd name="T25" fmla="*/ 910 h 1986"/>
                <a:gd name="T26" fmla="*/ 62 w 2752"/>
                <a:gd name="T27" fmla="*/ 1027 h 1986"/>
                <a:gd name="T28" fmla="*/ 23 w 2752"/>
                <a:gd name="T29" fmla="*/ 1145 h 1986"/>
                <a:gd name="T30" fmla="*/ 0 w 2752"/>
                <a:gd name="T31" fmla="*/ 1319 h 1986"/>
                <a:gd name="T32" fmla="*/ 25 w 2752"/>
                <a:gd name="T33" fmla="*/ 1486 h 1986"/>
                <a:gd name="T34" fmla="*/ 130 w 2752"/>
                <a:gd name="T35" fmla="*/ 1685 h 1986"/>
                <a:gd name="T36" fmla="*/ 306 w 2752"/>
                <a:gd name="T37" fmla="*/ 1836 h 1986"/>
                <a:gd name="T38" fmla="*/ 417 w 2752"/>
                <a:gd name="T39" fmla="*/ 1892 h 1986"/>
                <a:gd name="T40" fmla="*/ 540 w 2752"/>
                <a:gd name="T41" fmla="*/ 1935 h 1986"/>
                <a:gd name="T42" fmla="*/ 674 w 2752"/>
                <a:gd name="T43" fmla="*/ 1966 h 1986"/>
                <a:gd name="T44" fmla="*/ 819 w 2752"/>
                <a:gd name="T45" fmla="*/ 1982 h 1986"/>
                <a:gd name="T46" fmla="*/ 971 w 2752"/>
                <a:gd name="T47" fmla="*/ 1985 h 1986"/>
                <a:gd name="T48" fmla="*/ 1130 w 2752"/>
                <a:gd name="T49" fmla="*/ 1974 h 1986"/>
                <a:gd name="T50" fmla="*/ 1294 w 2752"/>
                <a:gd name="T51" fmla="*/ 1949 h 1986"/>
                <a:gd name="T52" fmla="*/ 1462 w 2752"/>
                <a:gd name="T53" fmla="*/ 1909 h 1986"/>
                <a:gd name="T54" fmla="*/ 1631 w 2752"/>
                <a:gd name="T55" fmla="*/ 1854 h 1986"/>
                <a:gd name="T56" fmla="*/ 1800 w 2752"/>
                <a:gd name="T57" fmla="*/ 1785 h 1986"/>
                <a:gd name="T58" fmla="*/ 1959 w 2752"/>
                <a:gd name="T59" fmla="*/ 1705 h 1986"/>
                <a:gd name="T60" fmla="*/ 2106 w 2752"/>
                <a:gd name="T61" fmla="*/ 1616 h 1986"/>
                <a:gd name="T62" fmla="*/ 2241 w 2752"/>
                <a:gd name="T63" fmla="*/ 1518 h 1986"/>
                <a:gd name="T64" fmla="*/ 2361 w 2752"/>
                <a:gd name="T65" fmla="*/ 1414 h 1986"/>
                <a:gd name="T66" fmla="*/ 2468 w 2752"/>
                <a:gd name="T67" fmla="*/ 1305 h 1986"/>
                <a:gd name="T68" fmla="*/ 2559 w 2752"/>
                <a:gd name="T69" fmla="*/ 1192 h 1986"/>
                <a:gd name="T70" fmla="*/ 2633 w 2752"/>
                <a:gd name="T71" fmla="*/ 1076 h 1986"/>
                <a:gd name="T72" fmla="*/ 2690 w 2752"/>
                <a:gd name="T73" fmla="*/ 958 h 1986"/>
                <a:gd name="T74" fmla="*/ 2729 w 2752"/>
                <a:gd name="T75" fmla="*/ 840 h 1986"/>
                <a:gd name="T76" fmla="*/ 2752 w 2752"/>
                <a:gd name="T77" fmla="*/ 666 h 1986"/>
                <a:gd name="T78" fmla="*/ 2727 w 2752"/>
                <a:gd name="T79" fmla="*/ 499 h 1986"/>
                <a:gd name="T80" fmla="*/ 2622 w 2752"/>
                <a:gd name="T81" fmla="*/ 301 h 1986"/>
                <a:gd name="T82" fmla="*/ 2446 w 2752"/>
                <a:gd name="T83" fmla="*/ 150 h 1986"/>
                <a:gd name="T84" fmla="*/ 2335 w 2752"/>
                <a:gd name="T85" fmla="*/ 94 h 1986"/>
                <a:gd name="T86" fmla="*/ 2212 w 2752"/>
                <a:gd name="T87" fmla="*/ 50 h 1986"/>
                <a:gd name="T88" fmla="*/ 2078 w 2752"/>
                <a:gd name="T89" fmla="*/ 20 h 1986"/>
                <a:gd name="T90" fmla="*/ 1933 w 2752"/>
                <a:gd name="T91" fmla="*/ 3 h 19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52"/>
                <a:gd name="T139" fmla="*/ 0 h 1986"/>
                <a:gd name="T140" fmla="*/ 2752 w 2752"/>
                <a:gd name="T141" fmla="*/ 1986 h 19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52" h="1986">
                  <a:moveTo>
                    <a:pt x="1858" y="0"/>
                  </a:moveTo>
                  <a:lnTo>
                    <a:pt x="1781" y="0"/>
                  </a:lnTo>
                  <a:lnTo>
                    <a:pt x="1702" y="4"/>
                  </a:lnTo>
                  <a:lnTo>
                    <a:pt x="1622" y="11"/>
                  </a:lnTo>
                  <a:lnTo>
                    <a:pt x="1540" y="22"/>
                  </a:lnTo>
                  <a:lnTo>
                    <a:pt x="1458" y="37"/>
                  </a:lnTo>
                  <a:lnTo>
                    <a:pt x="1374" y="55"/>
                  </a:lnTo>
                  <a:lnTo>
                    <a:pt x="1290" y="76"/>
                  </a:lnTo>
                  <a:lnTo>
                    <a:pt x="1206" y="102"/>
                  </a:lnTo>
                  <a:lnTo>
                    <a:pt x="1121" y="131"/>
                  </a:lnTo>
                  <a:lnTo>
                    <a:pt x="1036" y="164"/>
                  </a:lnTo>
                  <a:lnTo>
                    <a:pt x="952" y="200"/>
                  </a:lnTo>
                  <a:lnTo>
                    <a:pt x="871" y="239"/>
                  </a:lnTo>
                  <a:lnTo>
                    <a:pt x="793" y="281"/>
                  </a:lnTo>
                  <a:lnTo>
                    <a:pt x="718" y="324"/>
                  </a:lnTo>
                  <a:lnTo>
                    <a:pt x="646" y="370"/>
                  </a:lnTo>
                  <a:lnTo>
                    <a:pt x="577" y="418"/>
                  </a:lnTo>
                  <a:lnTo>
                    <a:pt x="511" y="467"/>
                  </a:lnTo>
                  <a:lnTo>
                    <a:pt x="449" y="518"/>
                  </a:lnTo>
                  <a:lnTo>
                    <a:pt x="391" y="571"/>
                  </a:lnTo>
                  <a:lnTo>
                    <a:pt x="335" y="625"/>
                  </a:lnTo>
                  <a:lnTo>
                    <a:pt x="284" y="680"/>
                  </a:lnTo>
                  <a:lnTo>
                    <a:pt x="237" y="737"/>
                  </a:lnTo>
                  <a:lnTo>
                    <a:pt x="193" y="794"/>
                  </a:lnTo>
                  <a:lnTo>
                    <a:pt x="154" y="852"/>
                  </a:lnTo>
                  <a:lnTo>
                    <a:pt x="119" y="910"/>
                  </a:lnTo>
                  <a:lnTo>
                    <a:pt x="88" y="968"/>
                  </a:lnTo>
                  <a:lnTo>
                    <a:pt x="62" y="1027"/>
                  </a:lnTo>
                  <a:lnTo>
                    <a:pt x="40" y="1086"/>
                  </a:lnTo>
                  <a:lnTo>
                    <a:pt x="23" y="1145"/>
                  </a:lnTo>
                  <a:lnTo>
                    <a:pt x="3" y="1262"/>
                  </a:lnTo>
                  <a:lnTo>
                    <a:pt x="0" y="1319"/>
                  </a:lnTo>
                  <a:lnTo>
                    <a:pt x="3" y="1376"/>
                  </a:lnTo>
                  <a:lnTo>
                    <a:pt x="25" y="1486"/>
                  </a:lnTo>
                  <a:lnTo>
                    <a:pt x="68" y="1591"/>
                  </a:lnTo>
                  <a:lnTo>
                    <a:pt x="130" y="1685"/>
                  </a:lnTo>
                  <a:lnTo>
                    <a:pt x="210" y="1766"/>
                  </a:lnTo>
                  <a:lnTo>
                    <a:pt x="306" y="1836"/>
                  </a:lnTo>
                  <a:lnTo>
                    <a:pt x="360" y="1865"/>
                  </a:lnTo>
                  <a:lnTo>
                    <a:pt x="417" y="1892"/>
                  </a:lnTo>
                  <a:lnTo>
                    <a:pt x="477" y="1915"/>
                  </a:lnTo>
                  <a:lnTo>
                    <a:pt x="540" y="1935"/>
                  </a:lnTo>
                  <a:lnTo>
                    <a:pt x="606" y="1952"/>
                  </a:lnTo>
                  <a:lnTo>
                    <a:pt x="674" y="1966"/>
                  </a:lnTo>
                  <a:lnTo>
                    <a:pt x="745" y="1976"/>
                  </a:lnTo>
                  <a:lnTo>
                    <a:pt x="819" y="1982"/>
                  </a:lnTo>
                  <a:lnTo>
                    <a:pt x="894" y="1985"/>
                  </a:lnTo>
                  <a:lnTo>
                    <a:pt x="971" y="1985"/>
                  </a:lnTo>
                  <a:lnTo>
                    <a:pt x="1050" y="1981"/>
                  </a:lnTo>
                  <a:lnTo>
                    <a:pt x="1130" y="1974"/>
                  </a:lnTo>
                  <a:lnTo>
                    <a:pt x="1212" y="1963"/>
                  </a:lnTo>
                  <a:lnTo>
                    <a:pt x="1294" y="1949"/>
                  </a:lnTo>
                  <a:lnTo>
                    <a:pt x="1378" y="1931"/>
                  </a:lnTo>
                  <a:lnTo>
                    <a:pt x="1462" y="1909"/>
                  </a:lnTo>
                  <a:lnTo>
                    <a:pt x="1546" y="1883"/>
                  </a:lnTo>
                  <a:lnTo>
                    <a:pt x="1631" y="1854"/>
                  </a:lnTo>
                  <a:lnTo>
                    <a:pt x="1716" y="1821"/>
                  </a:lnTo>
                  <a:lnTo>
                    <a:pt x="1800" y="1785"/>
                  </a:lnTo>
                  <a:lnTo>
                    <a:pt x="1881" y="1746"/>
                  </a:lnTo>
                  <a:lnTo>
                    <a:pt x="1959" y="1705"/>
                  </a:lnTo>
                  <a:lnTo>
                    <a:pt x="2034" y="1661"/>
                  </a:lnTo>
                  <a:lnTo>
                    <a:pt x="2106" y="1616"/>
                  </a:lnTo>
                  <a:lnTo>
                    <a:pt x="2175" y="1568"/>
                  </a:lnTo>
                  <a:lnTo>
                    <a:pt x="2241" y="1518"/>
                  </a:lnTo>
                  <a:lnTo>
                    <a:pt x="2303" y="1467"/>
                  </a:lnTo>
                  <a:lnTo>
                    <a:pt x="2361" y="1414"/>
                  </a:lnTo>
                  <a:lnTo>
                    <a:pt x="2417" y="1360"/>
                  </a:lnTo>
                  <a:lnTo>
                    <a:pt x="2468" y="1305"/>
                  </a:lnTo>
                  <a:lnTo>
                    <a:pt x="2515" y="1249"/>
                  </a:lnTo>
                  <a:lnTo>
                    <a:pt x="2559" y="1192"/>
                  </a:lnTo>
                  <a:lnTo>
                    <a:pt x="2598" y="1134"/>
                  </a:lnTo>
                  <a:lnTo>
                    <a:pt x="2633" y="1076"/>
                  </a:lnTo>
                  <a:lnTo>
                    <a:pt x="2664" y="1017"/>
                  </a:lnTo>
                  <a:lnTo>
                    <a:pt x="2690" y="958"/>
                  </a:lnTo>
                  <a:lnTo>
                    <a:pt x="2712" y="899"/>
                  </a:lnTo>
                  <a:lnTo>
                    <a:pt x="2729" y="840"/>
                  </a:lnTo>
                  <a:lnTo>
                    <a:pt x="2749" y="724"/>
                  </a:lnTo>
                  <a:lnTo>
                    <a:pt x="2752" y="666"/>
                  </a:lnTo>
                  <a:lnTo>
                    <a:pt x="2749" y="610"/>
                  </a:lnTo>
                  <a:lnTo>
                    <a:pt x="2727" y="499"/>
                  </a:lnTo>
                  <a:lnTo>
                    <a:pt x="2684" y="394"/>
                  </a:lnTo>
                  <a:lnTo>
                    <a:pt x="2622" y="301"/>
                  </a:lnTo>
                  <a:lnTo>
                    <a:pt x="2542" y="219"/>
                  </a:lnTo>
                  <a:lnTo>
                    <a:pt x="2446" y="150"/>
                  </a:lnTo>
                  <a:lnTo>
                    <a:pt x="2392" y="120"/>
                  </a:lnTo>
                  <a:lnTo>
                    <a:pt x="2335" y="94"/>
                  </a:lnTo>
                  <a:lnTo>
                    <a:pt x="2275" y="70"/>
                  </a:lnTo>
                  <a:lnTo>
                    <a:pt x="2212" y="50"/>
                  </a:lnTo>
                  <a:lnTo>
                    <a:pt x="2146" y="33"/>
                  </a:lnTo>
                  <a:lnTo>
                    <a:pt x="2078" y="20"/>
                  </a:lnTo>
                  <a:lnTo>
                    <a:pt x="2006" y="10"/>
                  </a:lnTo>
                  <a:lnTo>
                    <a:pt x="1933" y="3"/>
                  </a:lnTo>
                  <a:lnTo>
                    <a:pt x="1858" y="0"/>
                  </a:lnTo>
                  <a:close/>
                </a:path>
              </a:pathLst>
            </a:custGeom>
            <a:solidFill>
              <a:srgbClr val="0033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43" name="Freeform 16">
              <a:extLst>
                <a:ext uri="{FF2B5EF4-FFF2-40B4-BE49-F238E27FC236}">
                  <a16:creationId xmlns:a16="http://schemas.microsoft.com/office/drawing/2014/main" xmlns="" id="{4ECE1E24-50A1-4737-980C-FCE9904EA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" y="3046"/>
              <a:ext cx="3268" cy="2667"/>
            </a:xfrm>
            <a:custGeom>
              <a:avLst/>
              <a:gdLst>
                <a:gd name="T0" fmla="*/ 3203 w 3762"/>
                <a:gd name="T1" fmla="*/ 8 h 2848"/>
                <a:gd name="T2" fmla="*/ 3076 w 3762"/>
                <a:gd name="T3" fmla="*/ 29 h 2848"/>
                <a:gd name="T4" fmla="*/ 2940 w 3762"/>
                <a:gd name="T5" fmla="*/ 61 h 2848"/>
                <a:gd name="T6" fmla="*/ 2796 w 3762"/>
                <a:gd name="T7" fmla="*/ 103 h 2848"/>
                <a:gd name="T8" fmla="*/ 2644 w 3762"/>
                <a:gd name="T9" fmla="*/ 157 h 2848"/>
                <a:gd name="T10" fmla="*/ 2485 w 3762"/>
                <a:gd name="T11" fmla="*/ 221 h 2848"/>
                <a:gd name="T12" fmla="*/ 2321 w 3762"/>
                <a:gd name="T13" fmla="*/ 295 h 2848"/>
                <a:gd name="T14" fmla="*/ 2152 w 3762"/>
                <a:gd name="T15" fmla="*/ 379 h 2848"/>
                <a:gd name="T16" fmla="*/ 1980 w 3762"/>
                <a:gd name="T17" fmla="*/ 473 h 2848"/>
                <a:gd name="T18" fmla="*/ 1804 w 3762"/>
                <a:gd name="T19" fmla="*/ 576 h 2848"/>
                <a:gd name="T20" fmla="*/ 1627 w 3762"/>
                <a:gd name="T21" fmla="*/ 688 h 2848"/>
                <a:gd name="T22" fmla="*/ 1449 w 3762"/>
                <a:gd name="T23" fmla="*/ 809 h 2848"/>
                <a:gd name="T24" fmla="*/ 1275 w 3762"/>
                <a:gd name="T25" fmla="*/ 935 h 2848"/>
                <a:gd name="T26" fmla="*/ 1109 w 3762"/>
                <a:gd name="T27" fmla="*/ 1064 h 2848"/>
                <a:gd name="T28" fmla="*/ 952 w 3762"/>
                <a:gd name="T29" fmla="*/ 1194 h 2848"/>
                <a:gd name="T30" fmla="*/ 806 w 3762"/>
                <a:gd name="T31" fmla="*/ 1325 h 2848"/>
                <a:gd name="T32" fmla="*/ 669 w 3762"/>
                <a:gd name="T33" fmla="*/ 1455 h 2848"/>
                <a:gd name="T34" fmla="*/ 544 w 3762"/>
                <a:gd name="T35" fmla="*/ 1584 h 2848"/>
                <a:gd name="T36" fmla="*/ 429 w 3762"/>
                <a:gd name="T37" fmla="*/ 1711 h 2848"/>
                <a:gd name="T38" fmla="*/ 327 w 3762"/>
                <a:gd name="T39" fmla="*/ 1836 h 2848"/>
                <a:gd name="T40" fmla="*/ 238 w 3762"/>
                <a:gd name="T41" fmla="*/ 1957 h 2848"/>
                <a:gd name="T42" fmla="*/ 162 w 3762"/>
                <a:gd name="T43" fmla="*/ 2074 h 2848"/>
                <a:gd name="T44" fmla="*/ 100 w 3762"/>
                <a:gd name="T45" fmla="*/ 2186 h 2848"/>
                <a:gd name="T46" fmla="*/ 19 w 3762"/>
                <a:gd name="T47" fmla="*/ 2392 h 2848"/>
                <a:gd name="T48" fmla="*/ 0 w 3762"/>
                <a:gd name="T49" fmla="*/ 2527 h 2848"/>
                <a:gd name="T50" fmla="*/ 17 w 3762"/>
                <a:gd name="T51" fmla="*/ 2643 h 2848"/>
                <a:gd name="T52" fmla="*/ 100 w 3762"/>
                <a:gd name="T53" fmla="*/ 2761 h 2848"/>
                <a:gd name="T54" fmla="*/ 244 w 3762"/>
                <a:gd name="T55" fmla="*/ 2829 h 2848"/>
                <a:gd name="T56" fmla="*/ 388 w 3762"/>
                <a:gd name="T57" fmla="*/ 2847 h 2848"/>
                <a:gd name="T58" fmla="*/ 558 w 3762"/>
                <a:gd name="T59" fmla="*/ 2839 h 2848"/>
                <a:gd name="T60" fmla="*/ 684 w 3762"/>
                <a:gd name="T61" fmla="*/ 2818 h 2848"/>
                <a:gd name="T62" fmla="*/ 820 w 3762"/>
                <a:gd name="T63" fmla="*/ 2786 h 2848"/>
                <a:gd name="T64" fmla="*/ 964 w 3762"/>
                <a:gd name="T65" fmla="*/ 2744 h 2848"/>
                <a:gd name="T66" fmla="*/ 1116 w 3762"/>
                <a:gd name="T67" fmla="*/ 2690 h 2848"/>
                <a:gd name="T68" fmla="*/ 1275 w 3762"/>
                <a:gd name="T69" fmla="*/ 2626 h 2848"/>
                <a:gd name="T70" fmla="*/ 1439 w 3762"/>
                <a:gd name="T71" fmla="*/ 2552 h 2848"/>
                <a:gd name="T72" fmla="*/ 1608 w 3762"/>
                <a:gd name="T73" fmla="*/ 2468 h 2848"/>
                <a:gd name="T74" fmla="*/ 1781 w 3762"/>
                <a:gd name="T75" fmla="*/ 2374 h 2848"/>
                <a:gd name="T76" fmla="*/ 1956 w 3762"/>
                <a:gd name="T77" fmla="*/ 2271 h 2848"/>
                <a:gd name="T78" fmla="*/ 2133 w 3762"/>
                <a:gd name="T79" fmla="*/ 2159 h 2848"/>
                <a:gd name="T80" fmla="*/ 2312 w 3762"/>
                <a:gd name="T81" fmla="*/ 2038 h 2848"/>
                <a:gd name="T82" fmla="*/ 2486 w 3762"/>
                <a:gd name="T83" fmla="*/ 1912 h 2848"/>
                <a:gd name="T84" fmla="*/ 2652 w 3762"/>
                <a:gd name="T85" fmla="*/ 1783 h 2848"/>
                <a:gd name="T86" fmla="*/ 2808 w 3762"/>
                <a:gd name="T87" fmla="*/ 1653 h 2848"/>
                <a:gd name="T88" fmla="*/ 2955 w 3762"/>
                <a:gd name="T89" fmla="*/ 1522 h 2848"/>
                <a:gd name="T90" fmla="*/ 3091 w 3762"/>
                <a:gd name="T91" fmla="*/ 1392 h 2848"/>
                <a:gd name="T92" fmla="*/ 3217 w 3762"/>
                <a:gd name="T93" fmla="*/ 1263 h 2848"/>
                <a:gd name="T94" fmla="*/ 3331 w 3762"/>
                <a:gd name="T95" fmla="*/ 1136 h 2848"/>
                <a:gd name="T96" fmla="*/ 3433 w 3762"/>
                <a:gd name="T97" fmla="*/ 1011 h 2848"/>
                <a:gd name="T98" fmla="*/ 3522 w 3762"/>
                <a:gd name="T99" fmla="*/ 890 h 2848"/>
                <a:gd name="T100" fmla="*/ 3598 w 3762"/>
                <a:gd name="T101" fmla="*/ 773 h 2848"/>
                <a:gd name="T102" fmla="*/ 3660 w 3762"/>
                <a:gd name="T103" fmla="*/ 661 h 2848"/>
                <a:gd name="T104" fmla="*/ 3741 w 3762"/>
                <a:gd name="T105" fmla="*/ 455 h 2848"/>
                <a:gd name="T106" fmla="*/ 3761 w 3762"/>
                <a:gd name="T107" fmla="*/ 320 h 2848"/>
                <a:gd name="T108" fmla="*/ 3743 w 3762"/>
                <a:gd name="T109" fmla="*/ 204 h 2848"/>
                <a:gd name="T110" fmla="*/ 3660 w 3762"/>
                <a:gd name="T111" fmla="*/ 86 h 2848"/>
                <a:gd name="T112" fmla="*/ 3516 w 3762"/>
                <a:gd name="T113" fmla="*/ 18 h 2848"/>
                <a:gd name="T114" fmla="*/ 3319 w 3762"/>
                <a:gd name="T115" fmla="*/ 0 h 28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62"/>
                <a:gd name="T175" fmla="*/ 0 h 2848"/>
                <a:gd name="T176" fmla="*/ 3762 w 3762"/>
                <a:gd name="T177" fmla="*/ 2848 h 28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62" h="2848">
                  <a:moveTo>
                    <a:pt x="3319" y="0"/>
                  </a:moveTo>
                  <a:lnTo>
                    <a:pt x="3203" y="8"/>
                  </a:lnTo>
                  <a:lnTo>
                    <a:pt x="3141" y="17"/>
                  </a:lnTo>
                  <a:lnTo>
                    <a:pt x="3076" y="29"/>
                  </a:lnTo>
                  <a:lnTo>
                    <a:pt x="3009" y="43"/>
                  </a:lnTo>
                  <a:lnTo>
                    <a:pt x="2940" y="61"/>
                  </a:lnTo>
                  <a:lnTo>
                    <a:pt x="2869" y="81"/>
                  </a:lnTo>
                  <a:lnTo>
                    <a:pt x="2796" y="103"/>
                  </a:lnTo>
                  <a:lnTo>
                    <a:pt x="2721" y="129"/>
                  </a:lnTo>
                  <a:lnTo>
                    <a:pt x="2644" y="157"/>
                  </a:lnTo>
                  <a:lnTo>
                    <a:pt x="2565" y="188"/>
                  </a:lnTo>
                  <a:lnTo>
                    <a:pt x="2485" y="221"/>
                  </a:lnTo>
                  <a:lnTo>
                    <a:pt x="2404" y="257"/>
                  </a:lnTo>
                  <a:lnTo>
                    <a:pt x="2321" y="295"/>
                  </a:lnTo>
                  <a:lnTo>
                    <a:pt x="2237" y="336"/>
                  </a:lnTo>
                  <a:lnTo>
                    <a:pt x="2152" y="379"/>
                  </a:lnTo>
                  <a:lnTo>
                    <a:pt x="2066" y="425"/>
                  </a:lnTo>
                  <a:lnTo>
                    <a:pt x="1980" y="473"/>
                  </a:lnTo>
                  <a:lnTo>
                    <a:pt x="1892" y="523"/>
                  </a:lnTo>
                  <a:lnTo>
                    <a:pt x="1804" y="576"/>
                  </a:lnTo>
                  <a:lnTo>
                    <a:pt x="1716" y="631"/>
                  </a:lnTo>
                  <a:lnTo>
                    <a:pt x="1627" y="688"/>
                  </a:lnTo>
                  <a:lnTo>
                    <a:pt x="1538" y="747"/>
                  </a:lnTo>
                  <a:lnTo>
                    <a:pt x="1449" y="809"/>
                  </a:lnTo>
                  <a:lnTo>
                    <a:pt x="1361" y="872"/>
                  </a:lnTo>
                  <a:lnTo>
                    <a:pt x="1275" y="935"/>
                  </a:lnTo>
                  <a:lnTo>
                    <a:pt x="1191" y="1000"/>
                  </a:lnTo>
                  <a:lnTo>
                    <a:pt x="1109" y="1064"/>
                  </a:lnTo>
                  <a:lnTo>
                    <a:pt x="1029" y="1129"/>
                  </a:lnTo>
                  <a:lnTo>
                    <a:pt x="952" y="1194"/>
                  </a:lnTo>
                  <a:lnTo>
                    <a:pt x="878" y="1259"/>
                  </a:lnTo>
                  <a:lnTo>
                    <a:pt x="806" y="1325"/>
                  </a:lnTo>
                  <a:lnTo>
                    <a:pt x="736" y="1390"/>
                  </a:lnTo>
                  <a:lnTo>
                    <a:pt x="669" y="1455"/>
                  </a:lnTo>
                  <a:lnTo>
                    <a:pt x="605" y="1520"/>
                  </a:lnTo>
                  <a:lnTo>
                    <a:pt x="544" y="1584"/>
                  </a:lnTo>
                  <a:lnTo>
                    <a:pt x="485" y="1648"/>
                  </a:lnTo>
                  <a:lnTo>
                    <a:pt x="429" y="1711"/>
                  </a:lnTo>
                  <a:lnTo>
                    <a:pt x="377" y="1774"/>
                  </a:lnTo>
                  <a:lnTo>
                    <a:pt x="327" y="1836"/>
                  </a:lnTo>
                  <a:lnTo>
                    <a:pt x="281" y="1897"/>
                  </a:lnTo>
                  <a:lnTo>
                    <a:pt x="238" y="1957"/>
                  </a:lnTo>
                  <a:lnTo>
                    <a:pt x="198" y="2016"/>
                  </a:lnTo>
                  <a:lnTo>
                    <a:pt x="162" y="2074"/>
                  </a:lnTo>
                  <a:lnTo>
                    <a:pt x="129" y="2131"/>
                  </a:lnTo>
                  <a:lnTo>
                    <a:pt x="100" y="2186"/>
                  </a:lnTo>
                  <a:lnTo>
                    <a:pt x="52" y="2293"/>
                  </a:lnTo>
                  <a:lnTo>
                    <a:pt x="19" y="2392"/>
                  </a:lnTo>
                  <a:lnTo>
                    <a:pt x="2" y="2484"/>
                  </a:lnTo>
                  <a:lnTo>
                    <a:pt x="0" y="2527"/>
                  </a:lnTo>
                  <a:lnTo>
                    <a:pt x="1" y="2568"/>
                  </a:lnTo>
                  <a:lnTo>
                    <a:pt x="17" y="2643"/>
                  </a:lnTo>
                  <a:lnTo>
                    <a:pt x="50" y="2708"/>
                  </a:lnTo>
                  <a:lnTo>
                    <a:pt x="100" y="2761"/>
                  </a:lnTo>
                  <a:lnTo>
                    <a:pt x="165" y="2802"/>
                  </a:lnTo>
                  <a:lnTo>
                    <a:pt x="244" y="2829"/>
                  </a:lnTo>
                  <a:lnTo>
                    <a:pt x="337" y="2844"/>
                  </a:lnTo>
                  <a:lnTo>
                    <a:pt x="388" y="2847"/>
                  </a:lnTo>
                  <a:lnTo>
                    <a:pt x="442" y="2847"/>
                  </a:lnTo>
                  <a:lnTo>
                    <a:pt x="558" y="2839"/>
                  </a:lnTo>
                  <a:lnTo>
                    <a:pt x="620" y="2830"/>
                  </a:lnTo>
                  <a:lnTo>
                    <a:pt x="684" y="2818"/>
                  </a:lnTo>
                  <a:lnTo>
                    <a:pt x="751" y="2804"/>
                  </a:lnTo>
                  <a:lnTo>
                    <a:pt x="820" y="2786"/>
                  </a:lnTo>
                  <a:lnTo>
                    <a:pt x="891" y="2766"/>
                  </a:lnTo>
                  <a:lnTo>
                    <a:pt x="964" y="2744"/>
                  </a:lnTo>
                  <a:lnTo>
                    <a:pt x="1040" y="2718"/>
                  </a:lnTo>
                  <a:lnTo>
                    <a:pt x="1116" y="2690"/>
                  </a:lnTo>
                  <a:lnTo>
                    <a:pt x="1195" y="2659"/>
                  </a:lnTo>
                  <a:lnTo>
                    <a:pt x="1275" y="2626"/>
                  </a:lnTo>
                  <a:lnTo>
                    <a:pt x="1356" y="2590"/>
                  </a:lnTo>
                  <a:lnTo>
                    <a:pt x="1439" y="2552"/>
                  </a:lnTo>
                  <a:lnTo>
                    <a:pt x="1523" y="2511"/>
                  </a:lnTo>
                  <a:lnTo>
                    <a:pt x="1608" y="2468"/>
                  </a:lnTo>
                  <a:lnTo>
                    <a:pt x="1694" y="2422"/>
                  </a:lnTo>
                  <a:lnTo>
                    <a:pt x="1781" y="2374"/>
                  </a:lnTo>
                  <a:lnTo>
                    <a:pt x="1868" y="2324"/>
                  </a:lnTo>
                  <a:lnTo>
                    <a:pt x="1956" y="2271"/>
                  </a:lnTo>
                  <a:lnTo>
                    <a:pt x="2045" y="2216"/>
                  </a:lnTo>
                  <a:lnTo>
                    <a:pt x="2133" y="2159"/>
                  </a:lnTo>
                  <a:lnTo>
                    <a:pt x="2222" y="2100"/>
                  </a:lnTo>
                  <a:lnTo>
                    <a:pt x="2312" y="2038"/>
                  </a:lnTo>
                  <a:lnTo>
                    <a:pt x="2400" y="1975"/>
                  </a:lnTo>
                  <a:lnTo>
                    <a:pt x="2486" y="1912"/>
                  </a:lnTo>
                  <a:lnTo>
                    <a:pt x="2570" y="1847"/>
                  </a:lnTo>
                  <a:lnTo>
                    <a:pt x="2652" y="1783"/>
                  </a:lnTo>
                  <a:lnTo>
                    <a:pt x="2731" y="1718"/>
                  </a:lnTo>
                  <a:lnTo>
                    <a:pt x="2808" y="1653"/>
                  </a:lnTo>
                  <a:lnTo>
                    <a:pt x="2883" y="1588"/>
                  </a:lnTo>
                  <a:lnTo>
                    <a:pt x="2955" y="1522"/>
                  </a:lnTo>
                  <a:lnTo>
                    <a:pt x="3024" y="1457"/>
                  </a:lnTo>
                  <a:lnTo>
                    <a:pt x="3091" y="1392"/>
                  </a:lnTo>
                  <a:lnTo>
                    <a:pt x="3156" y="1327"/>
                  </a:lnTo>
                  <a:lnTo>
                    <a:pt x="3217" y="1263"/>
                  </a:lnTo>
                  <a:lnTo>
                    <a:pt x="3275" y="1199"/>
                  </a:lnTo>
                  <a:lnTo>
                    <a:pt x="3331" y="1136"/>
                  </a:lnTo>
                  <a:lnTo>
                    <a:pt x="3383" y="1073"/>
                  </a:lnTo>
                  <a:lnTo>
                    <a:pt x="3433" y="1011"/>
                  </a:lnTo>
                  <a:lnTo>
                    <a:pt x="3479" y="950"/>
                  </a:lnTo>
                  <a:lnTo>
                    <a:pt x="3522" y="890"/>
                  </a:lnTo>
                  <a:lnTo>
                    <a:pt x="3562" y="831"/>
                  </a:lnTo>
                  <a:lnTo>
                    <a:pt x="3598" y="773"/>
                  </a:lnTo>
                  <a:lnTo>
                    <a:pt x="3631" y="716"/>
                  </a:lnTo>
                  <a:lnTo>
                    <a:pt x="3660" y="661"/>
                  </a:lnTo>
                  <a:lnTo>
                    <a:pt x="3708" y="555"/>
                  </a:lnTo>
                  <a:lnTo>
                    <a:pt x="3741" y="455"/>
                  </a:lnTo>
                  <a:lnTo>
                    <a:pt x="3758" y="363"/>
                  </a:lnTo>
                  <a:lnTo>
                    <a:pt x="3761" y="320"/>
                  </a:lnTo>
                  <a:lnTo>
                    <a:pt x="3759" y="279"/>
                  </a:lnTo>
                  <a:lnTo>
                    <a:pt x="3743" y="204"/>
                  </a:lnTo>
                  <a:lnTo>
                    <a:pt x="3710" y="139"/>
                  </a:lnTo>
                  <a:lnTo>
                    <a:pt x="3660" y="86"/>
                  </a:lnTo>
                  <a:lnTo>
                    <a:pt x="3595" y="45"/>
                  </a:lnTo>
                  <a:lnTo>
                    <a:pt x="3516" y="18"/>
                  </a:lnTo>
                  <a:lnTo>
                    <a:pt x="3424" y="3"/>
                  </a:lnTo>
                  <a:lnTo>
                    <a:pt x="3319" y="0"/>
                  </a:lnTo>
                  <a:close/>
                </a:path>
              </a:pathLst>
            </a:custGeom>
            <a:solidFill>
              <a:srgbClr val="FF00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44" name="AutoShape 15">
              <a:extLst>
                <a:ext uri="{FF2B5EF4-FFF2-40B4-BE49-F238E27FC236}">
                  <a16:creationId xmlns:a16="http://schemas.microsoft.com/office/drawing/2014/main" xmlns="" id="{C18E7781-972D-4999-B933-EE5F81FB8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7" y="2143"/>
              <a:ext cx="3984" cy="4123"/>
            </a:xfrm>
            <a:custGeom>
              <a:avLst/>
              <a:gdLst>
                <a:gd name="T0" fmla="*/ 1480 w 3984"/>
                <a:gd name="T1" fmla="*/ 3364 h 4123"/>
                <a:gd name="T2" fmla="*/ 1452 w 3984"/>
                <a:gd name="T3" fmla="*/ 3236 h 4123"/>
                <a:gd name="T4" fmla="*/ 1391 w 3984"/>
                <a:gd name="T5" fmla="*/ 3121 h 4123"/>
                <a:gd name="T6" fmla="*/ 1303 w 3984"/>
                <a:gd name="T7" fmla="*/ 3025 h 4123"/>
                <a:gd name="T8" fmla="*/ 1192 w 3984"/>
                <a:gd name="T9" fmla="*/ 2952 h 4123"/>
                <a:gd name="T10" fmla="*/ 1062 w 3984"/>
                <a:gd name="T11" fmla="*/ 2902 h 4123"/>
                <a:gd name="T12" fmla="*/ 920 w 3984"/>
                <a:gd name="T13" fmla="*/ 2876 h 4123"/>
                <a:gd name="T14" fmla="*/ 768 w 3984"/>
                <a:gd name="T15" fmla="*/ 2877 h 4123"/>
                <a:gd name="T16" fmla="*/ 611 w 3984"/>
                <a:gd name="T17" fmla="*/ 2906 h 4123"/>
                <a:gd name="T18" fmla="*/ 456 w 3984"/>
                <a:gd name="T19" fmla="*/ 2963 h 4123"/>
                <a:gd name="T20" fmla="*/ 318 w 3984"/>
                <a:gd name="T21" fmla="*/ 3042 h 4123"/>
                <a:gd name="T22" fmla="*/ 202 w 3984"/>
                <a:gd name="T23" fmla="*/ 3140 h 4123"/>
                <a:gd name="T24" fmla="*/ 109 w 3984"/>
                <a:gd name="T25" fmla="*/ 3252 h 4123"/>
                <a:gd name="T26" fmla="*/ 44 w 3984"/>
                <a:gd name="T27" fmla="*/ 3374 h 4123"/>
                <a:gd name="T28" fmla="*/ 7 w 3984"/>
                <a:gd name="T29" fmla="*/ 3502 h 4123"/>
                <a:gd name="T30" fmla="*/ 1 w 3984"/>
                <a:gd name="T31" fmla="*/ 3632 h 4123"/>
                <a:gd name="T32" fmla="*/ 29 w 3984"/>
                <a:gd name="T33" fmla="*/ 3759 h 4123"/>
                <a:gd name="T34" fmla="*/ 91 w 3984"/>
                <a:gd name="T35" fmla="*/ 3875 h 4123"/>
                <a:gd name="T36" fmla="*/ 179 w 3984"/>
                <a:gd name="T37" fmla="*/ 3970 h 4123"/>
                <a:gd name="T38" fmla="*/ 290 w 3984"/>
                <a:gd name="T39" fmla="*/ 4044 h 4123"/>
                <a:gd name="T40" fmla="*/ 419 w 3984"/>
                <a:gd name="T41" fmla="*/ 4094 h 4123"/>
                <a:gd name="T42" fmla="*/ 562 w 3984"/>
                <a:gd name="T43" fmla="*/ 4119 h 4123"/>
                <a:gd name="T44" fmla="*/ 714 w 3984"/>
                <a:gd name="T45" fmla="*/ 4118 h 4123"/>
                <a:gd name="T46" fmla="*/ 870 w 3984"/>
                <a:gd name="T47" fmla="*/ 4090 h 4123"/>
                <a:gd name="T48" fmla="*/ 1025 w 3984"/>
                <a:gd name="T49" fmla="*/ 4033 h 4123"/>
                <a:gd name="T50" fmla="*/ 1163 w 3984"/>
                <a:gd name="T51" fmla="*/ 3953 h 4123"/>
                <a:gd name="T52" fmla="*/ 1280 w 3984"/>
                <a:gd name="T53" fmla="*/ 3855 h 4123"/>
                <a:gd name="T54" fmla="*/ 1372 w 3984"/>
                <a:gd name="T55" fmla="*/ 3743 h 4123"/>
                <a:gd name="T56" fmla="*/ 1438 w 3984"/>
                <a:gd name="T57" fmla="*/ 3621 h 4123"/>
                <a:gd name="T58" fmla="*/ 1475 w 3984"/>
                <a:gd name="T59" fmla="*/ 3494 h 4123"/>
                <a:gd name="T60" fmla="*/ 3983 w 3984"/>
                <a:gd name="T61" fmla="*/ 555 h 4123"/>
                <a:gd name="T62" fmla="*/ 3972 w 3984"/>
                <a:gd name="T63" fmla="*/ 426 h 4123"/>
                <a:gd name="T64" fmla="*/ 3927 w 3984"/>
                <a:gd name="T65" fmla="*/ 303 h 4123"/>
                <a:gd name="T66" fmla="*/ 3851 w 3984"/>
                <a:gd name="T67" fmla="*/ 197 h 4123"/>
                <a:gd name="T68" fmla="*/ 3751 w 3984"/>
                <a:gd name="T69" fmla="*/ 112 h 4123"/>
                <a:gd name="T70" fmla="*/ 3631 w 3984"/>
                <a:gd name="T71" fmla="*/ 50 h 4123"/>
                <a:gd name="T72" fmla="*/ 3494 w 3984"/>
                <a:gd name="T73" fmla="*/ 12 h 4123"/>
                <a:gd name="T74" fmla="*/ 3346 w 3984"/>
                <a:gd name="T75" fmla="*/ 0 h 4123"/>
                <a:gd name="T76" fmla="*/ 3191 w 3984"/>
                <a:gd name="T77" fmla="*/ 14 h 4123"/>
                <a:gd name="T78" fmla="*/ 3034 w 3984"/>
                <a:gd name="T79" fmla="*/ 57 h 4123"/>
                <a:gd name="T80" fmla="*/ 2886 w 3984"/>
                <a:gd name="T81" fmla="*/ 126 h 4123"/>
                <a:gd name="T82" fmla="*/ 2759 w 3984"/>
                <a:gd name="T83" fmla="*/ 216 h 4123"/>
                <a:gd name="T84" fmla="*/ 2654 w 3984"/>
                <a:gd name="T85" fmla="*/ 321 h 4123"/>
                <a:gd name="T86" fmla="*/ 2575 w 3984"/>
                <a:gd name="T87" fmla="*/ 439 h 4123"/>
                <a:gd name="T88" fmla="*/ 2523 w 3984"/>
                <a:gd name="T89" fmla="*/ 564 h 4123"/>
                <a:gd name="T90" fmla="*/ 2501 w 3984"/>
                <a:gd name="T91" fmla="*/ 693 h 4123"/>
                <a:gd name="T92" fmla="*/ 2512 w 3984"/>
                <a:gd name="T93" fmla="*/ 823 h 4123"/>
                <a:gd name="T94" fmla="*/ 2558 w 3984"/>
                <a:gd name="T95" fmla="*/ 946 h 4123"/>
                <a:gd name="T96" fmla="*/ 2633 w 3984"/>
                <a:gd name="T97" fmla="*/ 1052 h 4123"/>
                <a:gd name="T98" fmla="*/ 2733 w 3984"/>
                <a:gd name="T99" fmla="*/ 1136 h 4123"/>
                <a:gd name="T100" fmla="*/ 2854 w 3984"/>
                <a:gd name="T101" fmla="*/ 1198 h 4123"/>
                <a:gd name="T102" fmla="*/ 2990 w 3984"/>
                <a:gd name="T103" fmla="*/ 1236 h 4123"/>
                <a:gd name="T104" fmla="*/ 3138 w 3984"/>
                <a:gd name="T105" fmla="*/ 1249 h 4123"/>
                <a:gd name="T106" fmla="*/ 3293 w 3984"/>
                <a:gd name="T107" fmla="*/ 1234 h 4123"/>
                <a:gd name="T108" fmla="*/ 3451 w 3984"/>
                <a:gd name="T109" fmla="*/ 1191 h 4123"/>
                <a:gd name="T110" fmla="*/ 3598 w 3984"/>
                <a:gd name="T111" fmla="*/ 1122 h 4123"/>
                <a:gd name="T112" fmla="*/ 3726 w 3984"/>
                <a:gd name="T113" fmla="*/ 1033 h 4123"/>
                <a:gd name="T114" fmla="*/ 3830 w 3984"/>
                <a:gd name="T115" fmla="*/ 927 h 4123"/>
                <a:gd name="T116" fmla="*/ 3910 w 3984"/>
                <a:gd name="T117" fmla="*/ 810 h 4123"/>
                <a:gd name="T118" fmla="*/ 3962 w 3984"/>
                <a:gd name="T119" fmla="*/ 685 h 4123"/>
                <a:gd name="T120" fmla="*/ 3983 w 3984"/>
                <a:gd name="T121" fmla="*/ 555 h 412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984"/>
                <a:gd name="T184" fmla="*/ 0 h 4123"/>
                <a:gd name="T185" fmla="*/ 3984 w 3984"/>
                <a:gd name="T186" fmla="*/ 4123 h 412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984" h="4123">
                  <a:moveTo>
                    <a:pt x="1482" y="3429"/>
                  </a:moveTo>
                  <a:lnTo>
                    <a:pt x="1480" y="3364"/>
                  </a:lnTo>
                  <a:lnTo>
                    <a:pt x="1471" y="3299"/>
                  </a:lnTo>
                  <a:lnTo>
                    <a:pt x="1452" y="3236"/>
                  </a:lnTo>
                  <a:lnTo>
                    <a:pt x="1425" y="3176"/>
                  </a:lnTo>
                  <a:lnTo>
                    <a:pt x="1391" y="3121"/>
                  </a:lnTo>
                  <a:lnTo>
                    <a:pt x="1350" y="3070"/>
                  </a:lnTo>
                  <a:lnTo>
                    <a:pt x="1303" y="3025"/>
                  </a:lnTo>
                  <a:lnTo>
                    <a:pt x="1250" y="2986"/>
                  </a:lnTo>
                  <a:lnTo>
                    <a:pt x="1192" y="2952"/>
                  </a:lnTo>
                  <a:lnTo>
                    <a:pt x="1129" y="2924"/>
                  </a:lnTo>
                  <a:lnTo>
                    <a:pt x="1062" y="2902"/>
                  </a:lnTo>
                  <a:lnTo>
                    <a:pt x="992" y="2886"/>
                  </a:lnTo>
                  <a:lnTo>
                    <a:pt x="920" y="2876"/>
                  </a:lnTo>
                  <a:lnTo>
                    <a:pt x="845" y="2873"/>
                  </a:lnTo>
                  <a:lnTo>
                    <a:pt x="768" y="2877"/>
                  </a:lnTo>
                  <a:lnTo>
                    <a:pt x="690" y="2888"/>
                  </a:lnTo>
                  <a:lnTo>
                    <a:pt x="611" y="2906"/>
                  </a:lnTo>
                  <a:lnTo>
                    <a:pt x="532" y="2931"/>
                  </a:lnTo>
                  <a:lnTo>
                    <a:pt x="456" y="2963"/>
                  </a:lnTo>
                  <a:lnTo>
                    <a:pt x="384" y="3000"/>
                  </a:lnTo>
                  <a:lnTo>
                    <a:pt x="318" y="3042"/>
                  </a:lnTo>
                  <a:lnTo>
                    <a:pt x="257" y="3089"/>
                  </a:lnTo>
                  <a:lnTo>
                    <a:pt x="202" y="3140"/>
                  </a:lnTo>
                  <a:lnTo>
                    <a:pt x="152" y="3195"/>
                  </a:lnTo>
                  <a:lnTo>
                    <a:pt x="109" y="3252"/>
                  </a:lnTo>
                  <a:lnTo>
                    <a:pt x="73" y="3312"/>
                  </a:lnTo>
                  <a:lnTo>
                    <a:pt x="44" y="3374"/>
                  </a:lnTo>
                  <a:lnTo>
                    <a:pt x="21" y="3437"/>
                  </a:lnTo>
                  <a:lnTo>
                    <a:pt x="7" y="3502"/>
                  </a:lnTo>
                  <a:lnTo>
                    <a:pt x="0" y="3567"/>
                  </a:lnTo>
                  <a:lnTo>
                    <a:pt x="1" y="3632"/>
                  </a:lnTo>
                  <a:lnTo>
                    <a:pt x="11" y="3696"/>
                  </a:lnTo>
                  <a:lnTo>
                    <a:pt x="29" y="3759"/>
                  </a:lnTo>
                  <a:lnTo>
                    <a:pt x="56" y="3819"/>
                  </a:lnTo>
                  <a:lnTo>
                    <a:pt x="91" y="3875"/>
                  </a:lnTo>
                  <a:lnTo>
                    <a:pt x="132" y="3925"/>
                  </a:lnTo>
                  <a:lnTo>
                    <a:pt x="179" y="3970"/>
                  </a:lnTo>
                  <a:lnTo>
                    <a:pt x="232" y="4010"/>
                  </a:lnTo>
                  <a:lnTo>
                    <a:pt x="290" y="4044"/>
                  </a:lnTo>
                  <a:lnTo>
                    <a:pt x="352" y="4072"/>
                  </a:lnTo>
                  <a:lnTo>
                    <a:pt x="419" y="4094"/>
                  </a:lnTo>
                  <a:lnTo>
                    <a:pt x="489" y="4110"/>
                  </a:lnTo>
                  <a:lnTo>
                    <a:pt x="562" y="4119"/>
                  </a:lnTo>
                  <a:lnTo>
                    <a:pt x="637" y="4122"/>
                  </a:lnTo>
                  <a:lnTo>
                    <a:pt x="714" y="4118"/>
                  </a:lnTo>
                  <a:lnTo>
                    <a:pt x="792" y="4108"/>
                  </a:lnTo>
                  <a:lnTo>
                    <a:pt x="870" y="4090"/>
                  </a:lnTo>
                  <a:lnTo>
                    <a:pt x="949" y="4065"/>
                  </a:lnTo>
                  <a:lnTo>
                    <a:pt x="1025" y="4033"/>
                  </a:lnTo>
                  <a:lnTo>
                    <a:pt x="1097" y="3995"/>
                  </a:lnTo>
                  <a:lnTo>
                    <a:pt x="1163" y="3953"/>
                  </a:lnTo>
                  <a:lnTo>
                    <a:pt x="1224" y="3906"/>
                  </a:lnTo>
                  <a:lnTo>
                    <a:pt x="1280" y="3855"/>
                  </a:lnTo>
                  <a:lnTo>
                    <a:pt x="1329" y="3801"/>
                  </a:lnTo>
                  <a:lnTo>
                    <a:pt x="1372" y="3743"/>
                  </a:lnTo>
                  <a:lnTo>
                    <a:pt x="1408" y="3683"/>
                  </a:lnTo>
                  <a:lnTo>
                    <a:pt x="1438" y="3621"/>
                  </a:lnTo>
                  <a:lnTo>
                    <a:pt x="1460" y="3558"/>
                  </a:lnTo>
                  <a:lnTo>
                    <a:pt x="1475" y="3494"/>
                  </a:lnTo>
                  <a:lnTo>
                    <a:pt x="1482" y="3429"/>
                  </a:lnTo>
                  <a:moveTo>
                    <a:pt x="3983" y="555"/>
                  </a:moveTo>
                  <a:lnTo>
                    <a:pt x="3982" y="490"/>
                  </a:lnTo>
                  <a:lnTo>
                    <a:pt x="3972" y="426"/>
                  </a:lnTo>
                  <a:lnTo>
                    <a:pt x="3953" y="363"/>
                  </a:lnTo>
                  <a:lnTo>
                    <a:pt x="3927" y="303"/>
                  </a:lnTo>
                  <a:lnTo>
                    <a:pt x="3892" y="247"/>
                  </a:lnTo>
                  <a:lnTo>
                    <a:pt x="3851" y="197"/>
                  </a:lnTo>
                  <a:lnTo>
                    <a:pt x="3804" y="152"/>
                  </a:lnTo>
                  <a:lnTo>
                    <a:pt x="3751" y="112"/>
                  </a:lnTo>
                  <a:lnTo>
                    <a:pt x="3693" y="78"/>
                  </a:lnTo>
                  <a:lnTo>
                    <a:pt x="3631" y="50"/>
                  </a:lnTo>
                  <a:lnTo>
                    <a:pt x="3564" y="28"/>
                  </a:lnTo>
                  <a:lnTo>
                    <a:pt x="3494" y="12"/>
                  </a:lnTo>
                  <a:lnTo>
                    <a:pt x="3421" y="3"/>
                  </a:lnTo>
                  <a:lnTo>
                    <a:pt x="3346" y="0"/>
                  </a:lnTo>
                  <a:lnTo>
                    <a:pt x="3269" y="4"/>
                  </a:lnTo>
                  <a:lnTo>
                    <a:pt x="3191" y="14"/>
                  </a:lnTo>
                  <a:lnTo>
                    <a:pt x="3113" y="32"/>
                  </a:lnTo>
                  <a:lnTo>
                    <a:pt x="3034" y="57"/>
                  </a:lnTo>
                  <a:lnTo>
                    <a:pt x="2958" y="89"/>
                  </a:lnTo>
                  <a:lnTo>
                    <a:pt x="2886" y="126"/>
                  </a:lnTo>
                  <a:lnTo>
                    <a:pt x="2820" y="169"/>
                  </a:lnTo>
                  <a:lnTo>
                    <a:pt x="2759" y="216"/>
                  </a:lnTo>
                  <a:lnTo>
                    <a:pt x="2703" y="267"/>
                  </a:lnTo>
                  <a:lnTo>
                    <a:pt x="2654" y="321"/>
                  </a:lnTo>
                  <a:lnTo>
                    <a:pt x="2611" y="379"/>
                  </a:lnTo>
                  <a:lnTo>
                    <a:pt x="2575" y="439"/>
                  </a:lnTo>
                  <a:lnTo>
                    <a:pt x="2545" y="501"/>
                  </a:lnTo>
                  <a:lnTo>
                    <a:pt x="2523" y="564"/>
                  </a:lnTo>
                  <a:lnTo>
                    <a:pt x="2508" y="628"/>
                  </a:lnTo>
                  <a:lnTo>
                    <a:pt x="2501" y="693"/>
                  </a:lnTo>
                  <a:lnTo>
                    <a:pt x="2503" y="758"/>
                  </a:lnTo>
                  <a:lnTo>
                    <a:pt x="2512" y="823"/>
                  </a:lnTo>
                  <a:lnTo>
                    <a:pt x="2531" y="886"/>
                  </a:lnTo>
                  <a:lnTo>
                    <a:pt x="2558" y="946"/>
                  </a:lnTo>
                  <a:lnTo>
                    <a:pt x="2592" y="1001"/>
                  </a:lnTo>
                  <a:lnTo>
                    <a:pt x="2633" y="1052"/>
                  </a:lnTo>
                  <a:lnTo>
                    <a:pt x="2680" y="1097"/>
                  </a:lnTo>
                  <a:lnTo>
                    <a:pt x="2733" y="1136"/>
                  </a:lnTo>
                  <a:lnTo>
                    <a:pt x="2791" y="1170"/>
                  </a:lnTo>
                  <a:lnTo>
                    <a:pt x="2854" y="1198"/>
                  </a:lnTo>
                  <a:lnTo>
                    <a:pt x="2920" y="1220"/>
                  </a:lnTo>
                  <a:lnTo>
                    <a:pt x="2990" y="1236"/>
                  </a:lnTo>
                  <a:lnTo>
                    <a:pt x="3063" y="1246"/>
                  </a:lnTo>
                  <a:lnTo>
                    <a:pt x="3138" y="1249"/>
                  </a:lnTo>
                  <a:lnTo>
                    <a:pt x="3215" y="1245"/>
                  </a:lnTo>
                  <a:lnTo>
                    <a:pt x="3293" y="1234"/>
                  </a:lnTo>
                  <a:lnTo>
                    <a:pt x="3372" y="1216"/>
                  </a:lnTo>
                  <a:lnTo>
                    <a:pt x="3451" y="1191"/>
                  </a:lnTo>
                  <a:lnTo>
                    <a:pt x="3527" y="1160"/>
                  </a:lnTo>
                  <a:lnTo>
                    <a:pt x="3598" y="1122"/>
                  </a:lnTo>
                  <a:lnTo>
                    <a:pt x="3665" y="1080"/>
                  </a:lnTo>
                  <a:lnTo>
                    <a:pt x="3726" y="1033"/>
                  </a:lnTo>
                  <a:lnTo>
                    <a:pt x="3781" y="982"/>
                  </a:lnTo>
                  <a:lnTo>
                    <a:pt x="3830" y="927"/>
                  </a:lnTo>
                  <a:lnTo>
                    <a:pt x="3873" y="870"/>
                  </a:lnTo>
                  <a:lnTo>
                    <a:pt x="3910" y="810"/>
                  </a:lnTo>
                  <a:lnTo>
                    <a:pt x="3939" y="748"/>
                  </a:lnTo>
                  <a:lnTo>
                    <a:pt x="3962" y="685"/>
                  </a:lnTo>
                  <a:lnTo>
                    <a:pt x="3976" y="620"/>
                  </a:lnTo>
                  <a:lnTo>
                    <a:pt x="3983" y="555"/>
                  </a:lnTo>
                </a:path>
              </a:pathLst>
            </a:custGeom>
            <a:solidFill>
              <a:srgbClr val="FFFF00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45" name="Text Box 14">
              <a:extLst>
                <a:ext uri="{FF2B5EF4-FFF2-40B4-BE49-F238E27FC236}">
                  <a16:creationId xmlns:a16="http://schemas.microsoft.com/office/drawing/2014/main" xmlns="" id="{E278AC8B-E6E6-40A9-97FB-F48A75836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3" y="1549"/>
              <a:ext cx="2782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 b="1">
                  <a:solidFill>
                    <a:srgbClr val="FFFF66"/>
                  </a:solidFill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Expansão da Gera</a:t>
              </a:r>
              <a:r>
                <a:rPr lang="pt-BR" altLang="pt-BR" sz="1400" b="1">
                  <a:solidFill>
                    <a:srgbClr val="FFFF66"/>
                  </a:solidFill>
                  <a:latin typeface="Arial" panose="020B0604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ç</a:t>
              </a:r>
              <a:r>
                <a:rPr lang="pt-BR" altLang="pt-BR" sz="1400" b="1">
                  <a:solidFill>
                    <a:srgbClr val="FFFF66"/>
                  </a:solidFill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ão Hidrel</a:t>
              </a:r>
              <a:r>
                <a:rPr lang="pt-BR" altLang="pt-BR" sz="1400" b="1">
                  <a:solidFill>
                    <a:srgbClr val="FFFF66"/>
                  </a:solidFill>
                  <a:latin typeface="Arial" panose="020B0604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é</a:t>
              </a:r>
              <a:r>
                <a:rPr lang="pt-BR" altLang="pt-BR" sz="1400" b="1">
                  <a:solidFill>
                    <a:srgbClr val="FFFF66"/>
                  </a:solidFill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trica</a:t>
              </a:r>
              <a:endParaRPr lang="pt-BR" altLang="pt-BR" sz="1800">
                <a:latin typeface="Arial" panose="020B0604020202020204" pitchFamily="34" charset="0"/>
                <a:ea typeface="DejaVu Sans" panose="020B0603030804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6" name="Text Box 13">
              <a:extLst>
                <a:ext uri="{FF2B5EF4-FFF2-40B4-BE49-F238E27FC236}">
                  <a16:creationId xmlns:a16="http://schemas.microsoft.com/office/drawing/2014/main" xmlns="" id="{8EAB754C-1DC9-4959-85C9-C569F1E93C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7" y="2832"/>
              <a:ext cx="2365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indent="231775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 b="1">
                  <a:solidFill>
                    <a:srgbClr val="FFFF66"/>
                  </a:solidFill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Expansão da Fronteira Agr</a:t>
              </a:r>
              <a:r>
                <a:rPr lang="pt-BR" altLang="pt-BR" sz="1400" b="1">
                  <a:solidFill>
                    <a:srgbClr val="FFFF66"/>
                  </a:solidFill>
                  <a:latin typeface="Arial" panose="020B0604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í</a:t>
              </a:r>
              <a:r>
                <a:rPr lang="pt-BR" altLang="pt-BR" sz="1400" b="1">
                  <a:solidFill>
                    <a:srgbClr val="FFFF66"/>
                  </a:solidFill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cola</a:t>
              </a:r>
              <a:endParaRPr lang="pt-BR" altLang="pt-BR" sz="1800">
                <a:latin typeface="Arial" panose="020B0604020202020204" pitchFamily="34" charset="0"/>
                <a:ea typeface="DejaVu Sans" panose="020B0603030804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7" name="Text Box 12">
              <a:extLst>
                <a:ext uri="{FF2B5EF4-FFF2-40B4-BE49-F238E27FC236}">
                  <a16:creationId xmlns:a16="http://schemas.microsoft.com/office/drawing/2014/main" xmlns="" id="{B5A0E878-B5FE-4F80-845C-167A79F234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34" y="2383"/>
              <a:ext cx="1217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indent="238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 b="1" dirty="0"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D</a:t>
              </a:r>
              <a:r>
                <a:rPr lang="pt-BR" altLang="pt-BR" sz="1400" b="1" dirty="0">
                  <a:latin typeface="Arial" panose="020B0604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é</a:t>
              </a:r>
              <a:r>
                <a:rPr lang="pt-BR" altLang="pt-BR" sz="1400" b="1" dirty="0"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ficit H</a:t>
              </a:r>
              <a:r>
                <a:rPr lang="pt-BR" altLang="pt-BR" sz="1400" b="1" dirty="0">
                  <a:latin typeface="Arial" panose="020B0604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í</a:t>
              </a:r>
              <a:r>
                <a:rPr lang="pt-BR" altLang="pt-BR" sz="1400" b="1" dirty="0"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drico</a:t>
              </a:r>
              <a:endParaRPr lang="pt-BR" altLang="pt-BR" sz="1800" dirty="0">
                <a:latin typeface="Arial" panose="020B0604020202020204" pitchFamily="34" charset="0"/>
                <a:ea typeface="DejaVu Sans" panose="020B0603030804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8" name="Text Box 11">
              <a:extLst>
                <a:ext uri="{FF2B5EF4-FFF2-40B4-BE49-F238E27FC236}">
                  <a16:creationId xmlns:a16="http://schemas.microsoft.com/office/drawing/2014/main" xmlns="" id="{3A74A082-11B4-42DD-86CF-C92D69AE27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39" y="3873"/>
              <a:ext cx="1388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 b="1" dirty="0">
                  <a:solidFill>
                    <a:srgbClr val="FFFF66"/>
                  </a:solidFill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Polui</a:t>
              </a:r>
              <a:r>
                <a:rPr lang="pt-BR" altLang="pt-BR" sz="1400" b="1" dirty="0">
                  <a:solidFill>
                    <a:srgbClr val="FFFF66"/>
                  </a:solidFill>
                  <a:latin typeface="Arial" panose="020B0604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ç</a:t>
              </a:r>
              <a:r>
                <a:rPr lang="pt-BR" altLang="pt-BR" sz="1400" b="1" dirty="0">
                  <a:solidFill>
                    <a:srgbClr val="FFFF66"/>
                  </a:solidFill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ão H</a:t>
              </a:r>
              <a:r>
                <a:rPr lang="pt-BR" altLang="pt-BR" sz="1400" b="1" dirty="0">
                  <a:solidFill>
                    <a:srgbClr val="FFFF66"/>
                  </a:solidFill>
                  <a:latin typeface="Arial" panose="020B0604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í</a:t>
              </a:r>
              <a:r>
                <a:rPr lang="pt-BR" altLang="pt-BR" sz="1400" b="1" dirty="0">
                  <a:solidFill>
                    <a:srgbClr val="FFFF66"/>
                  </a:solidFill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drica</a:t>
              </a:r>
              <a:endParaRPr lang="pt-BR" altLang="pt-BR" sz="1800" dirty="0">
                <a:latin typeface="Arial" panose="020B0604020202020204" pitchFamily="34" charset="0"/>
                <a:ea typeface="DejaVu Sans" panose="020B0603030804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549" name="Text Box 10">
              <a:extLst>
                <a:ext uri="{FF2B5EF4-FFF2-40B4-BE49-F238E27FC236}">
                  <a16:creationId xmlns:a16="http://schemas.microsoft.com/office/drawing/2014/main" xmlns="" id="{5A972B00-EDE0-48AD-B221-917D6FAC98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2" y="5421"/>
              <a:ext cx="1083" cy="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 b="1"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D</a:t>
              </a:r>
              <a:r>
                <a:rPr lang="pt-BR" altLang="pt-BR" sz="1400" b="1">
                  <a:latin typeface="Arial" panose="020B0604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é</a:t>
              </a:r>
              <a:r>
                <a:rPr lang="pt-BR" altLang="pt-BR" sz="1400" b="1"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ficit</a:t>
              </a:r>
              <a:endParaRPr lang="pt-BR" altLang="pt-BR" sz="800">
                <a:latin typeface="Arial" panose="020B0604020202020204" pitchFamily="34" charset="0"/>
                <a:ea typeface="DejaVu Sans" panose="020B060303080402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 b="1"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H</a:t>
              </a:r>
              <a:r>
                <a:rPr lang="pt-BR" altLang="pt-BR" sz="1400" b="1">
                  <a:latin typeface="Arial" panose="020B0604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í</a:t>
              </a:r>
              <a:r>
                <a:rPr lang="pt-BR" altLang="pt-BR" sz="1400" b="1">
                  <a:latin typeface="Trebuchet MS" panose="020B0603020202020204" pitchFamily="34" charset="0"/>
                  <a:ea typeface="DejaVu Sans" panose="020B0603030804020204" pitchFamily="34" charset="0"/>
                  <a:cs typeface="Calibri" panose="020F0502020204030204" pitchFamily="34" charset="0"/>
                </a:rPr>
                <a:t>drico</a:t>
              </a:r>
              <a:endParaRPr lang="pt-BR" altLang="pt-BR" sz="1800">
                <a:latin typeface="Arial" panose="020B0604020202020204" pitchFamily="34" charset="0"/>
                <a:ea typeface="DejaVu Sans" panose="020B060303080402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657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upo 1"/>
          <p:cNvGrpSpPr>
            <a:grpSpLocks/>
          </p:cNvGrpSpPr>
          <p:nvPr/>
        </p:nvGrpSpPr>
        <p:grpSpPr bwMode="auto">
          <a:xfrm>
            <a:off x="1192213" y="2017713"/>
            <a:ext cx="1795462" cy="633412"/>
            <a:chOff x="287160" y="2247335"/>
            <a:chExt cx="1859560" cy="843972"/>
          </a:xfrm>
        </p:grpSpPr>
        <p:sp>
          <p:nvSpPr>
            <p:cNvPr id="15386" name="Retângulo Arredondado 2"/>
            <p:cNvSpPr>
              <a:spLocks noChangeArrowheads="1"/>
            </p:cNvSpPr>
            <p:nvPr/>
          </p:nvSpPr>
          <p:spPr bwMode="auto">
            <a:xfrm>
              <a:off x="287160" y="2247335"/>
              <a:ext cx="1856272" cy="843972"/>
            </a:xfrm>
            <a:prstGeom prst="roundRect">
              <a:avLst>
                <a:gd name="adj" fmla="val 16667"/>
              </a:avLst>
            </a:prstGeom>
            <a:solidFill>
              <a:srgbClr val="BF9000">
                <a:alpha val="36862"/>
              </a:srgbClr>
            </a:solidFill>
            <a:ln w="12700">
              <a:solidFill>
                <a:srgbClr val="AFABAB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PT" altLang="pt-BR" sz="1800">
                <a:solidFill>
                  <a:srgbClr val="002060"/>
                </a:solidFill>
                <a:latin typeface="Calibri" charset="0"/>
              </a:endParaRP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290448" y="2346287"/>
              <a:ext cx="1856272" cy="6151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kern="0" dirty="0">
                  <a:solidFill>
                    <a:schemeClr val="bg2">
                      <a:lumMod val="25000"/>
                    </a:schemeClr>
                  </a:solidFill>
                  <a:latin typeface="Calibri" panose="020F0502020204030204"/>
                  <a:ea typeface=""/>
                  <a:cs typeface=""/>
                </a:rPr>
                <a:t>Gestão Ambiental e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kern="0" dirty="0">
                  <a:solidFill>
                    <a:schemeClr val="bg2">
                      <a:lumMod val="25000"/>
                    </a:schemeClr>
                  </a:solidFill>
                  <a:latin typeface="Calibri" panose="020F0502020204030204"/>
                  <a:ea typeface=""/>
                  <a:cs typeface=""/>
                </a:rPr>
                <a:t>de Recursos Hídricos</a:t>
              </a:r>
            </a:p>
          </p:txBody>
        </p:sp>
      </p:grpSp>
      <p:grpSp>
        <p:nvGrpSpPr>
          <p:cNvPr id="15363" name="Grupo 4"/>
          <p:cNvGrpSpPr>
            <a:grpSpLocks/>
          </p:cNvGrpSpPr>
          <p:nvPr/>
        </p:nvGrpSpPr>
        <p:grpSpPr bwMode="auto">
          <a:xfrm>
            <a:off x="1192213" y="3128963"/>
            <a:ext cx="1792287" cy="650875"/>
            <a:chOff x="287158" y="3305943"/>
            <a:chExt cx="1856273" cy="866476"/>
          </a:xfrm>
        </p:grpSpPr>
        <p:sp>
          <p:nvSpPr>
            <p:cNvPr id="15384" name="Retângulo Arredondado 5"/>
            <p:cNvSpPr>
              <a:spLocks noChangeArrowheads="1"/>
            </p:cNvSpPr>
            <p:nvPr/>
          </p:nvSpPr>
          <p:spPr bwMode="auto">
            <a:xfrm>
              <a:off x="287158" y="3305943"/>
              <a:ext cx="1856273" cy="843228"/>
            </a:xfrm>
            <a:prstGeom prst="roundRect">
              <a:avLst>
                <a:gd name="adj" fmla="val 16667"/>
              </a:avLst>
            </a:prstGeom>
            <a:solidFill>
              <a:srgbClr val="548235">
                <a:alpha val="36862"/>
              </a:srgbClr>
            </a:solidFill>
            <a:ln w="12700">
              <a:solidFill>
                <a:srgbClr val="AFABAB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PT" altLang="pt-BR" sz="1800">
                <a:solidFill>
                  <a:srgbClr val="002060"/>
                </a:solidFill>
                <a:latin typeface="Calibri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87158" y="3312282"/>
              <a:ext cx="1856273" cy="8601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kern="0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/>
                  <a:ea typeface=""/>
                  <a:cs typeface=""/>
                </a:rPr>
                <a:t>Proteção e Uso Sustentável dos Recursos Naturais</a:t>
              </a:r>
            </a:p>
          </p:txBody>
        </p:sp>
      </p:grpSp>
      <p:grpSp>
        <p:nvGrpSpPr>
          <p:cNvPr id="15364" name="Grupo 7"/>
          <p:cNvGrpSpPr>
            <a:grpSpLocks/>
          </p:cNvGrpSpPr>
          <p:nvPr/>
        </p:nvGrpSpPr>
        <p:grpSpPr bwMode="auto">
          <a:xfrm>
            <a:off x="1189038" y="5365750"/>
            <a:ext cx="1825625" cy="633413"/>
            <a:chOff x="287158" y="5626676"/>
            <a:chExt cx="1891433" cy="843972"/>
          </a:xfrm>
        </p:grpSpPr>
        <p:sp>
          <p:nvSpPr>
            <p:cNvPr id="15382" name="Retângulo Arredondado 8"/>
            <p:cNvSpPr>
              <a:spLocks noChangeArrowheads="1"/>
            </p:cNvSpPr>
            <p:nvPr/>
          </p:nvSpPr>
          <p:spPr bwMode="auto">
            <a:xfrm>
              <a:off x="287158" y="5626676"/>
              <a:ext cx="1856893" cy="843972"/>
            </a:xfrm>
            <a:prstGeom prst="roundRect">
              <a:avLst>
                <a:gd name="adj" fmla="val 16667"/>
              </a:avLst>
            </a:prstGeom>
            <a:solidFill>
              <a:srgbClr val="2E75B6">
                <a:alpha val="36862"/>
              </a:srgbClr>
            </a:solidFill>
            <a:ln w="12700">
              <a:solidFill>
                <a:srgbClr val="AFABAB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PT" altLang="pt-BR" sz="1800">
                <a:solidFill>
                  <a:srgbClr val="002060"/>
                </a:solidFill>
                <a:latin typeface="Calibri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321697" y="5867811"/>
              <a:ext cx="1856894" cy="3680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kern="0" dirty="0">
                  <a:solidFill>
                    <a:srgbClr val="002060"/>
                  </a:solidFill>
                  <a:latin typeface="Calibri" panose="020F0502020204030204"/>
                  <a:ea typeface=""/>
                  <a:cs typeface=""/>
                </a:rPr>
                <a:t>Economia Sustentável</a:t>
              </a:r>
            </a:p>
          </p:txBody>
        </p:sp>
      </p:grpSp>
      <p:grpSp>
        <p:nvGrpSpPr>
          <p:cNvPr id="15365" name="Grupo 10"/>
          <p:cNvGrpSpPr>
            <a:grpSpLocks/>
          </p:cNvGrpSpPr>
          <p:nvPr/>
        </p:nvGrpSpPr>
        <p:grpSpPr bwMode="auto">
          <a:xfrm>
            <a:off x="1155700" y="949325"/>
            <a:ext cx="1792288" cy="633413"/>
            <a:chOff x="287161" y="930389"/>
            <a:chExt cx="1856272" cy="843972"/>
          </a:xfrm>
        </p:grpSpPr>
        <p:sp>
          <p:nvSpPr>
            <p:cNvPr id="15380" name="Retângulo Arredondado 11"/>
            <p:cNvSpPr>
              <a:spLocks noChangeArrowheads="1"/>
            </p:cNvSpPr>
            <p:nvPr/>
          </p:nvSpPr>
          <p:spPr bwMode="auto">
            <a:xfrm>
              <a:off x="287161" y="930389"/>
              <a:ext cx="1856272" cy="843972"/>
            </a:xfrm>
            <a:prstGeom prst="roundRect">
              <a:avLst>
                <a:gd name="adj" fmla="val 16667"/>
              </a:avLst>
            </a:prstGeom>
            <a:solidFill>
              <a:srgbClr val="D0CECE">
                <a:alpha val="36862"/>
              </a:srgbClr>
            </a:solidFill>
            <a:ln w="12700">
              <a:solidFill>
                <a:srgbClr val="AFABAB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PT" altLang="pt-BR" sz="1800">
                <a:solidFill>
                  <a:srgbClr val="002060"/>
                </a:solidFill>
                <a:latin typeface="Calibri" charset="0"/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87161" y="1040380"/>
              <a:ext cx="1856272" cy="6155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/>
                  <a:ea typeface=""/>
                  <a:cs typeface=""/>
                </a:rPr>
                <a:t>Planejamento e Monitoramento</a:t>
              </a:r>
            </a:p>
          </p:txBody>
        </p:sp>
      </p:grpSp>
      <p:grpSp>
        <p:nvGrpSpPr>
          <p:cNvPr id="15366" name="Grupo 13"/>
          <p:cNvGrpSpPr>
            <a:grpSpLocks/>
          </p:cNvGrpSpPr>
          <p:nvPr/>
        </p:nvGrpSpPr>
        <p:grpSpPr bwMode="auto">
          <a:xfrm>
            <a:off x="1195388" y="4314825"/>
            <a:ext cx="1792287" cy="633413"/>
            <a:chOff x="287158" y="4456312"/>
            <a:chExt cx="1856272" cy="843972"/>
          </a:xfrm>
        </p:grpSpPr>
        <p:sp>
          <p:nvSpPr>
            <p:cNvPr id="15378" name="Retângulo Arredondado 14"/>
            <p:cNvSpPr>
              <a:spLocks noChangeArrowheads="1"/>
            </p:cNvSpPr>
            <p:nvPr/>
          </p:nvSpPr>
          <p:spPr bwMode="auto">
            <a:xfrm>
              <a:off x="287158" y="4456312"/>
              <a:ext cx="1856272" cy="843972"/>
            </a:xfrm>
            <a:prstGeom prst="roundRect">
              <a:avLst>
                <a:gd name="adj" fmla="val 16667"/>
              </a:avLst>
            </a:prstGeom>
            <a:solidFill>
              <a:srgbClr val="C55A11">
                <a:alpha val="36862"/>
              </a:srgbClr>
            </a:solidFill>
            <a:ln w="12700">
              <a:solidFill>
                <a:srgbClr val="AFABAB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pt-PT" altLang="pt-BR" sz="1800">
                <a:solidFill>
                  <a:srgbClr val="002060"/>
                </a:solidFill>
                <a:latin typeface="Calibri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287158" y="4564189"/>
              <a:ext cx="1856272" cy="615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kern="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/>
                  <a:ea typeface=""/>
                  <a:cs typeface=""/>
                </a:rPr>
                <a:t>Saneamento e Obras Hídricas</a:t>
              </a:r>
            </a:p>
          </p:txBody>
        </p:sp>
      </p:grpSp>
      <p:sp>
        <p:nvSpPr>
          <p:cNvPr id="15367" name="CaixaDeTexto 16"/>
          <p:cNvSpPr txBox="1">
            <a:spLocks noChangeArrowheads="1"/>
          </p:cNvSpPr>
          <p:nvPr/>
        </p:nvSpPr>
        <p:spPr bwMode="auto">
          <a:xfrm>
            <a:off x="352425" y="1138238"/>
            <a:ext cx="690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2060"/>
                </a:solidFill>
                <a:latin typeface="Calibri" charset="0"/>
              </a:rPr>
              <a:t>AT - 1</a:t>
            </a:r>
          </a:p>
        </p:txBody>
      </p:sp>
      <p:sp>
        <p:nvSpPr>
          <p:cNvPr id="15368" name="CaixaDeTexto 17"/>
          <p:cNvSpPr txBox="1">
            <a:spLocks noChangeArrowheads="1"/>
          </p:cNvSpPr>
          <p:nvPr/>
        </p:nvSpPr>
        <p:spPr bwMode="auto">
          <a:xfrm>
            <a:off x="349250" y="2222500"/>
            <a:ext cx="693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2060"/>
                </a:solidFill>
                <a:latin typeface="Calibri" charset="0"/>
              </a:rPr>
              <a:t>AT - 2</a:t>
            </a:r>
          </a:p>
        </p:txBody>
      </p:sp>
      <p:sp>
        <p:nvSpPr>
          <p:cNvPr id="15369" name="CaixaDeTexto 18"/>
          <p:cNvSpPr txBox="1">
            <a:spLocks noChangeArrowheads="1"/>
          </p:cNvSpPr>
          <p:nvPr/>
        </p:nvSpPr>
        <p:spPr bwMode="auto">
          <a:xfrm>
            <a:off x="349250" y="3306763"/>
            <a:ext cx="693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2060"/>
                </a:solidFill>
                <a:latin typeface="Calibri" charset="0"/>
              </a:rPr>
              <a:t>AT - 3</a:t>
            </a:r>
          </a:p>
        </p:txBody>
      </p:sp>
      <p:sp>
        <p:nvSpPr>
          <p:cNvPr id="15370" name="CaixaDeTexto 19"/>
          <p:cNvSpPr txBox="1">
            <a:spLocks noChangeArrowheads="1"/>
          </p:cNvSpPr>
          <p:nvPr/>
        </p:nvSpPr>
        <p:spPr bwMode="auto">
          <a:xfrm>
            <a:off x="365125" y="4484688"/>
            <a:ext cx="6937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2060"/>
                </a:solidFill>
                <a:latin typeface="Calibri" charset="0"/>
              </a:rPr>
              <a:t>AT - 4</a:t>
            </a:r>
          </a:p>
        </p:txBody>
      </p:sp>
      <p:sp>
        <p:nvSpPr>
          <p:cNvPr id="15371" name="CaixaDeTexto 20"/>
          <p:cNvSpPr txBox="1">
            <a:spLocks noChangeArrowheads="1"/>
          </p:cNvSpPr>
          <p:nvPr/>
        </p:nvSpPr>
        <p:spPr bwMode="auto">
          <a:xfrm>
            <a:off x="365125" y="5514975"/>
            <a:ext cx="658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400">
                <a:solidFill>
                  <a:srgbClr val="002060"/>
                </a:solidFill>
                <a:latin typeface="Calibri" charset="0"/>
              </a:rPr>
              <a:t>AT - 5</a:t>
            </a:r>
          </a:p>
        </p:txBody>
      </p:sp>
      <p:sp>
        <p:nvSpPr>
          <p:cNvPr id="15372" name="Retângulo 21"/>
          <p:cNvSpPr>
            <a:spLocks noChangeArrowheads="1"/>
          </p:cNvSpPr>
          <p:nvPr/>
        </p:nvSpPr>
        <p:spPr bwMode="auto">
          <a:xfrm>
            <a:off x="3330575" y="893763"/>
            <a:ext cx="5359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Gestão da Informação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Ordenamento Territorial (Zoneamento Ecológico Econômico)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Demais Planos Setoriais</a:t>
            </a:r>
          </a:p>
        </p:txBody>
      </p:sp>
      <p:sp>
        <p:nvSpPr>
          <p:cNvPr id="15373" name="Retângulo 22"/>
          <p:cNvSpPr>
            <a:spLocks noChangeArrowheads="1"/>
          </p:cNvSpPr>
          <p:nvPr/>
        </p:nvSpPr>
        <p:spPr bwMode="auto">
          <a:xfrm>
            <a:off x="3330575" y="1939925"/>
            <a:ext cx="5359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Educação ambiental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Fiscalização ambiental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Fortalecimento institucional</a:t>
            </a:r>
          </a:p>
        </p:txBody>
      </p:sp>
      <p:sp>
        <p:nvSpPr>
          <p:cNvPr id="15374" name="Retângulo 23"/>
          <p:cNvSpPr>
            <a:spLocks noChangeArrowheads="1"/>
          </p:cNvSpPr>
          <p:nvPr/>
        </p:nvSpPr>
        <p:spPr bwMode="auto">
          <a:xfrm>
            <a:off x="3330575" y="2938463"/>
            <a:ext cx="5359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Unidades de Conservação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Recuperação da cobertura vegetal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Conservação da Biodiversidade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Conservação e recuperação de nascentes </a:t>
            </a:r>
          </a:p>
        </p:txBody>
      </p:sp>
      <p:sp>
        <p:nvSpPr>
          <p:cNvPr id="15375" name="Retângulo 24"/>
          <p:cNvSpPr>
            <a:spLocks noChangeArrowheads="1"/>
          </p:cNvSpPr>
          <p:nvPr/>
        </p:nvSpPr>
        <p:spPr bwMode="auto">
          <a:xfrm>
            <a:off x="3330575" y="4241800"/>
            <a:ext cx="5359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Esgotamento  Sanitário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Abastecimento de Água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Resíduos sólidos</a:t>
            </a:r>
          </a:p>
        </p:txBody>
      </p:sp>
      <p:sp>
        <p:nvSpPr>
          <p:cNvPr id="15376" name="Retângulo 25"/>
          <p:cNvSpPr>
            <a:spLocks noChangeArrowheads="1"/>
          </p:cNvSpPr>
          <p:nvPr/>
        </p:nvSpPr>
        <p:spPr bwMode="auto">
          <a:xfrm>
            <a:off x="3330575" y="5329238"/>
            <a:ext cx="5359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Agricultura sustentável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Fortalecimento de arranjos produtivos locais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t-BR" altLang="pt-BR" sz="1400" dirty="0">
                <a:solidFill>
                  <a:srgbClr val="002060"/>
                </a:solidFill>
                <a:latin typeface="Calibri" charset="0"/>
              </a:rPr>
              <a:t>Turismo sustentável</a:t>
            </a: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333060" y="208652"/>
            <a:ext cx="6150952" cy="70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68580" tIns="34290" rIns="68580" bIns="3429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Dotum" panose="020B0600000101010101" pitchFamily="34" charset="-127"/>
                <a:ea typeface="Dotum" panose="020B0600000101010101" pitchFamily="34" charset="-127"/>
              </a:rPr>
              <a:t>Arranjo Técnico Temático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t-BR" altLang="pt-BR" sz="1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2589</TotalTime>
  <Words>1067</Words>
  <Application>Microsoft Office PowerPoint</Application>
  <PresentationFormat>Apresentação na tela (4:3)</PresentationFormat>
  <Paragraphs>213</Paragraphs>
  <Slides>19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2_Office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Henrique Pinheiro Veiga</dc:creator>
  <cp:lastModifiedBy>larissa rosa</cp:lastModifiedBy>
  <cp:revision>98</cp:revision>
  <cp:lastPrinted>2016-08-26T12:02:34Z</cp:lastPrinted>
  <dcterms:created xsi:type="dcterms:W3CDTF">2016-10-12T23:02:29Z</dcterms:created>
  <dcterms:modified xsi:type="dcterms:W3CDTF">2017-11-29T01:50:08Z</dcterms:modified>
</cp:coreProperties>
</file>