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media/image3.jpg" ContentType="image/jpg"/>
  <Override PartName="/ppt/media/image5.jpg" ContentType="image/jpg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4"/>
  </p:notesMasterIdLst>
  <p:sldIdLst>
    <p:sldId id="283" r:id="rId2"/>
    <p:sldId id="257" r:id="rId3"/>
    <p:sldId id="258" r:id="rId4"/>
    <p:sldId id="259" r:id="rId5"/>
    <p:sldId id="260" r:id="rId6"/>
    <p:sldId id="275" r:id="rId7"/>
    <p:sldId id="284" r:id="rId8"/>
    <p:sldId id="280" r:id="rId9"/>
    <p:sldId id="266" r:id="rId10"/>
    <p:sldId id="310" r:id="rId11"/>
    <p:sldId id="264" r:id="rId12"/>
    <p:sldId id="265" r:id="rId13"/>
    <p:sldId id="305" r:id="rId14"/>
    <p:sldId id="313" r:id="rId15"/>
    <p:sldId id="314" r:id="rId16"/>
    <p:sldId id="315" r:id="rId17"/>
    <p:sldId id="316" r:id="rId18"/>
    <p:sldId id="317" r:id="rId19"/>
    <p:sldId id="318" r:id="rId20"/>
    <p:sldId id="309" r:id="rId21"/>
    <p:sldId id="311" r:id="rId22"/>
    <p:sldId id="301" r:id="rId23"/>
    <p:sldId id="299" r:id="rId24"/>
    <p:sldId id="295" r:id="rId25"/>
    <p:sldId id="289" r:id="rId26"/>
    <p:sldId id="272" r:id="rId27"/>
    <p:sldId id="319" r:id="rId28"/>
    <p:sldId id="294" r:id="rId29"/>
    <p:sldId id="312" r:id="rId30"/>
    <p:sldId id="303" r:id="rId31"/>
    <p:sldId id="308" r:id="rId32"/>
    <p:sldId id="279" r:id="rId33"/>
  </p:sldIdLst>
  <p:sldSz cx="9144000" cy="5143500" type="screen16x9"/>
  <p:notesSz cx="9144000" cy="51435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D504"/>
    <a:srgbClr val="FEF56C"/>
    <a:srgbClr val="E9CA11"/>
    <a:srgbClr val="EE967E"/>
    <a:srgbClr val="78ADBD"/>
    <a:srgbClr val="FFFFFF"/>
    <a:srgbClr val="765301"/>
    <a:srgbClr val="725602"/>
    <a:srgbClr val="4A5A74"/>
    <a:srgbClr val="99741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5" d="100"/>
          <a:sy n="75" d="100"/>
        </p:scale>
        <p:origin x="1824" y="744"/>
      </p:cViewPr>
      <p:guideLst>
        <p:guide orient="horz" pos="2880"/>
        <p:guide pos="216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2571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2571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7A4A1BC-112B-4EF0-A2CE-2FB55928984C}" type="datetimeFigureOut">
              <a:rPr lang="pt-BR" smtClean="0"/>
              <a:t>25/09/2019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385763"/>
            <a:ext cx="3429000" cy="19288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914400" y="2443163"/>
            <a:ext cx="7315200" cy="231457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4884738"/>
            <a:ext cx="3962400" cy="2571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5180013" y="4884738"/>
            <a:ext cx="3962400" cy="2571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C534B22-BE7E-47C2-AA5C-83F82208004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366742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C534B22-BE7E-47C2-AA5C-83F822080040}" type="slidenum">
              <a:rPr lang="pt-BR" smtClean="0"/>
              <a:t>23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927085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1594485"/>
            <a:ext cx="7772400" cy="108013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2880360"/>
            <a:ext cx="6400800" cy="12858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9/25/2019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1" i="0">
                <a:solidFill>
                  <a:srgbClr val="662D89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96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9/25/2019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1" i="0">
                <a:solidFill>
                  <a:srgbClr val="662D89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839881" y="1394113"/>
            <a:ext cx="3364865" cy="26136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700" b="1" i="0">
                <a:solidFill>
                  <a:srgbClr val="662D89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183005"/>
            <a:ext cx="3977640" cy="33947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9/25/2019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1" i="0">
                <a:solidFill>
                  <a:srgbClr val="662D89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9/25/2019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9/25/2019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644361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76848" y="584482"/>
            <a:ext cx="7790302" cy="11150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0">
                <a:solidFill>
                  <a:srgbClr val="662D89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86816" y="1046077"/>
            <a:ext cx="7170367" cy="148843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96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5"/>
            <a:ext cx="2926080" cy="2571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4783455"/>
            <a:ext cx="2103120" cy="2571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9/25/2019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4783455"/>
            <a:ext cx="2103120" cy="2571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7" Type="http://schemas.openxmlformats.org/officeDocument/2006/relationships/image" Target="../media/image21.jp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0.jpg"/><Relationship Id="rId5" Type="http://schemas.openxmlformats.org/officeDocument/2006/relationships/image" Target="../media/image19.jpeg"/><Relationship Id="rId4" Type="http://schemas.openxmlformats.org/officeDocument/2006/relationships/image" Target="../media/image18.jp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4.png"/><Relationship Id="rId4" Type="http://schemas.openxmlformats.org/officeDocument/2006/relationships/image" Target="../media/image26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befrienders.org/" TargetMode="External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833" r="16666"/>
          <a:stretch/>
        </p:blipFill>
        <p:spPr>
          <a:xfrm>
            <a:off x="0" y="-11003"/>
            <a:ext cx="9144000" cy="5249753"/>
          </a:xfrm>
          <a:prstGeom prst="rect">
            <a:avLst/>
          </a:prstGeom>
        </p:spPr>
      </p:pic>
      <p:sp>
        <p:nvSpPr>
          <p:cNvPr id="6" name="object 6"/>
          <p:cNvSpPr txBox="1"/>
          <p:nvPr/>
        </p:nvSpPr>
        <p:spPr>
          <a:xfrm>
            <a:off x="6172200" y="4595331"/>
            <a:ext cx="1224253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spc="-80" dirty="0" smtClean="0">
                <a:latin typeface="Arial"/>
                <a:cs typeface="Arial"/>
              </a:rPr>
              <a:t> </a:t>
            </a:r>
            <a:r>
              <a:rPr sz="1400" b="1" spc="-5" dirty="0">
                <a:latin typeface="Arial"/>
                <a:cs typeface="Arial"/>
              </a:rPr>
              <a:t>@cvvoficial</a:t>
            </a:r>
            <a:endParaRPr sz="1400" dirty="0">
              <a:latin typeface="Arial"/>
              <a:cs typeface="Arial"/>
            </a:endParaRPr>
          </a:p>
        </p:txBody>
      </p:sp>
      <p:sp>
        <p:nvSpPr>
          <p:cNvPr id="8" name="object 6"/>
          <p:cNvSpPr txBox="1"/>
          <p:nvPr/>
        </p:nvSpPr>
        <p:spPr>
          <a:xfrm>
            <a:off x="4827392" y="0"/>
            <a:ext cx="3305307" cy="84382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pt-BR" sz="5400" b="1" spc="-5" dirty="0" smtClean="0">
                <a:latin typeface="Myriad"/>
                <a:cs typeface="Arial" panose="020B0604020202020204" pitchFamily="34" charset="0"/>
              </a:rPr>
              <a:t>Ligue</a:t>
            </a:r>
            <a:r>
              <a:rPr lang="pt-BR" sz="4800" b="1" spc="-5" dirty="0" smtClean="0">
                <a:latin typeface="Myriad"/>
                <a:cs typeface="Arial" panose="020B0604020202020204" pitchFamily="34" charset="0"/>
              </a:rPr>
              <a:t> 188</a:t>
            </a:r>
            <a:r>
              <a:rPr sz="4800" b="1" spc="-5" dirty="0" smtClean="0">
                <a:latin typeface="Myriad"/>
                <a:cs typeface="Arial" panose="020B0604020202020204" pitchFamily="34" charset="0"/>
              </a:rPr>
              <a:t> </a:t>
            </a:r>
            <a:endParaRPr sz="4800" dirty="0">
              <a:latin typeface="Myriad"/>
              <a:cs typeface="Arial" panose="020B0604020202020204" pitchFamily="34" charset="0"/>
            </a:endParaRPr>
          </a:p>
        </p:txBody>
      </p:sp>
      <p:sp>
        <p:nvSpPr>
          <p:cNvPr id="9" name="object 6"/>
          <p:cNvSpPr txBox="1"/>
          <p:nvPr/>
        </p:nvSpPr>
        <p:spPr>
          <a:xfrm>
            <a:off x="5051367" y="742950"/>
            <a:ext cx="3110427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pt-BR" sz="2000" b="1" spc="-5" dirty="0">
                <a:latin typeface="Myriad"/>
                <a:cs typeface="Arial" panose="020B0604020202020204" pitchFamily="34" charset="0"/>
              </a:rPr>
              <a:t>o</a:t>
            </a:r>
            <a:r>
              <a:rPr lang="pt-BR" sz="2000" b="1" spc="-5" dirty="0" smtClean="0">
                <a:latin typeface="Myriad"/>
                <a:cs typeface="Arial" panose="020B0604020202020204" pitchFamily="34" charset="0"/>
              </a:rPr>
              <a:t>u </a:t>
            </a:r>
            <a:r>
              <a:rPr lang="pt-BR" sz="2400" b="1" spc="-5" dirty="0" smtClean="0">
                <a:latin typeface="Myriad"/>
                <a:cs typeface="Arial" panose="020B0604020202020204" pitchFamily="34" charset="0"/>
              </a:rPr>
              <a:t>acesse</a:t>
            </a:r>
            <a:r>
              <a:rPr lang="pt-BR" sz="2000" b="1" spc="-5" dirty="0" smtClean="0">
                <a:latin typeface="Myriad"/>
                <a:cs typeface="Arial" panose="020B0604020202020204" pitchFamily="34" charset="0"/>
              </a:rPr>
              <a:t> </a:t>
            </a:r>
            <a:r>
              <a:rPr lang="pt-BR" sz="2400" b="1" spc="-5" dirty="0" smtClean="0">
                <a:latin typeface="Myriad"/>
                <a:cs typeface="Arial" panose="020B0604020202020204" pitchFamily="34" charset="0"/>
              </a:rPr>
              <a:t>cvv.org.br</a:t>
            </a:r>
            <a:endParaRPr sz="2000" dirty="0">
              <a:latin typeface="Myriad"/>
              <a:cs typeface="Arial" panose="020B0604020202020204" pitchFamily="34" charset="0"/>
            </a:endParaRPr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8878" y="4287555"/>
            <a:ext cx="843821" cy="8438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8760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o explicativo retangular 5"/>
          <p:cNvSpPr/>
          <p:nvPr/>
        </p:nvSpPr>
        <p:spPr>
          <a:xfrm>
            <a:off x="1601002" y="937711"/>
            <a:ext cx="1836204" cy="1512168"/>
          </a:xfrm>
          <a:prstGeom prst="wedgeRectCallout">
            <a:avLst/>
          </a:prstGeom>
          <a:solidFill>
            <a:srgbClr val="E9CA11"/>
          </a:solidFill>
          <a:ln>
            <a:solidFill>
              <a:srgbClr val="FFD50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350"/>
          </a:p>
        </p:txBody>
      </p:sp>
      <p:sp>
        <p:nvSpPr>
          <p:cNvPr id="18" name="Texto explicativo retangular 17"/>
          <p:cNvSpPr/>
          <p:nvPr/>
        </p:nvSpPr>
        <p:spPr>
          <a:xfrm>
            <a:off x="3653230" y="937711"/>
            <a:ext cx="1836204" cy="1512168"/>
          </a:xfrm>
          <a:prstGeom prst="wedgeRectCallout">
            <a:avLst/>
          </a:prstGeom>
          <a:solidFill>
            <a:srgbClr val="FFD504"/>
          </a:solidFill>
          <a:ln>
            <a:solidFill>
              <a:srgbClr val="FFD50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350">
              <a:solidFill>
                <a:schemeClr val="accent6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19" name="Texto explicativo retangular 18"/>
          <p:cNvSpPr/>
          <p:nvPr/>
        </p:nvSpPr>
        <p:spPr>
          <a:xfrm>
            <a:off x="5756297" y="937711"/>
            <a:ext cx="1836204" cy="1512168"/>
          </a:xfrm>
          <a:prstGeom prst="wedgeRectCallout">
            <a:avLst/>
          </a:prstGeom>
          <a:solidFill>
            <a:srgbClr val="FEF56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350"/>
          </a:p>
        </p:txBody>
      </p:sp>
      <p:sp>
        <p:nvSpPr>
          <p:cNvPr id="20" name="CaixaDeTexto 19"/>
          <p:cNvSpPr txBox="1"/>
          <p:nvPr/>
        </p:nvSpPr>
        <p:spPr>
          <a:xfrm>
            <a:off x="1493658" y="853947"/>
            <a:ext cx="1943548" cy="16158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500" dirty="0"/>
              <a:t>Brasil: </a:t>
            </a:r>
          </a:p>
          <a:p>
            <a:pPr algn="ctr"/>
            <a:r>
              <a:rPr lang="pt-BR" sz="1500" dirty="0"/>
              <a:t>1 morte a cada 45 minutos</a:t>
            </a:r>
          </a:p>
          <a:p>
            <a:pPr algn="ctr"/>
            <a:r>
              <a:rPr lang="pt-BR" b="1" dirty="0"/>
              <a:t>32 mortes </a:t>
            </a:r>
          </a:p>
          <a:p>
            <a:pPr algn="ctr"/>
            <a:r>
              <a:rPr lang="pt-BR" b="1" dirty="0"/>
              <a:t>por dia </a:t>
            </a:r>
            <a:endParaRPr lang="pt-BR" b="1" dirty="0" smtClean="0"/>
          </a:p>
          <a:p>
            <a:pPr algn="ctr"/>
            <a:r>
              <a:rPr lang="pt-BR" b="1" dirty="0" smtClean="0"/>
              <a:t>12 mil/ano</a:t>
            </a:r>
            <a:endParaRPr lang="pt-BR" b="1" dirty="0"/>
          </a:p>
        </p:txBody>
      </p:sp>
      <p:sp>
        <p:nvSpPr>
          <p:cNvPr id="22" name="CaixaDeTexto 21"/>
          <p:cNvSpPr txBox="1"/>
          <p:nvPr/>
        </p:nvSpPr>
        <p:spPr>
          <a:xfrm>
            <a:off x="6091191" y="937711"/>
            <a:ext cx="1166415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dirty="0"/>
              <a:t>90% </a:t>
            </a:r>
            <a:r>
              <a:rPr lang="pt-BR" dirty="0"/>
              <a:t>dos suicídios podem </a:t>
            </a:r>
            <a:r>
              <a:rPr lang="pt-BR" b="1" dirty="0"/>
              <a:t>ser evitados</a:t>
            </a:r>
            <a:endParaRPr lang="pt-BR" sz="1500" b="1" dirty="0"/>
          </a:p>
        </p:txBody>
      </p:sp>
      <p:sp>
        <p:nvSpPr>
          <p:cNvPr id="32" name="CaixaDeTexto 31"/>
          <p:cNvSpPr txBox="1"/>
          <p:nvPr/>
        </p:nvSpPr>
        <p:spPr>
          <a:xfrm>
            <a:off x="1601002" y="2834850"/>
            <a:ext cx="59967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tabLst>
                <a:tab pos="342900" algn="l"/>
              </a:tabLst>
            </a:pPr>
            <a:r>
              <a:rPr lang="pt-BR" altLang="pt-BR" dirty="0">
                <a:ea typeface="Calibri" pitchFamily="34" charset="0"/>
                <a:cs typeface="Arial" charset="0"/>
              </a:rPr>
              <a:t>6 </a:t>
            </a:r>
            <a:r>
              <a:rPr lang="pt-BR" altLang="pt-BR" dirty="0">
                <a:ea typeface="Calibri" pitchFamily="34" charset="0"/>
                <a:cs typeface="Arial" charset="0"/>
              </a:rPr>
              <a:t>a 10 pessoas próximas são </a:t>
            </a:r>
            <a:r>
              <a:rPr lang="pt-BR" altLang="pt-BR" b="1" dirty="0">
                <a:solidFill>
                  <a:srgbClr val="002060"/>
                </a:solidFill>
                <a:ea typeface="Calibri" pitchFamily="34" charset="0"/>
                <a:cs typeface="Arial" charset="0"/>
              </a:rPr>
              <a:t>impactadas por suicídio </a:t>
            </a:r>
            <a:r>
              <a:rPr lang="pt-BR" altLang="pt-BR" dirty="0">
                <a:ea typeface="Calibri" pitchFamily="34" charset="0"/>
                <a:cs typeface="Arial" charset="0"/>
              </a:rPr>
              <a:t>(sobreviventes)</a:t>
            </a:r>
          </a:p>
        </p:txBody>
      </p:sp>
      <p:sp>
        <p:nvSpPr>
          <p:cNvPr id="33" name="CaixaDeTexto 32"/>
          <p:cNvSpPr txBox="1"/>
          <p:nvPr/>
        </p:nvSpPr>
        <p:spPr>
          <a:xfrm>
            <a:off x="1601553" y="3676960"/>
            <a:ext cx="593955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000000"/>
              </a:buClr>
              <a:buSzPct val="100000"/>
              <a:defRPr/>
            </a:pPr>
            <a:r>
              <a:rPr lang="pt-PT" dirty="0"/>
              <a:t>Segundo </a:t>
            </a:r>
            <a:r>
              <a:rPr lang="pt-PT" dirty="0"/>
              <a:t>pesquisa da Unicamp, </a:t>
            </a:r>
            <a:r>
              <a:rPr lang="pt-PT" b="1" dirty="0">
                <a:solidFill>
                  <a:srgbClr val="002060"/>
                </a:solidFill>
              </a:rPr>
              <a:t>17% dos brasileiros </a:t>
            </a:r>
            <a:r>
              <a:rPr lang="pt-PT" dirty="0"/>
              <a:t>pensaram seriamente em cometer suicídio no decorrer de suas vidas.</a:t>
            </a:r>
            <a:endParaRPr lang="pt-BR" dirty="0"/>
          </a:p>
        </p:txBody>
      </p:sp>
      <p:sp>
        <p:nvSpPr>
          <p:cNvPr id="34" name="CaixaDeTexto 33"/>
          <p:cNvSpPr txBox="1"/>
          <p:nvPr/>
        </p:nvSpPr>
        <p:spPr>
          <a:xfrm>
            <a:off x="3716769" y="867233"/>
            <a:ext cx="1608653" cy="16158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dirty="0"/>
              <a:t>Mundo:</a:t>
            </a:r>
          </a:p>
          <a:p>
            <a:pPr algn="ctr"/>
            <a:r>
              <a:rPr lang="pt-BR" b="1" dirty="0"/>
              <a:t>1 morte a cada</a:t>
            </a:r>
          </a:p>
          <a:p>
            <a:pPr algn="ctr"/>
            <a:r>
              <a:rPr lang="pt-BR" b="1" dirty="0"/>
              <a:t> 40 segundos</a:t>
            </a:r>
          </a:p>
          <a:p>
            <a:pPr algn="ctr"/>
            <a:endParaRPr lang="pt-BR" sz="1500" dirty="0" smtClean="0"/>
          </a:p>
          <a:p>
            <a:pPr algn="ctr"/>
            <a:r>
              <a:rPr lang="pt-BR" sz="1500" dirty="0" smtClean="0"/>
              <a:t>800 </a:t>
            </a:r>
            <a:r>
              <a:rPr lang="pt-BR" sz="1500" dirty="0"/>
              <a:t>mil mortes por ano</a:t>
            </a:r>
          </a:p>
        </p:txBody>
      </p:sp>
      <p:pic>
        <p:nvPicPr>
          <p:cNvPr id="15" name="Imagem 1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7600" y="4019550"/>
            <a:ext cx="1297922" cy="865281"/>
          </a:xfrm>
          <a:prstGeom prst="rect">
            <a:avLst/>
          </a:prstGeom>
        </p:spPr>
      </p:pic>
      <p:sp>
        <p:nvSpPr>
          <p:cNvPr id="16" name="object 2"/>
          <p:cNvSpPr txBox="1">
            <a:spLocks/>
          </p:cNvSpPr>
          <p:nvPr/>
        </p:nvSpPr>
        <p:spPr>
          <a:xfrm>
            <a:off x="326656" y="227138"/>
            <a:ext cx="2912758" cy="50526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>
              <a:defRPr>
                <a:latin typeface="+mj-lt"/>
                <a:ea typeface="+mj-ea"/>
                <a:cs typeface="+mj-cs"/>
              </a:defRPr>
            </a:lvl1pPr>
          </a:lstStyle>
          <a:p>
            <a:pPr marL="12700">
              <a:spcBef>
                <a:spcPts val="100"/>
              </a:spcBef>
            </a:pPr>
            <a:r>
              <a:rPr lang="pt-BR" sz="3200" b="1" kern="0" dirty="0" smtClean="0">
                <a:solidFill>
                  <a:srgbClr val="FFCC00"/>
                </a:solidFill>
              </a:rPr>
              <a:t>Números</a:t>
            </a:r>
            <a:endParaRPr lang="pt-BR" sz="3200" b="1" kern="0" dirty="0">
              <a:solidFill>
                <a:srgbClr val="FFCC00"/>
              </a:solidFill>
            </a:endParaRPr>
          </a:p>
        </p:txBody>
      </p:sp>
      <p:sp>
        <p:nvSpPr>
          <p:cNvPr id="21" name="object 9"/>
          <p:cNvSpPr/>
          <p:nvPr/>
        </p:nvSpPr>
        <p:spPr>
          <a:xfrm>
            <a:off x="558523" y="942298"/>
            <a:ext cx="807720" cy="0"/>
          </a:xfrm>
          <a:custGeom>
            <a:avLst/>
            <a:gdLst/>
            <a:ahLst/>
            <a:cxnLst/>
            <a:rect l="l" t="t" r="r" b="b"/>
            <a:pathLst>
              <a:path w="807719">
                <a:moveTo>
                  <a:pt x="0" y="0"/>
                </a:moveTo>
                <a:lnTo>
                  <a:pt x="807298" y="0"/>
                </a:lnTo>
              </a:path>
            </a:pathLst>
          </a:custGeom>
          <a:ln w="35699">
            <a:solidFill>
              <a:schemeClr val="accent1">
                <a:lumMod val="75000"/>
              </a:schemeClr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311426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4270375"/>
          </a:xfrm>
          <a:custGeom>
            <a:avLst/>
            <a:gdLst/>
            <a:ahLst/>
            <a:cxnLst/>
            <a:rect l="l" t="t" r="r" b="b"/>
            <a:pathLst>
              <a:path w="9144000" h="4270375">
                <a:moveTo>
                  <a:pt x="9143981" y="4269991"/>
                </a:moveTo>
                <a:lnTo>
                  <a:pt x="0" y="4269991"/>
                </a:lnTo>
                <a:lnTo>
                  <a:pt x="0" y="0"/>
                </a:lnTo>
                <a:lnTo>
                  <a:pt x="9143981" y="0"/>
                </a:lnTo>
                <a:lnTo>
                  <a:pt x="9143981" y="4269991"/>
                </a:lnTo>
                <a:close/>
              </a:path>
            </a:pathLst>
          </a:custGeom>
          <a:solidFill>
            <a:srgbClr val="FFFF00"/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srgbClr val="FFC000"/>
              </a:solidFill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73299" y="643847"/>
            <a:ext cx="1989455" cy="45720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vert="horz" wrap="square" lIns="0" tIns="0" rIns="0" bIns="0" rtlCol="0">
            <a:spAutoFit/>
          </a:bodyPr>
          <a:lstStyle/>
          <a:p>
            <a:pPr marL="105410">
              <a:lnSpc>
                <a:spcPts val="3479"/>
              </a:lnSpc>
            </a:pPr>
            <a:r>
              <a:rPr sz="3000" b="1" spc="15" dirty="0">
                <a:solidFill>
                  <a:schemeClr val="bg1"/>
                </a:solidFill>
                <a:latin typeface="Arial"/>
                <a:cs typeface="Arial"/>
              </a:rPr>
              <a:t>Setembro</a:t>
            </a:r>
            <a:endParaRPr sz="3000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73299" y="1170747"/>
            <a:ext cx="1734820" cy="45720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vert="horz" wrap="square" lIns="0" tIns="0" rIns="0" bIns="0" rtlCol="0">
            <a:spAutoFit/>
          </a:bodyPr>
          <a:lstStyle/>
          <a:p>
            <a:pPr marL="105410">
              <a:lnSpc>
                <a:spcPts val="3479"/>
              </a:lnSpc>
            </a:pPr>
            <a:r>
              <a:rPr sz="3000" b="1" spc="-10" dirty="0">
                <a:solidFill>
                  <a:schemeClr val="bg1"/>
                </a:solidFill>
                <a:latin typeface="Arial"/>
                <a:cs typeface="Arial"/>
              </a:rPr>
              <a:t>Amarelo</a:t>
            </a:r>
            <a:endParaRPr sz="3000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4167966" y="3421318"/>
            <a:ext cx="807720" cy="0"/>
          </a:xfrm>
          <a:custGeom>
            <a:avLst/>
            <a:gdLst/>
            <a:ahLst/>
            <a:cxnLst/>
            <a:rect l="l" t="t" r="r" b="b"/>
            <a:pathLst>
              <a:path w="807720">
                <a:moveTo>
                  <a:pt x="0" y="0"/>
                </a:moveTo>
                <a:lnTo>
                  <a:pt x="807298" y="0"/>
                </a:lnTo>
              </a:path>
            </a:pathLst>
          </a:custGeom>
          <a:ln w="35699">
            <a:solidFill>
              <a:srgbClr val="FFFF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5932172" y="3505452"/>
            <a:ext cx="640368" cy="114300"/>
          </a:xfrm>
          <a:prstGeom prst="rect">
            <a:avLst/>
          </a:prstGeom>
        </p:spPr>
        <p:txBody>
          <a:bodyPr vert="vert270" wrap="square" lIns="0" tIns="5715" rIns="0" bIns="0" rtlCol="0">
            <a:spAutoFit/>
          </a:bodyPr>
          <a:lstStyle/>
          <a:p>
            <a:pPr marL="12700" marR="5080" algn="just">
              <a:lnSpc>
                <a:spcPts val="1650"/>
              </a:lnSpc>
              <a:spcBef>
                <a:spcPts val="45"/>
              </a:spcBef>
            </a:pP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Arial"/>
                <a:cs typeface="Arial"/>
              </a:rPr>
              <a:t>v  v  v</a:t>
            </a:r>
          </a:p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4164794" y="692721"/>
            <a:ext cx="4245610" cy="1259840"/>
          </a:xfrm>
          <a:prstGeom prst="rect">
            <a:avLst/>
          </a:prstGeom>
        </p:spPr>
        <p:txBody>
          <a:bodyPr vert="horz" wrap="square" lIns="0" tIns="8890" rIns="0" bIns="0" rtlCol="0">
            <a:spAutoFit/>
          </a:bodyPr>
          <a:lstStyle/>
          <a:p>
            <a:pPr marL="12700" marR="5080">
              <a:lnSpc>
                <a:spcPct val="101600"/>
              </a:lnSpc>
              <a:spcBef>
                <a:spcPts val="70"/>
              </a:spcBef>
            </a:pPr>
            <a:r>
              <a:rPr sz="1600" spc="-35" dirty="0">
                <a:solidFill>
                  <a:schemeClr val="accent1">
                    <a:lumMod val="75000"/>
                  </a:schemeClr>
                </a:solidFill>
              </a:rPr>
              <a:t>É </a:t>
            </a:r>
            <a:r>
              <a:rPr sz="1600" spc="5" dirty="0">
                <a:solidFill>
                  <a:schemeClr val="accent1">
                    <a:lumMod val="75000"/>
                  </a:schemeClr>
                </a:solidFill>
              </a:rPr>
              <a:t>uma campanha </a:t>
            </a:r>
            <a:r>
              <a:rPr sz="1600" spc="10" dirty="0">
                <a:solidFill>
                  <a:schemeClr val="accent1">
                    <a:lumMod val="75000"/>
                  </a:schemeClr>
                </a:solidFill>
              </a:rPr>
              <a:t>de </a:t>
            </a:r>
            <a:r>
              <a:rPr sz="1600" dirty="0">
                <a:solidFill>
                  <a:schemeClr val="accent1">
                    <a:lumMod val="75000"/>
                  </a:schemeClr>
                </a:solidFill>
              </a:rPr>
              <a:t>conscientização </a:t>
            </a:r>
            <a:r>
              <a:rPr sz="1600" spc="-10" dirty="0">
                <a:solidFill>
                  <a:schemeClr val="accent1">
                    <a:lumMod val="75000"/>
                  </a:schemeClr>
                </a:solidFill>
              </a:rPr>
              <a:t>sobre  </a:t>
            </a:r>
            <a:r>
              <a:rPr sz="1600" spc="25" dirty="0">
                <a:solidFill>
                  <a:schemeClr val="accent1">
                    <a:lumMod val="75000"/>
                  </a:schemeClr>
                </a:solidFill>
              </a:rPr>
              <a:t>a </a:t>
            </a:r>
            <a:r>
              <a:rPr sz="1600" spc="-5" dirty="0">
                <a:solidFill>
                  <a:schemeClr val="accent1">
                    <a:lumMod val="75000"/>
                  </a:schemeClr>
                </a:solidFill>
              </a:rPr>
              <a:t>prevenção do </a:t>
            </a:r>
            <a:r>
              <a:rPr sz="1600" spc="-20" dirty="0">
                <a:solidFill>
                  <a:schemeClr val="accent1">
                    <a:lumMod val="75000"/>
                  </a:schemeClr>
                </a:solidFill>
              </a:rPr>
              <a:t>suicídio, </a:t>
            </a:r>
            <a:r>
              <a:rPr sz="1600" b="0" spc="35" dirty="0">
                <a:solidFill>
                  <a:schemeClr val="accent1">
                    <a:lumMod val="75000"/>
                  </a:schemeClr>
                </a:solidFill>
                <a:latin typeface="Arial"/>
                <a:cs typeface="Arial"/>
              </a:rPr>
              <a:t>com </a:t>
            </a:r>
            <a:r>
              <a:rPr sz="1600" b="0" spc="25" dirty="0">
                <a:solidFill>
                  <a:schemeClr val="accent1">
                    <a:lumMod val="75000"/>
                  </a:schemeClr>
                </a:solidFill>
                <a:latin typeface="Arial"/>
                <a:cs typeface="Arial"/>
              </a:rPr>
              <a:t>o </a:t>
            </a:r>
            <a:r>
              <a:rPr sz="1600" b="0" spc="10" dirty="0">
                <a:solidFill>
                  <a:schemeClr val="accent1">
                    <a:lumMod val="75000"/>
                  </a:schemeClr>
                </a:solidFill>
                <a:latin typeface="Arial"/>
                <a:cs typeface="Arial"/>
              </a:rPr>
              <a:t>objetivo  </a:t>
            </a:r>
            <a:r>
              <a:rPr sz="1600" b="0" spc="15" dirty="0">
                <a:solidFill>
                  <a:schemeClr val="accent1">
                    <a:lumMod val="75000"/>
                  </a:schemeClr>
                </a:solidFill>
                <a:latin typeface="Arial"/>
                <a:cs typeface="Arial"/>
              </a:rPr>
              <a:t>direto </a:t>
            </a:r>
            <a:r>
              <a:rPr sz="1600" b="0" spc="10" dirty="0">
                <a:solidFill>
                  <a:schemeClr val="accent1">
                    <a:lumMod val="75000"/>
                  </a:schemeClr>
                </a:solidFill>
                <a:latin typeface="Arial"/>
                <a:cs typeface="Arial"/>
              </a:rPr>
              <a:t>de </a:t>
            </a:r>
            <a:r>
              <a:rPr sz="1600" b="0" spc="-10" dirty="0">
                <a:solidFill>
                  <a:schemeClr val="accent1">
                    <a:lumMod val="75000"/>
                  </a:schemeClr>
                </a:solidFill>
                <a:latin typeface="Arial"/>
                <a:cs typeface="Arial"/>
              </a:rPr>
              <a:t>alertar </a:t>
            </a:r>
            <a:r>
              <a:rPr sz="1600" b="0" spc="-35" dirty="0">
                <a:solidFill>
                  <a:schemeClr val="accent1">
                    <a:lumMod val="75000"/>
                  </a:schemeClr>
                </a:solidFill>
                <a:latin typeface="Arial"/>
                <a:cs typeface="Arial"/>
              </a:rPr>
              <a:t>a </a:t>
            </a:r>
            <a:r>
              <a:rPr sz="1600" b="0" spc="10" dirty="0">
                <a:solidFill>
                  <a:schemeClr val="accent1">
                    <a:lumMod val="75000"/>
                  </a:schemeClr>
                </a:solidFill>
                <a:latin typeface="Arial"/>
                <a:cs typeface="Arial"/>
              </a:rPr>
              <a:t>população </a:t>
            </a:r>
            <a:r>
              <a:rPr sz="1600" b="0" spc="-35" dirty="0">
                <a:solidFill>
                  <a:schemeClr val="accent1">
                    <a:lumMod val="75000"/>
                  </a:schemeClr>
                </a:solidFill>
                <a:latin typeface="Arial"/>
                <a:cs typeface="Arial"/>
              </a:rPr>
              <a:t>a </a:t>
            </a:r>
            <a:r>
              <a:rPr sz="1600" b="0" spc="10" dirty="0">
                <a:solidFill>
                  <a:schemeClr val="accent1">
                    <a:lumMod val="75000"/>
                  </a:schemeClr>
                </a:solidFill>
                <a:latin typeface="Arial"/>
                <a:cs typeface="Arial"/>
              </a:rPr>
              <a:t>respeito </a:t>
            </a:r>
            <a:r>
              <a:rPr sz="1600" b="0" spc="5" dirty="0">
                <a:solidFill>
                  <a:schemeClr val="accent1">
                    <a:lumMod val="75000"/>
                  </a:schemeClr>
                </a:solidFill>
                <a:latin typeface="Arial"/>
                <a:cs typeface="Arial"/>
              </a:rPr>
              <a:t>da  </a:t>
            </a:r>
            <a:r>
              <a:rPr sz="1600" b="0" spc="-5" dirty="0">
                <a:solidFill>
                  <a:schemeClr val="accent1">
                    <a:lumMod val="75000"/>
                  </a:schemeClr>
                </a:solidFill>
                <a:latin typeface="Arial"/>
                <a:cs typeface="Arial"/>
              </a:rPr>
              <a:t>realidade </a:t>
            </a:r>
            <a:r>
              <a:rPr sz="1600" b="0" spc="40" dirty="0">
                <a:solidFill>
                  <a:schemeClr val="accent1">
                    <a:lumMod val="75000"/>
                  </a:schemeClr>
                </a:solidFill>
                <a:latin typeface="Arial"/>
                <a:cs typeface="Arial"/>
              </a:rPr>
              <a:t>do </a:t>
            </a:r>
            <a:r>
              <a:rPr sz="1600" b="0" spc="5" dirty="0">
                <a:solidFill>
                  <a:schemeClr val="accent1">
                    <a:lumMod val="75000"/>
                  </a:schemeClr>
                </a:solidFill>
                <a:latin typeface="Arial"/>
                <a:cs typeface="Arial"/>
              </a:rPr>
              <a:t>suicídio </a:t>
            </a:r>
            <a:r>
              <a:rPr sz="1600" b="0" spc="10" dirty="0">
                <a:solidFill>
                  <a:schemeClr val="accent1">
                    <a:lumMod val="75000"/>
                  </a:schemeClr>
                </a:solidFill>
                <a:latin typeface="Arial"/>
                <a:cs typeface="Arial"/>
              </a:rPr>
              <a:t>no </a:t>
            </a:r>
            <a:r>
              <a:rPr sz="1600" b="0" spc="-5" dirty="0">
                <a:solidFill>
                  <a:schemeClr val="accent1">
                    <a:lumMod val="75000"/>
                  </a:schemeClr>
                </a:solidFill>
                <a:latin typeface="Arial"/>
                <a:cs typeface="Arial"/>
              </a:rPr>
              <a:t>Brasil </a:t>
            </a:r>
            <a:r>
              <a:rPr sz="1600" b="0" spc="-35" dirty="0">
                <a:solidFill>
                  <a:schemeClr val="accent1">
                    <a:lumMod val="75000"/>
                  </a:schemeClr>
                </a:solidFill>
                <a:latin typeface="Arial"/>
                <a:cs typeface="Arial"/>
              </a:rPr>
              <a:t>e </a:t>
            </a:r>
            <a:r>
              <a:rPr sz="1600" b="0" spc="10" dirty="0">
                <a:solidFill>
                  <a:schemeClr val="accent1">
                    <a:lumMod val="75000"/>
                  </a:schemeClr>
                </a:solidFill>
                <a:latin typeface="Arial"/>
                <a:cs typeface="Arial"/>
              </a:rPr>
              <a:t>no </a:t>
            </a:r>
            <a:r>
              <a:rPr sz="1600" b="0" spc="15" dirty="0">
                <a:solidFill>
                  <a:schemeClr val="accent1">
                    <a:lumMod val="75000"/>
                  </a:schemeClr>
                </a:solidFill>
                <a:latin typeface="Arial"/>
                <a:cs typeface="Arial"/>
              </a:rPr>
              <a:t>mundo </a:t>
            </a:r>
            <a:r>
              <a:rPr sz="1600" b="0" spc="-35" dirty="0">
                <a:solidFill>
                  <a:schemeClr val="accent1">
                    <a:lumMod val="75000"/>
                  </a:schemeClr>
                </a:solidFill>
                <a:latin typeface="Arial"/>
                <a:cs typeface="Arial"/>
              </a:rPr>
              <a:t>e  </a:t>
            </a:r>
            <a:r>
              <a:rPr sz="1600" b="0" spc="-10" dirty="0">
                <a:solidFill>
                  <a:schemeClr val="accent1">
                    <a:lumMod val="75000"/>
                  </a:schemeClr>
                </a:solidFill>
                <a:latin typeface="Arial"/>
                <a:cs typeface="Arial"/>
              </a:rPr>
              <a:t>suas </a:t>
            </a:r>
            <a:r>
              <a:rPr sz="1600" b="0" spc="5" dirty="0">
                <a:solidFill>
                  <a:schemeClr val="accent1">
                    <a:lumMod val="75000"/>
                  </a:schemeClr>
                </a:solidFill>
                <a:latin typeface="Arial"/>
                <a:cs typeface="Arial"/>
              </a:rPr>
              <a:t>formas </a:t>
            </a:r>
            <a:r>
              <a:rPr sz="1600" b="0" spc="10" dirty="0">
                <a:solidFill>
                  <a:schemeClr val="accent1">
                    <a:lumMod val="75000"/>
                  </a:schemeClr>
                </a:solidFill>
                <a:latin typeface="Arial"/>
                <a:cs typeface="Arial"/>
              </a:rPr>
              <a:t>de</a:t>
            </a:r>
            <a:r>
              <a:rPr sz="1600" b="0" spc="-20" dirty="0">
                <a:solidFill>
                  <a:schemeClr val="accent1">
                    <a:lumMod val="75000"/>
                  </a:schemeClr>
                </a:solidFill>
                <a:latin typeface="Arial"/>
                <a:cs typeface="Arial"/>
              </a:rPr>
              <a:t> </a:t>
            </a:r>
            <a:r>
              <a:rPr sz="1600" b="0" dirty="0">
                <a:solidFill>
                  <a:schemeClr val="accent1">
                    <a:lumMod val="75000"/>
                  </a:schemeClr>
                </a:solidFill>
                <a:latin typeface="Arial"/>
                <a:cs typeface="Arial"/>
              </a:rPr>
              <a:t>prevenção.</a:t>
            </a:r>
            <a:endParaRPr sz="1600" dirty="0">
              <a:solidFill>
                <a:schemeClr val="accent1">
                  <a:lumMod val="75000"/>
                </a:schemeClr>
              </a:solidFill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4164794" y="2178618"/>
            <a:ext cx="4175125" cy="1012190"/>
          </a:xfrm>
          <a:prstGeom prst="rect">
            <a:avLst/>
          </a:prstGeom>
        </p:spPr>
        <p:txBody>
          <a:bodyPr vert="horz" wrap="square" lIns="0" tIns="8890" rIns="0" bIns="0" rtlCol="0">
            <a:spAutoFit/>
          </a:bodyPr>
          <a:lstStyle/>
          <a:p>
            <a:pPr marL="12700" marR="5080">
              <a:lnSpc>
                <a:spcPct val="101600"/>
              </a:lnSpc>
              <a:spcBef>
                <a:spcPts val="70"/>
              </a:spcBef>
            </a:pPr>
            <a:r>
              <a:rPr sz="1600" dirty="0">
                <a:solidFill>
                  <a:schemeClr val="accent1">
                    <a:lumMod val="75000"/>
                  </a:schemeClr>
                </a:solidFill>
                <a:latin typeface="Arial"/>
                <a:cs typeface="Arial"/>
              </a:rPr>
              <a:t>Ocorre </a:t>
            </a:r>
            <a:r>
              <a:rPr sz="1600" spc="10" dirty="0">
                <a:solidFill>
                  <a:schemeClr val="accent1">
                    <a:lumMod val="75000"/>
                  </a:schemeClr>
                </a:solidFill>
                <a:latin typeface="Arial"/>
                <a:cs typeface="Arial"/>
              </a:rPr>
              <a:t>no </a:t>
            </a:r>
            <a:r>
              <a:rPr sz="1600" spc="-5" dirty="0">
                <a:solidFill>
                  <a:schemeClr val="accent1">
                    <a:lumMod val="75000"/>
                  </a:schemeClr>
                </a:solidFill>
                <a:latin typeface="Arial"/>
                <a:cs typeface="Arial"/>
              </a:rPr>
              <a:t>mês </a:t>
            </a:r>
            <a:r>
              <a:rPr sz="1600" spc="10" dirty="0">
                <a:solidFill>
                  <a:schemeClr val="accent1">
                    <a:lumMod val="75000"/>
                  </a:schemeClr>
                </a:solidFill>
                <a:latin typeface="Arial"/>
                <a:cs typeface="Arial"/>
              </a:rPr>
              <a:t>de setembro, </a:t>
            </a:r>
            <a:r>
              <a:rPr sz="1600" spc="5" dirty="0">
                <a:solidFill>
                  <a:schemeClr val="accent1">
                    <a:lumMod val="75000"/>
                  </a:schemeClr>
                </a:solidFill>
                <a:latin typeface="Arial"/>
                <a:cs typeface="Arial"/>
              </a:rPr>
              <a:t>desde </a:t>
            </a:r>
            <a:r>
              <a:rPr sz="1600" spc="-5" dirty="0">
                <a:solidFill>
                  <a:schemeClr val="accent1">
                    <a:lumMod val="75000"/>
                  </a:schemeClr>
                </a:solidFill>
                <a:latin typeface="Arial"/>
                <a:cs typeface="Arial"/>
              </a:rPr>
              <a:t>2015, </a:t>
            </a:r>
            <a:r>
              <a:rPr sz="1600" spc="20" dirty="0">
                <a:solidFill>
                  <a:schemeClr val="accent1">
                    <a:lumMod val="75000"/>
                  </a:schemeClr>
                </a:solidFill>
                <a:latin typeface="Arial"/>
                <a:cs typeface="Arial"/>
              </a:rPr>
              <a:t>por  </a:t>
            </a:r>
            <a:r>
              <a:rPr sz="1600" dirty="0">
                <a:solidFill>
                  <a:schemeClr val="accent1">
                    <a:lumMod val="75000"/>
                  </a:schemeClr>
                </a:solidFill>
                <a:latin typeface="Arial"/>
                <a:cs typeface="Arial"/>
              </a:rPr>
              <a:t>meio </a:t>
            </a:r>
            <a:r>
              <a:rPr sz="1600" spc="10" dirty="0">
                <a:solidFill>
                  <a:schemeClr val="accent1">
                    <a:lumMod val="75000"/>
                  </a:schemeClr>
                </a:solidFill>
                <a:latin typeface="Arial"/>
                <a:cs typeface="Arial"/>
              </a:rPr>
              <a:t>de identificação de </a:t>
            </a:r>
            <a:r>
              <a:rPr sz="1600" spc="5" dirty="0">
                <a:solidFill>
                  <a:schemeClr val="accent1">
                    <a:lumMod val="75000"/>
                  </a:schemeClr>
                </a:solidFill>
                <a:latin typeface="Arial"/>
                <a:cs typeface="Arial"/>
              </a:rPr>
              <a:t>locais </a:t>
            </a:r>
            <a:r>
              <a:rPr sz="1600" spc="20" dirty="0">
                <a:solidFill>
                  <a:schemeClr val="accent1">
                    <a:lumMod val="75000"/>
                  </a:schemeClr>
                </a:solidFill>
                <a:latin typeface="Arial"/>
                <a:cs typeface="Arial"/>
              </a:rPr>
              <a:t>públicos </a:t>
            </a:r>
            <a:r>
              <a:rPr sz="1600" spc="-35" dirty="0">
                <a:solidFill>
                  <a:schemeClr val="accent1">
                    <a:lumMod val="75000"/>
                  </a:schemeClr>
                </a:solidFill>
                <a:latin typeface="Arial"/>
                <a:cs typeface="Arial"/>
              </a:rPr>
              <a:t>e  </a:t>
            </a:r>
            <a:r>
              <a:rPr sz="1600" dirty="0">
                <a:solidFill>
                  <a:schemeClr val="accent1">
                    <a:lumMod val="75000"/>
                  </a:schemeClr>
                </a:solidFill>
                <a:latin typeface="Arial"/>
                <a:cs typeface="Arial"/>
              </a:rPr>
              <a:t>particulares </a:t>
            </a:r>
            <a:r>
              <a:rPr sz="1600" spc="35" dirty="0">
                <a:solidFill>
                  <a:schemeClr val="accent1">
                    <a:lumMod val="75000"/>
                  </a:schemeClr>
                </a:solidFill>
                <a:latin typeface="Arial"/>
                <a:cs typeface="Arial"/>
              </a:rPr>
              <a:t>com </a:t>
            </a:r>
            <a:r>
              <a:rPr sz="1600" spc="-35" dirty="0">
                <a:solidFill>
                  <a:schemeClr val="accent1">
                    <a:lumMod val="75000"/>
                  </a:schemeClr>
                </a:solidFill>
                <a:latin typeface="Arial"/>
                <a:cs typeface="Arial"/>
              </a:rPr>
              <a:t>a </a:t>
            </a:r>
            <a:r>
              <a:rPr sz="1600" spc="25" dirty="0">
                <a:solidFill>
                  <a:schemeClr val="accent1">
                    <a:lumMod val="75000"/>
                  </a:schemeClr>
                </a:solidFill>
                <a:latin typeface="Arial"/>
                <a:cs typeface="Arial"/>
              </a:rPr>
              <a:t>cor </a:t>
            </a:r>
            <a:r>
              <a:rPr sz="1600" spc="-20" dirty="0">
                <a:solidFill>
                  <a:schemeClr val="accent1">
                    <a:lumMod val="75000"/>
                  </a:schemeClr>
                </a:solidFill>
                <a:latin typeface="Arial"/>
                <a:cs typeface="Arial"/>
              </a:rPr>
              <a:t>amarela </a:t>
            </a:r>
            <a:r>
              <a:rPr sz="1600" spc="-35" dirty="0">
                <a:solidFill>
                  <a:schemeClr val="accent1">
                    <a:lumMod val="75000"/>
                  </a:schemeClr>
                </a:solidFill>
                <a:latin typeface="Arial"/>
                <a:cs typeface="Arial"/>
              </a:rPr>
              <a:t>e </a:t>
            </a:r>
            <a:r>
              <a:rPr sz="1600" dirty="0">
                <a:solidFill>
                  <a:schemeClr val="accent1">
                    <a:lumMod val="75000"/>
                  </a:schemeClr>
                </a:solidFill>
                <a:latin typeface="Arial"/>
                <a:cs typeface="Arial"/>
              </a:rPr>
              <a:t>ampla  </a:t>
            </a:r>
            <a:r>
              <a:rPr sz="1600" spc="5" dirty="0">
                <a:solidFill>
                  <a:schemeClr val="accent1">
                    <a:lumMod val="75000"/>
                  </a:schemeClr>
                </a:solidFill>
                <a:latin typeface="Arial"/>
                <a:cs typeface="Arial"/>
              </a:rPr>
              <a:t>divulgação </a:t>
            </a:r>
            <a:r>
              <a:rPr sz="1600" spc="10" dirty="0">
                <a:solidFill>
                  <a:schemeClr val="accent1">
                    <a:lumMod val="75000"/>
                  </a:schemeClr>
                </a:solidFill>
                <a:latin typeface="Arial"/>
                <a:cs typeface="Arial"/>
              </a:rPr>
              <a:t>de</a:t>
            </a:r>
            <a:r>
              <a:rPr sz="1600" spc="-20" dirty="0">
                <a:solidFill>
                  <a:schemeClr val="accent1">
                    <a:lumMod val="75000"/>
                  </a:schemeClr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chemeClr val="accent1">
                    <a:lumMod val="75000"/>
                  </a:schemeClr>
                </a:solidFill>
                <a:latin typeface="Arial"/>
                <a:cs typeface="Arial"/>
              </a:rPr>
              <a:t>informações.</a:t>
            </a:r>
          </a:p>
        </p:txBody>
      </p:sp>
      <p:sp>
        <p:nvSpPr>
          <p:cNvPr id="10" name="object 10"/>
          <p:cNvSpPr/>
          <p:nvPr/>
        </p:nvSpPr>
        <p:spPr>
          <a:xfrm>
            <a:off x="487574" y="4502765"/>
            <a:ext cx="1095197" cy="64072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1442345" y="4568675"/>
            <a:ext cx="3873500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spc="-5" dirty="0">
                <a:latin typeface="Arial"/>
                <a:cs typeface="Arial"/>
              </a:rPr>
              <a:t>setembroamarelo.org.br </a:t>
            </a:r>
            <a:r>
              <a:rPr sz="1400" b="1" dirty="0">
                <a:latin typeface="Arial"/>
                <a:cs typeface="Arial"/>
              </a:rPr>
              <a:t>|</a:t>
            </a:r>
            <a:r>
              <a:rPr sz="1400" b="1" spc="-75" dirty="0">
                <a:latin typeface="Arial"/>
                <a:cs typeface="Arial"/>
              </a:rPr>
              <a:t> </a:t>
            </a:r>
            <a:r>
              <a:rPr sz="1400" b="1" spc="-5" dirty="0">
                <a:latin typeface="Arial"/>
                <a:cs typeface="Arial"/>
              </a:rPr>
              <a:t>@setembroamarelo</a:t>
            </a:r>
            <a:endParaRPr sz="1400" dirty="0">
              <a:latin typeface="Arial"/>
              <a:cs typeface="Arial"/>
            </a:endParaRPr>
          </a:p>
        </p:txBody>
      </p:sp>
      <p:pic>
        <p:nvPicPr>
          <p:cNvPr id="7" name="Imagem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4200" y="3241675"/>
            <a:ext cx="2057400" cy="2057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4270375"/>
          </a:xfrm>
          <a:custGeom>
            <a:avLst/>
            <a:gdLst/>
            <a:ahLst/>
            <a:cxnLst/>
            <a:rect l="l" t="t" r="r" b="b"/>
            <a:pathLst>
              <a:path w="9144000" h="4270375">
                <a:moveTo>
                  <a:pt x="9143981" y="4269991"/>
                </a:moveTo>
                <a:lnTo>
                  <a:pt x="0" y="4269991"/>
                </a:lnTo>
                <a:lnTo>
                  <a:pt x="0" y="0"/>
                </a:lnTo>
                <a:lnTo>
                  <a:pt x="9143981" y="0"/>
                </a:lnTo>
                <a:lnTo>
                  <a:pt x="9143981" y="4269991"/>
                </a:lnTo>
                <a:close/>
              </a:path>
            </a:pathLst>
          </a:custGeom>
          <a:solidFill>
            <a:srgbClr val="FFFF00">
              <a:alpha val="34000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573299" y="713548"/>
            <a:ext cx="1629410" cy="4572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105410">
              <a:lnSpc>
                <a:spcPts val="3479"/>
              </a:lnSpc>
            </a:pPr>
            <a:r>
              <a:rPr sz="3000" b="1" spc="-10" dirty="0">
                <a:solidFill>
                  <a:schemeClr val="bg1"/>
                </a:solidFill>
                <a:latin typeface="Arial"/>
                <a:cs typeface="Arial"/>
              </a:rPr>
              <a:t>História</a:t>
            </a:r>
            <a:endParaRPr sz="3000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4167966" y="3726117"/>
            <a:ext cx="807720" cy="0"/>
          </a:xfrm>
          <a:custGeom>
            <a:avLst/>
            <a:gdLst/>
            <a:ahLst/>
            <a:cxnLst/>
            <a:rect l="l" t="t" r="r" b="b"/>
            <a:pathLst>
              <a:path w="807720">
                <a:moveTo>
                  <a:pt x="0" y="0"/>
                </a:moveTo>
                <a:lnTo>
                  <a:pt x="807298" y="0"/>
                </a:lnTo>
              </a:path>
            </a:pathLst>
          </a:custGeom>
          <a:ln w="35699">
            <a:solidFill>
              <a:schemeClr val="accent1">
                <a:lumMod val="75000"/>
              </a:schemeClr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573299" y="457778"/>
            <a:ext cx="7790302" cy="11150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00120" marR="5080">
              <a:lnSpc>
                <a:spcPct val="113300"/>
              </a:lnSpc>
              <a:spcBef>
                <a:spcPts val="100"/>
              </a:spcBef>
            </a:pPr>
            <a:r>
              <a:rPr sz="1600" b="0" spc="5" dirty="0">
                <a:solidFill>
                  <a:srgbClr val="424242"/>
                </a:solidFill>
                <a:latin typeface="Arial"/>
                <a:cs typeface="Arial"/>
              </a:rPr>
              <a:t>Iniciado </a:t>
            </a:r>
            <a:r>
              <a:rPr sz="1600" b="0" spc="10" dirty="0">
                <a:solidFill>
                  <a:srgbClr val="424242"/>
                </a:solidFill>
                <a:latin typeface="Arial"/>
                <a:cs typeface="Arial"/>
              </a:rPr>
              <a:t>no </a:t>
            </a:r>
            <a:r>
              <a:rPr sz="1600" b="0" spc="-5" dirty="0">
                <a:solidFill>
                  <a:srgbClr val="424242"/>
                </a:solidFill>
                <a:latin typeface="Arial"/>
                <a:cs typeface="Arial"/>
              </a:rPr>
              <a:t>Brasil </a:t>
            </a:r>
            <a:r>
              <a:rPr sz="1600" b="0" spc="10" dirty="0">
                <a:solidFill>
                  <a:srgbClr val="424242"/>
                </a:solidFill>
                <a:latin typeface="Arial"/>
                <a:cs typeface="Arial"/>
              </a:rPr>
              <a:t>pelo </a:t>
            </a:r>
            <a:r>
              <a:rPr sz="1600" spc="-30" dirty="0">
                <a:solidFill>
                  <a:srgbClr val="424242"/>
                </a:solidFill>
              </a:rPr>
              <a:t>CVV</a:t>
            </a:r>
            <a:r>
              <a:rPr sz="1600" b="0" spc="-30" dirty="0">
                <a:solidFill>
                  <a:srgbClr val="424242"/>
                </a:solidFill>
                <a:latin typeface="Arial"/>
                <a:cs typeface="Arial"/>
              </a:rPr>
              <a:t>, </a:t>
            </a:r>
            <a:r>
              <a:rPr sz="1600" b="0" spc="-5" dirty="0">
                <a:solidFill>
                  <a:srgbClr val="424242"/>
                </a:solidFill>
                <a:latin typeface="Arial"/>
                <a:cs typeface="Arial"/>
              </a:rPr>
              <a:t>CFM </a:t>
            </a:r>
            <a:r>
              <a:rPr sz="1600" b="0" spc="-20" dirty="0">
                <a:solidFill>
                  <a:srgbClr val="424242"/>
                </a:solidFill>
                <a:latin typeface="Arial"/>
                <a:cs typeface="Arial"/>
              </a:rPr>
              <a:t>(Conselho  Federal </a:t>
            </a:r>
            <a:r>
              <a:rPr sz="1600" b="0" spc="10" dirty="0">
                <a:solidFill>
                  <a:srgbClr val="424242"/>
                </a:solidFill>
                <a:latin typeface="Arial"/>
                <a:cs typeface="Arial"/>
              </a:rPr>
              <a:t>de </a:t>
            </a:r>
            <a:r>
              <a:rPr sz="1600" b="0" spc="-5" dirty="0">
                <a:solidFill>
                  <a:srgbClr val="424242"/>
                </a:solidFill>
                <a:latin typeface="Arial"/>
                <a:cs typeface="Arial"/>
              </a:rPr>
              <a:t>Medicina) </a:t>
            </a:r>
            <a:r>
              <a:rPr sz="1600" b="0" spc="-35" dirty="0">
                <a:solidFill>
                  <a:srgbClr val="424242"/>
                </a:solidFill>
                <a:latin typeface="Arial"/>
                <a:cs typeface="Arial"/>
              </a:rPr>
              <a:t>e </a:t>
            </a:r>
            <a:r>
              <a:rPr sz="1600" spc="-35" dirty="0">
                <a:solidFill>
                  <a:srgbClr val="424242"/>
                </a:solidFill>
              </a:rPr>
              <a:t>ABP </a:t>
            </a:r>
            <a:r>
              <a:rPr sz="1600" b="0" spc="-10" dirty="0">
                <a:solidFill>
                  <a:srgbClr val="424242"/>
                </a:solidFill>
                <a:latin typeface="Arial"/>
                <a:cs typeface="Arial"/>
              </a:rPr>
              <a:t>(Associação  </a:t>
            </a:r>
            <a:r>
              <a:rPr sz="1600" b="0" spc="-15" dirty="0">
                <a:solidFill>
                  <a:srgbClr val="424242"/>
                </a:solidFill>
                <a:latin typeface="Arial"/>
                <a:cs typeface="Arial"/>
              </a:rPr>
              <a:t>Brasileira </a:t>
            </a:r>
            <a:r>
              <a:rPr sz="1600" b="0" spc="10" dirty="0">
                <a:solidFill>
                  <a:srgbClr val="424242"/>
                </a:solidFill>
                <a:latin typeface="Arial"/>
                <a:cs typeface="Arial"/>
              </a:rPr>
              <a:t>de</a:t>
            </a:r>
            <a:r>
              <a:rPr sz="1600" b="0" dirty="0">
                <a:solidFill>
                  <a:srgbClr val="424242"/>
                </a:solidFill>
                <a:latin typeface="Arial"/>
                <a:cs typeface="Arial"/>
              </a:rPr>
              <a:t> </a:t>
            </a:r>
            <a:r>
              <a:rPr sz="1600" b="0" spc="-15" dirty="0">
                <a:solidFill>
                  <a:srgbClr val="424242"/>
                </a:solidFill>
                <a:latin typeface="Arial"/>
                <a:cs typeface="Arial"/>
              </a:rPr>
              <a:t>Psiquiatria).</a:t>
            </a:r>
            <a:endParaRPr sz="1600" dirty="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4164794" y="1689033"/>
            <a:ext cx="4244975" cy="14065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3300"/>
              </a:lnSpc>
              <a:spcBef>
                <a:spcPts val="100"/>
              </a:spcBef>
            </a:pPr>
            <a:r>
              <a:rPr sz="1600" dirty="0">
                <a:solidFill>
                  <a:srgbClr val="424242"/>
                </a:solidFill>
                <a:latin typeface="Arial"/>
                <a:cs typeface="Arial"/>
              </a:rPr>
              <a:t>Mundialmente, </a:t>
            </a:r>
            <a:r>
              <a:rPr sz="1600" spc="25" dirty="0">
                <a:solidFill>
                  <a:srgbClr val="424242"/>
                </a:solidFill>
                <a:latin typeface="Arial"/>
                <a:cs typeface="Arial"/>
              </a:rPr>
              <a:t>o </a:t>
            </a:r>
            <a:r>
              <a:rPr sz="1600" b="1" spc="-20" dirty="0">
                <a:solidFill>
                  <a:srgbClr val="424242"/>
                </a:solidFill>
                <a:latin typeface="Arial"/>
                <a:cs typeface="Arial"/>
              </a:rPr>
              <a:t>IASP </a:t>
            </a:r>
            <a:r>
              <a:rPr sz="1600" spc="85" dirty="0">
                <a:solidFill>
                  <a:srgbClr val="424242"/>
                </a:solidFill>
                <a:latin typeface="Arial"/>
                <a:cs typeface="Arial"/>
              </a:rPr>
              <a:t>- </a:t>
            </a:r>
            <a:r>
              <a:rPr sz="1600" dirty="0">
                <a:solidFill>
                  <a:srgbClr val="424242"/>
                </a:solidFill>
                <a:latin typeface="Arial"/>
                <a:cs typeface="Arial"/>
              </a:rPr>
              <a:t>Associação  </a:t>
            </a:r>
            <a:r>
              <a:rPr sz="1600" spc="-5" dirty="0">
                <a:solidFill>
                  <a:srgbClr val="424242"/>
                </a:solidFill>
                <a:latin typeface="Arial"/>
                <a:cs typeface="Arial"/>
              </a:rPr>
              <a:t>Internacional para </a:t>
            </a:r>
            <a:r>
              <a:rPr sz="1600" spc="-10" dirty="0">
                <a:solidFill>
                  <a:srgbClr val="424242"/>
                </a:solidFill>
                <a:latin typeface="Arial"/>
                <a:cs typeface="Arial"/>
              </a:rPr>
              <a:t>Prevenção </a:t>
            </a:r>
            <a:r>
              <a:rPr sz="1600" spc="40" dirty="0">
                <a:solidFill>
                  <a:srgbClr val="424242"/>
                </a:solidFill>
                <a:latin typeface="Arial"/>
                <a:cs typeface="Arial"/>
              </a:rPr>
              <a:t>do </a:t>
            </a:r>
            <a:r>
              <a:rPr sz="1600" spc="-5" dirty="0">
                <a:solidFill>
                  <a:srgbClr val="424242"/>
                </a:solidFill>
                <a:latin typeface="Arial"/>
                <a:cs typeface="Arial"/>
              </a:rPr>
              <a:t>Suicídio  estimula </a:t>
            </a:r>
            <a:r>
              <a:rPr sz="1600" spc="-35" dirty="0">
                <a:solidFill>
                  <a:srgbClr val="424242"/>
                </a:solidFill>
                <a:latin typeface="Arial"/>
                <a:cs typeface="Arial"/>
              </a:rPr>
              <a:t>a </a:t>
            </a:r>
            <a:r>
              <a:rPr sz="1600" spc="5" dirty="0">
                <a:solidFill>
                  <a:srgbClr val="424242"/>
                </a:solidFill>
                <a:latin typeface="Arial"/>
                <a:cs typeface="Arial"/>
              </a:rPr>
              <a:t>divulgação </a:t>
            </a:r>
            <a:r>
              <a:rPr sz="1600" spc="10" dirty="0">
                <a:solidFill>
                  <a:srgbClr val="424242"/>
                </a:solidFill>
                <a:latin typeface="Arial"/>
                <a:cs typeface="Arial"/>
              </a:rPr>
              <a:t>da </a:t>
            </a:r>
            <a:r>
              <a:rPr sz="1600" spc="-5" dirty="0">
                <a:solidFill>
                  <a:srgbClr val="424242"/>
                </a:solidFill>
                <a:latin typeface="Arial"/>
                <a:cs typeface="Arial"/>
              </a:rPr>
              <a:t>causa, </a:t>
            </a:r>
            <a:r>
              <a:rPr sz="1600" spc="10" dirty="0">
                <a:solidFill>
                  <a:srgbClr val="424242"/>
                </a:solidFill>
                <a:latin typeface="Arial"/>
                <a:cs typeface="Arial"/>
              </a:rPr>
              <a:t>vinculado </a:t>
            </a:r>
            <a:r>
              <a:rPr sz="1600" spc="-10" dirty="0">
                <a:solidFill>
                  <a:srgbClr val="424242"/>
                </a:solidFill>
                <a:latin typeface="Arial"/>
                <a:cs typeface="Arial"/>
              </a:rPr>
              <a:t>ao  </a:t>
            </a:r>
            <a:r>
              <a:rPr sz="1600" spc="5" dirty="0">
                <a:solidFill>
                  <a:srgbClr val="424242"/>
                </a:solidFill>
                <a:latin typeface="Arial"/>
                <a:cs typeface="Arial"/>
              </a:rPr>
              <a:t>dia </a:t>
            </a:r>
            <a:r>
              <a:rPr sz="1600" spc="-5" dirty="0">
                <a:solidFill>
                  <a:srgbClr val="424242"/>
                </a:solidFill>
                <a:latin typeface="Arial"/>
                <a:cs typeface="Arial"/>
              </a:rPr>
              <a:t>10 </a:t>
            </a:r>
            <a:r>
              <a:rPr sz="1600" spc="40" dirty="0">
                <a:solidFill>
                  <a:srgbClr val="424242"/>
                </a:solidFill>
                <a:latin typeface="Arial"/>
                <a:cs typeface="Arial"/>
              </a:rPr>
              <a:t>do </a:t>
            </a:r>
            <a:r>
              <a:rPr sz="1600" spc="5" dirty="0">
                <a:solidFill>
                  <a:srgbClr val="424242"/>
                </a:solidFill>
                <a:latin typeface="Arial"/>
                <a:cs typeface="Arial"/>
              </a:rPr>
              <a:t>mesmo </a:t>
            </a:r>
            <a:r>
              <a:rPr sz="1600" spc="-5" dirty="0">
                <a:solidFill>
                  <a:srgbClr val="424242"/>
                </a:solidFill>
                <a:latin typeface="Arial"/>
                <a:cs typeface="Arial"/>
              </a:rPr>
              <a:t>mês </a:t>
            </a:r>
            <a:r>
              <a:rPr sz="1600" spc="10" dirty="0">
                <a:solidFill>
                  <a:srgbClr val="424242"/>
                </a:solidFill>
                <a:latin typeface="Arial"/>
                <a:cs typeface="Arial"/>
              </a:rPr>
              <a:t>no </a:t>
            </a:r>
            <a:r>
              <a:rPr sz="1600" dirty="0">
                <a:solidFill>
                  <a:srgbClr val="424242"/>
                </a:solidFill>
                <a:latin typeface="Arial"/>
                <a:cs typeface="Arial"/>
              </a:rPr>
              <a:t>qual </a:t>
            </a:r>
            <a:r>
              <a:rPr sz="1600" spc="-20" dirty="0">
                <a:solidFill>
                  <a:srgbClr val="424242"/>
                </a:solidFill>
                <a:latin typeface="Arial"/>
                <a:cs typeface="Arial"/>
              </a:rPr>
              <a:t>se </a:t>
            </a:r>
            <a:r>
              <a:rPr sz="1600" spc="10" dirty="0">
                <a:solidFill>
                  <a:srgbClr val="424242"/>
                </a:solidFill>
                <a:latin typeface="Arial"/>
                <a:cs typeface="Arial"/>
              </a:rPr>
              <a:t>comemora</a:t>
            </a:r>
            <a:r>
              <a:rPr sz="1600" spc="-105" dirty="0">
                <a:solidFill>
                  <a:srgbClr val="424242"/>
                </a:solidFill>
                <a:latin typeface="Arial"/>
                <a:cs typeface="Arial"/>
              </a:rPr>
              <a:t> </a:t>
            </a:r>
            <a:r>
              <a:rPr sz="1600" spc="25" dirty="0">
                <a:solidFill>
                  <a:srgbClr val="424242"/>
                </a:solidFill>
                <a:latin typeface="Arial"/>
                <a:cs typeface="Arial"/>
              </a:rPr>
              <a:t>o  </a:t>
            </a:r>
            <a:r>
              <a:rPr sz="1600" b="1" spc="5" dirty="0">
                <a:solidFill>
                  <a:srgbClr val="424242"/>
                </a:solidFill>
                <a:latin typeface="Arial"/>
                <a:cs typeface="Arial"/>
              </a:rPr>
              <a:t>Dia </a:t>
            </a:r>
            <a:r>
              <a:rPr sz="1600" b="1" spc="-5" dirty="0">
                <a:solidFill>
                  <a:srgbClr val="424242"/>
                </a:solidFill>
                <a:latin typeface="Arial"/>
                <a:cs typeface="Arial"/>
              </a:rPr>
              <a:t>Mundial </a:t>
            </a:r>
            <a:r>
              <a:rPr sz="1600" b="1" spc="10" dirty="0">
                <a:solidFill>
                  <a:srgbClr val="424242"/>
                </a:solidFill>
                <a:latin typeface="Arial"/>
                <a:cs typeface="Arial"/>
              </a:rPr>
              <a:t>de </a:t>
            </a:r>
            <a:r>
              <a:rPr sz="1600" b="1" spc="-5" dirty="0">
                <a:solidFill>
                  <a:srgbClr val="424242"/>
                </a:solidFill>
                <a:latin typeface="Arial"/>
                <a:cs typeface="Arial"/>
              </a:rPr>
              <a:t>Prevenção do</a:t>
            </a:r>
            <a:r>
              <a:rPr sz="1600" b="1" spc="-30" dirty="0">
                <a:solidFill>
                  <a:srgbClr val="424242"/>
                </a:solidFill>
                <a:latin typeface="Arial"/>
                <a:cs typeface="Arial"/>
              </a:rPr>
              <a:t> </a:t>
            </a:r>
            <a:r>
              <a:rPr sz="1600" b="1" spc="-15" dirty="0">
                <a:solidFill>
                  <a:srgbClr val="424242"/>
                </a:solidFill>
                <a:latin typeface="Arial"/>
                <a:cs typeface="Arial"/>
              </a:rPr>
              <a:t>Suicídio</a:t>
            </a:r>
            <a:r>
              <a:rPr sz="1600" spc="-15" dirty="0">
                <a:solidFill>
                  <a:srgbClr val="424242"/>
                </a:solidFill>
                <a:latin typeface="Arial"/>
                <a:cs typeface="Arial"/>
              </a:rPr>
              <a:t>.</a:t>
            </a:r>
            <a:endParaRPr sz="1600" dirty="0">
              <a:latin typeface="Arial"/>
              <a:cs typeface="Arial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487574" y="4502765"/>
            <a:ext cx="1095197" cy="64072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1442345" y="4568675"/>
            <a:ext cx="3873500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spc="-5" dirty="0">
                <a:latin typeface="Arial"/>
                <a:cs typeface="Arial"/>
              </a:rPr>
              <a:t>setembroamarelo.org.br </a:t>
            </a:r>
            <a:r>
              <a:rPr sz="1400" b="1" dirty="0">
                <a:latin typeface="Arial"/>
                <a:cs typeface="Arial"/>
              </a:rPr>
              <a:t>|</a:t>
            </a:r>
            <a:r>
              <a:rPr sz="1400" b="1" spc="-75" dirty="0">
                <a:latin typeface="Arial"/>
                <a:cs typeface="Arial"/>
              </a:rPr>
              <a:t> </a:t>
            </a:r>
            <a:r>
              <a:rPr sz="1400" b="1" spc="-5" dirty="0">
                <a:latin typeface="Arial"/>
                <a:cs typeface="Arial"/>
              </a:rPr>
              <a:t>@setembroamarelo</a:t>
            </a:r>
            <a:endParaRPr sz="1400" dirty="0">
              <a:latin typeface="Arial"/>
              <a:cs typeface="Arial"/>
            </a:endParaRPr>
          </a:p>
        </p:txBody>
      </p:sp>
      <p:pic>
        <p:nvPicPr>
          <p:cNvPr id="11" name="Imagem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4200" y="3241675"/>
            <a:ext cx="2057400" cy="2057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m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7600" y="-6581"/>
            <a:ext cx="5715000" cy="5715000"/>
          </a:xfrm>
          <a:prstGeom prst="rect">
            <a:avLst/>
          </a:prstGeom>
        </p:spPr>
      </p:pic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24448" y="432082"/>
            <a:ext cx="2447352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pt-BR" dirty="0" smtClean="0">
                <a:solidFill>
                  <a:schemeClr val="tx1"/>
                </a:solidFill>
              </a:rPr>
              <a:t>Falar não agrava</a:t>
            </a:r>
            <a:endParaRPr dirty="0">
              <a:solidFill>
                <a:schemeClr val="tx1"/>
              </a:solidFill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219200" y="1255275"/>
            <a:ext cx="1295400" cy="205184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48895">
              <a:lnSpc>
                <a:spcPts val="1625"/>
              </a:lnSpc>
            </a:pPr>
            <a:r>
              <a:rPr lang="pt-BR" sz="1400" b="1" spc="5" dirty="0" smtClean="0">
                <a:solidFill>
                  <a:srgbClr val="FFFFFF"/>
                </a:solidFill>
                <a:latin typeface="Arial"/>
                <a:cs typeface="Arial"/>
              </a:rPr>
              <a:t>Como falar?</a:t>
            </a:r>
            <a:endParaRPr sz="1400" dirty="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655186" y="1825209"/>
            <a:ext cx="6720496" cy="2664832"/>
          </a:xfrm>
          <a:prstGeom prst="rect">
            <a:avLst/>
          </a:prstGeom>
        </p:spPr>
        <p:txBody>
          <a:bodyPr vert="horz" wrap="square" lIns="0" tIns="22860" rIns="0" bIns="0" rtlCol="0">
            <a:spAutoFit/>
          </a:bodyPr>
          <a:lstStyle/>
          <a:p>
            <a:pPr marL="17780" marR="5080">
              <a:lnSpc>
                <a:spcPts val="2020"/>
              </a:lnSpc>
              <a:spcBef>
                <a:spcPts val="180"/>
              </a:spcBef>
            </a:pPr>
            <a:r>
              <a:rPr lang="pt-BR" sz="1600" dirty="0" smtClean="0"/>
              <a:t>Não descrever</a:t>
            </a:r>
          </a:p>
          <a:p>
            <a:pPr marL="17780" marR="5080">
              <a:lnSpc>
                <a:spcPts val="2020"/>
              </a:lnSpc>
              <a:spcBef>
                <a:spcPts val="180"/>
              </a:spcBef>
            </a:pPr>
            <a:r>
              <a:rPr lang="pt-BR" sz="1600" dirty="0" smtClean="0"/>
              <a:t>Não romantizar</a:t>
            </a:r>
          </a:p>
          <a:p>
            <a:pPr marL="17780" marR="5080">
              <a:lnSpc>
                <a:spcPts val="2020"/>
              </a:lnSpc>
              <a:spcBef>
                <a:spcPts val="180"/>
              </a:spcBef>
            </a:pPr>
            <a:r>
              <a:rPr lang="pt-BR" sz="1600" dirty="0" smtClean="0"/>
              <a:t>Não divulgar métodos, local, detalhes</a:t>
            </a:r>
            <a:r>
              <a:rPr lang="pt-BR" sz="1600" dirty="0"/>
              <a:t/>
            </a:r>
            <a:br>
              <a:rPr lang="pt-BR" sz="1600" dirty="0"/>
            </a:br>
            <a:r>
              <a:rPr lang="pt-BR" sz="1600" dirty="0" smtClean="0"/>
              <a:t>Evitar </a:t>
            </a:r>
            <a:r>
              <a:rPr lang="pt-BR" sz="1600" dirty="0"/>
              <a:t>retratar </a:t>
            </a:r>
            <a:r>
              <a:rPr lang="pt-BR" sz="1600" dirty="0" smtClean="0"/>
              <a:t>como resposta </a:t>
            </a:r>
            <a:r>
              <a:rPr lang="pt-BR" sz="1600" dirty="0"/>
              <a:t>aceitável às </a:t>
            </a:r>
            <a:r>
              <a:rPr lang="pt-BR" sz="1600" dirty="0" smtClean="0"/>
              <a:t>adversidades</a:t>
            </a:r>
          </a:p>
          <a:p>
            <a:pPr marL="17780" marR="5080">
              <a:lnSpc>
                <a:spcPts val="2020"/>
              </a:lnSpc>
              <a:spcBef>
                <a:spcPts val="180"/>
              </a:spcBef>
            </a:pPr>
            <a:r>
              <a:rPr lang="pt-BR" sz="1600" dirty="0" smtClean="0"/>
              <a:t>Evitar </a:t>
            </a:r>
            <a:r>
              <a:rPr lang="pt-BR" sz="1600" dirty="0"/>
              <a:t>títulos sensacionalistas;</a:t>
            </a:r>
            <a:br>
              <a:rPr lang="pt-BR" sz="1600" dirty="0"/>
            </a:br>
            <a:r>
              <a:rPr lang="pt-BR" sz="1600" dirty="0" smtClean="0"/>
              <a:t>Evitar </a:t>
            </a:r>
            <a:r>
              <a:rPr lang="pt-BR" sz="1600" dirty="0"/>
              <a:t>gráficos e fotografias prejudiciais</a:t>
            </a:r>
            <a:r>
              <a:rPr lang="pt-BR" sz="1600" dirty="0" smtClean="0"/>
              <a:t>;</a:t>
            </a:r>
          </a:p>
          <a:p>
            <a:pPr marL="17780" marR="5080">
              <a:lnSpc>
                <a:spcPts val="2020"/>
              </a:lnSpc>
              <a:spcBef>
                <a:spcPts val="180"/>
              </a:spcBef>
            </a:pPr>
            <a:r>
              <a:rPr lang="pt-BR" sz="1600" dirty="0" smtClean="0"/>
              <a:t>Não compartilhar imagens</a:t>
            </a:r>
            <a:r>
              <a:rPr lang="pt-BR" sz="1600" dirty="0"/>
              <a:t/>
            </a:r>
            <a:br>
              <a:rPr lang="pt-BR" sz="1600" dirty="0"/>
            </a:br>
            <a:r>
              <a:rPr lang="pt-BR" sz="1600" dirty="0" smtClean="0"/>
              <a:t>Evitar linguagem </a:t>
            </a:r>
            <a:r>
              <a:rPr lang="pt-BR" sz="1600" dirty="0" err="1"/>
              <a:t>estigmatizante</a:t>
            </a:r>
            <a:r>
              <a:rPr lang="pt-BR" sz="1600" dirty="0"/>
              <a:t>;</a:t>
            </a:r>
            <a:br>
              <a:rPr lang="pt-BR" sz="1600" dirty="0"/>
            </a:br>
            <a:r>
              <a:rPr lang="pt-BR" sz="1600" dirty="0" smtClean="0"/>
              <a:t>Não </a:t>
            </a:r>
            <a:r>
              <a:rPr lang="pt-BR" sz="1600" dirty="0"/>
              <a:t>compartilhar o conteúdo de </a:t>
            </a:r>
            <a:r>
              <a:rPr lang="pt-BR" sz="1600" dirty="0" smtClean="0"/>
              <a:t>cartas;</a:t>
            </a:r>
            <a:r>
              <a:rPr lang="pt-BR" sz="1600" dirty="0"/>
              <a:t/>
            </a:r>
            <a:br>
              <a:rPr lang="pt-BR" sz="1600" dirty="0"/>
            </a:br>
            <a:r>
              <a:rPr lang="pt-BR" sz="1600" dirty="0" smtClean="0"/>
              <a:t>Apresentar </a:t>
            </a:r>
            <a:r>
              <a:rPr lang="pt-BR" sz="1600" dirty="0"/>
              <a:t>recursos </a:t>
            </a:r>
            <a:r>
              <a:rPr lang="pt-BR" sz="1600" dirty="0" smtClean="0"/>
              <a:t>como telefone </a:t>
            </a:r>
            <a:r>
              <a:rPr lang="pt-BR" sz="1600" dirty="0"/>
              <a:t>de linhas de </a:t>
            </a:r>
            <a:r>
              <a:rPr lang="pt-BR" sz="1600" dirty="0" smtClean="0"/>
              <a:t>ajuda</a:t>
            </a:r>
            <a:endParaRPr sz="1800" dirty="0">
              <a:latin typeface="Arial"/>
              <a:cs typeface="Arial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558523" y="942298"/>
            <a:ext cx="807720" cy="0"/>
          </a:xfrm>
          <a:custGeom>
            <a:avLst/>
            <a:gdLst/>
            <a:ahLst/>
            <a:cxnLst/>
            <a:rect l="l" t="t" r="r" b="b"/>
            <a:pathLst>
              <a:path w="807719">
                <a:moveTo>
                  <a:pt x="0" y="0"/>
                </a:moveTo>
                <a:lnTo>
                  <a:pt x="807298" y="0"/>
                </a:lnTo>
              </a:path>
            </a:pathLst>
          </a:custGeom>
          <a:ln w="35699">
            <a:solidFill>
              <a:schemeClr val="accent1">
                <a:lumMod val="75000"/>
              </a:schemeClr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Retângulo 2"/>
          <p:cNvSpPr/>
          <p:nvPr/>
        </p:nvSpPr>
        <p:spPr>
          <a:xfrm>
            <a:off x="558523" y="4566146"/>
            <a:ext cx="884216" cy="32085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7780" marR="5080">
              <a:lnSpc>
                <a:spcPts val="2020"/>
              </a:lnSpc>
              <a:spcBef>
                <a:spcPts val="180"/>
              </a:spcBef>
            </a:pPr>
            <a:r>
              <a:rPr lang="pt-BR" sz="1100" dirty="0" smtClean="0"/>
              <a:t>Fonte: OMS</a:t>
            </a:r>
            <a:endParaRPr lang="pt-BR" sz="12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750371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659"/>
            <a:ext cx="9144000" cy="5143500"/>
          </a:xfrm>
          <a:prstGeom prst="rect">
            <a:avLst/>
          </a:prstGeom>
        </p:spPr>
      </p:pic>
      <p:pic>
        <p:nvPicPr>
          <p:cNvPr id="9" name="Imagem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7600" y="3943350"/>
            <a:ext cx="1097283" cy="731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32781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m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53048" y="4095750"/>
            <a:ext cx="1097283" cy="731522"/>
          </a:xfrm>
          <a:prstGeom prst="rect">
            <a:avLst/>
          </a:prstGeom>
        </p:spPr>
      </p:pic>
      <p:pic>
        <p:nvPicPr>
          <p:cNvPr id="11" name="Imagem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0979" y="169291"/>
            <a:ext cx="3089352" cy="2114550"/>
          </a:xfrm>
          <a:prstGeom prst="rect">
            <a:avLst/>
          </a:prstGeom>
        </p:spPr>
      </p:pic>
      <p:pic>
        <p:nvPicPr>
          <p:cNvPr id="12" name="Imagem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8243" y="169291"/>
            <a:ext cx="2819400" cy="2114550"/>
          </a:xfrm>
          <a:prstGeom prst="rect">
            <a:avLst/>
          </a:prstGeom>
        </p:spPr>
      </p:pic>
      <p:pic>
        <p:nvPicPr>
          <p:cNvPr id="1026" name="Picture 2" descr="Imagem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564" y="2262938"/>
            <a:ext cx="2146841" cy="26622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object 2"/>
          <p:cNvSpPr txBox="1">
            <a:spLocks/>
          </p:cNvSpPr>
          <p:nvPr/>
        </p:nvSpPr>
        <p:spPr>
          <a:xfrm>
            <a:off x="310184" y="147078"/>
            <a:ext cx="2447352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>
              <a:defRPr>
                <a:latin typeface="+mj-lt"/>
                <a:ea typeface="+mj-ea"/>
                <a:cs typeface="+mj-cs"/>
              </a:defRPr>
            </a:lvl1pPr>
          </a:lstStyle>
          <a:p>
            <a:pPr marL="12700">
              <a:spcBef>
                <a:spcPts val="100"/>
              </a:spcBef>
            </a:pPr>
            <a:r>
              <a:rPr lang="pt-BR" kern="0" dirty="0" smtClean="0">
                <a:solidFill>
                  <a:schemeClr val="tx1"/>
                </a:solidFill>
              </a:rPr>
              <a:t>Falar não agrava</a:t>
            </a:r>
            <a:endParaRPr lang="pt-BR" kern="0" dirty="0">
              <a:solidFill>
                <a:schemeClr val="tx1"/>
              </a:solidFill>
            </a:endParaRPr>
          </a:p>
        </p:txBody>
      </p:sp>
      <p:sp>
        <p:nvSpPr>
          <p:cNvPr id="16" name="object 2"/>
          <p:cNvSpPr txBox="1">
            <a:spLocks/>
          </p:cNvSpPr>
          <p:nvPr/>
        </p:nvSpPr>
        <p:spPr>
          <a:xfrm>
            <a:off x="4648200" y="335375"/>
            <a:ext cx="2447352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>
              <a:defRPr>
                <a:latin typeface="+mj-lt"/>
                <a:ea typeface="+mj-ea"/>
                <a:cs typeface="+mj-cs"/>
              </a:defRPr>
            </a:lvl1pPr>
          </a:lstStyle>
          <a:p>
            <a:pPr marL="12700">
              <a:spcBef>
                <a:spcPts val="100"/>
              </a:spcBef>
            </a:pPr>
            <a:r>
              <a:rPr lang="pt-BR" kern="0" dirty="0" smtClean="0">
                <a:solidFill>
                  <a:schemeClr val="bg1"/>
                </a:solidFill>
              </a:rPr>
              <a:t>Avaí</a:t>
            </a:r>
            <a:endParaRPr lang="pt-BR" kern="0" dirty="0">
              <a:solidFill>
                <a:schemeClr val="bg1"/>
              </a:solidFill>
            </a:endParaRPr>
          </a:p>
        </p:txBody>
      </p:sp>
      <p:sp>
        <p:nvSpPr>
          <p:cNvPr id="13" name="object 2"/>
          <p:cNvSpPr txBox="1">
            <a:spLocks/>
          </p:cNvSpPr>
          <p:nvPr/>
        </p:nvSpPr>
        <p:spPr>
          <a:xfrm>
            <a:off x="255340" y="2350121"/>
            <a:ext cx="2447352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>
              <a:defRPr>
                <a:latin typeface="+mj-lt"/>
                <a:ea typeface="+mj-ea"/>
                <a:cs typeface="+mj-cs"/>
              </a:defRPr>
            </a:lvl1pPr>
          </a:lstStyle>
          <a:p>
            <a:pPr marL="12700">
              <a:spcBef>
                <a:spcPts val="100"/>
              </a:spcBef>
            </a:pPr>
            <a:r>
              <a:rPr lang="pt-BR" kern="0" dirty="0" smtClean="0">
                <a:solidFill>
                  <a:schemeClr val="bg1"/>
                </a:solidFill>
              </a:rPr>
              <a:t>Ceará SC</a:t>
            </a:r>
            <a:endParaRPr lang="pt-BR" kern="0" dirty="0">
              <a:solidFill>
                <a:schemeClr val="bg1"/>
              </a:solidFill>
            </a:endParaRPr>
          </a:p>
        </p:txBody>
      </p:sp>
      <p:pic>
        <p:nvPicPr>
          <p:cNvPr id="1028" name="Picture 4" descr="Imagem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7943" y="2462278"/>
            <a:ext cx="3433406" cy="25750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object 2"/>
          <p:cNvSpPr txBox="1">
            <a:spLocks/>
          </p:cNvSpPr>
          <p:nvPr/>
        </p:nvSpPr>
        <p:spPr>
          <a:xfrm>
            <a:off x="6228523" y="3257550"/>
            <a:ext cx="2447352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>
              <a:defRPr>
                <a:latin typeface="+mj-lt"/>
                <a:ea typeface="+mj-ea"/>
                <a:cs typeface="+mj-cs"/>
              </a:defRPr>
            </a:lvl1pPr>
          </a:lstStyle>
          <a:p>
            <a:pPr marL="12700">
              <a:spcBef>
                <a:spcPts val="100"/>
              </a:spcBef>
            </a:pPr>
            <a:r>
              <a:rPr lang="pt-BR" kern="0" dirty="0" smtClean="0">
                <a:solidFill>
                  <a:schemeClr val="bg1"/>
                </a:solidFill>
              </a:rPr>
              <a:t>Santos FC</a:t>
            </a:r>
            <a:endParaRPr lang="pt-BR" kern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8868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m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7600" y="3656635"/>
            <a:ext cx="1097283" cy="731522"/>
          </a:xfrm>
          <a:prstGeom prst="rect">
            <a:avLst/>
          </a:prstGeom>
        </p:spPr>
      </p:pic>
      <p:pic>
        <p:nvPicPr>
          <p:cNvPr id="3" name="Imagem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409" y="2965565"/>
            <a:ext cx="1585913" cy="2114550"/>
          </a:xfrm>
          <a:prstGeom prst="rect">
            <a:avLst/>
          </a:prstGeom>
        </p:spPr>
      </p:pic>
      <p:pic>
        <p:nvPicPr>
          <p:cNvPr id="4" name="Imagem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9970" y="234680"/>
            <a:ext cx="4144913" cy="2579480"/>
          </a:xfrm>
          <a:prstGeom prst="rect">
            <a:avLst/>
          </a:prstGeom>
        </p:spPr>
      </p:pic>
      <p:pic>
        <p:nvPicPr>
          <p:cNvPr id="7" name="Imagem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1134" y="2965564"/>
            <a:ext cx="2113665" cy="2113665"/>
          </a:xfrm>
          <a:prstGeom prst="rect">
            <a:avLst/>
          </a:prstGeom>
        </p:spPr>
      </p:pic>
      <p:pic>
        <p:nvPicPr>
          <p:cNvPr id="8" name="Imagem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2440" y="2928938"/>
            <a:ext cx="2867054" cy="2150291"/>
          </a:xfrm>
          <a:prstGeom prst="rect">
            <a:avLst/>
          </a:prstGeom>
        </p:spPr>
      </p:pic>
      <p:pic>
        <p:nvPicPr>
          <p:cNvPr id="10" name="Imagem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409" y="234680"/>
            <a:ext cx="3826390" cy="2579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44873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m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0" y="4095750"/>
            <a:ext cx="1097283" cy="731522"/>
          </a:xfrm>
          <a:prstGeom prst="rect">
            <a:avLst/>
          </a:prstGeom>
        </p:spPr>
      </p:pic>
      <p:pic>
        <p:nvPicPr>
          <p:cNvPr id="2" name="Imagem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285750"/>
            <a:ext cx="6449932" cy="4298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34155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m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6200" y="4019550"/>
            <a:ext cx="1097283" cy="731522"/>
          </a:xfrm>
          <a:prstGeom prst="rect">
            <a:avLst/>
          </a:prstGeom>
        </p:spPr>
      </p:pic>
      <p:pic>
        <p:nvPicPr>
          <p:cNvPr id="6" name="Imagem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209550"/>
            <a:ext cx="7010400" cy="46681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39556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aixaDeTexto 7"/>
          <p:cNvSpPr txBox="1"/>
          <p:nvPr/>
        </p:nvSpPr>
        <p:spPr>
          <a:xfrm>
            <a:off x="3528695" y="1306064"/>
            <a:ext cx="864096" cy="8540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950" dirty="0">
                <a:solidFill>
                  <a:schemeClr val="accent2">
                    <a:lumMod val="75000"/>
                  </a:schemeClr>
                </a:solidFill>
              </a:rPr>
              <a:t>o</a:t>
            </a:r>
            <a:endParaRPr lang="pt-BR" sz="495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17" name="CaixaDeTexto 16"/>
          <p:cNvSpPr txBox="1"/>
          <p:nvPr/>
        </p:nvSpPr>
        <p:spPr>
          <a:xfrm>
            <a:off x="1974890" y="501245"/>
            <a:ext cx="292261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7200" dirty="0">
                <a:solidFill>
                  <a:srgbClr val="FFC000"/>
                </a:solidFill>
              </a:rPr>
              <a:t>Como</a:t>
            </a:r>
            <a:endParaRPr lang="pt-BR" sz="7200" dirty="0">
              <a:solidFill>
                <a:srgbClr val="FFC000"/>
              </a:solidFill>
            </a:endParaRPr>
          </a:p>
        </p:txBody>
      </p:sp>
      <p:sp>
        <p:nvSpPr>
          <p:cNvPr id="18" name="CaixaDeTexto 17"/>
          <p:cNvSpPr txBox="1"/>
          <p:nvPr/>
        </p:nvSpPr>
        <p:spPr>
          <a:xfrm>
            <a:off x="4465454" y="2627275"/>
            <a:ext cx="8640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00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a</a:t>
            </a:r>
            <a:endParaRPr lang="pt-BR" sz="3600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" y="133350"/>
            <a:ext cx="4967668" cy="4967668"/>
          </a:xfrm>
          <a:prstGeom prst="rect">
            <a:avLst/>
          </a:prstGeom>
        </p:spPr>
      </p:pic>
      <p:pic>
        <p:nvPicPr>
          <p:cNvPr id="3074" name="Picture 2" descr="https://www.brasilfashionnews.com.br/wp-content/uploads/2019/09/320dabb7af9766db26dc982162808aae-800x480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143" y="157249"/>
            <a:ext cx="3497792" cy="2098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Resultado de imagem para 188 DAS QUEBRADAS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143" y="2495550"/>
            <a:ext cx="3597659" cy="1882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Imagem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8541" y="4367071"/>
            <a:ext cx="1097283" cy="731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72544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00648" y="454942"/>
            <a:ext cx="4100829" cy="1701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4599"/>
              </a:lnSpc>
              <a:spcBef>
                <a:spcPts val="100"/>
              </a:spcBef>
            </a:pPr>
            <a:r>
              <a:rPr lang="pt-BR" spc="-50" dirty="0" smtClean="0">
                <a:solidFill>
                  <a:srgbClr val="FFCC00"/>
                </a:solidFill>
              </a:rPr>
              <a:t>O </a:t>
            </a:r>
            <a:r>
              <a:rPr spc="-50" dirty="0" smtClean="0">
                <a:solidFill>
                  <a:srgbClr val="FFCC00"/>
                </a:solidFill>
              </a:rPr>
              <a:t>CVV </a:t>
            </a:r>
            <a:r>
              <a:rPr spc="40" dirty="0">
                <a:solidFill>
                  <a:srgbClr val="FFCC00"/>
                </a:solidFill>
              </a:rPr>
              <a:t>é </a:t>
            </a:r>
            <a:r>
              <a:rPr spc="-5" dirty="0">
                <a:solidFill>
                  <a:srgbClr val="FFCC00"/>
                </a:solidFill>
              </a:rPr>
              <a:t>um </a:t>
            </a:r>
            <a:r>
              <a:rPr spc="-20" dirty="0">
                <a:solidFill>
                  <a:srgbClr val="FFCC00"/>
                </a:solidFill>
              </a:rPr>
              <a:t>serviço  </a:t>
            </a:r>
            <a:r>
              <a:rPr spc="-10" dirty="0">
                <a:solidFill>
                  <a:srgbClr val="FFCC00"/>
                </a:solidFill>
              </a:rPr>
              <a:t>humanitário, </a:t>
            </a:r>
            <a:r>
              <a:rPr spc="-5" dirty="0">
                <a:solidFill>
                  <a:srgbClr val="FFCC00"/>
                </a:solidFill>
              </a:rPr>
              <a:t>filantrópico </a:t>
            </a:r>
            <a:r>
              <a:rPr spc="40" dirty="0">
                <a:solidFill>
                  <a:srgbClr val="FFCC00"/>
                </a:solidFill>
              </a:rPr>
              <a:t>e  </a:t>
            </a:r>
            <a:r>
              <a:rPr dirty="0">
                <a:solidFill>
                  <a:srgbClr val="FFCC00"/>
                </a:solidFill>
              </a:rPr>
              <a:t>gratuito </a:t>
            </a:r>
            <a:r>
              <a:rPr spc="15" dirty="0">
                <a:solidFill>
                  <a:srgbClr val="FFCC00"/>
                </a:solidFill>
              </a:rPr>
              <a:t>de </a:t>
            </a:r>
            <a:r>
              <a:rPr spc="-5" dirty="0">
                <a:solidFill>
                  <a:srgbClr val="FFCC00"/>
                </a:solidFill>
              </a:rPr>
              <a:t>apoio emocional  </a:t>
            </a:r>
            <a:r>
              <a:rPr spc="40" dirty="0">
                <a:solidFill>
                  <a:srgbClr val="FFCC00"/>
                </a:solidFill>
              </a:rPr>
              <a:t>e </a:t>
            </a:r>
            <a:r>
              <a:rPr dirty="0">
                <a:solidFill>
                  <a:srgbClr val="FFCC00"/>
                </a:solidFill>
              </a:rPr>
              <a:t>prevenção </a:t>
            </a:r>
            <a:r>
              <a:rPr spc="-5" dirty="0">
                <a:solidFill>
                  <a:srgbClr val="FFCC00"/>
                </a:solidFill>
              </a:rPr>
              <a:t>do</a:t>
            </a:r>
            <a:r>
              <a:rPr spc="-90" dirty="0">
                <a:solidFill>
                  <a:srgbClr val="FFCC00"/>
                </a:solidFill>
              </a:rPr>
              <a:t> </a:t>
            </a:r>
            <a:r>
              <a:rPr spc="-30" dirty="0">
                <a:solidFill>
                  <a:srgbClr val="FFCC00"/>
                </a:solidFill>
              </a:rPr>
              <a:t>suicídio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600648" y="3124723"/>
            <a:ext cx="2371152" cy="119744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40600"/>
              </a:lnSpc>
              <a:spcBef>
                <a:spcPts val="100"/>
              </a:spcBef>
            </a:pPr>
            <a:r>
              <a:rPr sz="1200" spc="-10" dirty="0">
                <a:latin typeface="Arial"/>
                <a:cs typeface="Arial"/>
              </a:rPr>
              <a:t>Existe </a:t>
            </a:r>
            <a:r>
              <a:rPr sz="1200" dirty="0">
                <a:latin typeface="Arial"/>
                <a:cs typeface="Arial"/>
              </a:rPr>
              <a:t>desde </a:t>
            </a:r>
            <a:r>
              <a:rPr sz="1400" b="1" spc="-5" dirty="0">
                <a:latin typeface="Arial"/>
                <a:cs typeface="Arial"/>
              </a:rPr>
              <a:t>1962</a:t>
            </a:r>
            <a:r>
              <a:rPr sz="1200" spc="-5" dirty="0">
                <a:latin typeface="Arial"/>
                <a:cs typeface="Arial"/>
              </a:rPr>
              <a:t>. </a:t>
            </a:r>
            <a:endParaRPr lang="pt-BR" sz="1200" spc="-5" dirty="0" smtClean="0">
              <a:latin typeface="Arial"/>
              <a:cs typeface="Arial"/>
            </a:endParaRPr>
          </a:p>
          <a:p>
            <a:pPr marL="12700" marR="5080">
              <a:lnSpc>
                <a:spcPct val="140600"/>
              </a:lnSpc>
              <a:spcBef>
                <a:spcPts val="100"/>
              </a:spcBef>
            </a:pPr>
            <a:r>
              <a:rPr sz="1200" spc="-15" dirty="0" err="1" smtClean="0">
                <a:latin typeface="Arial"/>
                <a:cs typeface="Arial"/>
              </a:rPr>
              <a:t>Foi</a:t>
            </a:r>
            <a:r>
              <a:rPr sz="1200" spc="-15" dirty="0" smtClean="0">
                <a:latin typeface="Arial"/>
                <a:cs typeface="Arial"/>
              </a:rPr>
              <a:t>  </a:t>
            </a:r>
            <a:r>
              <a:rPr sz="1200" spc="10" dirty="0">
                <a:latin typeface="Arial"/>
                <a:cs typeface="Arial"/>
              </a:rPr>
              <a:t>fundado </a:t>
            </a:r>
            <a:r>
              <a:rPr sz="1200" spc="-5" dirty="0">
                <a:latin typeface="Arial"/>
                <a:cs typeface="Arial"/>
              </a:rPr>
              <a:t>em </a:t>
            </a:r>
            <a:r>
              <a:rPr sz="1200" spc="-20" dirty="0">
                <a:latin typeface="Arial"/>
                <a:cs typeface="Arial"/>
              </a:rPr>
              <a:t>SP. </a:t>
            </a:r>
            <a:r>
              <a:rPr sz="1200" spc="-5" dirty="0">
                <a:latin typeface="Arial"/>
                <a:cs typeface="Arial"/>
              </a:rPr>
              <a:t>Hoje </a:t>
            </a:r>
            <a:r>
              <a:rPr sz="1200" spc="10" dirty="0">
                <a:latin typeface="Arial"/>
                <a:cs typeface="Arial"/>
              </a:rPr>
              <a:t>conta  </a:t>
            </a:r>
            <a:r>
              <a:rPr sz="1200" spc="25" dirty="0">
                <a:latin typeface="Arial"/>
                <a:cs typeface="Arial"/>
              </a:rPr>
              <a:t>com </a:t>
            </a:r>
            <a:r>
              <a:rPr lang="pt-BR" sz="1200" dirty="0" smtClean="0">
                <a:latin typeface="Arial"/>
                <a:cs typeface="Arial"/>
              </a:rPr>
              <a:t>mais de </a:t>
            </a:r>
            <a:r>
              <a:rPr lang="pt-BR" sz="1400" b="1" dirty="0" smtClean="0">
                <a:latin typeface="Arial"/>
                <a:cs typeface="Arial"/>
              </a:rPr>
              <a:t>100</a:t>
            </a:r>
            <a:r>
              <a:rPr lang="pt-BR" sz="1200" dirty="0" smtClean="0">
                <a:latin typeface="Arial"/>
                <a:cs typeface="Arial"/>
              </a:rPr>
              <a:t> </a:t>
            </a:r>
            <a:r>
              <a:rPr sz="1200" spc="15" dirty="0" err="1" smtClean="0">
                <a:latin typeface="Arial"/>
                <a:cs typeface="Arial"/>
              </a:rPr>
              <a:t>postos</a:t>
            </a:r>
            <a:r>
              <a:rPr sz="1200" spc="15" dirty="0" smtClean="0">
                <a:latin typeface="Arial"/>
                <a:cs typeface="Arial"/>
              </a:rPr>
              <a:t> </a:t>
            </a:r>
            <a:r>
              <a:rPr sz="1200" spc="-25" dirty="0">
                <a:latin typeface="Arial"/>
                <a:cs typeface="Arial"/>
              </a:rPr>
              <a:t>e  </a:t>
            </a:r>
            <a:r>
              <a:rPr lang="pt-BR" sz="1200" spc="-5" dirty="0" smtClean="0">
                <a:latin typeface="Arial"/>
                <a:cs typeface="Arial"/>
              </a:rPr>
              <a:t>cerca de </a:t>
            </a:r>
            <a:r>
              <a:rPr lang="pt-BR" sz="1400" b="1" spc="-5" dirty="0" smtClean="0">
                <a:latin typeface="Arial"/>
                <a:cs typeface="Arial"/>
              </a:rPr>
              <a:t>3 mil </a:t>
            </a:r>
            <a:r>
              <a:rPr sz="1200" spc="5" dirty="0" err="1" smtClean="0">
                <a:latin typeface="Arial"/>
                <a:cs typeface="Arial"/>
              </a:rPr>
              <a:t>voluntários</a:t>
            </a:r>
            <a:endParaRPr sz="1200" dirty="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294344" y="3124723"/>
            <a:ext cx="2092960" cy="10541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40600"/>
              </a:lnSpc>
              <a:spcBef>
                <a:spcPts val="100"/>
              </a:spcBef>
            </a:pPr>
            <a:r>
              <a:rPr sz="1200" spc="-70" dirty="0">
                <a:latin typeface="Arial"/>
                <a:cs typeface="Arial"/>
              </a:rPr>
              <a:t>É </a:t>
            </a:r>
            <a:r>
              <a:rPr sz="1200" spc="5" dirty="0">
                <a:latin typeface="Arial"/>
                <a:cs typeface="Arial"/>
              </a:rPr>
              <a:t>um serviço </a:t>
            </a:r>
            <a:r>
              <a:rPr sz="1200" spc="10" dirty="0">
                <a:latin typeface="Arial"/>
                <a:cs typeface="Arial"/>
              </a:rPr>
              <a:t>reconhecido  </a:t>
            </a:r>
            <a:r>
              <a:rPr sz="1200" dirty="0">
                <a:latin typeface="Arial"/>
                <a:cs typeface="Arial"/>
              </a:rPr>
              <a:t>desde </a:t>
            </a:r>
            <a:r>
              <a:rPr sz="1200" spc="-5" dirty="0">
                <a:latin typeface="Arial"/>
                <a:cs typeface="Arial"/>
              </a:rPr>
              <a:t>1973 </a:t>
            </a:r>
            <a:r>
              <a:rPr sz="1200" spc="20" dirty="0">
                <a:latin typeface="Arial"/>
                <a:cs typeface="Arial"/>
              </a:rPr>
              <a:t>como </a:t>
            </a:r>
            <a:r>
              <a:rPr sz="1200" spc="5" dirty="0">
                <a:latin typeface="Arial"/>
                <a:cs typeface="Arial"/>
              </a:rPr>
              <a:t>de </a:t>
            </a:r>
            <a:r>
              <a:rPr sz="1200" dirty="0">
                <a:latin typeface="Arial"/>
                <a:cs typeface="Arial"/>
              </a:rPr>
              <a:t>utilidade  </a:t>
            </a:r>
            <a:r>
              <a:rPr sz="1200" spc="10" dirty="0">
                <a:latin typeface="Arial"/>
                <a:cs typeface="Arial"/>
              </a:rPr>
              <a:t>pública </a:t>
            </a:r>
            <a:r>
              <a:rPr sz="1200" spc="-5" dirty="0">
                <a:latin typeface="Arial"/>
                <a:cs typeface="Arial"/>
              </a:rPr>
              <a:t>em </a:t>
            </a:r>
            <a:r>
              <a:rPr sz="1200" spc="10" dirty="0">
                <a:latin typeface="Arial"/>
                <a:cs typeface="Arial"/>
              </a:rPr>
              <a:t>todas </a:t>
            </a:r>
            <a:r>
              <a:rPr sz="1200" spc="-15" dirty="0">
                <a:latin typeface="Arial"/>
                <a:cs typeface="Arial"/>
              </a:rPr>
              <a:t>as esferas  </a:t>
            </a:r>
            <a:r>
              <a:rPr sz="1200" spc="-5" dirty="0">
                <a:latin typeface="Arial"/>
                <a:cs typeface="Arial"/>
              </a:rPr>
              <a:t>(municipal, estadual </a:t>
            </a:r>
            <a:r>
              <a:rPr sz="1200" spc="-25" dirty="0">
                <a:latin typeface="Arial"/>
                <a:cs typeface="Arial"/>
              </a:rPr>
              <a:t>e</a:t>
            </a:r>
            <a:r>
              <a:rPr sz="1200" spc="-30" dirty="0">
                <a:latin typeface="Arial"/>
                <a:cs typeface="Arial"/>
              </a:rPr>
              <a:t> </a:t>
            </a:r>
            <a:r>
              <a:rPr sz="1200" spc="-20" dirty="0">
                <a:latin typeface="Arial"/>
                <a:cs typeface="Arial"/>
              </a:rPr>
              <a:t>federal).</a:t>
            </a:r>
            <a:endParaRPr sz="12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613348" y="2777170"/>
            <a:ext cx="760095" cy="21336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vert="horz" wrap="square" lIns="0" tIns="0" rIns="0" bIns="0" rtlCol="0">
            <a:spAutoFit/>
          </a:bodyPr>
          <a:lstStyle/>
          <a:p>
            <a:pPr marL="48895">
              <a:lnSpc>
                <a:spcPts val="1625"/>
              </a:lnSpc>
            </a:pPr>
            <a:r>
              <a:rPr sz="1400" b="1" spc="-10" dirty="0">
                <a:solidFill>
                  <a:srgbClr val="FFFFFF"/>
                </a:solidFill>
                <a:latin typeface="Arial"/>
                <a:cs typeface="Arial"/>
              </a:rPr>
              <a:t>História</a:t>
            </a:r>
            <a:endParaRPr sz="1400" dirty="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3280346" y="2777170"/>
            <a:ext cx="852169" cy="21336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vert="horz" wrap="square" lIns="0" tIns="0" rIns="0" bIns="0" rtlCol="0">
            <a:spAutoFit/>
          </a:bodyPr>
          <a:lstStyle/>
          <a:p>
            <a:pPr marL="48895">
              <a:lnSpc>
                <a:spcPts val="1625"/>
              </a:lnSpc>
            </a:pPr>
            <a:r>
              <a:rPr sz="1400" b="1" spc="-5" dirty="0">
                <a:solidFill>
                  <a:srgbClr val="FFFFFF"/>
                </a:solidFill>
                <a:latin typeface="Arial"/>
                <a:cs typeface="Arial"/>
              </a:rPr>
              <a:t>Utilidade</a:t>
            </a:r>
            <a:endParaRPr sz="1400" dirty="0">
              <a:latin typeface="Arial"/>
              <a:cs typeface="Arial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6164538" y="454942"/>
            <a:ext cx="1537304" cy="56832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6164538" y="1480620"/>
            <a:ext cx="2614930" cy="284154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40600"/>
              </a:lnSpc>
              <a:spcBef>
                <a:spcPts val="100"/>
              </a:spcBef>
            </a:pPr>
            <a:r>
              <a:rPr sz="1200" spc="-70" dirty="0">
                <a:latin typeface="Arial"/>
                <a:cs typeface="Arial"/>
              </a:rPr>
              <a:t>É </a:t>
            </a:r>
            <a:r>
              <a:rPr sz="1200" spc="5" dirty="0">
                <a:latin typeface="Arial"/>
                <a:cs typeface="Arial"/>
              </a:rPr>
              <a:t>associado </a:t>
            </a:r>
            <a:r>
              <a:rPr sz="1200" spc="-5" dirty="0">
                <a:latin typeface="Arial"/>
                <a:cs typeface="Arial"/>
              </a:rPr>
              <a:t>ao Befrienders  </a:t>
            </a:r>
            <a:r>
              <a:rPr sz="1200" spc="5" dirty="0">
                <a:latin typeface="Arial"/>
                <a:cs typeface="Arial"/>
              </a:rPr>
              <a:t>Worldwide </a:t>
            </a:r>
            <a:r>
              <a:rPr sz="1200" spc="-5" dirty="0">
                <a:latin typeface="Arial"/>
                <a:cs typeface="Arial"/>
              </a:rPr>
              <a:t>(</a:t>
            </a:r>
            <a:r>
              <a:rPr sz="1200" u="heavy" spc="-5" dirty="0">
                <a:solidFill>
                  <a:srgbClr val="0097A7"/>
                </a:solidFill>
                <a:uFill>
                  <a:solidFill>
                    <a:srgbClr val="0097A7"/>
                  </a:solidFill>
                </a:uFill>
                <a:latin typeface="Arial"/>
                <a:cs typeface="Arial"/>
                <a:hlinkClick r:id="rId3"/>
              </a:rPr>
              <a:t>www.befrienders.org</a:t>
            </a:r>
            <a:r>
              <a:rPr sz="1200" spc="-5" dirty="0">
                <a:latin typeface="Arial"/>
                <a:cs typeface="Arial"/>
              </a:rPr>
              <a:t>),  </a:t>
            </a:r>
            <a:r>
              <a:rPr sz="1200" dirty="0">
                <a:latin typeface="Arial"/>
                <a:cs typeface="Arial"/>
              </a:rPr>
              <a:t>entidade que congrega </a:t>
            </a:r>
            <a:r>
              <a:rPr sz="1200" spc="-15" dirty="0">
                <a:latin typeface="Arial"/>
                <a:cs typeface="Arial"/>
              </a:rPr>
              <a:t>as </a:t>
            </a:r>
            <a:r>
              <a:rPr sz="1200" spc="5" dirty="0">
                <a:latin typeface="Arial"/>
                <a:cs typeface="Arial"/>
              </a:rPr>
              <a:t>instituições  </a:t>
            </a:r>
            <a:r>
              <a:rPr sz="1200" spc="-5" dirty="0">
                <a:latin typeface="Arial"/>
                <a:cs typeface="Arial"/>
              </a:rPr>
              <a:t>congêneres </a:t>
            </a:r>
            <a:r>
              <a:rPr sz="1200" spc="5" dirty="0">
                <a:latin typeface="Arial"/>
                <a:cs typeface="Arial"/>
              </a:rPr>
              <a:t>de </a:t>
            </a:r>
            <a:r>
              <a:rPr sz="1200" spc="25" dirty="0">
                <a:latin typeface="Arial"/>
                <a:cs typeface="Arial"/>
              </a:rPr>
              <a:t>todo </a:t>
            </a:r>
            <a:r>
              <a:rPr sz="1200" spc="20" dirty="0">
                <a:latin typeface="Arial"/>
                <a:cs typeface="Arial"/>
              </a:rPr>
              <a:t>o </a:t>
            </a:r>
            <a:r>
              <a:rPr sz="1200" spc="10" dirty="0" err="1" smtClean="0">
                <a:latin typeface="Arial"/>
                <a:cs typeface="Arial"/>
              </a:rPr>
              <a:t>mundo</a:t>
            </a:r>
            <a:endParaRPr lang="pt-BR" sz="1200" spc="10" dirty="0" smtClean="0">
              <a:latin typeface="Arial"/>
              <a:cs typeface="Arial"/>
            </a:endParaRPr>
          </a:p>
          <a:p>
            <a:pPr marL="12700" marR="5080">
              <a:lnSpc>
                <a:spcPct val="140600"/>
              </a:lnSpc>
              <a:spcBef>
                <a:spcPts val="100"/>
              </a:spcBef>
            </a:pPr>
            <a:endParaRPr lang="pt-BR" sz="1200" spc="10" dirty="0">
              <a:latin typeface="Arial"/>
              <a:cs typeface="Arial"/>
            </a:endParaRPr>
          </a:p>
          <a:p>
            <a:pPr marL="12700" marR="5080">
              <a:lnSpc>
                <a:spcPct val="140600"/>
              </a:lnSpc>
              <a:spcBef>
                <a:spcPts val="100"/>
              </a:spcBef>
            </a:pPr>
            <a:r>
              <a:rPr lang="pt-BR" sz="1600" b="1" dirty="0">
                <a:latin typeface="Arial" panose="020B0604020202020204" pitchFamily="34" charset="0"/>
                <a:cs typeface="Arial" panose="020B0604020202020204" pitchFamily="34" charset="0"/>
              </a:rPr>
              <a:t>349</a:t>
            </a:r>
            <a:r>
              <a:rPr lang="pt-BR" sz="1200" dirty="0">
                <a:latin typeface="Arial" panose="020B0604020202020204" pitchFamily="34" charset="0"/>
                <a:cs typeface="Arial" panose="020B0604020202020204" pitchFamily="34" charset="0"/>
              </a:rPr>
              <a:t> centros de apoio </a:t>
            </a:r>
            <a:endParaRPr lang="pt-BR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 marR="5080">
              <a:lnSpc>
                <a:spcPct val="140600"/>
              </a:lnSpc>
              <a:spcBef>
                <a:spcPts val="100"/>
              </a:spcBef>
            </a:pPr>
            <a:r>
              <a:rPr lang="pt-BR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emocional</a:t>
            </a:r>
          </a:p>
          <a:p>
            <a:pPr marL="12700" marR="5080">
              <a:lnSpc>
                <a:spcPct val="140600"/>
              </a:lnSpc>
              <a:spcBef>
                <a:spcPts val="100"/>
              </a:spcBef>
            </a:pPr>
            <a:r>
              <a:rPr lang="pt-BR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em </a:t>
            </a:r>
            <a:r>
              <a:rPr lang="pt-BR" sz="1600" b="1" dirty="0">
                <a:latin typeface="Arial" panose="020B0604020202020204" pitchFamily="34" charset="0"/>
                <a:cs typeface="Arial" panose="020B0604020202020204" pitchFamily="34" charset="0"/>
              </a:rPr>
              <a:t>32</a:t>
            </a:r>
            <a:r>
              <a:rPr lang="pt-BR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países. Visa aliviar </a:t>
            </a:r>
            <a:r>
              <a:rPr lang="pt-BR" sz="1200" dirty="0">
                <a:latin typeface="Arial" panose="020B0604020202020204" pitchFamily="34" charset="0"/>
                <a:cs typeface="Arial" panose="020B0604020202020204" pitchFamily="34" charset="0"/>
              </a:rPr>
              <a:t>o sofrimento e, assim, reduzir o número de mortes por suicídio</a:t>
            </a:r>
            <a:endParaRPr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6189938" y="1199162"/>
            <a:ext cx="1177925" cy="21336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vert="horz" wrap="square" lIns="0" tIns="0" rIns="0" bIns="0" rtlCol="0">
            <a:spAutoFit/>
          </a:bodyPr>
          <a:lstStyle/>
          <a:p>
            <a:pPr marL="48895">
              <a:lnSpc>
                <a:spcPts val="1625"/>
              </a:lnSpc>
            </a:pPr>
            <a:r>
              <a:rPr sz="1400" b="1" spc="-15" dirty="0">
                <a:solidFill>
                  <a:srgbClr val="FFFFFF"/>
                </a:solidFill>
                <a:latin typeface="Arial"/>
                <a:cs typeface="Arial"/>
              </a:rPr>
              <a:t>Associações</a:t>
            </a:r>
            <a:endParaRPr sz="1400" dirty="0">
              <a:latin typeface="Arial"/>
              <a:cs typeface="Arial"/>
            </a:endParaRPr>
          </a:p>
        </p:txBody>
      </p:sp>
      <p:pic>
        <p:nvPicPr>
          <p:cNvPr id="12" name="Imagem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1463" y="4322167"/>
            <a:ext cx="1097283" cy="73152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7273"/>
            <a:ext cx="9145092" cy="5144115"/>
          </a:xfrm>
          <a:prstGeom prst="rect">
            <a:avLst/>
          </a:prstGeom>
        </p:spPr>
      </p:pic>
      <p:sp>
        <p:nvSpPr>
          <p:cNvPr id="8" name="CaixaDeTexto 7"/>
          <p:cNvSpPr txBox="1"/>
          <p:nvPr/>
        </p:nvSpPr>
        <p:spPr>
          <a:xfrm>
            <a:off x="2615662" y="1625363"/>
            <a:ext cx="864096" cy="8540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950" dirty="0"/>
              <a:t>o</a:t>
            </a:r>
            <a:endParaRPr lang="pt-BR" sz="4950" dirty="0"/>
          </a:p>
        </p:txBody>
      </p:sp>
      <p:sp>
        <p:nvSpPr>
          <p:cNvPr id="11" name="CaixaDeTexto 10"/>
          <p:cNvSpPr txBox="1"/>
          <p:nvPr/>
        </p:nvSpPr>
        <p:spPr>
          <a:xfrm>
            <a:off x="4048024" y="2568456"/>
            <a:ext cx="2396471" cy="14196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625" b="1" dirty="0">
                <a:solidFill>
                  <a:srgbClr val="FFD504"/>
                </a:solidFill>
              </a:rPr>
              <a:t>vida</a:t>
            </a:r>
            <a:endParaRPr lang="pt-BR" sz="8625" b="1" dirty="0">
              <a:solidFill>
                <a:srgbClr val="FFD504"/>
              </a:solidFill>
            </a:endParaRPr>
          </a:p>
        </p:txBody>
      </p:sp>
      <p:sp>
        <p:nvSpPr>
          <p:cNvPr id="14" name="CaixaDeTexto 13"/>
          <p:cNvSpPr txBox="1"/>
          <p:nvPr/>
        </p:nvSpPr>
        <p:spPr>
          <a:xfrm>
            <a:off x="3451924" y="824410"/>
            <a:ext cx="3026852" cy="20082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450" b="1" dirty="0">
                <a:solidFill>
                  <a:schemeClr val="bg1"/>
                </a:solidFill>
              </a:rPr>
              <a:t>CVV</a:t>
            </a:r>
            <a:endParaRPr lang="pt-BR" sz="12450" b="1" dirty="0">
              <a:solidFill>
                <a:schemeClr val="bg1"/>
              </a:solidFill>
            </a:endParaRPr>
          </a:p>
        </p:txBody>
      </p:sp>
      <p:sp>
        <p:nvSpPr>
          <p:cNvPr id="16" name="CaixaDeTexto 15"/>
          <p:cNvSpPr txBox="1"/>
          <p:nvPr/>
        </p:nvSpPr>
        <p:spPr>
          <a:xfrm>
            <a:off x="1799601" y="2152179"/>
            <a:ext cx="380704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5400" dirty="0">
                <a:solidFill>
                  <a:schemeClr val="accent6">
                    <a:lumMod val="50000"/>
                  </a:schemeClr>
                </a:solidFill>
              </a:rPr>
              <a:t>valoriza</a:t>
            </a:r>
            <a:endParaRPr lang="pt-BR" sz="5400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17" name="CaixaDeTexto 16"/>
          <p:cNvSpPr txBox="1"/>
          <p:nvPr/>
        </p:nvSpPr>
        <p:spPr>
          <a:xfrm>
            <a:off x="838200" y="872271"/>
            <a:ext cx="292261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7200" dirty="0">
                <a:solidFill>
                  <a:srgbClr val="C00000"/>
                </a:solidFill>
              </a:rPr>
              <a:t>Como</a:t>
            </a:r>
            <a:endParaRPr lang="pt-BR" sz="7200" dirty="0">
              <a:solidFill>
                <a:srgbClr val="C00000"/>
              </a:solidFill>
            </a:endParaRPr>
          </a:p>
        </p:txBody>
      </p:sp>
      <p:sp>
        <p:nvSpPr>
          <p:cNvPr id="18" name="CaixaDeTexto 17"/>
          <p:cNvSpPr txBox="1"/>
          <p:nvPr/>
        </p:nvSpPr>
        <p:spPr>
          <a:xfrm>
            <a:off x="2294989" y="2901930"/>
            <a:ext cx="129894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400" dirty="0">
                <a:solidFill>
                  <a:srgbClr val="FFC000"/>
                </a:solidFill>
              </a:rPr>
              <a:t>a</a:t>
            </a:r>
            <a:endParaRPr lang="pt-BR" sz="4400" dirty="0">
              <a:solidFill>
                <a:srgbClr val="FFC000"/>
              </a:solidFill>
            </a:endParaRPr>
          </a:p>
        </p:txBody>
      </p:sp>
      <p:sp>
        <p:nvSpPr>
          <p:cNvPr id="19" name="CaixaDeTexto 18"/>
          <p:cNvSpPr txBox="1"/>
          <p:nvPr/>
        </p:nvSpPr>
        <p:spPr>
          <a:xfrm>
            <a:off x="6092845" y="1439701"/>
            <a:ext cx="864096" cy="23891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925" b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?</a:t>
            </a:r>
            <a:endParaRPr lang="pt-BR" sz="14925" b="1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9" name="Imagem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8600" y="4248150"/>
            <a:ext cx="1097283" cy="731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50537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3857626" cy="5143501"/>
          </a:xfrm>
          <a:prstGeom prst="rect">
            <a:avLst/>
          </a:prstGeom>
        </p:spPr>
      </p:pic>
      <p:sp>
        <p:nvSpPr>
          <p:cNvPr id="18" name="Rectangle 8"/>
          <p:cNvSpPr>
            <a:spLocks noChangeArrowheads="1"/>
          </p:cNvSpPr>
          <p:nvPr/>
        </p:nvSpPr>
        <p:spPr bwMode="auto">
          <a:xfrm>
            <a:off x="1488931" y="1665973"/>
            <a:ext cx="2024441" cy="5890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pt-BR" sz="2400" b="1" dirty="0">
                <a:solidFill>
                  <a:schemeClr val="bg1"/>
                </a:solidFill>
              </a:rPr>
              <a:t>C</a:t>
            </a:r>
            <a:r>
              <a:rPr lang="pt-BR" sz="2400" dirty="0">
                <a:solidFill>
                  <a:schemeClr val="bg1"/>
                </a:solidFill>
              </a:rPr>
              <a:t>ompreensão</a:t>
            </a:r>
            <a:endParaRPr lang="pt-BR" sz="2400" dirty="0">
              <a:solidFill>
                <a:schemeClr val="bg1"/>
              </a:solidFill>
            </a:endParaRPr>
          </a:p>
        </p:txBody>
      </p:sp>
      <p:sp>
        <p:nvSpPr>
          <p:cNvPr id="14" name="Texto Explicativo Retangular 13"/>
          <p:cNvSpPr/>
          <p:nvPr/>
        </p:nvSpPr>
        <p:spPr>
          <a:xfrm>
            <a:off x="5297115" y="1041563"/>
            <a:ext cx="3019831" cy="661440"/>
          </a:xfrm>
          <a:prstGeom prst="wedgeRectCallout">
            <a:avLst>
              <a:gd name="adj1" fmla="val -95101"/>
              <a:gd name="adj2" fmla="val -18814"/>
            </a:avLst>
          </a:prstGeom>
          <a:noFill/>
          <a:ln>
            <a:solidFill>
              <a:srgbClr val="E9CA1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14313" indent="-214313">
              <a:buFont typeface="Arial" panose="020B0604020202020204" pitchFamily="34" charset="0"/>
              <a:buChar char="•"/>
              <a:defRPr/>
            </a:pPr>
            <a:r>
              <a:rPr lang="pt-BR" sz="1200" dirty="0">
                <a:solidFill>
                  <a:schemeClr val="tx1"/>
                </a:solidFill>
                <a:ea typeface="Verdana" pitchFamily="34" charset="0"/>
                <a:cs typeface="Verdana" pitchFamily="34" charset="0"/>
              </a:rPr>
              <a:t> </a:t>
            </a:r>
            <a:r>
              <a:rPr lang="pt-BR" sz="1600" dirty="0">
                <a:solidFill>
                  <a:schemeClr val="tx1"/>
                </a:solidFill>
                <a:ea typeface="Verdana" pitchFamily="34" charset="0"/>
                <a:cs typeface="Verdana" pitchFamily="34" charset="0"/>
              </a:rPr>
              <a:t>Creio que o outro é capaz de tomar suas próprias decisões</a:t>
            </a:r>
          </a:p>
          <a:p>
            <a:pPr>
              <a:defRPr/>
            </a:pPr>
            <a:endParaRPr lang="pt-BR" sz="1200" dirty="0">
              <a:solidFill>
                <a:schemeClr val="tx1"/>
              </a:solidFill>
              <a:ea typeface="Verdana" pitchFamily="34" charset="0"/>
              <a:cs typeface="Verdana" pitchFamily="34" charset="0"/>
            </a:endParaRPr>
          </a:p>
        </p:txBody>
      </p:sp>
      <p:sp>
        <p:nvSpPr>
          <p:cNvPr id="15" name="Texto Explicativo Retangular 14"/>
          <p:cNvSpPr/>
          <p:nvPr/>
        </p:nvSpPr>
        <p:spPr>
          <a:xfrm>
            <a:off x="4684281" y="2609223"/>
            <a:ext cx="3632665" cy="565549"/>
          </a:xfrm>
          <a:prstGeom prst="wedgeRectCallout">
            <a:avLst>
              <a:gd name="adj1" fmla="val -94269"/>
              <a:gd name="adj2" fmla="val -23159"/>
            </a:avLst>
          </a:prstGeom>
          <a:noFill/>
          <a:ln>
            <a:solidFill>
              <a:srgbClr val="E9CA1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14313" indent="-214313">
              <a:buFont typeface="Arial" panose="020B0604020202020204" pitchFamily="34" charset="0"/>
              <a:buChar char="•"/>
              <a:defRPr/>
            </a:pPr>
            <a:r>
              <a:rPr lang="pt-BR" sz="1400" dirty="0" smtClean="0">
                <a:solidFill>
                  <a:schemeClr val="tx1"/>
                </a:solidFill>
                <a:ea typeface="Verdana" pitchFamily="34" charset="0"/>
                <a:cs typeface="Verdana" pitchFamily="34" charset="0"/>
              </a:rPr>
              <a:t>Admito </a:t>
            </a:r>
            <a:r>
              <a:rPr lang="pt-BR" sz="1400" dirty="0">
                <a:solidFill>
                  <a:schemeClr val="tx1"/>
                </a:solidFill>
                <a:ea typeface="Verdana" pitchFamily="34" charset="0"/>
                <a:cs typeface="Verdana" pitchFamily="34" charset="0"/>
              </a:rPr>
              <a:t>seu comportamento, o que não implica em concordar ou aprovar.</a:t>
            </a:r>
          </a:p>
        </p:txBody>
      </p:sp>
      <p:sp>
        <p:nvSpPr>
          <p:cNvPr id="8" name="CaixaDeTexto 7"/>
          <p:cNvSpPr txBox="1"/>
          <p:nvPr/>
        </p:nvSpPr>
        <p:spPr>
          <a:xfrm>
            <a:off x="3832226" y="173043"/>
            <a:ext cx="63594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b="1" dirty="0">
                <a:solidFill>
                  <a:srgbClr val="FFD504"/>
                </a:solidFill>
              </a:rPr>
              <a:t>A relação </a:t>
            </a:r>
            <a:r>
              <a:rPr lang="pt-BR" sz="3200" b="1" dirty="0" smtClean="0">
                <a:solidFill>
                  <a:srgbClr val="FFD504"/>
                </a:solidFill>
              </a:rPr>
              <a:t>de ajuda no CVV</a:t>
            </a:r>
            <a:endParaRPr lang="pt-BR" sz="3200" b="1" dirty="0">
              <a:solidFill>
                <a:srgbClr val="FFD504"/>
              </a:solidFill>
            </a:endParaRPr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2453477" y="874887"/>
            <a:ext cx="1437096" cy="11430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pt-BR" sz="2400" b="1" dirty="0">
                <a:solidFill>
                  <a:schemeClr val="bg1"/>
                </a:solidFill>
              </a:rPr>
              <a:t>C</a:t>
            </a:r>
            <a:r>
              <a:rPr lang="pt-BR" sz="2400" dirty="0">
                <a:solidFill>
                  <a:schemeClr val="bg1"/>
                </a:solidFill>
              </a:rPr>
              <a:t>onfiança</a:t>
            </a:r>
          </a:p>
          <a:p>
            <a:pPr>
              <a:lnSpc>
                <a:spcPct val="150000"/>
              </a:lnSpc>
              <a:defRPr/>
            </a:pPr>
            <a:endParaRPr lang="pt-BR" sz="2400" b="1" dirty="0"/>
          </a:p>
        </p:txBody>
      </p:sp>
      <p:sp>
        <p:nvSpPr>
          <p:cNvPr id="10" name="Rectangle 8"/>
          <p:cNvSpPr>
            <a:spLocks noChangeArrowheads="1"/>
          </p:cNvSpPr>
          <p:nvPr/>
        </p:nvSpPr>
        <p:spPr bwMode="auto">
          <a:xfrm>
            <a:off x="1035104" y="2363352"/>
            <a:ext cx="1437096" cy="11430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pt-BR" sz="2400" b="1" dirty="0">
                <a:solidFill>
                  <a:schemeClr val="bg1"/>
                </a:solidFill>
              </a:rPr>
              <a:t>R</a:t>
            </a:r>
            <a:r>
              <a:rPr lang="pt-BR" sz="2400" dirty="0">
                <a:solidFill>
                  <a:schemeClr val="bg1"/>
                </a:solidFill>
              </a:rPr>
              <a:t>espeito</a:t>
            </a:r>
            <a:endParaRPr lang="pt-BR" sz="2400" dirty="0">
              <a:solidFill>
                <a:schemeClr val="bg1"/>
              </a:solidFill>
            </a:endParaRPr>
          </a:p>
          <a:p>
            <a:pPr>
              <a:lnSpc>
                <a:spcPct val="150000"/>
              </a:lnSpc>
              <a:defRPr/>
            </a:pPr>
            <a:endParaRPr lang="pt-BR" sz="2400" dirty="0"/>
          </a:p>
        </p:txBody>
      </p:sp>
      <p:sp>
        <p:nvSpPr>
          <p:cNvPr id="11" name="Rectangle 8"/>
          <p:cNvSpPr>
            <a:spLocks noChangeArrowheads="1"/>
          </p:cNvSpPr>
          <p:nvPr/>
        </p:nvSpPr>
        <p:spPr bwMode="auto">
          <a:xfrm>
            <a:off x="445998" y="3095746"/>
            <a:ext cx="1437096" cy="11430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pt-BR" sz="2400" b="1" dirty="0">
                <a:solidFill>
                  <a:schemeClr val="bg1"/>
                </a:solidFill>
              </a:rPr>
              <a:t>A</a:t>
            </a:r>
            <a:r>
              <a:rPr lang="pt-BR" sz="2400" dirty="0">
                <a:solidFill>
                  <a:schemeClr val="bg1"/>
                </a:solidFill>
              </a:rPr>
              <a:t>ceitação</a:t>
            </a:r>
            <a:endParaRPr lang="pt-BR" sz="2400" dirty="0">
              <a:solidFill>
                <a:schemeClr val="bg1"/>
              </a:solidFill>
            </a:endParaRPr>
          </a:p>
          <a:p>
            <a:pPr>
              <a:lnSpc>
                <a:spcPct val="150000"/>
              </a:lnSpc>
              <a:defRPr/>
            </a:pPr>
            <a:endParaRPr lang="pt-BR" sz="2400" dirty="0"/>
          </a:p>
        </p:txBody>
      </p:sp>
      <p:sp>
        <p:nvSpPr>
          <p:cNvPr id="2" name="Texto Explicativo Retangular 1"/>
          <p:cNvSpPr/>
          <p:nvPr/>
        </p:nvSpPr>
        <p:spPr>
          <a:xfrm flipH="1">
            <a:off x="3883026" y="1915345"/>
            <a:ext cx="4433920" cy="512068"/>
          </a:xfrm>
          <a:prstGeom prst="wedgeRectCallout">
            <a:avLst>
              <a:gd name="adj1" fmla="val 60950"/>
              <a:gd name="adj2" fmla="val -23502"/>
            </a:avLst>
          </a:prstGeom>
          <a:noFill/>
          <a:ln>
            <a:solidFill>
              <a:srgbClr val="E9CA1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14313" indent="-214313">
              <a:buFont typeface="Arial" panose="020B0604020202020204" pitchFamily="34" charset="0"/>
              <a:buChar char="•"/>
              <a:defRPr/>
            </a:pPr>
            <a:r>
              <a:rPr lang="pt-BR" sz="1400" dirty="0">
                <a:solidFill>
                  <a:schemeClr val="tx1"/>
                </a:solidFill>
                <a:ea typeface="Verdana" pitchFamily="34" charset="0"/>
                <a:cs typeface="Verdana" pitchFamily="34" charset="0"/>
              </a:rPr>
              <a:t>Considero </a:t>
            </a:r>
            <a:r>
              <a:rPr lang="pt-BR" sz="1400" dirty="0">
                <a:solidFill>
                  <a:schemeClr val="tx1"/>
                </a:solidFill>
                <a:ea typeface="Verdana" pitchFamily="34" charset="0"/>
                <a:cs typeface="Verdana" pitchFamily="34" charset="0"/>
              </a:rPr>
              <a:t>seus sentimentos e pensamentos.</a:t>
            </a:r>
          </a:p>
          <a:p>
            <a:pPr marL="214313" indent="-214313">
              <a:buFont typeface="Arial" panose="020B0604020202020204" pitchFamily="34" charset="0"/>
              <a:buChar char="•"/>
              <a:defRPr/>
            </a:pPr>
            <a:r>
              <a:rPr lang="pt-BR" sz="1400" dirty="0">
                <a:solidFill>
                  <a:schemeClr val="tx1"/>
                </a:solidFill>
                <a:ea typeface="Verdana" pitchFamily="34" charset="0"/>
                <a:cs typeface="Verdana" pitchFamily="34" charset="0"/>
              </a:rPr>
              <a:t> </a:t>
            </a:r>
            <a:r>
              <a:rPr lang="pt-BR" sz="1400" dirty="0">
                <a:solidFill>
                  <a:schemeClr val="tx1"/>
                </a:solidFill>
                <a:ea typeface="Verdana" pitchFamily="34" charset="0"/>
                <a:cs typeface="Verdana" pitchFamily="34" charset="0"/>
              </a:rPr>
              <a:t>Não mensuro o sofrimento do outro a partir </a:t>
            </a:r>
            <a:r>
              <a:rPr lang="pt-BR" sz="1400" dirty="0">
                <a:solidFill>
                  <a:schemeClr val="tx1"/>
                </a:solidFill>
                <a:ea typeface="Verdana" pitchFamily="34" charset="0"/>
                <a:cs typeface="Verdana" pitchFamily="34" charset="0"/>
              </a:rPr>
              <a:t>de mim</a:t>
            </a:r>
            <a:endParaRPr lang="pt-BR" sz="1400" dirty="0">
              <a:solidFill>
                <a:schemeClr val="tx1"/>
              </a:solidFill>
              <a:ea typeface="Verdana" pitchFamily="34" charset="0"/>
              <a:cs typeface="Verdana" pitchFamily="34" charset="0"/>
            </a:endParaRPr>
          </a:p>
        </p:txBody>
      </p:sp>
      <p:sp>
        <p:nvSpPr>
          <p:cNvPr id="13" name="Texto Explicativo Retangular 12"/>
          <p:cNvSpPr/>
          <p:nvPr/>
        </p:nvSpPr>
        <p:spPr>
          <a:xfrm flipH="1">
            <a:off x="4446732" y="3339391"/>
            <a:ext cx="3870214" cy="625064"/>
          </a:xfrm>
          <a:prstGeom prst="wedgeRectCallout">
            <a:avLst>
              <a:gd name="adj1" fmla="val 92397"/>
              <a:gd name="adj2" fmla="val -29082"/>
            </a:avLst>
          </a:prstGeom>
          <a:noFill/>
          <a:ln>
            <a:solidFill>
              <a:srgbClr val="E9CA1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14313" indent="-214313">
              <a:buFont typeface="Arial" panose="020B0604020202020204" pitchFamily="34" charset="0"/>
              <a:buChar char="•"/>
              <a:defRPr/>
            </a:pPr>
            <a:r>
              <a:rPr lang="pt-BR" sz="1400" dirty="0">
                <a:solidFill>
                  <a:schemeClr val="tx1"/>
                </a:solidFill>
                <a:ea typeface="Verdana" pitchFamily="34" charset="0"/>
                <a:cs typeface="Verdana" pitchFamily="34" charset="0"/>
              </a:rPr>
              <a:t>Percebo </a:t>
            </a:r>
            <a:r>
              <a:rPr lang="pt-BR" sz="1400" dirty="0">
                <a:solidFill>
                  <a:schemeClr val="tx1"/>
                </a:solidFill>
                <a:ea typeface="Verdana" pitchFamily="34" charset="0"/>
                <a:cs typeface="Verdana" pitchFamily="34" charset="0"/>
              </a:rPr>
              <a:t>o que não está explícito em sua comunicação</a:t>
            </a:r>
          </a:p>
          <a:p>
            <a:pPr marL="214313" indent="-214313">
              <a:buFont typeface="Arial" panose="020B0604020202020204" pitchFamily="34" charset="0"/>
              <a:buChar char="•"/>
              <a:defRPr/>
            </a:pPr>
            <a:r>
              <a:rPr lang="pt-BR" sz="1400" dirty="0">
                <a:solidFill>
                  <a:schemeClr val="tx1"/>
                </a:solidFill>
                <a:ea typeface="Verdana" pitchFamily="34" charset="0"/>
                <a:cs typeface="Verdana" pitchFamily="34" charset="0"/>
              </a:rPr>
              <a:t>Busco </a:t>
            </a:r>
            <a:r>
              <a:rPr lang="pt-BR" sz="1400" dirty="0">
                <a:solidFill>
                  <a:schemeClr val="tx1"/>
                </a:solidFill>
                <a:ea typeface="Verdana" pitchFamily="34" charset="0"/>
                <a:cs typeface="Verdana" pitchFamily="34" charset="0"/>
              </a:rPr>
              <a:t>observá-lo pelo olhar </a:t>
            </a:r>
            <a:r>
              <a:rPr lang="pt-BR" sz="1400" dirty="0" smtClean="0">
                <a:solidFill>
                  <a:schemeClr val="tx1"/>
                </a:solidFill>
                <a:ea typeface="Verdana" pitchFamily="34" charset="0"/>
                <a:cs typeface="Verdana" pitchFamily="34" charset="0"/>
              </a:rPr>
              <a:t>dele</a:t>
            </a:r>
            <a:endParaRPr lang="pt-BR" sz="1400" dirty="0">
              <a:solidFill>
                <a:schemeClr val="tx1"/>
              </a:solidFill>
              <a:ea typeface="Verdana" pitchFamily="34" charset="0"/>
              <a:cs typeface="Verdana" pitchFamily="34" charset="0"/>
            </a:endParaRPr>
          </a:p>
        </p:txBody>
      </p:sp>
      <p:pic>
        <p:nvPicPr>
          <p:cNvPr id="12" name="Imagem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30735" y="4197834"/>
            <a:ext cx="1097283" cy="731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67431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  <p:bldP spid="2" grpId="0" animBg="1"/>
      <p:bldP spid="13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60874"/>
          </a:xfrm>
          <a:prstGeom prst="rect">
            <a:avLst/>
          </a:prstGeom>
        </p:spPr>
      </p:pic>
      <p:sp>
        <p:nvSpPr>
          <p:cNvPr id="2" name="object 2"/>
          <p:cNvSpPr txBox="1">
            <a:spLocks noGrp="1"/>
          </p:cNvSpPr>
          <p:nvPr>
            <p:ph sz="half" idx="2"/>
          </p:nvPr>
        </p:nvSpPr>
        <p:spPr>
          <a:xfrm>
            <a:off x="839881" y="1356905"/>
            <a:ext cx="6856319" cy="4855688"/>
          </a:xfrm>
          <a:prstGeom prst="rect">
            <a:avLst/>
          </a:prstGeom>
        </p:spPr>
        <p:txBody>
          <a:bodyPr vert="horz" wrap="square" lIns="0" tIns="22860" rIns="0" bIns="0" rtlCol="0">
            <a:spAutoFit/>
          </a:bodyPr>
          <a:lstStyle/>
          <a:p>
            <a:pPr marL="12700" marR="2061210">
              <a:lnSpc>
                <a:spcPts val="2020"/>
              </a:lnSpc>
              <a:spcBef>
                <a:spcPts val="180"/>
              </a:spcBef>
            </a:pPr>
            <a:r>
              <a:rPr lang="pt-BR" dirty="0" smtClean="0">
                <a:solidFill>
                  <a:srgbClr val="FFCC00"/>
                </a:solidFill>
              </a:rPr>
              <a:t>Muitas vezes difíceis de serem percebidos e confundidos com sinais da própria idade</a:t>
            </a:r>
            <a:endParaRPr spc="-15" dirty="0">
              <a:solidFill>
                <a:srgbClr val="FFCC00"/>
              </a:solidFill>
            </a:endParaRPr>
          </a:p>
          <a:p>
            <a:pPr marL="12700" marR="495300">
              <a:spcBef>
                <a:spcPts val="1705"/>
              </a:spcBef>
            </a:pPr>
            <a:r>
              <a:rPr lang="pt-BR" sz="1400" spc="-25" dirty="0" smtClean="0">
                <a:solidFill>
                  <a:srgbClr val="FFCC00"/>
                </a:solidFill>
              </a:rPr>
              <a:t>|</a:t>
            </a:r>
            <a:r>
              <a:rPr lang="pt-BR" sz="1400" spc="-25" dirty="0" smtClean="0">
                <a:solidFill>
                  <a:srgbClr val="CC0066"/>
                </a:solidFill>
              </a:rPr>
              <a:t> </a:t>
            </a:r>
            <a:r>
              <a:rPr lang="pt-BR" sz="1400" b="0" spc="-25" dirty="0" smtClean="0">
                <a:solidFill>
                  <a:schemeClr val="bg1"/>
                </a:solidFill>
              </a:rPr>
              <a:t>Diminuição do </a:t>
            </a:r>
            <a:r>
              <a:rPr lang="pt-BR" sz="1400" spc="-25" dirty="0" smtClean="0">
                <a:solidFill>
                  <a:schemeClr val="bg1"/>
                </a:solidFill>
              </a:rPr>
              <a:t>rendimento escolar</a:t>
            </a:r>
          </a:p>
          <a:p>
            <a:pPr marL="12700" marR="495300">
              <a:spcBef>
                <a:spcPts val="1705"/>
              </a:spcBef>
            </a:pPr>
            <a:r>
              <a:rPr lang="pt-BR" sz="1400" spc="-25" dirty="0" smtClean="0">
                <a:solidFill>
                  <a:srgbClr val="FFCC00"/>
                </a:solidFill>
              </a:rPr>
              <a:t>|</a:t>
            </a:r>
            <a:r>
              <a:rPr lang="pt-BR" sz="1400" spc="-25" dirty="0" smtClean="0">
                <a:solidFill>
                  <a:srgbClr val="CC0066"/>
                </a:solidFill>
              </a:rPr>
              <a:t> </a:t>
            </a:r>
            <a:r>
              <a:rPr lang="pt-BR" sz="1400" b="0" spc="-25" dirty="0" smtClean="0">
                <a:solidFill>
                  <a:schemeClr val="bg1"/>
                </a:solidFill>
              </a:rPr>
              <a:t>Queixas </a:t>
            </a:r>
            <a:r>
              <a:rPr lang="pt-BR" sz="1400" spc="-25" dirty="0" smtClean="0">
                <a:solidFill>
                  <a:schemeClr val="bg1"/>
                </a:solidFill>
              </a:rPr>
              <a:t>físicas</a:t>
            </a:r>
            <a:r>
              <a:rPr lang="pt-BR" sz="1400" b="0" spc="-25" dirty="0" smtClean="0">
                <a:solidFill>
                  <a:schemeClr val="bg1"/>
                </a:solidFill>
              </a:rPr>
              <a:t> (dores cabeça, estômago...) </a:t>
            </a:r>
          </a:p>
          <a:p>
            <a:pPr marL="12700" marR="495300">
              <a:spcBef>
                <a:spcPts val="1705"/>
              </a:spcBef>
            </a:pPr>
            <a:r>
              <a:rPr lang="pt-BR" sz="1400" spc="-25" dirty="0" smtClean="0">
                <a:solidFill>
                  <a:srgbClr val="FFCC00"/>
                </a:solidFill>
              </a:rPr>
              <a:t>|</a:t>
            </a:r>
            <a:r>
              <a:rPr lang="pt-BR" sz="1400" spc="-25" dirty="0" smtClean="0">
                <a:solidFill>
                  <a:srgbClr val="CC0066"/>
                </a:solidFill>
              </a:rPr>
              <a:t> </a:t>
            </a:r>
            <a:r>
              <a:rPr lang="pt-BR" sz="1400" b="0" spc="-25" dirty="0" smtClean="0">
                <a:solidFill>
                  <a:schemeClr val="bg1"/>
                </a:solidFill>
              </a:rPr>
              <a:t>Faltas</a:t>
            </a:r>
          </a:p>
          <a:p>
            <a:pPr marL="12700" marR="495300">
              <a:spcBef>
                <a:spcPts val="1705"/>
              </a:spcBef>
            </a:pPr>
            <a:r>
              <a:rPr lang="pt-BR" sz="1400" spc="-25" dirty="0" smtClean="0">
                <a:solidFill>
                  <a:srgbClr val="FFCC00"/>
                </a:solidFill>
              </a:rPr>
              <a:t>|</a:t>
            </a:r>
            <a:r>
              <a:rPr lang="pt-BR" sz="1400" spc="-25" dirty="0" smtClean="0">
                <a:solidFill>
                  <a:srgbClr val="CC0066"/>
                </a:solidFill>
              </a:rPr>
              <a:t> </a:t>
            </a:r>
            <a:r>
              <a:rPr lang="pt-BR" sz="1400" b="0" spc="-25" dirty="0" smtClean="0">
                <a:solidFill>
                  <a:schemeClr val="bg1"/>
                </a:solidFill>
              </a:rPr>
              <a:t>Agressividade</a:t>
            </a:r>
          </a:p>
          <a:p>
            <a:pPr marL="12700" marR="495300">
              <a:spcBef>
                <a:spcPts val="1705"/>
              </a:spcBef>
            </a:pPr>
            <a:r>
              <a:rPr lang="pt-BR" sz="1400" spc="-25" dirty="0" smtClean="0">
                <a:solidFill>
                  <a:srgbClr val="FFCC00"/>
                </a:solidFill>
              </a:rPr>
              <a:t>|</a:t>
            </a:r>
            <a:r>
              <a:rPr lang="pt-BR" sz="1400" spc="-25" dirty="0" smtClean="0">
                <a:solidFill>
                  <a:srgbClr val="CC0066"/>
                </a:solidFill>
              </a:rPr>
              <a:t> </a:t>
            </a:r>
            <a:r>
              <a:rPr lang="pt-BR" sz="1400" b="0" spc="-25" dirty="0" smtClean="0">
                <a:solidFill>
                  <a:schemeClr val="bg1"/>
                </a:solidFill>
              </a:rPr>
              <a:t>Mudanças bruscas de </a:t>
            </a:r>
            <a:r>
              <a:rPr lang="pt-BR" sz="1400" spc="-25" dirty="0" smtClean="0">
                <a:solidFill>
                  <a:schemeClr val="bg1"/>
                </a:solidFill>
              </a:rPr>
              <a:t>comportamento</a:t>
            </a:r>
          </a:p>
          <a:p>
            <a:pPr marL="12700" marR="495300">
              <a:spcBef>
                <a:spcPts val="1705"/>
              </a:spcBef>
            </a:pPr>
            <a:r>
              <a:rPr lang="pt-BR" sz="1400" spc="-25" dirty="0" smtClean="0">
                <a:solidFill>
                  <a:srgbClr val="FFCC00"/>
                </a:solidFill>
              </a:rPr>
              <a:t>|</a:t>
            </a:r>
            <a:r>
              <a:rPr lang="pt-BR" sz="1400" spc="-25" dirty="0" smtClean="0">
                <a:solidFill>
                  <a:srgbClr val="CC0066"/>
                </a:solidFill>
              </a:rPr>
              <a:t> </a:t>
            </a:r>
            <a:r>
              <a:rPr lang="pt-BR" sz="1400" b="0" spc="-25" dirty="0" smtClean="0">
                <a:solidFill>
                  <a:schemeClr val="bg1"/>
                </a:solidFill>
              </a:rPr>
              <a:t>Alterações do </a:t>
            </a:r>
            <a:r>
              <a:rPr lang="pt-BR" sz="1400" spc="-25" dirty="0" smtClean="0">
                <a:solidFill>
                  <a:schemeClr val="bg1"/>
                </a:solidFill>
              </a:rPr>
              <a:t>apetite e do sono </a:t>
            </a:r>
          </a:p>
          <a:p>
            <a:pPr marL="12700" marR="495300">
              <a:spcBef>
                <a:spcPts val="1705"/>
              </a:spcBef>
            </a:pPr>
            <a:r>
              <a:rPr lang="pt-BR" sz="1400" spc="-25" dirty="0" smtClean="0">
                <a:solidFill>
                  <a:srgbClr val="FFCC00"/>
                </a:solidFill>
              </a:rPr>
              <a:t>|</a:t>
            </a:r>
            <a:r>
              <a:rPr lang="pt-BR" sz="1400" spc="-25" dirty="0" smtClean="0">
                <a:solidFill>
                  <a:srgbClr val="CC0066"/>
                </a:solidFill>
              </a:rPr>
              <a:t> </a:t>
            </a:r>
            <a:r>
              <a:rPr lang="pt-BR" sz="1400" b="0" spc="-25" dirty="0" smtClean="0">
                <a:solidFill>
                  <a:schemeClr val="bg1"/>
                </a:solidFill>
              </a:rPr>
              <a:t>Sinais de depressão (isolamento, uso de álcool e drogas, não sair com amigos...)</a:t>
            </a:r>
          </a:p>
          <a:p>
            <a:pPr marL="12700" marR="495300">
              <a:lnSpc>
                <a:spcPct val="114599"/>
              </a:lnSpc>
              <a:spcBef>
                <a:spcPts val="1705"/>
              </a:spcBef>
            </a:pPr>
            <a:endParaRPr lang="pt-BR" sz="2400" spc="-25" dirty="0">
              <a:solidFill>
                <a:srgbClr val="424242"/>
              </a:solidFill>
            </a:endParaRPr>
          </a:p>
          <a:p>
            <a:pPr marL="12700" marR="495300">
              <a:lnSpc>
                <a:spcPct val="114599"/>
              </a:lnSpc>
              <a:spcBef>
                <a:spcPts val="1705"/>
              </a:spcBef>
            </a:pPr>
            <a:endParaRPr sz="2400" dirty="0"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524448" y="432082"/>
            <a:ext cx="135128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pt-BR" dirty="0" smtClean="0">
                <a:solidFill>
                  <a:srgbClr val="FFCC00"/>
                </a:solidFill>
              </a:rPr>
              <a:t>Sinais</a:t>
            </a:r>
            <a:endParaRPr dirty="0">
              <a:solidFill>
                <a:srgbClr val="FFCC00"/>
              </a:solidFill>
            </a:endParaRPr>
          </a:p>
        </p:txBody>
      </p:sp>
      <p:sp>
        <p:nvSpPr>
          <p:cNvPr id="6" name="object 6"/>
          <p:cNvSpPr/>
          <p:nvPr/>
        </p:nvSpPr>
        <p:spPr>
          <a:xfrm>
            <a:off x="558523" y="942298"/>
            <a:ext cx="807720" cy="0"/>
          </a:xfrm>
          <a:custGeom>
            <a:avLst/>
            <a:gdLst/>
            <a:ahLst/>
            <a:cxnLst/>
            <a:rect l="l" t="t" r="r" b="b"/>
            <a:pathLst>
              <a:path w="807719">
                <a:moveTo>
                  <a:pt x="0" y="0"/>
                </a:moveTo>
                <a:lnTo>
                  <a:pt x="807298" y="0"/>
                </a:lnTo>
              </a:path>
            </a:pathLst>
          </a:custGeom>
          <a:ln w="35699">
            <a:solidFill>
              <a:srgbClr val="662D8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3"/>
          <p:cNvSpPr txBox="1"/>
          <p:nvPr/>
        </p:nvSpPr>
        <p:spPr>
          <a:xfrm>
            <a:off x="860148" y="1151720"/>
            <a:ext cx="2264052" cy="205184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48895">
              <a:lnSpc>
                <a:spcPts val="1625"/>
              </a:lnSpc>
            </a:pPr>
            <a:r>
              <a:rPr lang="pt-BR" sz="1400" b="1" spc="-20" dirty="0" smtClean="0">
                <a:solidFill>
                  <a:srgbClr val="FFFFFF"/>
                </a:solidFill>
                <a:latin typeface="Arial"/>
                <a:cs typeface="Arial"/>
              </a:rPr>
              <a:t>DICAS ESPECIALISTAS</a:t>
            </a:r>
            <a:endParaRPr sz="1400" dirty="0">
              <a:latin typeface="Arial"/>
              <a:cs typeface="Arial"/>
            </a:endParaRPr>
          </a:p>
        </p:txBody>
      </p:sp>
      <p:pic>
        <p:nvPicPr>
          <p:cNvPr id="8" name="Imagem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25392" y="4324350"/>
            <a:ext cx="1097283" cy="731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70958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76848" y="399701"/>
            <a:ext cx="3666552" cy="1515799"/>
          </a:xfrm>
          <a:prstGeom prst="rect">
            <a:avLst/>
          </a:prstGeom>
        </p:spPr>
        <p:txBody>
          <a:bodyPr vert="horz" wrap="square" lIns="0" tIns="27939" rIns="0" bIns="0" rtlCol="0">
            <a:spAutoFit/>
          </a:bodyPr>
          <a:lstStyle/>
          <a:p>
            <a:pPr marL="12700" marR="5080">
              <a:lnSpc>
                <a:spcPts val="2850"/>
              </a:lnSpc>
              <a:spcBef>
                <a:spcPts val="219"/>
              </a:spcBef>
            </a:pPr>
            <a:r>
              <a:rPr lang="pt-BR" spc="5" dirty="0" smtClean="0">
                <a:solidFill>
                  <a:srgbClr val="FFCC66"/>
                </a:solidFill>
              </a:rPr>
              <a:t>Política Nacional de Prevenção da Automutilação e do Suicídio (</a:t>
            </a:r>
            <a:r>
              <a:rPr lang="pt-BR" spc="-10" dirty="0">
                <a:solidFill>
                  <a:srgbClr val="FFCC66"/>
                </a:solidFill>
              </a:rPr>
              <a:t>PL 1902/2019 </a:t>
            </a:r>
            <a:r>
              <a:rPr lang="pt-BR" spc="5" dirty="0" smtClean="0">
                <a:solidFill>
                  <a:srgbClr val="FFCC66"/>
                </a:solidFill>
              </a:rPr>
              <a:t>)</a:t>
            </a:r>
            <a:endParaRPr spc="-45" dirty="0">
              <a:solidFill>
                <a:srgbClr val="FFCC66"/>
              </a:solidFill>
            </a:endParaRPr>
          </a:p>
        </p:txBody>
      </p:sp>
      <p:sp>
        <p:nvSpPr>
          <p:cNvPr id="3" name="object 3"/>
          <p:cNvSpPr/>
          <p:nvPr/>
        </p:nvSpPr>
        <p:spPr>
          <a:xfrm>
            <a:off x="710923" y="2242053"/>
            <a:ext cx="807720" cy="0"/>
          </a:xfrm>
          <a:custGeom>
            <a:avLst/>
            <a:gdLst/>
            <a:ahLst/>
            <a:cxnLst/>
            <a:rect l="l" t="t" r="r" b="b"/>
            <a:pathLst>
              <a:path w="807719">
                <a:moveTo>
                  <a:pt x="0" y="0"/>
                </a:moveTo>
                <a:lnTo>
                  <a:pt x="807298" y="0"/>
                </a:lnTo>
              </a:path>
            </a:pathLst>
          </a:custGeom>
          <a:ln w="35699">
            <a:solidFill>
              <a:schemeClr val="accent1">
                <a:lumMod val="75000"/>
              </a:schemeClr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4533882" y="452211"/>
            <a:ext cx="3382645" cy="511294"/>
          </a:xfrm>
          <a:prstGeom prst="rect">
            <a:avLst/>
          </a:prstGeom>
        </p:spPr>
        <p:txBody>
          <a:bodyPr vert="horz" wrap="square" lIns="0" tIns="8890" rIns="0" bIns="0" rtlCol="0">
            <a:spAutoFit/>
          </a:bodyPr>
          <a:lstStyle/>
          <a:p>
            <a:pPr marL="12700" marR="5080">
              <a:lnSpc>
                <a:spcPct val="101600"/>
              </a:lnSpc>
              <a:spcBef>
                <a:spcPts val="70"/>
              </a:spcBef>
            </a:pPr>
            <a:r>
              <a:rPr sz="1600" b="1" spc="-95" dirty="0">
                <a:solidFill>
                  <a:schemeClr val="accent1">
                    <a:lumMod val="75000"/>
                  </a:schemeClr>
                </a:solidFill>
                <a:latin typeface="Arial"/>
                <a:cs typeface="Arial"/>
              </a:rPr>
              <a:t>| </a:t>
            </a:r>
            <a:r>
              <a:rPr lang="pt-BR" sz="1600" b="1" spc="-10" dirty="0" smtClean="0">
                <a:solidFill>
                  <a:schemeClr val="accent1">
                    <a:lumMod val="75000"/>
                  </a:schemeClr>
                </a:solidFill>
                <a:latin typeface="Arial"/>
                <a:cs typeface="Arial"/>
              </a:rPr>
              <a:t>Atuação conjunta </a:t>
            </a:r>
            <a:r>
              <a:rPr lang="pt-BR" sz="1600" spc="-10" dirty="0" smtClean="0">
                <a:latin typeface="Arial"/>
                <a:cs typeface="Arial"/>
              </a:rPr>
              <a:t>União, Estados e Municípios</a:t>
            </a:r>
            <a:endParaRPr sz="1600" dirty="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4553936" y="1044718"/>
            <a:ext cx="3690722" cy="2520562"/>
          </a:xfrm>
          <a:prstGeom prst="rect">
            <a:avLst/>
          </a:prstGeom>
        </p:spPr>
        <p:txBody>
          <a:bodyPr vert="horz" wrap="square" lIns="0" tIns="8890" rIns="0" bIns="0" rtlCol="0">
            <a:spAutoFit/>
          </a:bodyPr>
          <a:lstStyle/>
          <a:p>
            <a:pPr marL="12700" marR="38735">
              <a:lnSpc>
                <a:spcPct val="101600"/>
              </a:lnSpc>
              <a:spcBef>
                <a:spcPts val="70"/>
              </a:spcBef>
            </a:pPr>
            <a:r>
              <a:rPr sz="1600" b="1" spc="-95" dirty="0">
                <a:solidFill>
                  <a:schemeClr val="accent1">
                    <a:lumMod val="75000"/>
                  </a:schemeClr>
                </a:solidFill>
                <a:latin typeface="Arial"/>
                <a:cs typeface="Arial"/>
              </a:rPr>
              <a:t>| </a:t>
            </a:r>
            <a:r>
              <a:rPr lang="pt-BR" sz="1600" b="1" spc="-5" dirty="0" smtClean="0">
                <a:solidFill>
                  <a:schemeClr val="accent1">
                    <a:lumMod val="75000"/>
                  </a:schemeClr>
                </a:solidFill>
                <a:latin typeface="Arial"/>
                <a:cs typeface="Arial"/>
              </a:rPr>
              <a:t>Assistência psicológica</a:t>
            </a:r>
            <a:r>
              <a:rPr lang="pt-BR" sz="1600" spc="-5" dirty="0" smtClean="0">
                <a:solidFill>
                  <a:schemeClr val="accent1">
                    <a:lumMod val="75000"/>
                  </a:schemeClr>
                </a:solidFill>
                <a:latin typeface="Arial"/>
                <a:cs typeface="Arial"/>
              </a:rPr>
              <a:t> </a:t>
            </a:r>
            <a:r>
              <a:rPr lang="pt-BR" sz="1600" spc="-5" dirty="0" smtClean="0">
                <a:latin typeface="Arial"/>
                <a:cs typeface="Arial"/>
              </a:rPr>
              <a:t>a vítimas e familiares</a:t>
            </a:r>
            <a:endParaRPr sz="1600" dirty="0">
              <a:latin typeface="Arial"/>
              <a:cs typeface="Arial"/>
            </a:endParaRPr>
          </a:p>
          <a:p>
            <a:pPr marL="12700" marR="5080">
              <a:lnSpc>
                <a:spcPct val="101600"/>
              </a:lnSpc>
            </a:pPr>
            <a:endParaRPr lang="pt-BR" sz="1600" b="1" spc="-95" dirty="0" smtClean="0">
              <a:solidFill>
                <a:srgbClr val="662D89"/>
              </a:solidFill>
              <a:latin typeface="Arial"/>
              <a:cs typeface="Arial"/>
            </a:endParaRPr>
          </a:p>
          <a:p>
            <a:pPr marL="12700" marR="5080">
              <a:lnSpc>
                <a:spcPct val="101600"/>
              </a:lnSpc>
            </a:pPr>
            <a:r>
              <a:rPr sz="1600" b="1" spc="-95" dirty="0" smtClean="0">
                <a:solidFill>
                  <a:schemeClr val="accent1">
                    <a:lumMod val="75000"/>
                  </a:schemeClr>
                </a:solidFill>
                <a:latin typeface="Arial"/>
                <a:cs typeface="Arial"/>
              </a:rPr>
              <a:t>| </a:t>
            </a:r>
            <a:r>
              <a:rPr lang="pt-BR" sz="1600" b="1" spc="-15" dirty="0" smtClean="0">
                <a:solidFill>
                  <a:schemeClr val="accent1">
                    <a:lumMod val="75000"/>
                  </a:schemeClr>
                </a:solidFill>
                <a:latin typeface="Arial"/>
                <a:cs typeface="Arial"/>
              </a:rPr>
              <a:t>Hospitais e escolas </a:t>
            </a:r>
            <a:r>
              <a:rPr lang="pt-BR" sz="1600" spc="-15" dirty="0" smtClean="0">
                <a:solidFill>
                  <a:srgbClr val="424242"/>
                </a:solidFill>
                <a:latin typeface="Arial"/>
                <a:cs typeface="Arial"/>
              </a:rPr>
              <a:t>devem ter profissionais treinados para fazerem notificação de forma sigilosa </a:t>
            </a:r>
            <a:endParaRPr lang="pt-BR" sz="1600" b="1" spc="-10" dirty="0" smtClean="0">
              <a:solidFill>
                <a:srgbClr val="CC0066"/>
              </a:solidFill>
              <a:latin typeface="Arial"/>
              <a:cs typeface="Arial"/>
            </a:endParaRPr>
          </a:p>
          <a:p>
            <a:pPr marL="12700" marR="5080">
              <a:lnSpc>
                <a:spcPct val="101600"/>
              </a:lnSpc>
            </a:pPr>
            <a:endParaRPr lang="pt-BR" sz="1600" b="1" spc="-10" dirty="0">
              <a:solidFill>
                <a:srgbClr val="CC0066"/>
              </a:solidFill>
              <a:latin typeface="Arial"/>
              <a:cs typeface="Arial"/>
            </a:endParaRPr>
          </a:p>
          <a:p>
            <a:pPr marL="12700" marR="5080">
              <a:lnSpc>
                <a:spcPct val="101600"/>
              </a:lnSpc>
            </a:pPr>
            <a:r>
              <a:rPr lang="pt-BR" sz="1600" b="1" spc="-95" dirty="0">
                <a:solidFill>
                  <a:schemeClr val="accent1">
                    <a:lumMod val="75000"/>
                  </a:schemeClr>
                </a:solidFill>
                <a:latin typeface="Arial"/>
                <a:cs typeface="Arial"/>
              </a:rPr>
              <a:t>|</a:t>
            </a:r>
            <a:r>
              <a:rPr lang="pt-BR" sz="1600" b="1" spc="-95" dirty="0">
                <a:solidFill>
                  <a:srgbClr val="CC0066"/>
                </a:solidFill>
                <a:latin typeface="Arial"/>
                <a:cs typeface="Arial"/>
              </a:rPr>
              <a:t> </a:t>
            </a:r>
            <a:r>
              <a:rPr lang="pt-BR" sz="1600" spc="-95" dirty="0" smtClean="0">
                <a:latin typeface="Arial"/>
                <a:cs typeface="Arial"/>
              </a:rPr>
              <a:t>Em caso de </a:t>
            </a:r>
            <a:r>
              <a:rPr lang="pt-BR" sz="1600" b="1" spc="-95" dirty="0" smtClean="0">
                <a:solidFill>
                  <a:schemeClr val="accent1">
                    <a:lumMod val="75000"/>
                  </a:schemeClr>
                </a:solidFill>
                <a:latin typeface="Arial"/>
                <a:cs typeface="Arial"/>
              </a:rPr>
              <a:t>crianças e adolescentes, </a:t>
            </a:r>
            <a:r>
              <a:rPr lang="pt-BR" sz="1600" spc="-10" dirty="0" smtClean="0">
                <a:latin typeface="Arial"/>
                <a:cs typeface="Arial"/>
              </a:rPr>
              <a:t>notificação será ao </a:t>
            </a:r>
            <a:r>
              <a:rPr lang="pt-BR" sz="1600" b="1" spc="-15" dirty="0" smtClean="0">
                <a:solidFill>
                  <a:schemeClr val="accent1">
                    <a:lumMod val="75000"/>
                  </a:schemeClr>
                </a:solidFill>
                <a:latin typeface="Arial"/>
                <a:cs typeface="Arial"/>
              </a:rPr>
              <a:t>Conselho Tutelar</a:t>
            </a:r>
            <a:endParaRPr lang="pt-BR" sz="1600" b="1" dirty="0">
              <a:solidFill>
                <a:schemeClr val="accent1">
                  <a:lumMod val="75000"/>
                </a:schemeClr>
              </a:solidFill>
              <a:latin typeface="Arial"/>
              <a:cs typeface="Arial"/>
            </a:endParaRPr>
          </a:p>
          <a:p>
            <a:pPr marL="12700" marR="5080">
              <a:lnSpc>
                <a:spcPct val="101600"/>
              </a:lnSpc>
            </a:pPr>
            <a:endParaRPr sz="1600" dirty="0">
              <a:solidFill>
                <a:srgbClr val="CC0066"/>
              </a:solidFill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676848" y="2422660"/>
            <a:ext cx="3514152" cy="2285240"/>
          </a:xfrm>
          <a:prstGeom prst="rect">
            <a:avLst/>
          </a:prstGeom>
        </p:spPr>
        <p:txBody>
          <a:bodyPr vert="horz" wrap="square" lIns="0" tIns="27939" rIns="0" bIns="0" rtlCol="0">
            <a:spAutoFit/>
          </a:bodyPr>
          <a:lstStyle/>
          <a:p>
            <a:pPr marL="12700" marR="5080">
              <a:lnSpc>
                <a:spcPts val="2850"/>
              </a:lnSpc>
              <a:spcBef>
                <a:spcPts val="219"/>
              </a:spcBef>
            </a:pPr>
            <a:r>
              <a:rPr lang="pt-BR" sz="2400" b="1" spc="5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Força de lei</a:t>
            </a:r>
          </a:p>
          <a:p>
            <a:pPr marL="12700" marR="5080">
              <a:lnSpc>
                <a:spcPts val="2850"/>
              </a:lnSpc>
              <a:spcBef>
                <a:spcPts val="219"/>
              </a:spcBef>
            </a:pPr>
            <a:r>
              <a:rPr lang="pt-BR" sz="2400" b="1" spc="5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Portaria 1271/2014 prevê notificação tentativa de suicídio e suicídio. Nada sobre automutilação</a:t>
            </a:r>
            <a:endParaRPr sz="2400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  <a:cs typeface="Arial"/>
            </a:endParaRPr>
          </a:p>
        </p:txBody>
      </p:sp>
      <p:sp>
        <p:nvSpPr>
          <p:cNvPr id="9" name="object 4"/>
          <p:cNvSpPr txBox="1"/>
          <p:nvPr/>
        </p:nvSpPr>
        <p:spPr>
          <a:xfrm>
            <a:off x="4553936" y="3634921"/>
            <a:ext cx="3382645" cy="511294"/>
          </a:xfrm>
          <a:prstGeom prst="rect">
            <a:avLst/>
          </a:prstGeom>
        </p:spPr>
        <p:txBody>
          <a:bodyPr vert="horz" wrap="square" lIns="0" tIns="8890" rIns="0" bIns="0" rtlCol="0">
            <a:spAutoFit/>
          </a:bodyPr>
          <a:lstStyle/>
          <a:p>
            <a:pPr marL="12700" marR="5080">
              <a:lnSpc>
                <a:spcPct val="101600"/>
              </a:lnSpc>
              <a:spcBef>
                <a:spcPts val="70"/>
              </a:spcBef>
            </a:pPr>
            <a:r>
              <a:rPr sz="1600" b="1" spc="-95" dirty="0">
                <a:solidFill>
                  <a:schemeClr val="accent1">
                    <a:lumMod val="75000"/>
                  </a:schemeClr>
                </a:solidFill>
                <a:latin typeface="Arial"/>
                <a:cs typeface="Arial"/>
              </a:rPr>
              <a:t>| </a:t>
            </a:r>
            <a:r>
              <a:rPr lang="pt-BR" sz="1600" b="1" spc="-10" dirty="0" smtClean="0">
                <a:solidFill>
                  <a:schemeClr val="accent1">
                    <a:lumMod val="75000"/>
                  </a:schemeClr>
                </a:solidFill>
                <a:latin typeface="Arial"/>
                <a:cs typeface="Arial"/>
              </a:rPr>
              <a:t>Plano de Saúde </a:t>
            </a:r>
            <a:r>
              <a:rPr lang="pt-BR" sz="1600" spc="-10" dirty="0" smtClean="0">
                <a:latin typeface="Arial"/>
                <a:cs typeface="Arial"/>
              </a:rPr>
              <a:t>atendimento casos de automutilação e tentativa</a:t>
            </a:r>
            <a:endParaRPr sz="1600" dirty="0">
              <a:latin typeface="Arial"/>
              <a:cs typeface="Arial"/>
            </a:endParaRPr>
          </a:p>
        </p:txBody>
      </p:sp>
      <p:sp>
        <p:nvSpPr>
          <p:cNvPr id="10" name="object 4"/>
          <p:cNvSpPr txBox="1"/>
          <p:nvPr/>
        </p:nvSpPr>
        <p:spPr>
          <a:xfrm>
            <a:off x="4533883" y="4339265"/>
            <a:ext cx="3382645" cy="511294"/>
          </a:xfrm>
          <a:prstGeom prst="rect">
            <a:avLst/>
          </a:prstGeom>
        </p:spPr>
        <p:txBody>
          <a:bodyPr vert="horz" wrap="square" lIns="0" tIns="8890" rIns="0" bIns="0" rtlCol="0">
            <a:spAutoFit/>
          </a:bodyPr>
          <a:lstStyle/>
          <a:p>
            <a:pPr marL="12700" marR="5080">
              <a:lnSpc>
                <a:spcPct val="101600"/>
              </a:lnSpc>
              <a:spcBef>
                <a:spcPts val="70"/>
              </a:spcBef>
            </a:pPr>
            <a:r>
              <a:rPr sz="1600" b="1" spc="-95" dirty="0">
                <a:solidFill>
                  <a:schemeClr val="accent1">
                    <a:lumMod val="75000"/>
                  </a:schemeClr>
                </a:solidFill>
                <a:latin typeface="Arial"/>
                <a:cs typeface="Arial"/>
              </a:rPr>
              <a:t>|</a:t>
            </a:r>
            <a:r>
              <a:rPr sz="1600" b="1" spc="-95" dirty="0">
                <a:solidFill>
                  <a:srgbClr val="CC0066"/>
                </a:solidFill>
                <a:latin typeface="Arial"/>
                <a:cs typeface="Arial"/>
              </a:rPr>
              <a:t> </a:t>
            </a:r>
            <a:r>
              <a:rPr lang="pt-BR" sz="1600" spc="-10" dirty="0" smtClean="0">
                <a:latin typeface="Arial"/>
                <a:cs typeface="Arial"/>
              </a:rPr>
              <a:t>Divulgação de temas relacionados à </a:t>
            </a:r>
            <a:r>
              <a:rPr lang="pt-BR" sz="1600" b="1" spc="-10" dirty="0" smtClean="0">
                <a:solidFill>
                  <a:schemeClr val="accent1">
                    <a:lumMod val="75000"/>
                  </a:schemeClr>
                </a:solidFill>
                <a:latin typeface="Arial"/>
                <a:cs typeface="Arial"/>
              </a:rPr>
              <a:t>saúde mental</a:t>
            </a:r>
            <a:endParaRPr sz="1600" dirty="0">
              <a:solidFill>
                <a:schemeClr val="accent1">
                  <a:lumMod val="75000"/>
                </a:schemeClr>
              </a:solidFill>
              <a:latin typeface="Arial"/>
              <a:cs typeface="Arial"/>
            </a:endParaRPr>
          </a:p>
        </p:txBody>
      </p:sp>
      <p:pic>
        <p:nvPicPr>
          <p:cNvPr id="11" name="Imagem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43838" y="4339265"/>
            <a:ext cx="1097283" cy="731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6077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Image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600" y="792093"/>
            <a:ext cx="6156959" cy="36801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Imagem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6200" y="3943350"/>
            <a:ext cx="1097283" cy="731522"/>
          </a:xfrm>
          <a:prstGeom prst="rect">
            <a:avLst/>
          </a:prstGeom>
        </p:spPr>
      </p:pic>
      <p:sp>
        <p:nvSpPr>
          <p:cNvPr id="11" name="CaixaDeTexto 10"/>
          <p:cNvSpPr txBox="1"/>
          <p:nvPr/>
        </p:nvSpPr>
        <p:spPr>
          <a:xfrm>
            <a:off x="182879" y="84207"/>
            <a:ext cx="43434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000" b="1" dirty="0" smtClean="0">
                <a:solidFill>
                  <a:srgbClr val="E9CA11"/>
                </a:solidFill>
              </a:rPr>
              <a:t>Prevenção em rede</a:t>
            </a:r>
            <a:endParaRPr lang="pt-BR" sz="3600" b="1" dirty="0">
              <a:solidFill>
                <a:srgbClr val="E9CA1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63945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8" name="Picture 10" descr="panorama PÃ´r do sol mar lago agua costa reflexÃ£o cÃ©u roxa nascer do sol calma azul tarde manhÃ£ CÃ¢none laranja horizonte atmosfera verÃ£o EUA crepÃºsculo Minnesota ExposiÃ§Ã£o longa Ã¢ngulo amplo nuvem alvorecer Unidos Estados AmÃ©rica oceano reservatÃ³rio Eos Canoneos dia Estados Unidos da America Mn Loch Papel de parede do computador Afterglow CÃ©u vermelho na manhÃ£ Canoneosrebelt3 Casslake Landof10000lake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937"/>
            <a:ext cx="9144000" cy="52120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AutoShape 2" descr="Resultado de imagem para ceu e mar unidos laranj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14" name="AutoShape 4" descr="Resultado de imagem para ceu e mar unidos laranja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16" name="AutoShape 6" descr="Resultado de imagem para ceu e mar unidos laranja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17" name="AutoShape 8" descr="Resultado de imagem para ceu e mar unidos laranja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22" name="object 4"/>
          <p:cNvSpPr txBox="1"/>
          <p:nvPr/>
        </p:nvSpPr>
        <p:spPr>
          <a:xfrm>
            <a:off x="765175" y="1047750"/>
            <a:ext cx="1825625" cy="213360"/>
          </a:xfrm>
          <a:prstGeom prst="rect">
            <a:avLst/>
          </a:prstGeom>
          <a:solidFill>
            <a:srgbClr val="FFCC00"/>
          </a:solidFill>
          <a:ln>
            <a:solidFill>
              <a:srgbClr val="FFCC00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48895">
              <a:lnSpc>
                <a:spcPts val="1625"/>
              </a:lnSpc>
            </a:pPr>
            <a:r>
              <a:rPr lang="pt-BR" sz="1600" b="1" spc="-15" dirty="0" smtClean="0">
                <a:solidFill>
                  <a:srgbClr val="FFFFFF"/>
                </a:solidFill>
                <a:latin typeface="Arial"/>
                <a:cs typeface="Arial"/>
              </a:rPr>
              <a:t>Complexo</a:t>
            </a:r>
            <a:endParaRPr dirty="0">
              <a:latin typeface="Arial"/>
              <a:cs typeface="Arial"/>
            </a:endParaRPr>
          </a:p>
        </p:txBody>
      </p:sp>
      <p:sp>
        <p:nvSpPr>
          <p:cNvPr id="24" name="object 4"/>
          <p:cNvSpPr txBox="1"/>
          <p:nvPr/>
        </p:nvSpPr>
        <p:spPr>
          <a:xfrm>
            <a:off x="765175" y="1657350"/>
            <a:ext cx="1825625" cy="205184"/>
          </a:xfrm>
          <a:prstGeom prst="rect">
            <a:avLst/>
          </a:prstGeom>
          <a:solidFill>
            <a:srgbClr val="FFCC00"/>
          </a:solidFill>
          <a:ln>
            <a:solidFill>
              <a:srgbClr val="FFCC00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48895">
              <a:lnSpc>
                <a:spcPts val="1625"/>
              </a:lnSpc>
            </a:pPr>
            <a:r>
              <a:rPr lang="pt-BR" sz="1600" b="1" spc="-15" dirty="0" smtClean="0">
                <a:solidFill>
                  <a:srgbClr val="FFFFFF"/>
                </a:solidFill>
                <a:latin typeface="Arial"/>
                <a:cs typeface="Arial"/>
              </a:rPr>
              <a:t>Multifatorial</a:t>
            </a:r>
            <a:endParaRPr sz="1400" dirty="0">
              <a:latin typeface="Arial"/>
              <a:cs typeface="Arial"/>
            </a:endParaRPr>
          </a:p>
        </p:txBody>
      </p:sp>
      <p:sp>
        <p:nvSpPr>
          <p:cNvPr id="25" name="object 4"/>
          <p:cNvSpPr txBox="1"/>
          <p:nvPr/>
        </p:nvSpPr>
        <p:spPr>
          <a:xfrm>
            <a:off x="749133" y="2330982"/>
            <a:ext cx="1825625" cy="205184"/>
          </a:xfrm>
          <a:prstGeom prst="rect">
            <a:avLst/>
          </a:prstGeom>
          <a:solidFill>
            <a:srgbClr val="FFCC00"/>
          </a:solidFill>
          <a:ln>
            <a:solidFill>
              <a:srgbClr val="FFCC00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48895">
              <a:lnSpc>
                <a:spcPts val="1625"/>
              </a:lnSpc>
            </a:pPr>
            <a:r>
              <a:rPr lang="pt-BR" sz="1600" b="1" spc="-15" dirty="0" err="1" smtClean="0">
                <a:solidFill>
                  <a:srgbClr val="FFFFFF"/>
                </a:solidFill>
                <a:latin typeface="Arial"/>
                <a:cs typeface="Arial"/>
              </a:rPr>
              <a:t>Prevenível</a:t>
            </a:r>
            <a:endParaRPr sz="1400" dirty="0">
              <a:latin typeface="Arial"/>
              <a:cs typeface="Arial"/>
            </a:endParaRPr>
          </a:p>
        </p:txBody>
      </p:sp>
      <p:pic>
        <p:nvPicPr>
          <p:cNvPr id="11" name="Imagem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25392" y="4324350"/>
            <a:ext cx="1097283" cy="731522"/>
          </a:xfrm>
          <a:prstGeom prst="rect">
            <a:avLst/>
          </a:prstGeom>
        </p:spPr>
      </p:pic>
      <p:sp>
        <p:nvSpPr>
          <p:cNvPr id="15" name="object 4"/>
          <p:cNvSpPr txBox="1"/>
          <p:nvPr/>
        </p:nvSpPr>
        <p:spPr>
          <a:xfrm>
            <a:off x="765174" y="2932406"/>
            <a:ext cx="1825625" cy="213360"/>
          </a:xfrm>
          <a:prstGeom prst="rect">
            <a:avLst/>
          </a:prstGeom>
          <a:solidFill>
            <a:srgbClr val="FFCC00"/>
          </a:solidFill>
          <a:ln>
            <a:solidFill>
              <a:srgbClr val="FFCC00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48895">
              <a:lnSpc>
                <a:spcPts val="1625"/>
              </a:lnSpc>
            </a:pPr>
            <a:r>
              <a:rPr lang="pt-BR" sz="1600" b="1" spc="-15" dirty="0" smtClean="0">
                <a:solidFill>
                  <a:srgbClr val="FFFFFF"/>
                </a:solidFill>
                <a:latin typeface="Arial"/>
                <a:cs typeface="Arial"/>
              </a:rPr>
              <a:t>Ambivalente</a:t>
            </a:r>
            <a:endParaRPr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2660964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m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76848" y="584482"/>
            <a:ext cx="1471295" cy="1143902"/>
          </a:xfrm>
          <a:prstGeom prst="rect">
            <a:avLst/>
          </a:prstGeom>
        </p:spPr>
        <p:txBody>
          <a:bodyPr vert="horz" wrap="square" lIns="0" tIns="27939" rIns="0" bIns="0" rtlCol="0">
            <a:spAutoFit/>
          </a:bodyPr>
          <a:lstStyle/>
          <a:p>
            <a:pPr marL="12700" marR="5080">
              <a:lnSpc>
                <a:spcPts val="2850"/>
              </a:lnSpc>
              <a:spcBef>
                <a:spcPts val="219"/>
              </a:spcBef>
            </a:pPr>
            <a:r>
              <a:rPr spc="-45" dirty="0">
                <a:solidFill>
                  <a:srgbClr val="FFCC66"/>
                </a:solidFill>
              </a:rPr>
              <a:t>Suicídio:  </a:t>
            </a:r>
            <a:r>
              <a:rPr spc="40" dirty="0">
                <a:solidFill>
                  <a:srgbClr val="FFCC66"/>
                </a:solidFill>
              </a:rPr>
              <a:t>é</a:t>
            </a:r>
            <a:r>
              <a:rPr spc="-90" dirty="0">
                <a:solidFill>
                  <a:srgbClr val="FFCC66"/>
                </a:solidFill>
              </a:rPr>
              <a:t> </a:t>
            </a:r>
            <a:r>
              <a:rPr spc="-35" dirty="0">
                <a:solidFill>
                  <a:srgbClr val="FFCC66"/>
                </a:solidFill>
              </a:rPr>
              <a:t>possível  </a:t>
            </a:r>
            <a:r>
              <a:rPr spc="-30" dirty="0">
                <a:solidFill>
                  <a:srgbClr val="FFCC66"/>
                </a:solidFill>
              </a:rPr>
              <a:t>prevenir?</a:t>
            </a:r>
          </a:p>
        </p:txBody>
      </p:sp>
      <p:sp>
        <p:nvSpPr>
          <p:cNvPr id="3" name="object 3"/>
          <p:cNvSpPr/>
          <p:nvPr/>
        </p:nvSpPr>
        <p:spPr>
          <a:xfrm>
            <a:off x="710923" y="1879771"/>
            <a:ext cx="807720" cy="0"/>
          </a:xfrm>
          <a:custGeom>
            <a:avLst/>
            <a:gdLst/>
            <a:ahLst/>
            <a:cxnLst/>
            <a:rect l="l" t="t" r="r" b="b"/>
            <a:pathLst>
              <a:path w="807719">
                <a:moveTo>
                  <a:pt x="0" y="0"/>
                </a:moveTo>
                <a:lnTo>
                  <a:pt x="807298" y="0"/>
                </a:lnTo>
              </a:path>
            </a:pathLst>
          </a:custGeom>
          <a:ln w="35699">
            <a:solidFill>
              <a:schemeClr val="accent1">
                <a:lumMod val="75000"/>
              </a:schemeClr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710923" y="2419350"/>
            <a:ext cx="3667125" cy="54643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3300"/>
              </a:lnSpc>
              <a:spcBef>
                <a:spcPts val="100"/>
              </a:spcBef>
            </a:pPr>
            <a:r>
              <a:rPr sz="1600" b="1" spc="-95" dirty="0">
                <a:solidFill>
                  <a:schemeClr val="bg1"/>
                </a:solidFill>
                <a:latin typeface="Arial"/>
                <a:cs typeface="Arial"/>
              </a:rPr>
              <a:t>| </a:t>
            </a:r>
            <a:r>
              <a:rPr sz="1600" spc="-35" dirty="0">
                <a:solidFill>
                  <a:schemeClr val="bg1"/>
                </a:solidFill>
                <a:latin typeface="Arial"/>
                <a:cs typeface="Arial"/>
              </a:rPr>
              <a:t>A </a:t>
            </a:r>
            <a:r>
              <a:rPr sz="1600" spc="-5" dirty="0">
                <a:solidFill>
                  <a:schemeClr val="bg1"/>
                </a:solidFill>
                <a:latin typeface="Arial"/>
                <a:cs typeface="Arial"/>
              </a:rPr>
              <a:t>OMS </a:t>
            </a:r>
            <a:r>
              <a:rPr sz="1600" dirty="0">
                <a:solidFill>
                  <a:schemeClr val="bg1"/>
                </a:solidFill>
                <a:latin typeface="Arial"/>
                <a:cs typeface="Arial"/>
              </a:rPr>
              <a:t>estima </a:t>
            </a:r>
            <a:r>
              <a:rPr sz="1600" spc="5" dirty="0">
                <a:solidFill>
                  <a:schemeClr val="bg1"/>
                </a:solidFill>
                <a:latin typeface="Arial"/>
                <a:cs typeface="Arial"/>
              </a:rPr>
              <a:t>que </a:t>
            </a:r>
            <a:r>
              <a:rPr sz="1600" spc="25" dirty="0">
                <a:solidFill>
                  <a:schemeClr val="bg1"/>
                </a:solidFill>
                <a:latin typeface="Arial"/>
                <a:cs typeface="Arial"/>
              </a:rPr>
              <a:t>o </a:t>
            </a:r>
            <a:r>
              <a:rPr sz="1600" spc="5" dirty="0">
                <a:solidFill>
                  <a:schemeClr val="bg1"/>
                </a:solidFill>
                <a:latin typeface="Arial"/>
                <a:cs typeface="Arial"/>
              </a:rPr>
              <a:t>suicídio </a:t>
            </a:r>
            <a:r>
              <a:rPr sz="1600" b="1" dirty="0">
                <a:solidFill>
                  <a:schemeClr val="bg1"/>
                </a:solidFill>
                <a:latin typeface="Arial"/>
                <a:cs typeface="Arial"/>
              </a:rPr>
              <a:t>pode </a:t>
            </a:r>
            <a:r>
              <a:rPr sz="1600" b="1" spc="-10" dirty="0">
                <a:solidFill>
                  <a:schemeClr val="bg1"/>
                </a:solidFill>
                <a:latin typeface="Arial"/>
                <a:cs typeface="Arial"/>
              </a:rPr>
              <a:t>ser  </a:t>
            </a:r>
            <a:r>
              <a:rPr sz="1600" b="1" spc="-15" dirty="0">
                <a:solidFill>
                  <a:schemeClr val="bg1"/>
                </a:solidFill>
                <a:latin typeface="Arial"/>
                <a:cs typeface="Arial"/>
              </a:rPr>
              <a:t>prevenido </a:t>
            </a:r>
            <a:r>
              <a:rPr sz="1600" b="1" spc="25" dirty="0">
                <a:solidFill>
                  <a:schemeClr val="bg1"/>
                </a:solidFill>
                <a:latin typeface="Arial"/>
                <a:cs typeface="Arial"/>
              </a:rPr>
              <a:t>em </a:t>
            </a:r>
            <a:r>
              <a:rPr sz="1600" b="1" spc="55" dirty="0">
                <a:solidFill>
                  <a:schemeClr val="bg1"/>
                </a:solidFill>
                <a:latin typeface="Arial"/>
                <a:cs typeface="Arial"/>
              </a:rPr>
              <a:t>90% </a:t>
            </a:r>
            <a:r>
              <a:rPr sz="1600" b="1" spc="-15" dirty="0">
                <a:solidFill>
                  <a:schemeClr val="bg1"/>
                </a:solidFill>
                <a:latin typeface="Arial"/>
                <a:cs typeface="Arial"/>
              </a:rPr>
              <a:t>dos</a:t>
            </a:r>
            <a:r>
              <a:rPr sz="1600" b="1" spc="-95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sz="1600" b="1" spc="-10" dirty="0">
                <a:solidFill>
                  <a:schemeClr val="bg1"/>
                </a:solidFill>
                <a:latin typeface="Arial"/>
                <a:cs typeface="Arial"/>
              </a:rPr>
              <a:t>casos</a:t>
            </a:r>
            <a:endParaRPr sz="1600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710923" y="3218240"/>
            <a:ext cx="3872865" cy="16827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3300"/>
              </a:lnSpc>
              <a:spcBef>
                <a:spcPts val="100"/>
              </a:spcBef>
            </a:pPr>
            <a:r>
              <a:rPr sz="1600" b="1" spc="-95" dirty="0">
                <a:solidFill>
                  <a:schemeClr val="bg1"/>
                </a:solidFill>
                <a:latin typeface="Arial"/>
                <a:cs typeface="Arial"/>
              </a:rPr>
              <a:t>| </a:t>
            </a:r>
            <a:r>
              <a:rPr sz="1600" spc="-35" dirty="0">
                <a:solidFill>
                  <a:schemeClr val="bg1"/>
                </a:solidFill>
                <a:latin typeface="Arial"/>
                <a:cs typeface="Arial"/>
              </a:rPr>
              <a:t>Em </a:t>
            </a:r>
            <a:r>
              <a:rPr sz="1600" b="1" spc="55" dirty="0">
                <a:solidFill>
                  <a:schemeClr val="bg1"/>
                </a:solidFill>
                <a:latin typeface="Arial"/>
                <a:cs typeface="Arial"/>
              </a:rPr>
              <a:t>80% </a:t>
            </a:r>
            <a:r>
              <a:rPr sz="1600" b="1" spc="-15" dirty="0">
                <a:solidFill>
                  <a:schemeClr val="bg1"/>
                </a:solidFill>
                <a:latin typeface="Arial"/>
                <a:cs typeface="Arial"/>
              </a:rPr>
              <a:t>dos </a:t>
            </a:r>
            <a:r>
              <a:rPr sz="1600" b="1" spc="-5" dirty="0">
                <a:solidFill>
                  <a:schemeClr val="bg1"/>
                </a:solidFill>
                <a:latin typeface="Arial"/>
                <a:cs typeface="Arial"/>
              </a:rPr>
              <a:t>casos</a:t>
            </a:r>
            <a:r>
              <a:rPr sz="1600" spc="-5" dirty="0">
                <a:solidFill>
                  <a:schemeClr val="bg1"/>
                </a:solidFill>
                <a:latin typeface="Arial"/>
                <a:cs typeface="Arial"/>
              </a:rPr>
              <a:t>, </a:t>
            </a:r>
            <a:r>
              <a:rPr sz="1600" spc="-20" dirty="0">
                <a:solidFill>
                  <a:schemeClr val="bg1"/>
                </a:solidFill>
                <a:latin typeface="Arial"/>
                <a:cs typeface="Arial"/>
              </a:rPr>
              <a:t>as </a:t>
            </a:r>
            <a:r>
              <a:rPr sz="1600" spc="-5" dirty="0">
                <a:solidFill>
                  <a:schemeClr val="bg1"/>
                </a:solidFill>
                <a:latin typeface="Arial"/>
                <a:cs typeface="Arial"/>
              </a:rPr>
              <a:t>pessoas  </a:t>
            </a:r>
            <a:r>
              <a:rPr sz="1600" b="1" dirty="0">
                <a:solidFill>
                  <a:schemeClr val="bg1"/>
                </a:solidFill>
                <a:latin typeface="Arial"/>
                <a:cs typeface="Arial"/>
              </a:rPr>
              <a:t>comunicam </a:t>
            </a:r>
            <a:r>
              <a:rPr sz="1600" spc="5" dirty="0">
                <a:solidFill>
                  <a:schemeClr val="bg1"/>
                </a:solidFill>
                <a:latin typeface="Arial"/>
                <a:cs typeface="Arial"/>
              </a:rPr>
              <a:t>que </a:t>
            </a:r>
            <a:r>
              <a:rPr sz="1600" dirty="0">
                <a:solidFill>
                  <a:schemeClr val="bg1"/>
                </a:solidFill>
                <a:latin typeface="Arial"/>
                <a:cs typeface="Arial"/>
              </a:rPr>
              <a:t>estão </a:t>
            </a:r>
            <a:r>
              <a:rPr sz="1600" spc="10" dirty="0">
                <a:solidFill>
                  <a:schemeClr val="bg1"/>
                </a:solidFill>
                <a:latin typeface="Arial"/>
                <a:cs typeface="Arial"/>
              </a:rPr>
              <a:t>desistindo de </a:t>
            </a:r>
            <a:r>
              <a:rPr sz="1600" spc="-10" dirty="0">
                <a:solidFill>
                  <a:schemeClr val="bg1"/>
                </a:solidFill>
                <a:latin typeface="Arial"/>
                <a:cs typeface="Arial"/>
              </a:rPr>
              <a:t>viver  </a:t>
            </a:r>
            <a:r>
              <a:rPr sz="1600" spc="-20" dirty="0">
                <a:solidFill>
                  <a:schemeClr val="bg1"/>
                </a:solidFill>
                <a:latin typeface="Arial"/>
                <a:cs typeface="Arial"/>
              </a:rPr>
              <a:t>e, </a:t>
            </a:r>
            <a:r>
              <a:rPr sz="1600" spc="10" dirty="0">
                <a:solidFill>
                  <a:schemeClr val="bg1"/>
                </a:solidFill>
                <a:latin typeface="Arial"/>
                <a:cs typeface="Arial"/>
              </a:rPr>
              <a:t>de </a:t>
            </a:r>
            <a:r>
              <a:rPr sz="1600" spc="-5" dirty="0">
                <a:solidFill>
                  <a:schemeClr val="bg1"/>
                </a:solidFill>
                <a:latin typeface="Arial"/>
                <a:cs typeface="Arial"/>
              </a:rPr>
              <a:t>alguma </a:t>
            </a:r>
            <a:r>
              <a:rPr sz="1600" spc="5" dirty="0">
                <a:solidFill>
                  <a:schemeClr val="bg1"/>
                </a:solidFill>
                <a:latin typeface="Arial"/>
                <a:cs typeface="Arial"/>
              </a:rPr>
              <a:t>forma, </a:t>
            </a:r>
            <a:r>
              <a:rPr sz="1600" spc="10" dirty="0">
                <a:solidFill>
                  <a:schemeClr val="bg1"/>
                </a:solidFill>
                <a:latin typeface="Arial"/>
                <a:cs typeface="Arial"/>
              </a:rPr>
              <a:t>pedem</a:t>
            </a:r>
            <a:r>
              <a:rPr sz="1600" spc="-35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sz="1600" spc="20" dirty="0">
                <a:solidFill>
                  <a:schemeClr val="bg1"/>
                </a:solidFill>
                <a:latin typeface="Arial"/>
                <a:cs typeface="Arial"/>
              </a:rPr>
              <a:t>socorro</a:t>
            </a:r>
            <a:endParaRPr sz="1600" dirty="0">
              <a:solidFill>
                <a:schemeClr val="bg1"/>
              </a:solidFill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1850" dirty="0">
              <a:solidFill>
                <a:schemeClr val="bg1"/>
              </a:solidFill>
              <a:latin typeface="Times New Roman"/>
              <a:cs typeface="Times New Roman"/>
            </a:endParaRPr>
          </a:p>
          <a:p>
            <a:pPr marL="12700" marR="221615">
              <a:lnSpc>
                <a:spcPct val="113300"/>
              </a:lnSpc>
            </a:pPr>
            <a:r>
              <a:rPr sz="1600" b="1" spc="-95" dirty="0">
                <a:solidFill>
                  <a:schemeClr val="bg1"/>
                </a:solidFill>
                <a:latin typeface="Arial"/>
                <a:cs typeface="Arial"/>
              </a:rPr>
              <a:t>| </a:t>
            </a:r>
            <a:r>
              <a:rPr sz="1600" spc="-35" dirty="0">
                <a:solidFill>
                  <a:schemeClr val="bg1"/>
                </a:solidFill>
                <a:latin typeface="Arial"/>
                <a:cs typeface="Arial"/>
              </a:rPr>
              <a:t>A </a:t>
            </a:r>
            <a:r>
              <a:rPr sz="1600" b="1" dirty="0">
                <a:solidFill>
                  <a:schemeClr val="bg1"/>
                </a:solidFill>
                <a:latin typeface="Arial"/>
                <a:cs typeface="Arial"/>
              </a:rPr>
              <a:t>ajuda </a:t>
            </a:r>
            <a:r>
              <a:rPr sz="1600" spc="25" dirty="0">
                <a:solidFill>
                  <a:schemeClr val="bg1"/>
                </a:solidFill>
                <a:latin typeface="Arial"/>
                <a:cs typeface="Arial"/>
              </a:rPr>
              <a:t>pode </a:t>
            </a:r>
            <a:r>
              <a:rPr sz="1600" spc="-15" dirty="0">
                <a:solidFill>
                  <a:schemeClr val="bg1"/>
                </a:solidFill>
                <a:latin typeface="Arial"/>
                <a:cs typeface="Arial"/>
              </a:rPr>
              <a:t>ser </a:t>
            </a:r>
            <a:r>
              <a:rPr sz="1600" spc="25" dirty="0">
                <a:solidFill>
                  <a:schemeClr val="bg1"/>
                </a:solidFill>
                <a:latin typeface="Arial"/>
                <a:cs typeface="Arial"/>
              </a:rPr>
              <a:t>por </a:t>
            </a:r>
            <a:r>
              <a:rPr sz="1600" spc="10" dirty="0">
                <a:solidFill>
                  <a:schemeClr val="bg1"/>
                </a:solidFill>
                <a:latin typeface="Arial"/>
                <a:cs typeface="Arial"/>
              </a:rPr>
              <a:t>um </a:t>
            </a:r>
            <a:r>
              <a:rPr sz="1600" b="1" spc="-20" dirty="0">
                <a:solidFill>
                  <a:schemeClr val="bg1"/>
                </a:solidFill>
                <a:latin typeface="Arial"/>
                <a:cs typeface="Arial"/>
              </a:rPr>
              <a:t>profissional</a:t>
            </a:r>
            <a:r>
              <a:rPr sz="1600" spc="-20" dirty="0">
                <a:solidFill>
                  <a:schemeClr val="bg1"/>
                </a:solidFill>
                <a:latin typeface="Arial"/>
                <a:cs typeface="Arial"/>
              </a:rPr>
              <a:t>,  </a:t>
            </a:r>
            <a:r>
              <a:rPr sz="1600" spc="15" dirty="0">
                <a:solidFill>
                  <a:schemeClr val="bg1"/>
                </a:solidFill>
                <a:latin typeface="Arial"/>
                <a:cs typeface="Arial"/>
              </a:rPr>
              <a:t>grupos </a:t>
            </a:r>
            <a:r>
              <a:rPr sz="1600" spc="10" dirty="0">
                <a:solidFill>
                  <a:schemeClr val="bg1"/>
                </a:solidFill>
                <a:latin typeface="Arial"/>
                <a:cs typeface="Arial"/>
              </a:rPr>
              <a:t>de </a:t>
            </a:r>
            <a:r>
              <a:rPr sz="1600" b="1" spc="-5" dirty="0">
                <a:solidFill>
                  <a:schemeClr val="bg1"/>
                </a:solidFill>
                <a:latin typeface="Arial"/>
                <a:cs typeface="Arial"/>
              </a:rPr>
              <a:t>apoio </a:t>
            </a:r>
            <a:r>
              <a:rPr sz="1600" spc="10" dirty="0">
                <a:solidFill>
                  <a:schemeClr val="bg1"/>
                </a:solidFill>
                <a:latin typeface="Arial"/>
                <a:cs typeface="Arial"/>
              </a:rPr>
              <a:t>ou </a:t>
            </a:r>
            <a:r>
              <a:rPr sz="1600" b="1" spc="-10" dirty="0">
                <a:solidFill>
                  <a:schemeClr val="bg1"/>
                </a:solidFill>
                <a:latin typeface="Arial"/>
                <a:cs typeface="Arial"/>
              </a:rPr>
              <a:t>pessoas</a:t>
            </a:r>
            <a:r>
              <a:rPr sz="1600" b="1" spc="-114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sz="1600" b="1" spc="-10" dirty="0">
                <a:solidFill>
                  <a:schemeClr val="bg1"/>
                </a:solidFill>
                <a:latin typeface="Arial"/>
                <a:cs typeface="Arial"/>
              </a:rPr>
              <a:t>próximas</a:t>
            </a:r>
            <a:endParaRPr sz="1600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pic>
        <p:nvPicPr>
          <p:cNvPr id="10" name="Imagem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25392" y="4324350"/>
            <a:ext cx="1097283" cy="73152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19960" y="338098"/>
            <a:ext cx="2206625" cy="82612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4599"/>
              </a:lnSpc>
              <a:spcBef>
                <a:spcPts val="100"/>
              </a:spcBef>
            </a:pPr>
            <a:r>
              <a:rPr dirty="0">
                <a:solidFill>
                  <a:srgbClr val="FFCC00"/>
                </a:solidFill>
              </a:rPr>
              <a:t>O </a:t>
            </a:r>
            <a:r>
              <a:rPr spc="-5" dirty="0">
                <a:solidFill>
                  <a:srgbClr val="FFCC00"/>
                </a:solidFill>
              </a:rPr>
              <a:t>que cada</a:t>
            </a:r>
            <a:r>
              <a:rPr spc="-110" dirty="0">
                <a:solidFill>
                  <a:srgbClr val="FFCC00"/>
                </a:solidFill>
              </a:rPr>
              <a:t> </a:t>
            </a:r>
            <a:r>
              <a:rPr spc="-5" dirty="0">
                <a:solidFill>
                  <a:srgbClr val="FFCC00"/>
                </a:solidFill>
              </a:rPr>
              <a:t>um  pode</a:t>
            </a:r>
            <a:r>
              <a:rPr spc="-25" dirty="0">
                <a:solidFill>
                  <a:srgbClr val="FFCC00"/>
                </a:solidFill>
              </a:rPr>
              <a:t> </a:t>
            </a:r>
            <a:r>
              <a:rPr dirty="0">
                <a:solidFill>
                  <a:srgbClr val="FFCC00"/>
                </a:solidFill>
              </a:rPr>
              <a:t>fazer?</a:t>
            </a:r>
          </a:p>
        </p:txBody>
      </p:sp>
      <p:sp>
        <p:nvSpPr>
          <p:cNvPr id="3" name="object 3"/>
          <p:cNvSpPr/>
          <p:nvPr/>
        </p:nvSpPr>
        <p:spPr>
          <a:xfrm>
            <a:off x="381000" y="1352550"/>
            <a:ext cx="807720" cy="0"/>
          </a:xfrm>
          <a:custGeom>
            <a:avLst/>
            <a:gdLst/>
            <a:ahLst/>
            <a:cxnLst/>
            <a:rect l="l" t="t" r="r" b="b"/>
            <a:pathLst>
              <a:path w="807719">
                <a:moveTo>
                  <a:pt x="0" y="0"/>
                </a:moveTo>
                <a:lnTo>
                  <a:pt x="807298" y="0"/>
                </a:lnTo>
              </a:path>
            </a:pathLst>
          </a:custGeom>
          <a:ln w="35699">
            <a:solidFill>
              <a:schemeClr val="accent1">
                <a:lumMod val="75000"/>
              </a:schemeClr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4693269" y="584482"/>
            <a:ext cx="871219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5" dirty="0">
                <a:solidFill>
                  <a:srgbClr val="662D89"/>
                </a:solidFill>
                <a:latin typeface="Arial"/>
                <a:cs typeface="Arial"/>
              </a:rPr>
              <a:t>Evitar</a:t>
            </a:r>
            <a:endParaRPr sz="2400">
              <a:latin typeface="Arial"/>
              <a:cs typeface="Arial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4727340" y="1164222"/>
            <a:ext cx="807720" cy="0"/>
          </a:xfrm>
          <a:custGeom>
            <a:avLst/>
            <a:gdLst/>
            <a:ahLst/>
            <a:cxnLst/>
            <a:rect l="l" t="t" r="r" b="b"/>
            <a:pathLst>
              <a:path w="807720">
                <a:moveTo>
                  <a:pt x="0" y="0"/>
                </a:moveTo>
                <a:lnTo>
                  <a:pt x="807298" y="0"/>
                </a:lnTo>
              </a:path>
            </a:pathLst>
          </a:custGeom>
          <a:ln w="35699">
            <a:solidFill>
              <a:srgbClr val="662D8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794011" y="2009822"/>
            <a:ext cx="1534287" cy="313367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4599"/>
              </a:lnSpc>
              <a:spcBef>
                <a:spcPts val="100"/>
              </a:spcBef>
            </a:pPr>
            <a:r>
              <a:rPr sz="1600" b="1" spc="-95" dirty="0">
                <a:solidFill>
                  <a:srgbClr val="FFCC00"/>
                </a:solidFill>
                <a:latin typeface="Arial"/>
                <a:cs typeface="Arial"/>
              </a:rPr>
              <a:t>| </a:t>
            </a:r>
            <a:r>
              <a:rPr sz="1800" spc="-5" dirty="0">
                <a:solidFill>
                  <a:srgbClr val="424242"/>
                </a:solidFill>
                <a:latin typeface="Arial"/>
                <a:cs typeface="Arial"/>
              </a:rPr>
              <a:t>Conversar abertamente  </a:t>
            </a:r>
            <a:r>
              <a:rPr sz="1800" dirty="0">
                <a:solidFill>
                  <a:srgbClr val="424242"/>
                </a:solidFill>
                <a:latin typeface="Arial"/>
                <a:cs typeface="Arial"/>
              </a:rPr>
              <a:t>e sem</a:t>
            </a:r>
            <a:r>
              <a:rPr sz="1800" spc="-30" dirty="0">
                <a:solidFill>
                  <a:srgbClr val="424242"/>
                </a:solidFill>
                <a:latin typeface="Arial"/>
                <a:cs typeface="Arial"/>
              </a:rPr>
              <a:t> </a:t>
            </a:r>
            <a:r>
              <a:rPr sz="1800" spc="-5" dirty="0">
                <a:solidFill>
                  <a:srgbClr val="424242"/>
                </a:solidFill>
                <a:latin typeface="Arial"/>
                <a:cs typeface="Arial"/>
              </a:rPr>
              <a:t>julgamento</a:t>
            </a:r>
            <a:endParaRPr sz="18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2400" dirty="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600" b="1" spc="-95" dirty="0">
                <a:solidFill>
                  <a:srgbClr val="FFCC00"/>
                </a:solidFill>
                <a:latin typeface="Arial"/>
                <a:cs typeface="Arial"/>
              </a:rPr>
              <a:t>|</a:t>
            </a:r>
            <a:r>
              <a:rPr sz="1600" b="1" spc="-10" dirty="0">
                <a:solidFill>
                  <a:srgbClr val="662D89"/>
                </a:solidFill>
                <a:latin typeface="Arial"/>
                <a:cs typeface="Arial"/>
              </a:rPr>
              <a:t> </a:t>
            </a:r>
            <a:r>
              <a:rPr sz="1800" spc="-5" dirty="0" err="1" smtClean="0">
                <a:solidFill>
                  <a:srgbClr val="424242"/>
                </a:solidFill>
                <a:latin typeface="Arial"/>
                <a:cs typeface="Arial"/>
              </a:rPr>
              <a:t>Respeitar</a:t>
            </a:r>
            <a:endParaRPr lang="pt-BR" sz="1800" spc="-5" dirty="0" smtClean="0">
              <a:solidFill>
                <a:srgbClr val="424242"/>
              </a:solidFill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endParaRPr lang="pt-BR" spc="-5" dirty="0">
              <a:solidFill>
                <a:srgbClr val="424242"/>
              </a:solidFill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lang="pt-BR" sz="2400" dirty="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lang="pt-BR" sz="1600" b="1" spc="-95" dirty="0">
                <a:solidFill>
                  <a:srgbClr val="FFCC00"/>
                </a:solidFill>
                <a:latin typeface="Arial"/>
                <a:cs typeface="Arial"/>
              </a:rPr>
              <a:t>|</a:t>
            </a:r>
            <a:r>
              <a:rPr lang="pt-BR" sz="1600" b="1" spc="-10" dirty="0">
                <a:solidFill>
                  <a:srgbClr val="662D89"/>
                </a:solidFill>
                <a:latin typeface="Arial"/>
                <a:cs typeface="Arial"/>
              </a:rPr>
              <a:t> </a:t>
            </a:r>
            <a:r>
              <a:rPr lang="pt-BR" spc="-5" dirty="0" smtClean="0">
                <a:solidFill>
                  <a:srgbClr val="424242"/>
                </a:solidFill>
                <a:latin typeface="Arial"/>
                <a:cs typeface="Arial"/>
              </a:rPr>
              <a:t>Aceitar</a:t>
            </a:r>
            <a:endParaRPr lang="pt-BR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endParaRPr sz="1800" dirty="0">
              <a:latin typeface="Arial"/>
              <a:cs typeface="Arial"/>
            </a:endParaRPr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0500" y="0"/>
            <a:ext cx="5143500" cy="5143500"/>
          </a:xfrm>
          <a:prstGeom prst="rect">
            <a:avLst/>
          </a:prstGeom>
        </p:spPr>
      </p:pic>
      <p:pic>
        <p:nvPicPr>
          <p:cNvPr id="10" name="Imagem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4800" y="4171950"/>
            <a:ext cx="1097283" cy="7317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11427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/>
          <p:nvPr/>
        </p:nvSpPr>
        <p:spPr>
          <a:xfrm>
            <a:off x="5231984" y="1452257"/>
            <a:ext cx="131953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b="1" spc="-95" dirty="0">
                <a:solidFill>
                  <a:schemeClr val="accent1">
                    <a:lumMod val="75000"/>
                  </a:schemeClr>
                </a:solidFill>
                <a:latin typeface="Arial"/>
                <a:cs typeface="Arial"/>
              </a:rPr>
              <a:t>|</a:t>
            </a:r>
            <a:r>
              <a:rPr sz="1600" b="1" spc="-45" dirty="0">
                <a:solidFill>
                  <a:srgbClr val="662D89"/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rgbClr val="424242"/>
                </a:solidFill>
                <a:latin typeface="Arial"/>
                <a:cs typeface="Arial"/>
              </a:rPr>
              <a:t>Interromper</a:t>
            </a:r>
            <a:endParaRPr sz="1800" dirty="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231984" y="2004706"/>
            <a:ext cx="3629025" cy="142859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b="1" spc="-95" dirty="0">
                <a:solidFill>
                  <a:schemeClr val="accent1">
                    <a:lumMod val="75000"/>
                  </a:schemeClr>
                </a:solidFill>
                <a:latin typeface="Arial"/>
                <a:cs typeface="Arial"/>
              </a:rPr>
              <a:t>| </a:t>
            </a:r>
            <a:r>
              <a:rPr sz="1800" spc="15" dirty="0">
                <a:solidFill>
                  <a:srgbClr val="424242"/>
                </a:solidFill>
                <a:latin typeface="Arial"/>
                <a:cs typeface="Arial"/>
              </a:rPr>
              <a:t>Mostrar-se</a:t>
            </a:r>
            <a:r>
              <a:rPr sz="1800" spc="75" dirty="0">
                <a:solidFill>
                  <a:srgbClr val="424242"/>
                </a:solidFill>
                <a:latin typeface="Arial"/>
                <a:cs typeface="Arial"/>
              </a:rPr>
              <a:t> </a:t>
            </a:r>
            <a:r>
              <a:rPr sz="1800" spc="25" dirty="0">
                <a:solidFill>
                  <a:srgbClr val="424242"/>
                </a:solidFill>
                <a:latin typeface="Arial"/>
                <a:cs typeface="Arial"/>
              </a:rPr>
              <a:t>chocado</a:t>
            </a:r>
            <a:endParaRPr sz="18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1900" dirty="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600" b="1" spc="-95" dirty="0">
                <a:solidFill>
                  <a:schemeClr val="accent1">
                    <a:lumMod val="75000"/>
                  </a:schemeClr>
                </a:solidFill>
                <a:latin typeface="Arial"/>
                <a:cs typeface="Arial"/>
              </a:rPr>
              <a:t>|</a:t>
            </a:r>
            <a:r>
              <a:rPr sz="1600" b="1" spc="-95" dirty="0">
                <a:solidFill>
                  <a:srgbClr val="662D89"/>
                </a:solidFill>
                <a:latin typeface="Arial"/>
                <a:cs typeface="Arial"/>
              </a:rPr>
              <a:t> </a:t>
            </a:r>
            <a:r>
              <a:rPr sz="1800" spc="5" dirty="0">
                <a:solidFill>
                  <a:srgbClr val="424242"/>
                </a:solidFill>
                <a:latin typeface="Arial"/>
                <a:cs typeface="Arial"/>
              </a:rPr>
              <a:t>Colocar </a:t>
            </a:r>
            <a:r>
              <a:rPr sz="1800" spc="-35" dirty="0">
                <a:solidFill>
                  <a:srgbClr val="424242"/>
                </a:solidFill>
                <a:latin typeface="Arial"/>
                <a:cs typeface="Arial"/>
              </a:rPr>
              <a:t>a </a:t>
            </a:r>
            <a:r>
              <a:rPr sz="1800" dirty="0">
                <a:solidFill>
                  <a:srgbClr val="424242"/>
                </a:solidFill>
                <a:latin typeface="Arial"/>
                <a:cs typeface="Arial"/>
              </a:rPr>
              <a:t>pessoa </a:t>
            </a:r>
            <a:r>
              <a:rPr sz="1800" spc="-5" dirty="0">
                <a:solidFill>
                  <a:srgbClr val="424242"/>
                </a:solidFill>
                <a:latin typeface="Arial"/>
                <a:cs typeface="Arial"/>
              </a:rPr>
              <a:t>em</a:t>
            </a:r>
            <a:r>
              <a:rPr sz="1800" spc="80" dirty="0">
                <a:solidFill>
                  <a:srgbClr val="424242"/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rgbClr val="424242"/>
                </a:solidFill>
                <a:latin typeface="Arial"/>
                <a:cs typeface="Arial"/>
              </a:rPr>
              <a:t>inferioridade</a:t>
            </a:r>
            <a:endParaRPr sz="18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1900" dirty="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600" b="1" spc="-95" dirty="0">
                <a:solidFill>
                  <a:schemeClr val="accent1">
                    <a:lumMod val="75000"/>
                  </a:schemeClr>
                </a:solidFill>
                <a:latin typeface="Arial"/>
                <a:cs typeface="Arial"/>
              </a:rPr>
              <a:t>|</a:t>
            </a:r>
            <a:r>
              <a:rPr sz="1600" b="1" spc="-95" dirty="0">
                <a:solidFill>
                  <a:srgbClr val="662D89"/>
                </a:solidFill>
                <a:latin typeface="Arial"/>
                <a:cs typeface="Arial"/>
              </a:rPr>
              <a:t> </a:t>
            </a:r>
            <a:r>
              <a:rPr sz="1800" spc="-5" dirty="0">
                <a:solidFill>
                  <a:srgbClr val="424242"/>
                </a:solidFill>
                <a:latin typeface="Arial"/>
                <a:cs typeface="Arial"/>
              </a:rPr>
              <a:t>Desqualificar </a:t>
            </a:r>
            <a:r>
              <a:rPr sz="1800" spc="30" dirty="0">
                <a:solidFill>
                  <a:srgbClr val="424242"/>
                </a:solidFill>
                <a:latin typeface="Arial"/>
                <a:cs typeface="Arial"/>
              </a:rPr>
              <a:t>o</a:t>
            </a:r>
            <a:r>
              <a:rPr sz="1800" spc="75" dirty="0">
                <a:solidFill>
                  <a:srgbClr val="424242"/>
                </a:solidFill>
                <a:latin typeface="Arial"/>
                <a:cs typeface="Arial"/>
              </a:rPr>
              <a:t> </a:t>
            </a:r>
            <a:r>
              <a:rPr sz="1800" spc="15" dirty="0">
                <a:solidFill>
                  <a:srgbClr val="424242"/>
                </a:solidFill>
                <a:latin typeface="Arial"/>
                <a:cs typeface="Arial"/>
              </a:rPr>
              <a:t>sofrimento</a:t>
            </a:r>
            <a:endParaRPr sz="1800" dirty="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5231984" y="3662053"/>
            <a:ext cx="136207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b="1" spc="-95" dirty="0">
                <a:solidFill>
                  <a:schemeClr val="accent1">
                    <a:lumMod val="75000"/>
                  </a:schemeClr>
                </a:solidFill>
                <a:latin typeface="Arial"/>
                <a:cs typeface="Arial"/>
              </a:rPr>
              <a:t>|</a:t>
            </a:r>
            <a:r>
              <a:rPr sz="1600" b="1" spc="-95" dirty="0">
                <a:solidFill>
                  <a:srgbClr val="662D89"/>
                </a:solidFill>
                <a:latin typeface="Arial"/>
                <a:cs typeface="Arial"/>
              </a:rPr>
              <a:t> </a:t>
            </a:r>
            <a:r>
              <a:rPr sz="1800" spc="-30" dirty="0">
                <a:solidFill>
                  <a:srgbClr val="424242"/>
                </a:solidFill>
                <a:latin typeface="Arial"/>
                <a:cs typeface="Arial"/>
              </a:rPr>
              <a:t>Ser</a:t>
            </a:r>
            <a:r>
              <a:rPr sz="1800" spc="45" dirty="0">
                <a:solidFill>
                  <a:srgbClr val="424242"/>
                </a:solidFill>
                <a:latin typeface="Arial"/>
                <a:cs typeface="Arial"/>
              </a:rPr>
              <a:t> </a:t>
            </a:r>
            <a:r>
              <a:rPr sz="1800" spc="-10" dirty="0">
                <a:solidFill>
                  <a:srgbClr val="424242"/>
                </a:solidFill>
                <a:latin typeface="Arial"/>
                <a:cs typeface="Arial"/>
              </a:rPr>
              <a:t>invasivo</a:t>
            </a:r>
            <a:endParaRPr sz="1800" dirty="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5231984" y="464539"/>
            <a:ext cx="2012331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pt-BR" sz="2400" b="1" spc="-5" dirty="0" smtClean="0">
                <a:solidFill>
                  <a:schemeClr val="accent1">
                    <a:lumMod val="75000"/>
                  </a:schemeClr>
                </a:solidFill>
                <a:latin typeface="Arial"/>
                <a:cs typeface="Arial"/>
              </a:rPr>
              <a:t>O que evita</a:t>
            </a:r>
            <a:r>
              <a:rPr sz="2400" b="1" spc="-5" dirty="0" smtClean="0">
                <a:solidFill>
                  <a:schemeClr val="accent1">
                    <a:lumMod val="75000"/>
                  </a:schemeClr>
                </a:solidFill>
                <a:latin typeface="Arial"/>
                <a:cs typeface="Arial"/>
              </a:rPr>
              <a:t>r</a:t>
            </a:r>
            <a:endParaRPr sz="2400" dirty="0">
              <a:solidFill>
                <a:schemeClr val="accent1">
                  <a:lumMod val="75000"/>
                </a:schemeClr>
              </a:solidFill>
              <a:latin typeface="Arial"/>
              <a:cs typeface="Arial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5231984" y="1164222"/>
            <a:ext cx="807720" cy="0"/>
          </a:xfrm>
          <a:custGeom>
            <a:avLst/>
            <a:gdLst/>
            <a:ahLst/>
            <a:cxnLst/>
            <a:rect l="l" t="t" r="r" b="b"/>
            <a:pathLst>
              <a:path w="807720">
                <a:moveTo>
                  <a:pt x="0" y="0"/>
                </a:moveTo>
                <a:lnTo>
                  <a:pt x="807298" y="0"/>
                </a:lnTo>
              </a:path>
            </a:pathLst>
          </a:custGeom>
          <a:ln w="35699">
            <a:solidFill>
              <a:srgbClr val="FFCC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0" name="Imagem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63726" y="4019267"/>
            <a:ext cx="1097283" cy="731522"/>
          </a:xfrm>
          <a:prstGeom prst="rect">
            <a:avLst/>
          </a:prstGeom>
        </p:spPr>
      </p:pic>
      <p:pic>
        <p:nvPicPr>
          <p:cNvPr id="3" name="Imagem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464539"/>
            <a:ext cx="2743200" cy="4286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83290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Espaço Reservado para Conteúdo 2"/>
          <p:cNvSpPr txBox="1">
            <a:spLocks/>
          </p:cNvSpPr>
          <p:nvPr/>
        </p:nvSpPr>
        <p:spPr>
          <a:xfrm>
            <a:off x="1473030" y="3008695"/>
            <a:ext cx="3000396" cy="2732504"/>
          </a:xfrm>
          <a:prstGeom prst="rect">
            <a:avLst/>
          </a:prstGeom>
        </p:spPr>
        <p:txBody>
          <a:bodyPr vert="horz" lIns="68580" tIns="34290" rIns="68580" bIns="3429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lvl="1">
              <a:lnSpc>
                <a:spcPct val="150000"/>
              </a:lnSpc>
            </a:pPr>
            <a:endParaRPr lang="pt-BR" sz="2100" dirty="0"/>
          </a:p>
        </p:txBody>
      </p:sp>
      <p:pic>
        <p:nvPicPr>
          <p:cNvPr id="15362" name="Picture 2" descr="Resultado de imagem para pessoa em duvid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586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object 3"/>
          <p:cNvSpPr txBox="1"/>
          <p:nvPr/>
        </p:nvSpPr>
        <p:spPr>
          <a:xfrm>
            <a:off x="990600" y="1086357"/>
            <a:ext cx="8153400" cy="881010"/>
          </a:xfrm>
          <a:prstGeom prst="rect">
            <a:avLst/>
          </a:prstGeom>
        </p:spPr>
        <p:txBody>
          <a:bodyPr vert="horz" wrap="square" lIns="0" tIns="49530" rIns="0" bIns="0" rtlCol="0">
            <a:spAutoFit/>
          </a:bodyPr>
          <a:lstStyle/>
          <a:p>
            <a:pPr marR="3810"/>
            <a:r>
              <a:rPr lang="pt-BR" sz="5400" spc="-4" dirty="0">
                <a:solidFill>
                  <a:schemeClr val="bg1"/>
                </a:solidFill>
                <a:latin typeface="+mj-lt"/>
                <a:cs typeface="Arial"/>
              </a:rPr>
              <a:t>É normal </a:t>
            </a:r>
            <a:r>
              <a:rPr lang="pt-BR" sz="5400" spc="-4" dirty="0" smtClean="0">
                <a:solidFill>
                  <a:schemeClr val="bg1"/>
                </a:solidFill>
                <a:latin typeface="+mj-lt"/>
                <a:cs typeface="Arial"/>
              </a:rPr>
              <a:t>procurar </a:t>
            </a:r>
            <a:r>
              <a:rPr lang="pt-BR" sz="5400" spc="-4" dirty="0">
                <a:solidFill>
                  <a:schemeClr val="bg1"/>
                </a:solidFill>
                <a:latin typeface="+mj-lt"/>
                <a:cs typeface="Arial"/>
              </a:rPr>
              <a:t>o CVV?</a:t>
            </a:r>
            <a:endParaRPr sz="5400" dirty="0">
              <a:solidFill>
                <a:schemeClr val="bg1"/>
              </a:solidFill>
              <a:latin typeface="+mj-lt"/>
              <a:cs typeface="Arial"/>
            </a:endParaRPr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25392" y="4324350"/>
            <a:ext cx="1097283" cy="731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36894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9524"/>
            <a:ext cx="4547290" cy="513396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676848" y="584482"/>
            <a:ext cx="7790302" cy="1143902"/>
          </a:xfrm>
          <a:prstGeom prst="rect">
            <a:avLst/>
          </a:prstGeom>
        </p:spPr>
        <p:txBody>
          <a:bodyPr vert="horz" wrap="square" lIns="0" tIns="27939" rIns="0" bIns="0" rtlCol="0">
            <a:spAutoFit/>
          </a:bodyPr>
          <a:lstStyle/>
          <a:p>
            <a:pPr marL="4432300" marR="5080">
              <a:lnSpc>
                <a:spcPts val="2850"/>
              </a:lnSpc>
              <a:spcBef>
                <a:spcPts val="219"/>
              </a:spcBef>
            </a:pPr>
            <a:r>
              <a:rPr spc="5" dirty="0">
                <a:solidFill>
                  <a:srgbClr val="424242"/>
                </a:solidFill>
              </a:rPr>
              <a:t>Pautado </a:t>
            </a:r>
            <a:r>
              <a:rPr spc="-35" dirty="0">
                <a:solidFill>
                  <a:srgbClr val="424242"/>
                </a:solidFill>
              </a:rPr>
              <a:t>nos</a:t>
            </a:r>
            <a:r>
              <a:rPr spc="-85" dirty="0">
                <a:solidFill>
                  <a:srgbClr val="424242"/>
                </a:solidFill>
              </a:rPr>
              <a:t> </a:t>
            </a:r>
            <a:r>
              <a:rPr spc="-25" dirty="0">
                <a:solidFill>
                  <a:srgbClr val="424242"/>
                </a:solidFill>
              </a:rPr>
              <a:t>princípios  </a:t>
            </a:r>
            <a:r>
              <a:rPr spc="15" dirty="0">
                <a:solidFill>
                  <a:srgbClr val="424242"/>
                </a:solidFill>
              </a:rPr>
              <a:t>da </a:t>
            </a:r>
            <a:r>
              <a:rPr spc="10" dirty="0">
                <a:solidFill>
                  <a:srgbClr val="424242"/>
                </a:solidFill>
              </a:rPr>
              <a:t>escuta </a:t>
            </a:r>
            <a:r>
              <a:rPr spc="-5" dirty="0">
                <a:solidFill>
                  <a:srgbClr val="424242"/>
                </a:solidFill>
              </a:rPr>
              <a:t>não </a:t>
            </a:r>
            <a:r>
              <a:rPr spc="-15" dirty="0">
                <a:solidFill>
                  <a:srgbClr val="424242"/>
                </a:solidFill>
              </a:rPr>
              <a:t>diretiva  </a:t>
            </a:r>
            <a:r>
              <a:rPr spc="15" dirty="0">
                <a:solidFill>
                  <a:srgbClr val="424242"/>
                </a:solidFill>
              </a:rPr>
              <a:t>de </a:t>
            </a:r>
            <a:r>
              <a:rPr spc="5" dirty="0">
                <a:solidFill>
                  <a:srgbClr val="FFCC00"/>
                </a:solidFill>
              </a:rPr>
              <a:t>Carl</a:t>
            </a:r>
            <a:r>
              <a:rPr spc="-30" dirty="0">
                <a:solidFill>
                  <a:srgbClr val="FFCC00"/>
                </a:solidFill>
              </a:rPr>
              <a:t> </a:t>
            </a:r>
            <a:r>
              <a:rPr spc="-10" dirty="0">
                <a:solidFill>
                  <a:srgbClr val="FFCC00"/>
                </a:solidFill>
              </a:rPr>
              <a:t>Rogers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5519437" y="2232452"/>
            <a:ext cx="2558415" cy="23304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4599"/>
              </a:lnSpc>
              <a:spcBef>
                <a:spcPts val="100"/>
              </a:spcBef>
            </a:pPr>
            <a:r>
              <a:rPr sz="1200" spc="10" dirty="0">
                <a:solidFill>
                  <a:srgbClr val="666666"/>
                </a:solidFill>
                <a:latin typeface="Arial"/>
                <a:cs typeface="Arial"/>
              </a:rPr>
              <a:t>“Quando </a:t>
            </a:r>
            <a:r>
              <a:rPr sz="1200" spc="5" dirty="0">
                <a:solidFill>
                  <a:srgbClr val="666666"/>
                </a:solidFill>
                <a:latin typeface="Arial"/>
                <a:cs typeface="Arial"/>
              </a:rPr>
              <a:t>percebem </a:t>
            </a:r>
            <a:r>
              <a:rPr sz="1200" dirty="0">
                <a:solidFill>
                  <a:srgbClr val="666666"/>
                </a:solidFill>
                <a:latin typeface="Arial"/>
                <a:cs typeface="Arial"/>
              </a:rPr>
              <a:t>que foram  </a:t>
            </a:r>
            <a:r>
              <a:rPr sz="1200" spc="5" dirty="0">
                <a:solidFill>
                  <a:srgbClr val="666666"/>
                </a:solidFill>
                <a:latin typeface="Arial"/>
                <a:cs typeface="Arial"/>
              </a:rPr>
              <a:t>profundamente </a:t>
            </a:r>
            <a:r>
              <a:rPr sz="1200" dirty="0">
                <a:solidFill>
                  <a:srgbClr val="666666"/>
                </a:solidFill>
                <a:latin typeface="Arial"/>
                <a:cs typeface="Arial"/>
              </a:rPr>
              <a:t>ouvidas, </a:t>
            </a:r>
            <a:r>
              <a:rPr sz="1200" spc="-15" dirty="0">
                <a:solidFill>
                  <a:srgbClr val="666666"/>
                </a:solidFill>
                <a:latin typeface="Arial"/>
                <a:cs typeface="Arial"/>
              </a:rPr>
              <a:t>as </a:t>
            </a:r>
            <a:r>
              <a:rPr sz="1200" spc="-5" dirty="0">
                <a:solidFill>
                  <a:srgbClr val="666666"/>
                </a:solidFill>
                <a:latin typeface="Arial"/>
                <a:cs typeface="Arial"/>
              </a:rPr>
              <a:t>pessoas  quase </a:t>
            </a:r>
            <a:r>
              <a:rPr sz="1200" dirty="0">
                <a:solidFill>
                  <a:srgbClr val="666666"/>
                </a:solidFill>
                <a:latin typeface="Arial"/>
                <a:cs typeface="Arial"/>
              </a:rPr>
              <a:t>sempre </a:t>
            </a:r>
            <a:r>
              <a:rPr sz="1200" spc="5" dirty="0">
                <a:solidFill>
                  <a:srgbClr val="666666"/>
                </a:solidFill>
                <a:latin typeface="Arial"/>
                <a:cs typeface="Arial"/>
              </a:rPr>
              <a:t>ficam </a:t>
            </a:r>
            <a:r>
              <a:rPr sz="1200" spc="25" dirty="0">
                <a:solidFill>
                  <a:srgbClr val="666666"/>
                </a:solidFill>
                <a:latin typeface="Arial"/>
                <a:cs typeface="Arial"/>
              </a:rPr>
              <a:t>com </a:t>
            </a:r>
            <a:r>
              <a:rPr sz="1200" spc="5" dirty="0">
                <a:solidFill>
                  <a:srgbClr val="666666"/>
                </a:solidFill>
                <a:latin typeface="Arial"/>
                <a:cs typeface="Arial"/>
              </a:rPr>
              <a:t>os </a:t>
            </a:r>
            <a:r>
              <a:rPr sz="1200" dirty="0">
                <a:solidFill>
                  <a:srgbClr val="666666"/>
                </a:solidFill>
                <a:latin typeface="Arial"/>
                <a:cs typeface="Arial"/>
              </a:rPr>
              <a:t>olhos  </a:t>
            </a:r>
            <a:r>
              <a:rPr sz="1200" spc="-5" dirty="0">
                <a:solidFill>
                  <a:srgbClr val="666666"/>
                </a:solidFill>
                <a:latin typeface="Arial"/>
                <a:cs typeface="Arial"/>
              </a:rPr>
              <a:t>marejados. </a:t>
            </a:r>
            <a:r>
              <a:rPr sz="1200" spc="5" dirty="0">
                <a:solidFill>
                  <a:srgbClr val="666666"/>
                </a:solidFill>
                <a:latin typeface="Arial"/>
                <a:cs typeface="Arial"/>
              </a:rPr>
              <a:t>Acho </a:t>
            </a:r>
            <a:r>
              <a:rPr sz="1200" dirty="0">
                <a:solidFill>
                  <a:srgbClr val="666666"/>
                </a:solidFill>
                <a:latin typeface="Arial"/>
                <a:cs typeface="Arial"/>
              </a:rPr>
              <a:t>que </a:t>
            </a:r>
            <a:r>
              <a:rPr sz="1200" spc="-15" dirty="0">
                <a:solidFill>
                  <a:srgbClr val="666666"/>
                </a:solidFill>
                <a:latin typeface="Arial"/>
                <a:cs typeface="Arial"/>
              </a:rPr>
              <a:t>na </a:t>
            </a:r>
            <a:r>
              <a:rPr sz="1200" dirty="0">
                <a:solidFill>
                  <a:srgbClr val="666666"/>
                </a:solidFill>
                <a:latin typeface="Arial"/>
                <a:cs typeface="Arial"/>
              </a:rPr>
              <a:t>verdade  </a:t>
            </a:r>
            <a:r>
              <a:rPr sz="1200" spc="5" dirty="0">
                <a:solidFill>
                  <a:srgbClr val="666666"/>
                </a:solidFill>
                <a:latin typeface="Arial"/>
                <a:cs typeface="Arial"/>
              </a:rPr>
              <a:t>trata-se de </a:t>
            </a:r>
            <a:r>
              <a:rPr sz="1200" dirty="0">
                <a:solidFill>
                  <a:srgbClr val="666666"/>
                </a:solidFill>
                <a:latin typeface="Arial"/>
                <a:cs typeface="Arial"/>
              </a:rPr>
              <a:t>chorar </a:t>
            </a:r>
            <a:r>
              <a:rPr sz="1200" spc="5" dirty="0">
                <a:solidFill>
                  <a:srgbClr val="666666"/>
                </a:solidFill>
                <a:latin typeface="Arial"/>
                <a:cs typeface="Arial"/>
              </a:rPr>
              <a:t>de </a:t>
            </a:r>
            <a:r>
              <a:rPr sz="1200" spc="-15" dirty="0">
                <a:solidFill>
                  <a:srgbClr val="666666"/>
                </a:solidFill>
                <a:latin typeface="Arial"/>
                <a:cs typeface="Arial"/>
              </a:rPr>
              <a:t>alegria. </a:t>
            </a:r>
            <a:r>
              <a:rPr sz="1200" spc="-70" dirty="0">
                <a:solidFill>
                  <a:srgbClr val="666666"/>
                </a:solidFill>
                <a:latin typeface="Arial"/>
                <a:cs typeface="Arial"/>
              </a:rPr>
              <a:t>É </a:t>
            </a:r>
            <a:r>
              <a:rPr sz="1200" spc="20" dirty="0">
                <a:solidFill>
                  <a:srgbClr val="666666"/>
                </a:solidFill>
                <a:latin typeface="Arial"/>
                <a:cs typeface="Arial"/>
              </a:rPr>
              <a:t>como  </a:t>
            </a:r>
            <a:r>
              <a:rPr sz="1200" spc="-15" dirty="0">
                <a:solidFill>
                  <a:srgbClr val="666666"/>
                </a:solidFill>
                <a:latin typeface="Arial"/>
                <a:cs typeface="Arial"/>
              </a:rPr>
              <a:t>se </a:t>
            </a:r>
            <a:r>
              <a:rPr sz="1200" spc="-5" dirty="0">
                <a:solidFill>
                  <a:srgbClr val="666666"/>
                </a:solidFill>
                <a:latin typeface="Arial"/>
                <a:cs typeface="Arial"/>
              </a:rPr>
              <a:t>estivessem </a:t>
            </a:r>
            <a:r>
              <a:rPr sz="1200" dirty="0">
                <a:solidFill>
                  <a:srgbClr val="666666"/>
                </a:solidFill>
                <a:latin typeface="Arial"/>
                <a:cs typeface="Arial"/>
              </a:rPr>
              <a:t>dizendo: "Graças </a:t>
            </a:r>
            <a:r>
              <a:rPr sz="1200" spc="-25" dirty="0">
                <a:solidFill>
                  <a:srgbClr val="666666"/>
                </a:solidFill>
                <a:latin typeface="Arial"/>
                <a:cs typeface="Arial"/>
              </a:rPr>
              <a:t>a  </a:t>
            </a:r>
            <a:r>
              <a:rPr sz="1200" spc="-15" dirty="0">
                <a:solidFill>
                  <a:srgbClr val="666666"/>
                </a:solidFill>
                <a:latin typeface="Arial"/>
                <a:cs typeface="Arial"/>
              </a:rPr>
              <a:t>Deus, </a:t>
            </a:r>
            <a:r>
              <a:rPr sz="1200" spc="-5" dirty="0">
                <a:solidFill>
                  <a:srgbClr val="666666"/>
                </a:solidFill>
                <a:latin typeface="Arial"/>
                <a:cs typeface="Arial"/>
              </a:rPr>
              <a:t>alguém me ouviu. </a:t>
            </a:r>
            <a:r>
              <a:rPr sz="1200" b="1" spc="15" dirty="0">
                <a:solidFill>
                  <a:srgbClr val="666666"/>
                </a:solidFill>
                <a:latin typeface="Arial"/>
                <a:cs typeface="Arial"/>
              </a:rPr>
              <a:t>Há </a:t>
            </a:r>
            <a:r>
              <a:rPr sz="1200" b="1" spc="-5" dirty="0">
                <a:solidFill>
                  <a:srgbClr val="666666"/>
                </a:solidFill>
                <a:latin typeface="Arial"/>
                <a:cs typeface="Arial"/>
              </a:rPr>
              <a:t>alguém  que </a:t>
            </a:r>
            <a:r>
              <a:rPr sz="1200" b="1" dirty="0">
                <a:solidFill>
                  <a:srgbClr val="666666"/>
                </a:solidFill>
                <a:latin typeface="Arial"/>
                <a:cs typeface="Arial"/>
              </a:rPr>
              <a:t>sabe o </a:t>
            </a:r>
            <a:r>
              <a:rPr sz="1200" b="1" spc="-5" dirty="0">
                <a:solidFill>
                  <a:srgbClr val="666666"/>
                </a:solidFill>
                <a:latin typeface="Arial"/>
                <a:cs typeface="Arial"/>
              </a:rPr>
              <a:t>que </a:t>
            </a:r>
            <a:r>
              <a:rPr sz="1200" b="1" spc="-15" dirty="0">
                <a:solidFill>
                  <a:srgbClr val="666666"/>
                </a:solidFill>
                <a:latin typeface="Arial"/>
                <a:cs typeface="Arial"/>
              </a:rPr>
              <a:t>significa </a:t>
            </a:r>
            <a:r>
              <a:rPr sz="1200" b="1" dirty="0">
                <a:solidFill>
                  <a:srgbClr val="666666"/>
                </a:solidFill>
                <a:latin typeface="Arial"/>
                <a:cs typeface="Arial"/>
              </a:rPr>
              <a:t>estar </a:t>
            </a:r>
            <a:r>
              <a:rPr sz="1200" b="1" spc="-5" dirty="0">
                <a:solidFill>
                  <a:srgbClr val="666666"/>
                </a:solidFill>
                <a:latin typeface="Arial"/>
                <a:cs typeface="Arial"/>
              </a:rPr>
              <a:t>na  </a:t>
            </a:r>
            <a:r>
              <a:rPr sz="1200" b="1" spc="-10" dirty="0">
                <a:solidFill>
                  <a:srgbClr val="666666"/>
                </a:solidFill>
                <a:latin typeface="Arial"/>
                <a:cs typeface="Arial"/>
              </a:rPr>
              <a:t>minha </a:t>
            </a:r>
            <a:r>
              <a:rPr sz="1200" b="1" spc="-5" dirty="0">
                <a:solidFill>
                  <a:srgbClr val="666666"/>
                </a:solidFill>
                <a:latin typeface="Arial"/>
                <a:cs typeface="Arial"/>
              </a:rPr>
              <a:t>própria</a:t>
            </a:r>
            <a:r>
              <a:rPr sz="1200" b="1" spc="-10" dirty="0">
                <a:solidFill>
                  <a:srgbClr val="666666"/>
                </a:solidFill>
                <a:latin typeface="Arial"/>
                <a:cs typeface="Arial"/>
              </a:rPr>
              <a:t> </a:t>
            </a:r>
            <a:r>
              <a:rPr sz="1200" b="1" spc="25" dirty="0">
                <a:solidFill>
                  <a:srgbClr val="666666"/>
                </a:solidFill>
                <a:latin typeface="Arial"/>
                <a:cs typeface="Arial"/>
              </a:rPr>
              <a:t>pele</a:t>
            </a:r>
            <a:r>
              <a:rPr sz="1200" spc="25" dirty="0">
                <a:solidFill>
                  <a:srgbClr val="666666"/>
                </a:solidFill>
                <a:latin typeface="Arial"/>
                <a:cs typeface="Arial"/>
              </a:rPr>
              <a:t>”</a:t>
            </a:r>
            <a:endParaRPr sz="12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1600" dirty="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200" spc="-10" dirty="0">
                <a:solidFill>
                  <a:srgbClr val="666666"/>
                </a:solidFill>
                <a:latin typeface="Arial"/>
                <a:cs typeface="Arial"/>
              </a:rPr>
              <a:t>Carl Rogers</a:t>
            </a:r>
            <a:endParaRPr sz="1200" dirty="0">
              <a:latin typeface="Arial"/>
              <a:cs typeface="Arial"/>
            </a:endParaRPr>
          </a:p>
        </p:txBody>
      </p:sp>
      <p:pic>
        <p:nvPicPr>
          <p:cNvPr id="8" name="Imagem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6200" y="4197141"/>
            <a:ext cx="1097283" cy="73152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Resultado de imagem para duvid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70866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tângulo 3"/>
          <p:cNvSpPr/>
          <p:nvPr/>
        </p:nvSpPr>
        <p:spPr>
          <a:xfrm rot="20080865">
            <a:off x="1645345" y="1694941"/>
            <a:ext cx="2269335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3200" b="1" spc="-25" dirty="0" smtClean="0">
                <a:solidFill>
                  <a:srgbClr val="EE967E"/>
                </a:solidFill>
              </a:rPr>
              <a:t>Como falar </a:t>
            </a:r>
          </a:p>
          <a:p>
            <a:r>
              <a:rPr lang="pt-BR" sz="3200" b="1" spc="-25" dirty="0" smtClean="0">
                <a:solidFill>
                  <a:srgbClr val="EE967E"/>
                </a:solidFill>
              </a:rPr>
              <a:t>com o CVV?</a:t>
            </a:r>
            <a:endParaRPr lang="pt-BR" sz="3200" b="1" dirty="0">
              <a:solidFill>
                <a:srgbClr val="EE967E"/>
              </a:solidFill>
            </a:endParaRPr>
          </a:p>
        </p:txBody>
      </p:sp>
      <p:pic>
        <p:nvPicPr>
          <p:cNvPr id="8" name="Imagem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6717" y="4248150"/>
            <a:ext cx="1097283" cy="731522"/>
          </a:xfrm>
          <a:prstGeom prst="rect">
            <a:avLst/>
          </a:prstGeom>
        </p:spPr>
      </p:pic>
      <p:sp>
        <p:nvSpPr>
          <p:cNvPr id="2" name="Retângulo 1"/>
          <p:cNvSpPr/>
          <p:nvPr/>
        </p:nvSpPr>
        <p:spPr>
          <a:xfrm>
            <a:off x="7086601" y="0"/>
            <a:ext cx="2057399" cy="5143500"/>
          </a:xfrm>
          <a:prstGeom prst="rect">
            <a:avLst/>
          </a:prstGeom>
          <a:solidFill>
            <a:srgbClr val="79AEB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6698529" y="359960"/>
            <a:ext cx="2242215" cy="3747179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27939" rIns="0" bIns="0" rtlCol="0">
            <a:spAutoFit/>
          </a:bodyPr>
          <a:lstStyle/>
          <a:p>
            <a:pPr marL="12700" marR="5080" algn="r">
              <a:lnSpc>
                <a:spcPts val="2850"/>
              </a:lnSpc>
              <a:spcBef>
                <a:spcPts val="219"/>
              </a:spcBef>
            </a:pPr>
            <a:r>
              <a:rPr lang="pt-BR" sz="1800" spc="-25" dirty="0" smtClean="0">
                <a:solidFill>
                  <a:schemeClr val="tx1"/>
                </a:solidFill>
              </a:rPr>
              <a:t>Telefone </a:t>
            </a:r>
            <a:br>
              <a:rPr lang="pt-BR" sz="1800" spc="-25" dirty="0" smtClean="0">
                <a:solidFill>
                  <a:schemeClr val="tx1"/>
                </a:solidFill>
              </a:rPr>
            </a:br>
            <a:r>
              <a:rPr lang="pt-BR" sz="1800" spc="-25" dirty="0" smtClean="0">
                <a:solidFill>
                  <a:schemeClr val="tx1"/>
                </a:solidFill>
              </a:rPr>
              <a:t>(Ligue 188)</a:t>
            </a:r>
            <a:br>
              <a:rPr lang="pt-BR" sz="1800" spc="-25" dirty="0" smtClean="0">
                <a:solidFill>
                  <a:schemeClr val="tx1"/>
                </a:solidFill>
              </a:rPr>
            </a:br>
            <a:r>
              <a:rPr lang="pt-BR" sz="1800" spc="-25" dirty="0" smtClean="0">
                <a:solidFill>
                  <a:schemeClr val="tx1"/>
                </a:solidFill>
              </a:rPr>
              <a:t/>
            </a:r>
            <a:br>
              <a:rPr lang="pt-BR" sz="1800" spc="-25" dirty="0" smtClean="0">
                <a:solidFill>
                  <a:schemeClr val="tx1"/>
                </a:solidFill>
              </a:rPr>
            </a:br>
            <a:r>
              <a:rPr lang="pt-BR" sz="1800" spc="-25" dirty="0" smtClean="0">
                <a:solidFill>
                  <a:schemeClr val="tx1"/>
                </a:solidFill>
              </a:rPr>
              <a:t>Chat</a:t>
            </a:r>
            <a:br>
              <a:rPr lang="pt-BR" sz="1800" spc="-25" dirty="0" smtClean="0">
                <a:solidFill>
                  <a:schemeClr val="tx1"/>
                </a:solidFill>
              </a:rPr>
            </a:br>
            <a:r>
              <a:rPr lang="pt-BR" sz="1800" spc="-25" dirty="0" smtClean="0">
                <a:solidFill>
                  <a:schemeClr val="tx1"/>
                </a:solidFill>
              </a:rPr>
              <a:t/>
            </a:r>
            <a:br>
              <a:rPr lang="pt-BR" sz="1800" spc="-25" dirty="0" smtClean="0">
                <a:solidFill>
                  <a:schemeClr val="tx1"/>
                </a:solidFill>
              </a:rPr>
            </a:br>
            <a:r>
              <a:rPr lang="pt-BR" sz="1800" spc="-25" dirty="0" smtClean="0">
                <a:solidFill>
                  <a:schemeClr val="tx1"/>
                </a:solidFill>
              </a:rPr>
              <a:t>E-mail</a:t>
            </a:r>
            <a:br>
              <a:rPr lang="pt-BR" sz="1800" spc="-25" dirty="0" smtClean="0">
                <a:solidFill>
                  <a:schemeClr val="tx1"/>
                </a:solidFill>
              </a:rPr>
            </a:br>
            <a:r>
              <a:rPr lang="pt-BR" sz="1800" spc="-25" dirty="0" smtClean="0">
                <a:solidFill>
                  <a:schemeClr val="tx1"/>
                </a:solidFill>
              </a:rPr>
              <a:t/>
            </a:r>
            <a:br>
              <a:rPr lang="pt-BR" sz="1800" spc="-25" dirty="0" smtClean="0">
                <a:solidFill>
                  <a:schemeClr val="tx1"/>
                </a:solidFill>
              </a:rPr>
            </a:br>
            <a:r>
              <a:rPr lang="pt-BR" sz="1800" spc="-25" dirty="0" smtClean="0">
                <a:solidFill>
                  <a:schemeClr val="tx1"/>
                </a:solidFill>
              </a:rPr>
              <a:t>Presencialmente</a:t>
            </a:r>
            <a:r>
              <a:rPr lang="pt-BR" spc="-25" dirty="0" smtClean="0">
                <a:solidFill>
                  <a:schemeClr val="tx1"/>
                </a:solidFill>
              </a:rPr>
              <a:t/>
            </a:r>
            <a:br>
              <a:rPr lang="pt-BR" spc="-25" dirty="0" smtClean="0">
                <a:solidFill>
                  <a:schemeClr val="tx1"/>
                </a:solidFill>
              </a:rPr>
            </a:br>
            <a:r>
              <a:rPr lang="pt-BR" spc="-25" dirty="0" smtClean="0">
                <a:solidFill>
                  <a:schemeClr val="tx1"/>
                </a:solidFill>
              </a:rPr>
              <a:t/>
            </a:r>
            <a:br>
              <a:rPr lang="pt-BR" spc="-25" dirty="0" smtClean="0">
                <a:solidFill>
                  <a:schemeClr val="tx1"/>
                </a:solidFill>
              </a:rPr>
            </a:br>
            <a:r>
              <a:rPr lang="pt-BR" spc="-25" dirty="0" smtClean="0">
                <a:solidFill>
                  <a:schemeClr val="tx1"/>
                </a:solidFill>
              </a:rPr>
              <a:t>cvv.org.br</a:t>
            </a:r>
            <a:endParaRPr spc="-65" dirty="0">
              <a:solidFill>
                <a:schemeClr val="tx1"/>
              </a:solidFill>
            </a:endParaRPr>
          </a:p>
        </p:txBody>
      </p:sp>
      <p:pic>
        <p:nvPicPr>
          <p:cNvPr id="9" name="Imagem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25392" y="4324350"/>
            <a:ext cx="1097283" cy="731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00170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m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340" y="1840560"/>
            <a:ext cx="8392335" cy="3093389"/>
          </a:xfrm>
          <a:prstGeom prst="rect">
            <a:avLst/>
          </a:prstGeom>
        </p:spPr>
      </p:pic>
      <p:pic>
        <p:nvPicPr>
          <p:cNvPr id="9" name="Imagem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84823" y="4175494"/>
            <a:ext cx="1097283" cy="731522"/>
          </a:xfrm>
          <a:prstGeom prst="rect">
            <a:avLst/>
          </a:prstGeom>
        </p:spPr>
      </p:pic>
      <p:sp>
        <p:nvSpPr>
          <p:cNvPr id="11" name="object 2"/>
          <p:cNvSpPr txBox="1">
            <a:spLocks noGrp="1"/>
          </p:cNvSpPr>
          <p:nvPr>
            <p:ph type="title"/>
          </p:nvPr>
        </p:nvSpPr>
        <p:spPr>
          <a:xfrm>
            <a:off x="483767" y="349731"/>
            <a:ext cx="4142740" cy="40139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4599"/>
              </a:lnSpc>
              <a:spcBef>
                <a:spcPts val="100"/>
              </a:spcBef>
            </a:pPr>
            <a:r>
              <a:rPr lang="pt-BR" spc="-30" dirty="0" smtClean="0">
                <a:solidFill>
                  <a:srgbClr val="FFCC00"/>
                </a:solidFill>
              </a:rPr>
              <a:t>Como ser voluntário do CVV</a:t>
            </a:r>
            <a:endParaRPr spc="20" dirty="0">
              <a:solidFill>
                <a:srgbClr val="FFCC00"/>
              </a:solidFill>
            </a:endParaRPr>
          </a:p>
        </p:txBody>
      </p:sp>
      <p:sp>
        <p:nvSpPr>
          <p:cNvPr id="12" name="object 4"/>
          <p:cNvSpPr txBox="1"/>
          <p:nvPr/>
        </p:nvSpPr>
        <p:spPr>
          <a:xfrm>
            <a:off x="6456459" y="664867"/>
            <a:ext cx="1570725" cy="205184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vert="horz" wrap="square" lIns="0" tIns="0" rIns="0" bIns="0" rtlCol="0">
            <a:spAutoFit/>
          </a:bodyPr>
          <a:lstStyle/>
          <a:p>
            <a:pPr marL="48895">
              <a:lnSpc>
                <a:spcPts val="1625"/>
              </a:lnSpc>
            </a:pPr>
            <a:r>
              <a:rPr lang="pt-BR" sz="1400" b="1" spc="5" dirty="0" smtClean="0">
                <a:solidFill>
                  <a:srgbClr val="FFFFFF"/>
                </a:solidFill>
                <a:latin typeface="Arial"/>
                <a:cs typeface="Arial"/>
              </a:rPr>
              <a:t>Ter + 18 anos</a:t>
            </a:r>
            <a:endParaRPr sz="1400" dirty="0">
              <a:latin typeface="Arial"/>
              <a:cs typeface="Arial"/>
            </a:endParaRPr>
          </a:p>
        </p:txBody>
      </p:sp>
      <p:sp>
        <p:nvSpPr>
          <p:cNvPr id="13" name="object 5"/>
          <p:cNvSpPr txBox="1"/>
          <p:nvPr/>
        </p:nvSpPr>
        <p:spPr>
          <a:xfrm>
            <a:off x="6456460" y="1040128"/>
            <a:ext cx="2325646" cy="205184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vert="horz" wrap="square" lIns="0" tIns="0" rIns="0" bIns="0" rtlCol="0">
            <a:spAutoFit/>
          </a:bodyPr>
          <a:lstStyle/>
          <a:p>
            <a:pPr marL="48895">
              <a:lnSpc>
                <a:spcPts val="1625"/>
              </a:lnSpc>
            </a:pPr>
            <a:r>
              <a:rPr lang="pt-BR" sz="1400" b="1" dirty="0" smtClean="0">
                <a:solidFill>
                  <a:srgbClr val="FFFFFF"/>
                </a:solidFill>
                <a:latin typeface="Arial"/>
                <a:cs typeface="Arial"/>
              </a:rPr>
              <a:t>4,5 horas por semana</a:t>
            </a:r>
            <a:endParaRPr sz="1400" dirty="0">
              <a:latin typeface="Arial"/>
              <a:cs typeface="Arial"/>
            </a:endParaRPr>
          </a:p>
        </p:txBody>
      </p:sp>
      <p:sp>
        <p:nvSpPr>
          <p:cNvPr id="14" name="object 6"/>
          <p:cNvSpPr txBox="1"/>
          <p:nvPr/>
        </p:nvSpPr>
        <p:spPr>
          <a:xfrm>
            <a:off x="6456460" y="1380283"/>
            <a:ext cx="1570725" cy="205184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vert="horz" wrap="square" lIns="0" tIns="0" rIns="0" bIns="0" rtlCol="0">
            <a:spAutoFit/>
          </a:bodyPr>
          <a:lstStyle/>
          <a:p>
            <a:pPr marL="48895">
              <a:lnSpc>
                <a:spcPts val="1625"/>
              </a:lnSpc>
            </a:pPr>
            <a:r>
              <a:rPr lang="pt-BR" sz="1400" b="1" dirty="0" smtClean="0">
                <a:solidFill>
                  <a:srgbClr val="FFFFFF"/>
                </a:solidFill>
                <a:latin typeface="Arial"/>
                <a:cs typeface="Arial"/>
              </a:rPr>
              <a:t>Treinamento</a:t>
            </a:r>
            <a:endParaRPr sz="1400" dirty="0">
              <a:latin typeface="Arial"/>
              <a:cs typeface="Arial"/>
            </a:endParaRPr>
          </a:p>
        </p:txBody>
      </p:sp>
      <p:sp>
        <p:nvSpPr>
          <p:cNvPr id="18" name="object 3"/>
          <p:cNvSpPr/>
          <p:nvPr/>
        </p:nvSpPr>
        <p:spPr>
          <a:xfrm>
            <a:off x="707723" y="964483"/>
            <a:ext cx="807720" cy="0"/>
          </a:xfrm>
          <a:custGeom>
            <a:avLst/>
            <a:gdLst/>
            <a:ahLst/>
            <a:cxnLst/>
            <a:rect l="l" t="t" r="r" b="b"/>
            <a:pathLst>
              <a:path w="807719">
                <a:moveTo>
                  <a:pt x="0" y="0"/>
                </a:moveTo>
                <a:lnTo>
                  <a:pt x="807298" y="0"/>
                </a:lnTo>
              </a:path>
            </a:pathLst>
          </a:custGeom>
          <a:ln w="35699">
            <a:solidFill>
              <a:schemeClr val="accent1">
                <a:lumMod val="75000"/>
              </a:schemeClr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2828574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m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9144000" cy="5137285"/>
          </a:xfrm>
          <a:prstGeom prst="rect">
            <a:avLst/>
          </a:prstGeom>
        </p:spPr>
      </p:pic>
      <p:sp>
        <p:nvSpPr>
          <p:cNvPr id="3" name="object 3"/>
          <p:cNvSpPr/>
          <p:nvPr/>
        </p:nvSpPr>
        <p:spPr>
          <a:xfrm>
            <a:off x="5831688" y="4444344"/>
            <a:ext cx="1095197" cy="64200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3569492" y="4510253"/>
            <a:ext cx="2016760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spc="-5" dirty="0">
                <a:solidFill>
                  <a:schemeClr val="accent1">
                    <a:lumMod val="75000"/>
                  </a:schemeClr>
                </a:solidFill>
                <a:latin typeface="Arial"/>
                <a:cs typeface="Arial"/>
              </a:rPr>
              <a:t>cvv.org.br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/>
                <a:cs typeface="Arial"/>
              </a:rPr>
              <a:t>|</a:t>
            </a:r>
            <a:r>
              <a:rPr sz="1400" b="1" spc="-80" dirty="0">
                <a:solidFill>
                  <a:schemeClr val="accent1">
                    <a:lumMod val="75000"/>
                  </a:schemeClr>
                </a:solidFill>
                <a:latin typeface="Arial"/>
                <a:cs typeface="Arial"/>
              </a:rPr>
              <a:t> </a:t>
            </a:r>
            <a:r>
              <a:rPr sz="1400" b="1" spc="-5" dirty="0">
                <a:solidFill>
                  <a:schemeClr val="accent1">
                    <a:lumMod val="75000"/>
                  </a:schemeClr>
                </a:solidFill>
                <a:latin typeface="Arial"/>
                <a:cs typeface="Arial"/>
              </a:rPr>
              <a:t>@cvvoficial</a:t>
            </a:r>
            <a:endParaRPr sz="1400" dirty="0">
              <a:solidFill>
                <a:schemeClr val="accent1">
                  <a:lumMod val="75000"/>
                </a:schemeClr>
              </a:solidFill>
              <a:latin typeface="Arial"/>
              <a:cs typeface="Arial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body" idx="1"/>
          </p:nvPr>
        </p:nvSpPr>
        <p:spPr>
          <a:xfrm>
            <a:off x="78288" y="438150"/>
            <a:ext cx="4499584" cy="1028487"/>
          </a:xfrm>
          <a:prstGeom prst="rect">
            <a:avLst/>
          </a:prstGeom>
          <a:noFill/>
        </p:spPr>
        <p:txBody>
          <a:bodyPr vert="horz" wrap="square" lIns="0" tIns="12700" rIns="0" bIns="0" rtlCol="0">
            <a:spAutoFit/>
          </a:bodyPr>
          <a:lstStyle/>
          <a:p>
            <a:pPr marL="168275">
              <a:lnSpc>
                <a:spcPct val="100000"/>
              </a:lnSpc>
              <a:spcBef>
                <a:spcPts val="100"/>
              </a:spcBef>
            </a:pPr>
            <a:r>
              <a:rPr lang="pt-BR" sz="6600" spc="-110" dirty="0" smtClean="0">
                <a:solidFill>
                  <a:schemeClr val="accent1">
                    <a:lumMod val="75000"/>
                  </a:schemeClr>
                </a:solidFill>
              </a:rPr>
              <a:t>Obrigada!</a:t>
            </a:r>
            <a:endParaRPr lang="pt-BR" sz="6600" spc="-110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9" name="Imagem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25392" y="4324350"/>
            <a:ext cx="1097283" cy="73152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4449242" y="4345414"/>
            <a:ext cx="1833880" cy="39116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solidFill>
              <a:srgbClr val="0070C0"/>
            </a:solidFill>
          </a:ln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5" dirty="0">
                <a:solidFill>
                  <a:srgbClr val="FFFFFF"/>
                </a:solidFill>
                <a:latin typeface="Arial"/>
                <a:cs typeface="Arial"/>
              </a:rPr>
              <a:t>Escuta</a:t>
            </a:r>
            <a:r>
              <a:rPr sz="2400" b="1" spc="-8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b="1" spc="-35" dirty="0">
                <a:solidFill>
                  <a:srgbClr val="FFFFFF"/>
                </a:solidFill>
                <a:latin typeface="Arial"/>
                <a:cs typeface="Arial"/>
              </a:rPr>
              <a:t>Ativa</a:t>
            </a:r>
            <a:endParaRPr sz="2400" dirty="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4415195" y="1435286"/>
            <a:ext cx="2411730" cy="39116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25" dirty="0">
                <a:solidFill>
                  <a:srgbClr val="FFFFFF"/>
                </a:solidFill>
                <a:latin typeface="Arial"/>
                <a:cs typeface="Arial"/>
              </a:rPr>
              <a:t>Não</a:t>
            </a:r>
            <a:r>
              <a:rPr sz="2400" b="1" spc="-5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b="1" spc="-5" dirty="0">
                <a:solidFill>
                  <a:srgbClr val="FFFFFF"/>
                </a:solidFill>
                <a:latin typeface="Arial"/>
                <a:cs typeface="Arial"/>
              </a:rPr>
              <a:t>Julgamento</a:t>
            </a:r>
            <a:endParaRPr sz="2400" dirty="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4449242" y="3729465"/>
            <a:ext cx="4038600" cy="36576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vert="horz" wrap="square" lIns="0" tIns="0" rIns="0" bIns="0" rtlCol="0">
            <a:spAutoFit/>
          </a:bodyPr>
          <a:lstStyle/>
          <a:p>
            <a:pPr marL="83820">
              <a:lnSpc>
                <a:spcPts val="2785"/>
              </a:lnSpc>
            </a:pPr>
            <a:r>
              <a:rPr sz="2400" b="1" spc="-15" dirty="0">
                <a:solidFill>
                  <a:srgbClr val="FFFFFF"/>
                </a:solidFill>
                <a:latin typeface="Arial"/>
                <a:cs typeface="Arial"/>
              </a:rPr>
              <a:t>Acolhimento</a:t>
            </a:r>
            <a:r>
              <a:rPr sz="2400" b="1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b="1" spc="-15" dirty="0">
                <a:solidFill>
                  <a:srgbClr val="FFFFFF"/>
                </a:solidFill>
                <a:latin typeface="Arial"/>
                <a:cs typeface="Arial"/>
              </a:rPr>
              <a:t>Incondicional</a:t>
            </a:r>
            <a:endParaRPr sz="2400" dirty="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4449242" y="2616596"/>
            <a:ext cx="1749425" cy="36576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vert="horz" wrap="square" lIns="0" tIns="0" rIns="0" bIns="0" rtlCol="0">
            <a:spAutoFit/>
          </a:bodyPr>
          <a:lstStyle/>
          <a:p>
            <a:pPr marL="83820">
              <a:lnSpc>
                <a:spcPts val="2785"/>
              </a:lnSpc>
            </a:pPr>
            <a:r>
              <a:rPr sz="2400" b="1" spc="-20" dirty="0">
                <a:solidFill>
                  <a:srgbClr val="FFFFFF"/>
                </a:solidFill>
                <a:latin typeface="Arial"/>
                <a:cs typeface="Arial"/>
              </a:rPr>
              <a:t>Anonimato</a:t>
            </a:r>
            <a:endParaRPr sz="2400" dirty="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4449242" y="3207144"/>
            <a:ext cx="1619885" cy="36576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vert="horz" wrap="square" lIns="0" tIns="0" rIns="0" bIns="0" rtlCol="0">
            <a:spAutoFit/>
          </a:bodyPr>
          <a:lstStyle/>
          <a:p>
            <a:pPr marL="83820">
              <a:lnSpc>
                <a:spcPts val="2785"/>
              </a:lnSpc>
            </a:pPr>
            <a:r>
              <a:rPr sz="2400" b="1" spc="-35" dirty="0">
                <a:solidFill>
                  <a:srgbClr val="FFFFFF"/>
                </a:solidFill>
                <a:latin typeface="Arial"/>
                <a:cs typeface="Arial"/>
              </a:rPr>
              <a:t>Apoio</a:t>
            </a:r>
            <a:r>
              <a:rPr sz="2400" b="1" spc="-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b="1" spc="-20" dirty="0">
                <a:solidFill>
                  <a:srgbClr val="FFFFFF"/>
                </a:solidFill>
                <a:latin typeface="Arial"/>
                <a:cs typeface="Arial"/>
              </a:rPr>
              <a:t>24h</a:t>
            </a:r>
            <a:endParaRPr sz="2400" dirty="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4415195" y="844737"/>
            <a:ext cx="4029075" cy="36576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vert="horz" wrap="square" lIns="0" tIns="0" rIns="0" bIns="0" rtlCol="0">
            <a:spAutoFit/>
          </a:bodyPr>
          <a:lstStyle/>
          <a:p>
            <a:pPr marL="83820">
              <a:lnSpc>
                <a:spcPts val="2785"/>
              </a:lnSpc>
            </a:pPr>
            <a:r>
              <a:rPr sz="2400" b="1" spc="5" dirty="0">
                <a:solidFill>
                  <a:srgbClr val="FFFFFF"/>
                </a:solidFill>
                <a:latin typeface="Arial"/>
                <a:cs typeface="Arial"/>
              </a:rPr>
              <a:t>Pronto-socorro</a:t>
            </a:r>
            <a:r>
              <a:rPr sz="2400" b="1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b="1" spc="-15" dirty="0">
                <a:solidFill>
                  <a:srgbClr val="FFFFFF"/>
                </a:solidFill>
                <a:latin typeface="Arial"/>
                <a:cs typeface="Arial"/>
              </a:rPr>
              <a:t>Emocional</a:t>
            </a:r>
            <a:endParaRPr sz="2400" dirty="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676848" y="889281"/>
            <a:ext cx="3223260" cy="108648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solidFill>
                  <a:srgbClr val="FFCC66"/>
                </a:solidFill>
                <a:latin typeface="Arial"/>
                <a:cs typeface="Arial"/>
              </a:rPr>
              <a:t>O </a:t>
            </a:r>
            <a:r>
              <a:rPr sz="2400" b="1" spc="-5" dirty="0">
                <a:solidFill>
                  <a:srgbClr val="FFCC66"/>
                </a:solidFill>
                <a:latin typeface="Arial"/>
                <a:cs typeface="Arial"/>
              </a:rPr>
              <a:t>QUE </a:t>
            </a:r>
            <a:r>
              <a:rPr sz="2400" b="1" dirty="0">
                <a:solidFill>
                  <a:srgbClr val="FFCC66"/>
                </a:solidFill>
                <a:latin typeface="Arial"/>
                <a:cs typeface="Arial"/>
              </a:rPr>
              <a:t>O </a:t>
            </a:r>
            <a:r>
              <a:rPr sz="2400" b="1" spc="-50" dirty="0">
                <a:solidFill>
                  <a:srgbClr val="FFCC66"/>
                </a:solidFill>
                <a:latin typeface="Arial"/>
                <a:cs typeface="Arial"/>
              </a:rPr>
              <a:t>CVV</a:t>
            </a:r>
            <a:r>
              <a:rPr sz="2400" b="1" spc="-70" dirty="0">
                <a:solidFill>
                  <a:srgbClr val="FFCC66"/>
                </a:solidFill>
                <a:latin typeface="Arial"/>
                <a:cs typeface="Arial"/>
              </a:rPr>
              <a:t> </a:t>
            </a:r>
            <a:r>
              <a:rPr sz="2400" b="1" spc="-50" dirty="0">
                <a:solidFill>
                  <a:srgbClr val="FFCC66"/>
                </a:solidFill>
                <a:latin typeface="Arial"/>
                <a:cs typeface="Arial"/>
              </a:rPr>
              <a:t>FAZ?</a:t>
            </a:r>
            <a:endParaRPr sz="2400" dirty="0">
              <a:solidFill>
                <a:srgbClr val="FFCC66"/>
              </a:solidFill>
              <a:latin typeface="Arial"/>
              <a:cs typeface="Arial"/>
            </a:endParaRPr>
          </a:p>
          <a:p>
            <a:pPr marL="12700" marR="5080">
              <a:lnSpc>
                <a:spcPts val="2470"/>
              </a:lnSpc>
              <a:spcBef>
                <a:spcPts val="540"/>
              </a:spcBef>
            </a:pPr>
            <a:r>
              <a:rPr sz="2400" b="1" spc="-35" dirty="0">
                <a:solidFill>
                  <a:schemeClr val="accent1">
                    <a:lumMod val="75000"/>
                  </a:schemeClr>
                </a:solidFill>
                <a:latin typeface="Arial"/>
                <a:cs typeface="Arial"/>
              </a:rPr>
              <a:t>Apoio</a:t>
            </a:r>
            <a:r>
              <a:rPr sz="2400" b="1" spc="-35" dirty="0">
                <a:solidFill>
                  <a:srgbClr val="662D89"/>
                </a:solidFill>
                <a:latin typeface="Arial"/>
                <a:cs typeface="Arial"/>
              </a:rPr>
              <a:t> </a:t>
            </a:r>
            <a:r>
              <a:rPr sz="2400" b="1" spc="-5" dirty="0">
                <a:solidFill>
                  <a:srgbClr val="424242"/>
                </a:solidFill>
                <a:latin typeface="Arial"/>
                <a:cs typeface="Arial"/>
              </a:rPr>
              <a:t>emocional </a:t>
            </a:r>
            <a:r>
              <a:rPr sz="2400" b="1" spc="40" dirty="0">
                <a:solidFill>
                  <a:srgbClr val="424242"/>
                </a:solidFill>
                <a:latin typeface="Arial"/>
                <a:cs typeface="Arial"/>
              </a:rPr>
              <a:t>e  </a:t>
            </a:r>
            <a:r>
              <a:rPr sz="2400" b="1" dirty="0">
                <a:solidFill>
                  <a:schemeClr val="accent1">
                    <a:lumMod val="75000"/>
                  </a:schemeClr>
                </a:solidFill>
                <a:latin typeface="Arial"/>
                <a:cs typeface="Arial"/>
              </a:rPr>
              <a:t>prevenção</a:t>
            </a:r>
            <a:r>
              <a:rPr sz="2400" b="1" dirty="0">
                <a:solidFill>
                  <a:srgbClr val="662D89"/>
                </a:solidFill>
                <a:latin typeface="Arial"/>
                <a:cs typeface="Arial"/>
              </a:rPr>
              <a:t> </a:t>
            </a:r>
            <a:r>
              <a:rPr sz="2400" b="1" spc="-5" dirty="0">
                <a:solidFill>
                  <a:srgbClr val="424242"/>
                </a:solidFill>
                <a:latin typeface="Arial"/>
                <a:cs typeface="Arial"/>
              </a:rPr>
              <a:t>do</a:t>
            </a:r>
            <a:r>
              <a:rPr sz="2400" b="1" spc="-80" dirty="0">
                <a:solidFill>
                  <a:srgbClr val="424242"/>
                </a:solidFill>
                <a:latin typeface="Arial"/>
                <a:cs typeface="Arial"/>
              </a:rPr>
              <a:t> </a:t>
            </a:r>
            <a:r>
              <a:rPr sz="2400" b="1" spc="-30" dirty="0">
                <a:solidFill>
                  <a:srgbClr val="424242"/>
                </a:solidFill>
                <a:latin typeface="Arial"/>
                <a:cs typeface="Arial"/>
              </a:rPr>
              <a:t>suicídio</a:t>
            </a:r>
            <a:endParaRPr sz="2400" dirty="0">
              <a:latin typeface="Arial"/>
              <a:cs typeface="Arial"/>
            </a:endParaRPr>
          </a:p>
        </p:txBody>
      </p:sp>
      <p:pic>
        <p:nvPicPr>
          <p:cNvPr id="15" name="Imagem 1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26227" y="4370813"/>
            <a:ext cx="1097283" cy="731522"/>
          </a:xfrm>
          <a:prstGeom prst="rect">
            <a:avLst/>
          </a:prstGeom>
        </p:spPr>
      </p:pic>
      <p:sp>
        <p:nvSpPr>
          <p:cNvPr id="16" name="object 7"/>
          <p:cNvSpPr txBox="1"/>
          <p:nvPr/>
        </p:nvSpPr>
        <p:spPr>
          <a:xfrm>
            <a:off x="4415195" y="2051234"/>
            <a:ext cx="1749425" cy="36576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vert="horz" wrap="square" lIns="0" tIns="0" rIns="0" bIns="0" rtlCol="0">
            <a:spAutoFit/>
          </a:bodyPr>
          <a:lstStyle/>
          <a:p>
            <a:pPr marL="83820">
              <a:lnSpc>
                <a:spcPts val="2785"/>
              </a:lnSpc>
            </a:pPr>
            <a:r>
              <a:rPr lang="pt-BR" sz="2400" b="1" spc="-20" dirty="0" smtClean="0">
                <a:solidFill>
                  <a:srgbClr val="FFFFFF"/>
                </a:solidFill>
                <a:latin typeface="Arial"/>
                <a:cs typeface="Arial"/>
              </a:rPr>
              <a:t>Sigilo</a:t>
            </a:r>
            <a:endParaRPr sz="2400" dirty="0">
              <a:latin typeface="Arial"/>
              <a:cs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37484"/>
          </a:xfrm>
          <a:prstGeom prst="rect">
            <a:avLst/>
          </a:prstGeom>
        </p:spPr>
      </p:pic>
      <p:sp>
        <p:nvSpPr>
          <p:cNvPr id="9" name="object 3"/>
          <p:cNvSpPr txBox="1"/>
          <p:nvPr/>
        </p:nvSpPr>
        <p:spPr>
          <a:xfrm>
            <a:off x="381000" y="606334"/>
            <a:ext cx="1833880" cy="391160"/>
          </a:xfrm>
          <a:prstGeom prst="rect">
            <a:avLst/>
          </a:prstGeom>
          <a:solidFill>
            <a:srgbClr val="FFCC66"/>
          </a:solidFill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pt-BR" sz="2400" b="1" spc="-5" dirty="0" smtClean="0">
                <a:solidFill>
                  <a:srgbClr val="FFFFFF"/>
                </a:solidFill>
                <a:latin typeface="Arial"/>
                <a:cs typeface="Arial"/>
              </a:rPr>
              <a:t>Empatia</a:t>
            </a:r>
            <a:endParaRPr sz="2400" dirty="0">
              <a:latin typeface="Arial"/>
              <a:cs typeface="Arial"/>
            </a:endParaRP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4248150"/>
            <a:ext cx="1097283" cy="73152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76848" y="531142"/>
            <a:ext cx="2205355" cy="12827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4599"/>
              </a:lnSpc>
              <a:spcBef>
                <a:spcPts val="100"/>
              </a:spcBef>
            </a:pPr>
            <a:r>
              <a:rPr dirty="0">
                <a:solidFill>
                  <a:srgbClr val="FFCC66"/>
                </a:solidFill>
              </a:rPr>
              <a:t>A </a:t>
            </a:r>
            <a:r>
              <a:rPr spc="-5" dirty="0">
                <a:solidFill>
                  <a:srgbClr val="FFCC66"/>
                </a:solidFill>
              </a:rPr>
              <a:t>relação de  ajuda</a:t>
            </a:r>
            <a:r>
              <a:rPr spc="-95" dirty="0">
                <a:solidFill>
                  <a:srgbClr val="FFCC66"/>
                </a:solidFill>
              </a:rPr>
              <a:t> </a:t>
            </a:r>
            <a:r>
              <a:rPr spc="-5" dirty="0">
                <a:solidFill>
                  <a:srgbClr val="FFCC66"/>
                </a:solidFill>
              </a:rPr>
              <a:t>proposta  pelo</a:t>
            </a:r>
            <a:r>
              <a:rPr spc="-20" dirty="0">
                <a:solidFill>
                  <a:srgbClr val="FFCC66"/>
                </a:solidFill>
              </a:rPr>
              <a:t> </a:t>
            </a:r>
            <a:r>
              <a:rPr spc="-5" dirty="0">
                <a:solidFill>
                  <a:srgbClr val="FFCC66"/>
                </a:solidFill>
              </a:rPr>
              <a:t>CVV</a:t>
            </a:r>
          </a:p>
        </p:txBody>
      </p:sp>
      <p:sp>
        <p:nvSpPr>
          <p:cNvPr id="3" name="object 3"/>
          <p:cNvSpPr/>
          <p:nvPr/>
        </p:nvSpPr>
        <p:spPr>
          <a:xfrm>
            <a:off x="710923" y="2055245"/>
            <a:ext cx="807720" cy="0"/>
          </a:xfrm>
          <a:custGeom>
            <a:avLst/>
            <a:gdLst/>
            <a:ahLst/>
            <a:cxnLst/>
            <a:rect l="l" t="t" r="r" b="b"/>
            <a:pathLst>
              <a:path w="807719">
                <a:moveTo>
                  <a:pt x="0" y="0"/>
                </a:moveTo>
                <a:lnTo>
                  <a:pt x="807298" y="0"/>
                </a:lnTo>
              </a:path>
            </a:pathLst>
          </a:custGeom>
          <a:ln w="35699">
            <a:solidFill>
              <a:schemeClr val="accent1">
                <a:lumMod val="75000"/>
              </a:schemeClr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3669591" y="556823"/>
            <a:ext cx="3907154" cy="104965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15300"/>
              </a:lnSpc>
              <a:spcBef>
                <a:spcPts val="105"/>
              </a:spcBef>
            </a:pPr>
            <a:r>
              <a:rPr sz="1600" b="1" spc="-95" dirty="0">
                <a:solidFill>
                  <a:srgbClr val="FFCC00"/>
                </a:solidFill>
                <a:latin typeface="Arial"/>
                <a:cs typeface="Arial"/>
              </a:rPr>
              <a:t>|</a:t>
            </a:r>
            <a:r>
              <a:rPr sz="1600" b="1" spc="-95" dirty="0">
                <a:solidFill>
                  <a:srgbClr val="662D89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424242"/>
                </a:solidFill>
                <a:latin typeface="Arial"/>
                <a:cs typeface="Arial"/>
              </a:rPr>
              <a:t>A </a:t>
            </a:r>
            <a:r>
              <a:rPr sz="1400" spc="-5" dirty="0">
                <a:solidFill>
                  <a:srgbClr val="424242"/>
                </a:solidFill>
                <a:latin typeface="Arial"/>
                <a:cs typeface="Arial"/>
              </a:rPr>
              <a:t>Relação de Ajuda no CVV </a:t>
            </a:r>
            <a:r>
              <a:rPr sz="1400" dirty="0">
                <a:solidFill>
                  <a:srgbClr val="424242"/>
                </a:solidFill>
                <a:latin typeface="Arial"/>
                <a:cs typeface="Arial"/>
              </a:rPr>
              <a:t>é a </a:t>
            </a:r>
            <a:r>
              <a:rPr sz="1400" spc="-5" dirty="0">
                <a:solidFill>
                  <a:srgbClr val="424242"/>
                </a:solidFill>
                <a:latin typeface="Arial"/>
                <a:cs typeface="Arial"/>
              </a:rPr>
              <a:t>doação de  apoio de uma pessoa para outra que está em um  </a:t>
            </a:r>
            <a:r>
              <a:rPr sz="1400" dirty="0">
                <a:solidFill>
                  <a:srgbClr val="424242"/>
                </a:solidFill>
                <a:latin typeface="Arial"/>
                <a:cs typeface="Arial"/>
              </a:rPr>
              <a:t>momento </a:t>
            </a:r>
            <a:r>
              <a:rPr sz="1400" spc="-5" dirty="0">
                <a:solidFill>
                  <a:srgbClr val="424242"/>
                </a:solidFill>
                <a:latin typeface="Arial"/>
                <a:cs typeface="Arial"/>
              </a:rPr>
              <a:t>de </a:t>
            </a:r>
            <a:r>
              <a:rPr sz="1400" dirty="0">
                <a:solidFill>
                  <a:srgbClr val="424242"/>
                </a:solidFill>
                <a:latin typeface="Arial"/>
                <a:cs typeface="Arial"/>
              </a:rPr>
              <a:t>crise </a:t>
            </a:r>
            <a:r>
              <a:rPr sz="1400" spc="-5" dirty="0">
                <a:solidFill>
                  <a:srgbClr val="424242"/>
                </a:solidFill>
                <a:latin typeface="Arial"/>
                <a:cs typeface="Arial"/>
              </a:rPr>
              <a:t>ou </a:t>
            </a:r>
            <a:r>
              <a:rPr sz="1400" dirty="0">
                <a:solidFill>
                  <a:srgbClr val="424242"/>
                </a:solidFill>
                <a:latin typeface="Arial"/>
                <a:cs typeface="Arial"/>
              </a:rPr>
              <a:t>solidão. </a:t>
            </a:r>
            <a:r>
              <a:rPr sz="1400" b="1" spc="-5" dirty="0">
                <a:solidFill>
                  <a:schemeClr val="accent1">
                    <a:lumMod val="75000"/>
                  </a:schemeClr>
                </a:solidFill>
                <a:latin typeface="Arial"/>
                <a:cs typeface="Arial"/>
              </a:rPr>
              <a:t>Propõe-se,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/>
                <a:cs typeface="Arial"/>
              </a:rPr>
              <a:t>e </a:t>
            </a:r>
            <a:r>
              <a:rPr sz="1400" b="1" spc="-5" dirty="0">
                <a:solidFill>
                  <a:schemeClr val="accent1">
                    <a:lumMod val="75000"/>
                  </a:schemeClr>
                </a:solidFill>
                <a:latin typeface="Arial"/>
                <a:cs typeface="Arial"/>
              </a:rPr>
              <a:t>não  se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/>
                <a:cs typeface="Arial"/>
              </a:rPr>
              <a:t> </a:t>
            </a:r>
            <a:r>
              <a:rPr sz="1400" b="1" spc="-5" dirty="0">
                <a:solidFill>
                  <a:schemeClr val="accent1">
                    <a:lumMod val="75000"/>
                  </a:schemeClr>
                </a:solidFill>
                <a:latin typeface="Arial"/>
                <a:cs typeface="Arial"/>
              </a:rPr>
              <a:t>impõe.</a:t>
            </a:r>
            <a:endParaRPr sz="1400" dirty="0">
              <a:solidFill>
                <a:schemeClr val="accent1">
                  <a:lumMod val="75000"/>
                </a:schemeClr>
              </a:solidFill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669591" y="1823645"/>
            <a:ext cx="3994150" cy="25641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5599"/>
              </a:lnSpc>
              <a:spcBef>
                <a:spcPts val="100"/>
              </a:spcBef>
            </a:pPr>
            <a:r>
              <a:rPr sz="1600" b="1" spc="-95" dirty="0">
                <a:solidFill>
                  <a:srgbClr val="FFCC00"/>
                </a:solidFill>
                <a:latin typeface="Arial"/>
                <a:cs typeface="Arial"/>
              </a:rPr>
              <a:t>|</a:t>
            </a:r>
            <a:r>
              <a:rPr sz="1600" b="1" spc="-95" dirty="0">
                <a:solidFill>
                  <a:srgbClr val="662D89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424242"/>
                </a:solidFill>
                <a:latin typeface="Arial"/>
                <a:cs typeface="Arial"/>
              </a:rPr>
              <a:t>A </a:t>
            </a:r>
            <a:r>
              <a:rPr sz="1400" spc="-5" dirty="0">
                <a:solidFill>
                  <a:srgbClr val="424242"/>
                </a:solidFill>
                <a:latin typeface="Arial"/>
                <a:cs typeface="Arial"/>
              </a:rPr>
              <a:t>principal atitude na Relação de Ajuda  praticada no CVV </a:t>
            </a:r>
            <a:r>
              <a:rPr sz="1400" dirty="0">
                <a:solidFill>
                  <a:srgbClr val="424242"/>
                </a:solidFill>
                <a:latin typeface="Arial"/>
                <a:cs typeface="Arial"/>
              </a:rPr>
              <a:t>é a </a:t>
            </a:r>
            <a:r>
              <a:rPr sz="1400" spc="-5" dirty="0">
                <a:solidFill>
                  <a:srgbClr val="424242"/>
                </a:solidFill>
                <a:latin typeface="Arial"/>
                <a:cs typeface="Arial"/>
              </a:rPr>
              <a:t>disposição de tratar aos que  nos </a:t>
            </a:r>
            <a:r>
              <a:rPr sz="1400" spc="-5" dirty="0">
                <a:latin typeface="Arial"/>
                <a:cs typeface="Arial"/>
              </a:rPr>
              <a:t>procuram </a:t>
            </a:r>
            <a:r>
              <a:rPr sz="1400" dirty="0">
                <a:latin typeface="Arial"/>
                <a:cs typeface="Arial"/>
              </a:rPr>
              <a:t>com </a:t>
            </a:r>
            <a:r>
              <a:rPr sz="1400" b="1" spc="-5" dirty="0">
                <a:solidFill>
                  <a:schemeClr val="accent1">
                    <a:lumMod val="75000"/>
                  </a:schemeClr>
                </a:solidFill>
                <a:latin typeface="Arial"/>
                <a:cs typeface="Arial"/>
              </a:rPr>
              <a:t>respeito, compreensão,  aceitação</a:t>
            </a:r>
            <a:r>
              <a:rPr sz="1400" spc="-5" dirty="0">
                <a:solidFill>
                  <a:schemeClr val="accent1">
                    <a:lumMod val="75000"/>
                  </a:schemeClr>
                </a:solidFill>
                <a:latin typeface="Arial"/>
                <a:cs typeface="Arial"/>
              </a:rPr>
              <a:t>,</a:t>
            </a:r>
            <a:r>
              <a:rPr sz="1400" spc="-5" dirty="0">
                <a:solidFill>
                  <a:srgbClr val="424242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424242"/>
                </a:solidFill>
                <a:latin typeface="Arial"/>
                <a:cs typeface="Arial"/>
              </a:rPr>
              <a:t>confiando </a:t>
            </a:r>
            <a:r>
              <a:rPr sz="1400" spc="-5" dirty="0">
                <a:solidFill>
                  <a:srgbClr val="424242"/>
                </a:solidFill>
                <a:latin typeface="Arial"/>
                <a:cs typeface="Arial"/>
              </a:rPr>
              <a:t>em </a:t>
            </a:r>
            <a:r>
              <a:rPr sz="1400" dirty="0">
                <a:solidFill>
                  <a:srgbClr val="424242"/>
                </a:solidFill>
                <a:latin typeface="Arial"/>
                <a:cs typeface="Arial"/>
              </a:rPr>
              <a:t>sua capacidade e  </a:t>
            </a:r>
            <a:r>
              <a:rPr sz="1400" spc="-5" dirty="0">
                <a:solidFill>
                  <a:srgbClr val="424242"/>
                </a:solidFill>
                <a:latin typeface="Arial"/>
                <a:cs typeface="Arial"/>
              </a:rPr>
              <a:t>potencialidade individual, </a:t>
            </a:r>
            <a:r>
              <a:rPr sz="1400" dirty="0">
                <a:solidFill>
                  <a:srgbClr val="424242"/>
                </a:solidFill>
                <a:latin typeface="Arial"/>
                <a:cs typeface="Arial"/>
              </a:rPr>
              <a:t>sem críticas </a:t>
            </a:r>
            <a:r>
              <a:rPr sz="1400" spc="-5" dirty="0">
                <a:solidFill>
                  <a:srgbClr val="424242"/>
                </a:solidFill>
                <a:latin typeface="Arial"/>
                <a:cs typeface="Arial"/>
              </a:rPr>
              <a:t>ou  </a:t>
            </a:r>
            <a:r>
              <a:rPr sz="1400" dirty="0">
                <a:solidFill>
                  <a:srgbClr val="424242"/>
                </a:solidFill>
                <a:latin typeface="Arial"/>
                <a:cs typeface="Arial"/>
              </a:rPr>
              <a:t>conselhos.</a:t>
            </a:r>
            <a:endParaRPr sz="14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1650" dirty="0">
              <a:latin typeface="Times New Roman"/>
              <a:cs typeface="Times New Roman"/>
            </a:endParaRPr>
          </a:p>
          <a:p>
            <a:pPr marL="12700" marR="43180">
              <a:lnSpc>
                <a:spcPct val="114900"/>
              </a:lnSpc>
              <a:spcBef>
                <a:spcPts val="5"/>
              </a:spcBef>
            </a:pPr>
            <a:r>
              <a:rPr sz="1600" b="1" spc="-95" dirty="0">
                <a:solidFill>
                  <a:srgbClr val="FFCC00"/>
                </a:solidFill>
                <a:latin typeface="Arial"/>
                <a:cs typeface="Arial"/>
              </a:rPr>
              <a:t>| </a:t>
            </a:r>
            <a:r>
              <a:rPr sz="1400" dirty="0">
                <a:solidFill>
                  <a:srgbClr val="424242"/>
                </a:solidFill>
                <a:latin typeface="Arial"/>
                <a:cs typeface="Arial"/>
              </a:rPr>
              <a:t>A </a:t>
            </a:r>
            <a:r>
              <a:rPr sz="1400" spc="-5" dirty="0">
                <a:solidFill>
                  <a:srgbClr val="424242"/>
                </a:solidFill>
                <a:latin typeface="Arial"/>
                <a:cs typeface="Arial"/>
              </a:rPr>
              <a:t>disponibilidade que oferecemos </a:t>
            </a:r>
            <a:r>
              <a:rPr sz="1400" dirty="0">
                <a:solidFill>
                  <a:srgbClr val="424242"/>
                </a:solidFill>
                <a:latin typeface="Arial"/>
                <a:cs typeface="Arial"/>
              </a:rPr>
              <a:t>zela </a:t>
            </a:r>
            <a:r>
              <a:rPr sz="1400" spc="-5" dirty="0">
                <a:solidFill>
                  <a:srgbClr val="424242"/>
                </a:solidFill>
                <a:latin typeface="Arial"/>
                <a:cs typeface="Arial"/>
              </a:rPr>
              <a:t>pelo  </a:t>
            </a:r>
            <a:r>
              <a:rPr sz="1400" b="1" spc="-5" dirty="0">
                <a:solidFill>
                  <a:schemeClr val="accent1">
                    <a:lumMod val="75000"/>
                  </a:schemeClr>
                </a:solidFill>
                <a:latin typeface="Arial"/>
                <a:cs typeface="Arial"/>
              </a:rPr>
              <a:t>anonimato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/>
                <a:cs typeface="Arial"/>
              </a:rPr>
              <a:t>e </a:t>
            </a:r>
            <a:r>
              <a:rPr sz="1400" b="1" spc="-5" dirty="0">
                <a:solidFill>
                  <a:schemeClr val="accent1">
                    <a:lumMod val="75000"/>
                  </a:schemeClr>
                </a:solidFill>
                <a:latin typeface="Arial"/>
                <a:cs typeface="Arial"/>
              </a:rPr>
              <a:t>confidencialidade</a:t>
            </a:r>
            <a:r>
              <a:rPr sz="1400" spc="-5" dirty="0">
                <a:solidFill>
                  <a:srgbClr val="CC0066"/>
                </a:solidFill>
                <a:latin typeface="Arial"/>
                <a:cs typeface="Arial"/>
              </a:rPr>
              <a:t>. </a:t>
            </a:r>
            <a:r>
              <a:rPr sz="1400" dirty="0">
                <a:solidFill>
                  <a:srgbClr val="424242"/>
                </a:solidFill>
                <a:latin typeface="Arial"/>
                <a:cs typeface="Arial"/>
              </a:rPr>
              <a:t>O sigilo reduz a  </a:t>
            </a:r>
            <a:r>
              <a:rPr sz="1400" spc="-5" dirty="0">
                <a:solidFill>
                  <a:srgbClr val="424242"/>
                </a:solidFill>
                <a:latin typeface="Arial"/>
                <a:cs typeface="Arial"/>
              </a:rPr>
              <a:t>ameaça </a:t>
            </a:r>
            <a:r>
              <a:rPr sz="1400" dirty="0">
                <a:solidFill>
                  <a:srgbClr val="424242"/>
                </a:solidFill>
                <a:latin typeface="Arial"/>
                <a:cs typeface="Arial"/>
              </a:rPr>
              <a:t>e </a:t>
            </a:r>
            <a:r>
              <a:rPr sz="1400" spc="-5" dirty="0">
                <a:solidFill>
                  <a:srgbClr val="424242"/>
                </a:solidFill>
                <a:latin typeface="Arial"/>
                <a:cs typeface="Arial"/>
              </a:rPr>
              <a:t>facilita </a:t>
            </a:r>
            <a:r>
              <a:rPr sz="1400" dirty="0">
                <a:solidFill>
                  <a:srgbClr val="424242"/>
                </a:solidFill>
                <a:latin typeface="Arial"/>
                <a:cs typeface="Arial"/>
              </a:rPr>
              <a:t>o contato </a:t>
            </a:r>
            <a:r>
              <a:rPr sz="1400" spc="-5" dirty="0">
                <a:solidFill>
                  <a:srgbClr val="424242"/>
                </a:solidFill>
                <a:latin typeface="Arial"/>
                <a:cs typeface="Arial"/>
              </a:rPr>
              <a:t>das pessoas</a:t>
            </a:r>
            <a:r>
              <a:rPr sz="1400" spc="-95" dirty="0">
                <a:solidFill>
                  <a:srgbClr val="424242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424242"/>
                </a:solidFill>
                <a:latin typeface="Arial"/>
                <a:cs typeface="Arial"/>
              </a:rPr>
              <a:t>conosco.</a:t>
            </a:r>
            <a:endParaRPr sz="1400" dirty="0">
              <a:latin typeface="Arial"/>
              <a:cs typeface="Arial"/>
            </a:endParaRPr>
          </a:p>
        </p:txBody>
      </p:sp>
      <p:pic>
        <p:nvPicPr>
          <p:cNvPr id="8" name="Imagem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25392" y="4324350"/>
            <a:ext cx="1097283" cy="73152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362144" y="1782530"/>
            <a:ext cx="4629785" cy="705485"/>
          </a:xfrm>
          <a:prstGeom prst="rect">
            <a:avLst/>
          </a:prstGeom>
        </p:spPr>
        <p:txBody>
          <a:bodyPr vert="horz" wrap="square" lIns="0" tIns="66040" rIns="0" bIns="0" rtlCol="0">
            <a:spAutoFit/>
          </a:bodyPr>
          <a:lstStyle/>
          <a:p>
            <a:pPr marL="12700" marR="5080">
              <a:lnSpc>
                <a:spcPts val="2470"/>
              </a:lnSpc>
              <a:spcBef>
                <a:spcPts val="520"/>
              </a:spcBef>
            </a:pPr>
            <a:r>
              <a:rPr spc="-15" dirty="0">
                <a:solidFill>
                  <a:srgbClr val="424242"/>
                </a:solidFill>
              </a:rPr>
              <a:t>Acordo </a:t>
            </a:r>
            <a:r>
              <a:rPr spc="15" dirty="0">
                <a:solidFill>
                  <a:srgbClr val="424242"/>
                </a:solidFill>
              </a:rPr>
              <a:t>de Cooperação </a:t>
            </a:r>
            <a:r>
              <a:rPr spc="5" dirty="0">
                <a:solidFill>
                  <a:srgbClr val="424242"/>
                </a:solidFill>
              </a:rPr>
              <a:t>Técnica  </a:t>
            </a:r>
            <a:r>
              <a:rPr spc="20" dirty="0">
                <a:solidFill>
                  <a:srgbClr val="424242"/>
                </a:solidFill>
              </a:rPr>
              <a:t>com </a:t>
            </a:r>
            <a:r>
              <a:rPr spc="-5" dirty="0">
                <a:solidFill>
                  <a:srgbClr val="424242"/>
                </a:solidFill>
              </a:rPr>
              <a:t>Ministério </a:t>
            </a:r>
            <a:r>
              <a:rPr spc="15" dirty="0">
                <a:solidFill>
                  <a:srgbClr val="424242"/>
                </a:solidFill>
              </a:rPr>
              <a:t>da</a:t>
            </a:r>
            <a:r>
              <a:rPr spc="-45" dirty="0">
                <a:solidFill>
                  <a:srgbClr val="424242"/>
                </a:solidFill>
              </a:rPr>
              <a:t> </a:t>
            </a:r>
            <a:r>
              <a:rPr spc="-5" dirty="0">
                <a:solidFill>
                  <a:srgbClr val="424242"/>
                </a:solidFill>
              </a:rPr>
              <a:t>Saúde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2362144" y="2565674"/>
            <a:ext cx="4559300" cy="705485"/>
          </a:xfrm>
          <a:prstGeom prst="rect">
            <a:avLst/>
          </a:prstGeom>
        </p:spPr>
        <p:txBody>
          <a:bodyPr vert="horz" wrap="square" lIns="0" tIns="66040" rIns="0" bIns="0" rtlCol="0">
            <a:spAutoFit/>
          </a:bodyPr>
          <a:lstStyle/>
          <a:p>
            <a:pPr marL="12700" marR="5080">
              <a:lnSpc>
                <a:spcPts val="2470"/>
              </a:lnSpc>
              <a:spcBef>
                <a:spcPts val="520"/>
              </a:spcBef>
            </a:pPr>
            <a:r>
              <a:rPr sz="2400" b="1" spc="-5" dirty="0">
                <a:solidFill>
                  <a:srgbClr val="FFCC00"/>
                </a:solidFill>
                <a:latin typeface="Arial"/>
                <a:cs typeface="Arial"/>
              </a:rPr>
              <a:t>Ligações gratuitas para um  serviço que sempre </a:t>
            </a:r>
            <a:r>
              <a:rPr sz="2400" b="1" dirty="0">
                <a:solidFill>
                  <a:srgbClr val="FFCC00"/>
                </a:solidFill>
                <a:latin typeface="Arial"/>
                <a:cs typeface="Arial"/>
              </a:rPr>
              <a:t>foi</a:t>
            </a:r>
            <a:r>
              <a:rPr sz="2400" b="1" spc="-95" dirty="0">
                <a:solidFill>
                  <a:srgbClr val="FFCC00"/>
                </a:solidFill>
                <a:latin typeface="Arial"/>
                <a:cs typeface="Arial"/>
              </a:rPr>
              <a:t> </a:t>
            </a:r>
            <a:r>
              <a:rPr sz="2400" b="1" spc="-5" dirty="0">
                <a:solidFill>
                  <a:srgbClr val="FFCC00"/>
                </a:solidFill>
                <a:latin typeface="Arial"/>
                <a:cs typeface="Arial"/>
              </a:rPr>
              <a:t>gratuito</a:t>
            </a:r>
            <a:endParaRPr sz="2400" dirty="0">
              <a:solidFill>
                <a:srgbClr val="FFCC00"/>
              </a:solidFill>
              <a:latin typeface="Arial"/>
              <a:cs typeface="Arial"/>
            </a:endParaRPr>
          </a:p>
        </p:txBody>
      </p:sp>
      <p:pic>
        <p:nvPicPr>
          <p:cNvPr id="1026" name="Picture 2" descr="Imagem relacionad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65230" y="438150"/>
            <a:ext cx="5105400" cy="4876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Imagem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43800" y="4171950"/>
            <a:ext cx="1097283" cy="731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35147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3"/>
          <p:cNvSpPr txBox="1"/>
          <p:nvPr/>
        </p:nvSpPr>
        <p:spPr>
          <a:xfrm>
            <a:off x="903592" y="297302"/>
            <a:ext cx="4302436" cy="387286"/>
          </a:xfrm>
          <a:prstGeom prst="rect">
            <a:avLst/>
          </a:prstGeom>
        </p:spPr>
        <p:txBody>
          <a:bodyPr vert="horz" wrap="square" lIns="0" tIns="66040" rIns="0" bIns="0" rtlCol="0">
            <a:spAutoFit/>
          </a:bodyPr>
          <a:lstStyle/>
          <a:p>
            <a:pPr marL="12700" marR="5080">
              <a:lnSpc>
                <a:spcPts val="2470"/>
              </a:lnSpc>
              <a:spcBef>
                <a:spcPts val="520"/>
              </a:spcBef>
            </a:pPr>
            <a:r>
              <a:rPr sz="2800" b="1" spc="-5" dirty="0" err="1">
                <a:solidFill>
                  <a:srgbClr val="FFCC00"/>
                </a:solidFill>
                <a:latin typeface="Arial"/>
                <a:cs typeface="Arial"/>
              </a:rPr>
              <a:t>Ligações</a:t>
            </a:r>
            <a:r>
              <a:rPr sz="2800" b="1" spc="-5" dirty="0">
                <a:solidFill>
                  <a:srgbClr val="FFCC00"/>
                </a:solidFill>
                <a:latin typeface="Arial"/>
                <a:cs typeface="Arial"/>
              </a:rPr>
              <a:t> </a:t>
            </a:r>
            <a:r>
              <a:rPr lang="pt-BR" sz="2800" b="1" spc="-5" dirty="0" smtClean="0">
                <a:solidFill>
                  <a:srgbClr val="FFCC00"/>
                </a:solidFill>
                <a:latin typeface="Arial"/>
                <a:cs typeface="Arial"/>
              </a:rPr>
              <a:t>para o CVV</a:t>
            </a:r>
            <a:endParaRPr sz="2800" dirty="0">
              <a:solidFill>
                <a:srgbClr val="FFCC00"/>
              </a:solidFill>
              <a:latin typeface="Arial"/>
              <a:cs typeface="Arial"/>
            </a:endParaRPr>
          </a:p>
        </p:txBody>
      </p:sp>
      <p:grpSp>
        <p:nvGrpSpPr>
          <p:cNvPr id="32" name="Grupo 31"/>
          <p:cNvGrpSpPr/>
          <p:nvPr/>
        </p:nvGrpSpPr>
        <p:grpSpPr>
          <a:xfrm>
            <a:off x="299596" y="798888"/>
            <a:ext cx="8524202" cy="3830262"/>
            <a:chOff x="281940" y="798888"/>
            <a:chExt cx="7850505" cy="3830262"/>
          </a:xfrm>
          <a:solidFill>
            <a:schemeClr val="accent1">
              <a:lumMod val="75000"/>
            </a:schemeClr>
          </a:solidFill>
        </p:grpSpPr>
        <p:sp>
          <p:nvSpPr>
            <p:cNvPr id="27" name="object 3"/>
            <p:cNvSpPr txBox="1"/>
            <p:nvPr/>
          </p:nvSpPr>
          <p:spPr>
            <a:xfrm>
              <a:off x="281940" y="3841281"/>
              <a:ext cx="486033" cy="387286"/>
            </a:xfrm>
            <a:prstGeom prst="rect">
              <a:avLst/>
            </a:prstGeom>
            <a:grpFill/>
            <a:ln>
              <a:solidFill>
                <a:schemeClr val="accent1">
                  <a:lumMod val="75000"/>
                </a:schemeClr>
              </a:solidFill>
            </a:ln>
          </p:spPr>
          <p:txBody>
            <a:bodyPr vert="horz" wrap="square" lIns="0" tIns="66040" rIns="0" bIns="0" rtlCol="0">
              <a:spAutoFit/>
            </a:bodyPr>
            <a:lstStyle/>
            <a:p>
              <a:pPr marL="12700" marR="5080">
                <a:lnSpc>
                  <a:spcPts val="2470"/>
                </a:lnSpc>
                <a:spcBef>
                  <a:spcPts val="520"/>
                </a:spcBef>
              </a:pPr>
              <a:r>
                <a:rPr lang="pt-BR" sz="800" spc="-5" dirty="0" smtClean="0">
                  <a:solidFill>
                    <a:schemeClr val="bg1"/>
                  </a:solidFill>
                  <a:latin typeface="Arial Narrow" panose="020B0606020202030204" pitchFamily="34" charset="0"/>
                  <a:cs typeface="Arial"/>
                </a:rPr>
                <a:t>ESTIMATIVA</a:t>
              </a:r>
              <a:endParaRPr sz="800" dirty="0">
                <a:solidFill>
                  <a:schemeClr val="bg1"/>
                </a:solidFill>
                <a:latin typeface="Arial Narrow" panose="020B0606020202030204" pitchFamily="34" charset="0"/>
                <a:cs typeface="Arial"/>
              </a:endParaRPr>
            </a:p>
          </p:txBody>
        </p:sp>
        <p:cxnSp>
          <p:nvCxnSpPr>
            <p:cNvPr id="20" name="Conector reto 19"/>
            <p:cNvCxnSpPr/>
            <p:nvPr/>
          </p:nvCxnSpPr>
          <p:spPr>
            <a:xfrm>
              <a:off x="2895600" y="819150"/>
              <a:ext cx="0" cy="3647740"/>
            </a:xfrm>
            <a:prstGeom prst="line">
              <a:avLst/>
            </a:prstGeom>
            <a:grpFill/>
            <a:ln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Conector reto 15"/>
            <p:cNvCxnSpPr/>
            <p:nvPr/>
          </p:nvCxnSpPr>
          <p:spPr>
            <a:xfrm>
              <a:off x="6934200" y="819150"/>
              <a:ext cx="0" cy="3647740"/>
            </a:xfrm>
            <a:prstGeom prst="line">
              <a:avLst/>
            </a:prstGeom>
            <a:grpFill/>
            <a:ln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Conector reto 18"/>
            <p:cNvCxnSpPr/>
            <p:nvPr/>
          </p:nvCxnSpPr>
          <p:spPr>
            <a:xfrm>
              <a:off x="4800600" y="798888"/>
              <a:ext cx="0" cy="3647740"/>
            </a:xfrm>
            <a:prstGeom prst="line">
              <a:avLst/>
            </a:prstGeom>
            <a:grpFill/>
            <a:ln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Conector reto 14"/>
            <p:cNvCxnSpPr/>
            <p:nvPr/>
          </p:nvCxnSpPr>
          <p:spPr>
            <a:xfrm>
              <a:off x="838200" y="842251"/>
              <a:ext cx="0" cy="3647740"/>
            </a:xfrm>
            <a:prstGeom prst="line">
              <a:avLst/>
            </a:prstGeom>
            <a:grpFill/>
            <a:ln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" name="Retângulo 4"/>
            <p:cNvSpPr/>
            <p:nvPr/>
          </p:nvSpPr>
          <p:spPr>
            <a:xfrm>
              <a:off x="838200" y="1047750"/>
              <a:ext cx="2057400" cy="457200"/>
            </a:xfrm>
            <a:prstGeom prst="rect">
              <a:avLst/>
            </a:prstGeom>
            <a:grpFill/>
            <a:ln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solidFill>
                  <a:schemeClr val="bg1"/>
                </a:solidFill>
              </a:endParaRPr>
            </a:p>
          </p:txBody>
        </p:sp>
        <p:sp>
          <p:nvSpPr>
            <p:cNvPr id="6" name="Retângulo 5"/>
            <p:cNvSpPr/>
            <p:nvPr/>
          </p:nvSpPr>
          <p:spPr>
            <a:xfrm>
              <a:off x="838200" y="1885950"/>
              <a:ext cx="3983355" cy="457200"/>
            </a:xfrm>
            <a:prstGeom prst="rect">
              <a:avLst/>
            </a:prstGeom>
            <a:grpFill/>
            <a:ln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solidFill>
                  <a:schemeClr val="bg1"/>
                </a:solidFill>
              </a:endParaRPr>
            </a:p>
          </p:txBody>
        </p:sp>
        <p:sp>
          <p:nvSpPr>
            <p:cNvPr id="7" name="Retângulo 6"/>
            <p:cNvSpPr/>
            <p:nvPr/>
          </p:nvSpPr>
          <p:spPr>
            <a:xfrm>
              <a:off x="838200" y="2724150"/>
              <a:ext cx="5105400" cy="457200"/>
            </a:xfrm>
            <a:prstGeom prst="rect">
              <a:avLst/>
            </a:prstGeom>
            <a:grpFill/>
            <a:ln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solidFill>
                  <a:schemeClr val="bg1"/>
                </a:solidFill>
              </a:endParaRPr>
            </a:p>
          </p:txBody>
        </p:sp>
        <p:sp>
          <p:nvSpPr>
            <p:cNvPr id="8" name="Retângulo 7"/>
            <p:cNvSpPr/>
            <p:nvPr/>
          </p:nvSpPr>
          <p:spPr>
            <a:xfrm>
              <a:off x="838200" y="3638550"/>
              <a:ext cx="7294245" cy="457200"/>
            </a:xfrm>
            <a:prstGeom prst="rect">
              <a:avLst/>
            </a:prstGeom>
            <a:grpFill/>
            <a:ln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solidFill>
                  <a:schemeClr val="bg1"/>
                </a:solidFill>
              </a:endParaRPr>
            </a:p>
          </p:txBody>
        </p:sp>
        <p:sp>
          <p:nvSpPr>
            <p:cNvPr id="22" name="object 3"/>
            <p:cNvSpPr txBox="1"/>
            <p:nvPr/>
          </p:nvSpPr>
          <p:spPr>
            <a:xfrm>
              <a:off x="281940" y="1063657"/>
              <a:ext cx="461010" cy="346762"/>
            </a:xfrm>
            <a:prstGeom prst="rect">
              <a:avLst/>
            </a:prstGeom>
            <a:grpFill/>
            <a:ln>
              <a:solidFill>
                <a:schemeClr val="accent1">
                  <a:lumMod val="75000"/>
                </a:schemeClr>
              </a:solidFill>
            </a:ln>
          </p:spPr>
          <p:txBody>
            <a:bodyPr vert="horz" wrap="square" lIns="0" tIns="66040" rIns="0" bIns="0" rtlCol="0">
              <a:spAutoFit/>
            </a:bodyPr>
            <a:lstStyle/>
            <a:p>
              <a:pPr marL="12700" marR="5080">
                <a:lnSpc>
                  <a:spcPts val="2470"/>
                </a:lnSpc>
                <a:spcBef>
                  <a:spcPts val="520"/>
                </a:spcBef>
              </a:pPr>
              <a:r>
                <a:rPr lang="pt-BR" sz="1400" b="1" spc="-5" dirty="0" smtClean="0">
                  <a:solidFill>
                    <a:schemeClr val="bg1"/>
                  </a:solidFill>
                  <a:latin typeface="Arial Narrow" panose="020B0606020202030204" pitchFamily="34" charset="0"/>
                  <a:cs typeface="Arial"/>
                </a:rPr>
                <a:t>2016</a:t>
              </a:r>
              <a:endParaRPr sz="1400" b="1" dirty="0">
                <a:solidFill>
                  <a:schemeClr val="bg1"/>
                </a:solidFill>
                <a:latin typeface="Arial Narrow" panose="020B0606020202030204" pitchFamily="34" charset="0"/>
                <a:cs typeface="Arial"/>
              </a:endParaRPr>
            </a:p>
          </p:txBody>
        </p:sp>
        <p:sp>
          <p:nvSpPr>
            <p:cNvPr id="24" name="object 3"/>
            <p:cNvSpPr txBox="1"/>
            <p:nvPr/>
          </p:nvSpPr>
          <p:spPr>
            <a:xfrm>
              <a:off x="281940" y="1913287"/>
              <a:ext cx="461010" cy="346762"/>
            </a:xfrm>
            <a:prstGeom prst="rect">
              <a:avLst/>
            </a:prstGeom>
            <a:grpFill/>
            <a:ln>
              <a:solidFill>
                <a:schemeClr val="accent1">
                  <a:lumMod val="75000"/>
                </a:schemeClr>
              </a:solidFill>
            </a:ln>
          </p:spPr>
          <p:txBody>
            <a:bodyPr vert="horz" wrap="square" lIns="0" tIns="66040" rIns="0" bIns="0" rtlCol="0">
              <a:spAutoFit/>
            </a:bodyPr>
            <a:lstStyle/>
            <a:p>
              <a:pPr marL="12700" marR="5080">
                <a:lnSpc>
                  <a:spcPts val="2470"/>
                </a:lnSpc>
                <a:spcBef>
                  <a:spcPts val="520"/>
                </a:spcBef>
              </a:pPr>
              <a:r>
                <a:rPr lang="pt-BR" sz="1400" b="1" spc="-5" dirty="0" smtClean="0">
                  <a:solidFill>
                    <a:schemeClr val="bg1"/>
                  </a:solidFill>
                  <a:latin typeface="Arial Narrow" panose="020B0606020202030204" pitchFamily="34" charset="0"/>
                  <a:cs typeface="Arial"/>
                </a:rPr>
                <a:t>2017</a:t>
              </a:r>
              <a:endParaRPr sz="1400" b="1" dirty="0">
                <a:solidFill>
                  <a:schemeClr val="bg1"/>
                </a:solidFill>
                <a:latin typeface="Arial Narrow" panose="020B0606020202030204" pitchFamily="34" charset="0"/>
                <a:cs typeface="Arial"/>
              </a:endParaRPr>
            </a:p>
          </p:txBody>
        </p:sp>
        <p:sp>
          <p:nvSpPr>
            <p:cNvPr id="25" name="object 3"/>
            <p:cNvSpPr txBox="1"/>
            <p:nvPr/>
          </p:nvSpPr>
          <p:spPr>
            <a:xfrm>
              <a:off x="300990" y="2759107"/>
              <a:ext cx="461010" cy="346762"/>
            </a:xfrm>
            <a:prstGeom prst="rect">
              <a:avLst/>
            </a:prstGeom>
            <a:grpFill/>
            <a:ln>
              <a:solidFill>
                <a:schemeClr val="accent1">
                  <a:lumMod val="75000"/>
                </a:schemeClr>
              </a:solidFill>
            </a:ln>
          </p:spPr>
          <p:txBody>
            <a:bodyPr vert="horz" wrap="square" lIns="0" tIns="66040" rIns="0" bIns="0" rtlCol="0">
              <a:spAutoFit/>
            </a:bodyPr>
            <a:lstStyle/>
            <a:p>
              <a:pPr marL="12700" marR="5080">
                <a:lnSpc>
                  <a:spcPts val="2470"/>
                </a:lnSpc>
                <a:spcBef>
                  <a:spcPts val="520"/>
                </a:spcBef>
              </a:pPr>
              <a:r>
                <a:rPr lang="pt-BR" sz="1400" b="1" spc="-5" dirty="0" smtClean="0">
                  <a:solidFill>
                    <a:schemeClr val="bg1"/>
                  </a:solidFill>
                  <a:latin typeface="Arial Narrow" panose="020B0606020202030204" pitchFamily="34" charset="0"/>
                  <a:cs typeface="Arial"/>
                </a:rPr>
                <a:t>2018</a:t>
              </a:r>
              <a:endParaRPr sz="1400" b="1" dirty="0">
                <a:solidFill>
                  <a:schemeClr val="bg1"/>
                </a:solidFill>
                <a:latin typeface="Arial Narrow" panose="020B0606020202030204" pitchFamily="34" charset="0"/>
                <a:cs typeface="Arial"/>
              </a:endParaRPr>
            </a:p>
          </p:txBody>
        </p:sp>
        <p:sp>
          <p:nvSpPr>
            <p:cNvPr id="26" name="object 3"/>
            <p:cNvSpPr txBox="1"/>
            <p:nvPr/>
          </p:nvSpPr>
          <p:spPr>
            <a:xfrm>
              <a:off x="281940" y="3670634"/>
              <a:ext cx="482800" cy="387286"/>
            </a:xfrm>
            <a:prstGeom prst="rect">
              <a:avLst/>
            </a:prstGeom>
            <a:grpFill/>
            <a:ln>
              <a:solidFill>
                <a:schemeClr val="accent1">
                  <a:lumMod val="75000"/>
                </a:schemeClr>
              </a:solidFill>
            </a:ln>
          </p:spPr>
          <p:txBody>
            <a:bodyPr vert="horz" wrap="square" lIns="0" tIns="66040" rIns="0" bIns="0" rtlCol="0">
              <a:spAutoFit/>
            </a:bodyPr>
            <a:lstStyle/>
            <a:p>
              <a:pPr marL="12700" marR="5080">
                <a:lnSpc>
                  <a:spcPts val="2470"/>
                </a:lnSpc>
                <a:spcBef>
                  <a:spcPts val="520"/>
                </a:spcBef>
              </a:pPr>
              <a:r>
                <a:rPr lang="pt-BR" sz="1400" b="1" spc="-5" dirty="0" smtClean="0">
                  <a:solidFill>
                    <a:schemeClr val="bg1"/>
                  </a:solidFill>
                  <a:latin typeface="Arial Narrow" panose="020B0606020202030204" pitchFamily="34" charset="0"/>
                  <a:cs typeface="Arial"/>
                </a:rPr>
                <a:t>2019</a:t>
              </a:r>
              <a:endParaRPr sz="1400" b="1" dirty="0">
                <a:solidFill>
                  <a:schemeClr val="bg1"/>
                </a:solidFill>
                <a:latin typeface="Arial Narrow" panose="020B0606020202030204" pitchFamily="34" charset="0"/>
                <a:cs typeface="Arial"/>
              </a:endParaRPr>
            </a:p>
          </p:txBody>
        </p:sp>
        <p:sp>
          <p:nvSpPr>
            <p:cNvPr id="28" name="object 3"/>
            <p:cNvSpPr txBox="1"/>
            <p:nvPr/>
          </p:nvSpPr>
          <p:spPr>
            <a:xfrm>
              <a:off x="838200" y="4273247"/>
              <a:ext cx="461010" cy="346762"/>
            </a:xfrm>
            <a:prstGeom prst="rect">
              <a:avLst/>
            </a:prstGeom>
            <a:grpFill/>
            <a:ln>
              <a:solidFill>
                <a:schemeClr val="accent1">
                  <a:lumMod val="75000"/>
                </a:schemeClr>
              </a:solidFill>
            </a:ln>
          </p:spPr>
          <p:txBody>
            <a:bodyPr vert="horz" wrap="square" lIns="0" tIns="66040" rIns="0" bIns="0" rtlCol="0">
              <a:spAutoFit/>
            </a:bodyPr>
            <a:lstStyle/>
            <a:p>
              <a:pPr marL="12700" marR="5080">
                <a:lnSpc>
                  <a:spcPts val="2470"/>
                </a:lnSpc>
                <a:spcBef>
                  <a:spcPts val="520"/>
                </a:spcBef>
              </a:pPr>
              <a:r>
                <a:rPr lang="pt-BR" sz="1400" b="1" spc="-5" dirty="0">
                  <a:solidFill>
                    <a:schemeClr val="bg1"/>
                  </a:solidFill>
                  <a:latin typeface="Arial Narrow" panose="020B0606020202030204" pitchFamily="34" charset="0"/>
                  <a:cs typeface="Arial"/>
                </a:rPr>
                <a:t>0</a:t>
              </a:r>
              <a:endParaRPr sz="1400" b="1" dirty="0">
                <a:solidFill>
                  <a:schemeClr val="bg1"/>
                </a:solidFill>
                <a:latin typeface="Arial Narrow" panose="020B0606020202030204" pitchFamily="34" charset="0"/>
                <a:cs typeface="Arial"/>
              </a:endParaRPr>
            </a:p>
          </p:txBody>
        </p:sp>
        <p:sp>
          <p:nvSpPr>
            <p:cNvPr id="29" name="object 3"/>
            <p:cNvSpPr txBox="1"/>
            <p:nvPr/>
          </p:nvSpPr>
          <p:spPr>
            <a:xfrm>
              <a:off x="2895600" y="4248150"/>
              <a:ext cx="1198245" cy="346762"/>
            </a:xfrm>
            <a:prstGeom prst="rect">
              <a:avLst/>
            </a:prstGeom>
            <a:grpFill/>
            <a:ln>
              <a:solidFill>
                <a:schemeClr val="accent1">
                  <a:lumMod val="75000"/>
                </a:schemeClr>
              </a:solidFill>
            </a:ln>
          </p:spPr>
          <p:txBody>
            <a:bodyPr vert="horz" wrap="square" lIns="0" tIns="66040" rIns="0" bIns="0" rtlCol="0">
              <a:spAutoFit/>
            </a:bodyPr>
            <a:lstStyle/>
            <a:p>
              <a:pPr marL="12700" marR="5080">
                <a:lnSpc>
                  <a:spcPts val="2470"/>
                </a:lnSpc>
                <a:spcBef>
                  <a:spcPts val="520"/>
                </a:spcBef>
              </a:pPr>
              <a:r>
                <a:rPr lang="pt-BR" sz="1400" b="1" spc="-5" dirty="0" smtClean="0">
                  <a:solidFill>
                    <a:schemeClr val="bg1"/>
                  </a:solidFill>
                  <a:latin typeface="Arial Narrow" panose="020B0606020202030204" pitchFamily="34" charset="0"/>
                  <a:cs typeface="Arial"/>
                </a:rPr>
                <a:t>1.000.000</a:t>
              </a:r>
              <a:endParaRPr sz="1400" b="1" dirty="0">
                <a:solidFill>
                  <a:schemeClr val="bg1"/>
                </a:solidFill>
                <a:latin typeface="Arial Narrow" panose="020B0606020202030204" pitchFamily="34" charset="0"/>
                <a:cs typeface="Arial"/>
              </a:endParaRPr>
            </a:p>
          </p:txBody>
        </p:sp>
        <p:sp>
          <p:nvSpPr>
            <p:cNvPr id="30" name="object 3"/>
            <p:cNvSpPr txBox="1"/>
            <p:nvPr/>
          </p:nvSpPr>
          <p:spPr>
            <a:xfrm>
              <a:off x="4821555" y="4248150"/>
              <a:ext cx="1198245" cy="346762"/>
            </a:xfrm>
            <a:prstGeom prst="rect">
              <a:avLst/>
            </a:prstGeom>
            <a:grpFill/>
            <a:ln>
              <a:solidFill>
                <a:schemeClr val="accent1">
                  <a:lumMod val="75000"/>
                </a:schemeClr>
              </a:solidFill>
            </a:ln>
          </p:spPr>
          <p:txBody>
            <a:bodyPr vert="horz" wrap="square" lIns="0" tIns="66040" rIns="0" bIns="0" rtlCol="0">
              <a:spAutoFit/>
            </a:bodyPr>
            <a:lstStyle/>
            <a:p>
              <a:pPr marL="12700" marR="5080">
                <a:lnSpc>
                  <a:spcPts val="2470"/>
                </a:lnSpc>
                <a:spcBef>
                  <a:spcPts val="520"/>
                </a:spcBef>
              </a:pPr>
              <a:r>
                <a:rPr lang="pt-BR" sz="1400" b="1" spc="-5" dirty="0">
                  <a:solidFill>
                    <a:schemeClr val="bg1"/>
                  </a:solidFill>
                  <a:latin typeface="Arial Narrow" panose="020B0606020202030204" pitchFamily="34" charset="0"/>
                  <a:cs typeface="Arial"/>
                </a:rPr>
                <a:t>2</a:t>
              </a:r>
              <a:r>
                <a:rPr lang="pt-BR" sz="1400" b="1" spc="-5" dirty="0" smtClean="0">
                  <a:solidFill>
                    <a:schemeClr val="bg1"/>
                  </a:solidFill>
                  <a:latin typeface="Arial Narrow" panose="020B0606020202030204" pitchFamily="34" charset="0"/>
                  <a:cs typeface="Arial"/>
                </a:rPr>
                <a:t>.000.000</a:t>
              </a:r>
              <a:endParaRPr sz="1400" b="1" dirty="0">
                <a:solidFill>
                  <a:schemeClr val="bg1"/>
                </a:solidFill>
                <a:latin typeface="Arial Narrow" panose="020B0606020202030204" pitchFamily="34" charset="0"/>
                <a:cs typeface="Arial"/>
              </a:endParaRPr>
            </a:p>
          </p:txBody>
        </p:sp>
        <p:sp>
          <p:nvSpPr>
            <p:cNvPr id="31" name="object 3"/>
            <p:cNvSpPr txBox="1"/>
            <p:nvPr/>
          </p:nvSpPr>
          <p:spPr>
            <a:xfrm>
              <a:off x="6934200" y="4282388"/>
              <a:ext cx="1198245" cy="346762"/>
            </a:xfrm>
            <a:prstGeom prst="rect">
              <a:avLst/>
            </a:prstGeom>
            <a:grpFill/>
            <a:ln>
              <a:solidFill>
                <a:schemeClr val="accent1">
                  <a:lumMod val="75000"/>
                </a:schemeClr>
              </a:solidFill>
            </a:ln>
          </p:spPr>
          <p:txBody>
            <a:bodyPr vert="horz" wrap="square" lIns="0" tIns="66040" rIns="0" bIns="0" rtlCol="0">
              <a:spAutoFit/>
            </a:bodyPr>
            <a:lstStyle/>
            <a:p>
              <a:pPr marL="12700" marR="5080">
                <a:lnSpc>
                  <a:spcPts val="2470"/>
                </a:lnSpc>
                <a:spcBef>
                  <a:spcPts val="520"/>
                </a:spcBef>
              </a:pPr>
              <a:r>
                <a:rPr lang="pt-BR" sz="1400" b="1" spc="-5" dirty="0">
                  <a:solidFill>
                    <a:schemeClr val="bg1"/>
                  </a:solidFill>
                  <a:latin typeface="Arial Narrow" panose="020B0606020202030204" pitchFamily="34" charset="0"/>
                  <a:cs typeface="Arial"/>
                </a:rPr>
                <a:t>3</a:t>
              </a:r>
              <a:r>
                <a:rPr lang="pt-BR" sz="1400" b="1" spc="-5" dirty="0" smtClean="0">
                  <a:solidFill>
                    <a:schemeClr val="bg1"/>
                  </a:solidFill>
                  <a:latin typeface="Arial Narrow" panose="020B0606020202030204" pitchFamily="34" charset="0"/>
                  <a:cs typeface="Arial"/>
                </a:rPr>
                <a:t>.000.000</a:t>
              </a:r>
              <a:endParaRPr sz="1400" b="1" dirty="0">
                <a:solidFill>
                  <a:schemeClr val="bg1"/>
                </a:solidFill>
                <a:latin typeface="Arial Narrow" panose="020B0606020202030204" pitchFamily="34" charset="0"/>
                <a:cs typeface="Arial"/>
              </a:endParaRPr>
            </a:p>
          </p:txBody>
        </p:sp>
      </p:grpSp>
      <p:pic>
        <p:nvPicPr>
          <p:cNvPr id="33" name="Imagem 3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6529" y="2643020"/>
            <a:ext cx="1097283" cy="731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00976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m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2050" y="627662"/>
            <a:ext cx="4171950" cy="4171950"/>
          </a:xfrm>
          <a:prstGeom prst="rect">
            <a:avLst/>
          </a:prstGeom>
        </p:spPr>
      </p:pic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24448" y="432082"/>
            <a:ext cx="135128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>
                <a:solidFill>
                  <a:srgbClr val="FFCC00"/>
                </a:solidFill>
              </a:rPr>
              <a:t>Números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1094695" y="1147605"/>
            <a:ext cx="688340" cy="21336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48895">
              <a:lnSpc>
                <a:spcPts val="1625"/>
              </a:lnSpc>
            </a:pPr>
            <a:r>
              <a:rPr sz="1400" b="1" spc="5" dirty="0">
                <a:solidFill>
                  <a:srgbClr val="FFFFFF"/>
                </a:solidFill>
                <a:latin typeface="Arial"/>
                <a:cs typeface="Arial"/>
              </a:rPr>
              <a:t>Mundo</a:t>
            </a:r>
            <a:endParaRPr sz="1400" dirty="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005963" y="3627635"/>
            <a:ext cx="3105785" cy="1072281"/>
          </a:xfrm>
          <a:prstGeom prst="rect">
            <a:avLst/>
          </a:prstGeom>
        </p:spPr>
        <p:txBody>
          <a:bodyPr vert="horz" wrap="square" lIns="0" tIns="22860" rIns="0" bIns="0" rtlCol="0">
            <a:spAutoFit/>
          </a:bodyPr>
          <a:lstStyle/>
          <a:p>
            <a:pPr marL="17780" marR="5080" algn="r">
              <a:lnSpc>
                <a:spcPts val="2020"/>
              </a:lnSpc>
              <a:spcBef>
                <a:spcPts val="180"/>
              </a:spcBef>
            </a:pPr>
            <a:r>
              <a:rPr sz="1700" b="1" dirty="0">
                <a:latin typeface="Arial"/>
                <a:cs typeface="Arial"/>
              </a:rPr>
              <a:t>1 </a:t>
            </a:r>
            <a:r>
              <a:rPr sz="1700" b="1" spc="-25" dirty="0">
                <a:latin typeface="Arial"/>
                <a:cs typeface="Arial"/>
              </a:rPr>
              <a:t>suicídio </a:t>
            </a:r>
            <a:r>
              <a:rPr sz="1700" b="1" spc="30" dirty="0">
                <a:latin typeface="Arial"/>
                <a:cs typeface="Arial"/>
              </a:rPr>
              <a:t>a </a:t>
            </a:r>
            <a:r>
              <a:rPr sz="1700" b="1" spc="15" dirty="0" err="1">
                <a:latin typeface="Arial"/>
                <a:cs typeface="Arial"/>
              </a:rPr>
              <a:t>cada</a:t>
            </a:r>
            <a:r>
              <a:rPr sz="1700" b="1" spc="15" dirty="0">
                <a:latin typeface="Arial"/>
                <a:cs typeface="Arial"/>
              </a:rPr>
              <a:t> </a:t>
            </a:r>
            <a:endParaRPr lang="pt-BR" sz="1700" b="1" spc="15" dirty="0" smtClean="0">
              <a:latin typeface="Arial"/>
              <a:cs typeface="Arial"/>
            </a:endParaRPr>
          </a:p>
          <a:p>
            <a:pPr marL="17780" marR="5080" algn="r">
              <a:lnSpc>
                <a:spcPts val="2020"/>
              </a:lnSpc>
              <a:spcBef>
                <a:spcPts val="180"/>
              </a:spcBef>
            </a:pPr>
            <a:r>
              <a:rPr sz="1700" b="1" spc="-5" dirty="0" smtClean="0">
                <a:latin typeface="Arial"/>
                <a:cs typeface="Arial"/>
              </a:rPr>
              <a:t>40  </a:t>
            </a:r>
            <a:r>
              <a:rPr sz="1700" b="1" spc="-20" dirty="0" err="1" smtClean="0">
                <a:latin typeface="Arial"/>
                <a:cs typeface="Arial"/>
              </a:rPr>
              <a:t>segundos</a:t>
            </a:r>
            <a:endParaRPr sz="1700" dirty="0">
              <a:latin typeface="Arial"/>
              <a:cs typeface="Arial"/>
            </a:endParaRPr>
          </a:p>
          <a:p>
            <a:pPr marL="12700" marR="116205" algn="r">
              <a:lnSpc>
                <a:spcPct val="100699"/>
              </a:lnSpc>
              <a:spcBef>
                <a:spcPts val="1775"/>
              </a:spcBef>
            </a:pPr>
            <a:r>
              <a:rPr sz="1800" b="1" spc="20" dirty="0">
                <a:latin typeface="Arial"/>
                <a:cs typeface="Arial"/>
              </a:rPr>
              <a:t>Cerca </a:t>
            </a:r>
            <a:r>
              <a:rPr sz="1800" b="1" spc="10" dirty="0">
                <a:latin typeface="Arial"/>
                <a:cs typeface="Arial"/>
              </a:rPr>
              <a:t>de </a:t>
            </a:r>
            <a:r>
              <a:rPr sz="1800" b="1" spc="-5" dirty="0">
                <a:latin typeface="Arial"/>
                <a:cs typeface="Arial"/>
              </a:rPr>
              <a:t>800.000  </a:t>
            </a:r>
            <a:r>
              <a:rPr sz="1800" b="1" spc="-5" dirty="0" err="1">
                <a:latin typeface="Arial"/>
                <a:cs typeface="Arial"/>
              </a:rPr>
              <a:t>por</a:t>
            </a:r>
            <a:r>
              <a:rPr sz="1800" b="1" spc="-5" dirty="0">
                <a:latin typeface="Arial"/>
                <a:cs typeface="Arial"/>
              </a:rPr>
              <a:t> </a:t>
            </a:r>
            <a:r>
              <a:rPr sz="1800" b="1" spc="-5" dirty="0" err="1" smtClean="0">
                <a:latin typeface="Arial"/>
                <a:cs typeface="Arial"/>
              </a:rPr>
              <a:t>ano</a:t>
            </a:r>
            <a:endParaRPr sz="1800" dirty="0">
              <a:latin typeface="Arial"/>
              <a:cs typeface="Arial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558523" y="942298"/>
            <a:ext cx="807720" cy="0"/>
          </a:xfrm>
          <a:custGeom>
            <a:avLst/>
            <a:gdLst/>
            <a:ahLst/>
            <a:cxnLst/>
            <a:rect l="l" t="t" r="r" b="b"/>
            <a:pathLst>
              <a:path w="807719">
                <a:moveTo>
                  <a:pt x="0" y="0"/>
                </a:moveTo>
                <a:lnTo>
                  <a:pt x="807298" y="0"/>
                </a:lnTo>
              </a:path>
            </a:pathLst>
          </a:custGeom>
          <a:ln w="35699">
            <a:solidFill>
              <a:schemeClr val="accent1">
                <a:lumMod val="75000"/>
              </a:schemeClr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1" name="Imagem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6054" y="4248150"/>
            <a:ext cx="1097283" cy="731522"/>
          </a:xfrm>
          <a:prstGeom prst="rect">
            <a:avLst/>
          </a:prstGeom>
        </p:spPr>
      </p:pic>
      <p:sp>
        <p:nvSpPr>
          <p:cNvPr id="10" name="object 3"/>
          <p:cNvSpPr txBox="1"/>
          <p:nvPr/>
        </p:nvSpPr>
        <p:spPr>
          <a:xfrm>
            <a:off x="2005963" y="823691"/>
            <a:ext cx="3105785" cy="2854628"/>
          </a:xfrm>
          <a:prstGeom prst="rect">
            <a:avLst/>
          </a:prstGeom>
        </p:spPr>
        <p:txBody>
          <a:bodyPr vert="horz" wrap="square" lIns="0" tIns="22860" rIns="0" bIns="0" rtlCol="0">
            <a:spAutoFit/>
          </a:bodyPr>
          <a:lstStyle/>
          <a:p>
            <a:pPr marL="12700" marR="5080" algn="r">
              <a:lnSpc>
                <a:spcPct val="114599"/>
              </a:lnSpc>
              <a:spcBef>
                <a:spcPts val="1350"/>
              </a:spcBef>
            </a:pPr>
            <a:r>
              <a:rPr sz="4000" b="1" spc="35" dirty="0" smtClean="0">
                <a:solidFill>
                  <a:srgbClr val="424242"/>
                </a:solidFill>
                <a:latin typeface="Arial"/>
                <a:cs typeface="Arial"/>
              </a:rPr>
              <a:t>Uma </a:t>
            </a:r>
            <a:r>
              <a:rPr sz="4000" b="1" spc="5" dirty="0">
                <a:solidFill>
                  <a:srgbClr val="424242"/>
                </a:solidFill>
                <a:latin typeface="Arial"/>
                <a:cs typeface="Arial"/>
              </a:rPr>
              <a:t>tentativa </a:t>
            </a:r>
            <a:r>
              <a:rPr sz="4000" b="1" spc="40" dirty="0">
                <a:solidFill>
                  <a:srgbClr val="424242"/>
                </a:solidFill>
                <a:latin typeface="Arial"/>
                <a:cs typeface="Arial"/>
              </a:rPr>
              <a:t>a</a:t>
            </a:r>
            <a:r>
              <a:rPr sz="4000" b="1" spc="-125" dirty="0">
                <a:solidFill>
                  <a:srgbClr val="424242"/>
                </a:solidFill>
                <a:latin typeface="Arial"/>
                <a:cs typeface="Arial"/>
              </a:rPr>
              <a:t> </a:t>
            </a:r>
            <a:r>
              <a:rPr sz="4000" b="1" spc="25" dirty="0">
                <a:solidFill>
                  <a:srgbClr val="424242"/>
                </a:solidFill>
                <a:latin typeface="Arial"/>
                <a:cs typeface="Arial"/>
              </a:rPr>
              <a:t>cada  </a:t>
            </a:r>
            <a:r>
              <a:rPr sz="4000" b="1" spc="-5" dirty="0">
                <a:solidFill>
                  <a:srgbClr val="FFCC00"/>
                </a:solidFill>
                <a:latin typeface="Arial"/>
                <a:cs typeface="Arial"/>
              </a:rPr>
              <a:t>15</a:t>
            </a:r>
            <a:r>
              <a:rPr sz="4000" b="1" spc="-10" dirty="0">
                <a:solidFill>
                  <a:srgbClr val="FFCC00"/>
                </a:solidFill>
                <a:latin typeface="Arial"/>
                <a:cs typeface="Arial"/>
              </a:rPr>
              <a:t> </a:t>
            </a:r>
            <a:r>
              <a:rPr sz="4000" b="1" spc="-25" dirty="0">
                <a:solidFill>
                  <a:srgbClr val="FFCC00"/>
                </a:solidFill>
                <a:latin typeface="Arial"/>
                <a:cs typeface="Arial"/>
              </a:rPr>
              <a:t>segundos</a:t>
            </a:r>
            <a:endParaRPr sz="4000" dirty="0">
              <a:solidFill>
                <a:srgbClr val="FFCC00"/>
              </a:solidFill>
              <a:latin typeface="Arial"/>
              <a:cs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2122</TotalTime>
  <Words>960</Words>
  <Application>Microsoft Office PowerPoint</Application>
  <PresentationFormat>Apresentação na tela (16:9)</PresentationFormat>
  <Paragraphs>167</Paragraphs>
  <Slides>32</Slides>
  <Notes>1</Notes>
  <HiddenSlides>0</HiddenSlides>
  <MMClips>0</MMClips>
  <ScaleCrop>false</ScaleCrop>
  <HeadingPairs>
    <vt:vector size="6" baseType="variant">
      <vt:variant>
        <vt:lpstr>Fontes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32</vt:i4>
      </vt:variant>
    </vt:vector>
  </HeadingPairs>
  <TitlesOfParts>
    <vt:vector size="39" baseType="lpstr">
      <vt:lpstr>Arial</vt:lpstr>
      <vt:lpstr>Arial Narrow</vt:lpstr>
      <vt:lpstr>Calibri</vt:lpstr>
      <vt:lpstr>Myriad</vt:lpstr>
      <vt:lpstr>Times New Roman</vt:lpstr>
      <vt:lpstr>Verdana</vt:lpstr>
      <vt:lpstr>Office Theme</vt:lpstr>
      <vt:lpstr>Apresentação do PowerPoint</vt:lpstr>
      <vt:lpstr>O CVV é um serviço  humanitário, filantrópico e  gratuito de apoio emocional  e prevenção do suicídio</vt:lpstr>
      <vt:lpstr>Pautado nos princípios  da escuta não diretiva  de Carl Rogers</vt:lpstr>
      <vt:lpstr>Apresentação do PowerPoint</vt:lpstr>
      <vt:lpstr>Apresentação do PowerPoint</vt:lpstr>
      <vt:lpstr>A relação de  ajuda proposta  pelo CVV</vt:lpstr>
      <vt:lpstr>Acordo de Cooperação Técnica  com Ministério da Saúde</vt:lpstr>
      <vt:lpstr>Apresentação do PowerPoint</vt:lpstr>
      <vt:lpstr>Números</vt:lpstr>
      <vt:lpstr>Apresentação do PowerPoint</vt:lpstr>
      <vt:lpstr>É uma campanha de conscientização sobre  a prevenção do suicídio, com o objetivo  direto de alertar a população a respeito da  realidade do suicídio no Brasil e no mundo e  suas formas de prevenção.</vt:lpstr>
      <vt:lpstr>Iniciado no Brasil pelo CVV, CFM (Conselho  Federal de Medicina) e ABP (Associação  Brasileira de Psiquiatria).</vt:lpstr>
      <vt:lpstr>Falar não agrava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Sinais</vt:lpstr>
      <vt:lpstr>Política Nacional de Prevenção da Automutilação e do Suicídio (PL 1902/2019 )</vt:lpstr>
      <vt:lpstr>Apresentação do PowerPoint</vt:lpstr>
      <vt:lpstr>Apresentação do PowerPoint</vt:lpstr>
      <vt:lpstr>Suicídio:  é possível  prevenir?</vt:lpstr>
      <vt:lpstr>O que cada um  pode fazer?</vt:lpstr>
      <vt:lpstr>Apresentação do PowerPoint</vt:lpstr>
      <vt:lpstr>Apresentação do PowerPoint</vt:lpstr>
      <vt:lpstr>Telefone  (Ligue 188)  Chat  E-mail  Presencialmente  cvv.org.br</vt:lpstr>
      <vt:lpstr>Como ser voluntário do CVV</vt:lpstr>
      <vt:lpstr>Apresentação do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PedroMageste</dc:creator>
  <cp:lastModifiedBy>Leila da Cruz Goncalves Heredia</cp:lastModifiedBy>
  <cp:revision>78</cp:revision>
  <cp:lastPrinted>2019-03-17T20:31:55Z</cp:lastPrinted>
  <dcterms:created xsi:type="dcterms:W3CDTF">2019-03-17T19:33:37Z</dcterms:created>
  <dcterms:modified xsi:type="dcterms:W3CDTF">2019-09-26T13:53:11Z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2018-11-27T00:00:00Z</vt:filetime>
  </property>
  <property fmtid="{D5CDD505-2E9C-101B-9397-08002B2CF9AE}" pid="3" name="Creator">
    <vt:lpwstr>Google</vt:lpwstr>
  </property>
  <property fmtid="{D5CDD505-2E9C-101B-9397-08002B2CF9AE}" pid="4" name="LastSaved">
    <vt:filetime>2019-03-17T00:00:00Z</vt:filetime>
  </property>
</Properties>
</file>