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5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57" r:id="rId3"/>
    <p:sldId id="258" r:id="rId4"/>
    <p:sldId id="259" r:id="rId5"/>
    <p:sldId id="260" r:id="rId6"/>
    <p:sldId id="275" r:id="rId7"/>
    <p:sldId id="284" r:id="rId8"/>
    <p:sldId id="280" r:id="rId9"/>
    <p:sldId id="266" r:id="rId10"/>
    <p:sldId id="310" r:id="rId11"/>
    <p:sldId id="264" r:id="rId12"/>
    <p:sldId id="265" r:id="rId13"/>
    <p:sldId id="305" r:id="rId14"/>
    <p:sldId id="313" r:id="rId15"/>
    <p:sldId id="314" r:id="rId16"/>
    <p:sldId id="315" r:id="rId17"/>
    <p:sldId id="316" r:id="rId18"/>
    <p:sldId id="317" r:id="rId19"/>
    <p:sldId id="318" r:id="rId20"/>
    <p:sldId id="309" r:id="rId21"/>
    <p:sldId id="311" r:id="rId22"/>
    <p:sldId id="301" r:id="rId23"/>
    <p:sldId id="299" r:id="rId24"/>
    <p:sldId id="295" r:id="rId25"/>
    <p:sldId id="289" r:id="rId26"/>
    <p:sldId id="272" r:id="rId27"/>
    <p:sldId id="319" r:id="rId28"/>
    <p:sldId id="294" r:id="rId29"/>
    <p:sldId id="312" r:id="rId30"/>
    <p:sldId id="303" r:id="rId31"/>
    <p:sldId id="308" r:id="rId32"/>
    <p:sldId id="279" r:id="rId33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4"/>
    <a:srgbClr val="FEF56C"/>
    <a:srgbClr val="E9CA11"/>
    <a:srgbClr val="EE967E"/>
    <a:srgbClr val="78ADBD"/>
    <a:srgbClr val="FFFFFF"/>
    <a:srgbClr val="765301"/>
    <a:srgbClr val="725602"/>
    <a:srgbClr val="4A5A74"/>
    <a:srgbClr val="997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24" y="74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A1BC-112B-4EF0-A2CE-2FB55928984C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4B22-BE7E-47C2-AA5C-83F82208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6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4B22-BE7E-47C2-AA5C-83F82208004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70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2D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2D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9881" y="1394113"/>
            <a:ext cx="3364865" cy="2613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662D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2D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848" y="584482"/>
            <a:ext cx="7790302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2D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6816" y="1046077"/>
            <a:ext cx="7170367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frienders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6666"/>
          <a:stretch/>
        </p:blipFill>
        <p:spPr>
          <a:xfrm>
            <a:off x="0" y="-11003"/>
            <a:ext cx="9144000" cy="52497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72200" y="4595331"/>
            <a:ext cx="12242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@cvvoficial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827392" y="0"/>
            <a:ext cx="330530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5400" b="1" spc="-5" dirty="0" smtClean="0">
                <a:latin typeface="Myriad"/>
                <a:cs typeface="Arial" panose="020B0604020202020204" pitchFamily="34" charset="0"/>
              </a:rPr>
              <a:t>Ligue</a:t>
            </a:r>
            <a:r>
              <a:rPr lang="pt-BR" sz="4800" b="1" spc="-5" dirty="0" smtClean="0">
                <a:latin typeface="Myriad"/>
                <a:cs typeface="Arial" panose="020B0604020202020204" pitchFamily="34" charset="0"/>
              </a:rPr>
              <a:t> 188</a:t>
            </a:r>
            <a:r>
              <a:rPr sz="4800" b="1" spc="-5" dirty="0" smtClean="0">
                <a:latin typeface="Myriad"/>
                <a:cs typeface="Arial" panose="020B0604020202020204" pitchFamily="34" charset="0"/>
              </a:rPr>
              <a:t> </a:t>
            </a:r>
            <a:endParaRPr sz="4800" dirty="0">
              <a:latin typeface="Myriad"/>
              <a:cs typeface="Arial" panose="020B060402020202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051367" y="742950"/>
            <a:ext cx="31104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Myriad"/>
                <a:cs typeface="Arial" panose="020B0604020202020204" pitchFamily="34" charset="0"/>
              </a:rPr>
              <a:t>o</a:t>
            </a:r>
            <a:r>
              <a:rPr lang="pt-BR" sz="2000" b="1" spc="-5" dirty="0" smtClean="0">
                <a:latin typeface="Myriad"/>
                <a:cs typeface="Arial" panose="020B0604020202020204" pitchFamily="34" charset="0"/>
              </a:rPr>
              <a:t>u </a:t>
            </a:r>
            <a:r>
              <a:rPr lang="pt-BR" sz="2400" b="1" spc="-5" dirty="0" smtClean="0">
                <a:latin typeface="Myriad"/>
                <a:cs typeface="Arial" panose="020B0604020202020204" pitchFamily="34" charset="0"/>
              </a:rPr>
              <a:t>acesse</a:t>
            </a:r>
            <a:r>
              <a:rPr lang="pt-BR" sz="2000" b="1" spc="-5" dirty="0" smtClean="0">
                <a:latin typeface="Myriad"/>
                <a:cs typeface="Arial" panose="020B0604020202020204" pitchFamily="34" charset="0"/>
              </a:rPr>
              <a:t> </a:t>
            </a:r>
            <a:r>
              <a:rPr lang="pt-BR" sz="2400" b="1" spc="-5" dirty="0" smtClean="0">
                <a:latin typeface="Myriad"/>
                <a:cs typeface="Arial" panose="020B0604020202020204" pitchFamily="34" charset="0"/>
              </a:rPr>
              <a:t>cvv.org.br</a:t>
            </a:r>
            <a:endParaRPr sz="2000" dirty="0">
              <a:latin typeface="Myriad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78" y="4287555"/>
            <a:ext cx="843821" cy="8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retangular 5"/>
          <p:cNvSpPr/>
          <p:nvPr/>
        </p:nvSpPr>
        <p:spPr>
          <a:xfrm>
            <a:off x="1601002" y="937711"/>
            <a:ext cx="1836204" cy="1512168"/>
          </a:xfrm>
          <a:prstGeom prst="wedgeRectCallout">
            <a:avLst/>
          </a:prstGeom>
          <a:solidFill>
            <a:srgbClr val="E9CA11"/>
          </a:solidFill>
          <a:ln>
            <a:solidFill>
              <a:srgbClr val="FFD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Texto explicativo retangular 17"/>
          <p:cNvSpPr/>
          <p:nvPr/>
        </p:nvSpPr>
        <p:spPr>
          <a:xfrm>
            <a:off x="3653230" y="937711"/>
            <a:ext cx="1836204" cy="1512168"/>
          </a:xfrm>
          <a:prstGeom prst="wedgeRectCallout">
            <a:avLst/>
          </a:prstGeom>
          <a:solidFill>
            <a:srgbClr val="FFD504"/>
          </a:solidFill>
          <a:ln>
            <a:solidFill>
              <a:srgbClr val="FFD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o explicativo retangular 18"/>
          <p:cNvSpPr/>
          <p:nvPr/>
        </p:nvSpPr>
        <p:spPr>
          <a:xfrm>
            <a:off x="5756297" y="937711"/>
            <a:ext cx="1836204" cy="1512168"/>
          </a:xfrm>
          <a:prstGeom prst="wedgeRectCallout">
            <a:avLst/>
          </a:prstGeom>
          <a:solidFill>
            <a:srgbClr val="FEF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CaixaDeTexto 19"/>
          <p:cNvSpPr txBox="1"/>
          <p:nvPr/>
        </p:nvSpPr>
        <p:spPr>
          <a:xfrm>
            <a:off x="1493658" y="853947"/>
            <a:ext cx="19435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Brasil: </a:t>
            </a:r>
          </a:p>
          <a:p>
            <a:pPr algn="ctr"/>
            <a:r>
              <a:rPr lang="pt-BR" sz="1500" dirty="0"/>
              <a:t>1 morte a cada 45 minutos</a:t>
            </a:r>
          </a:p>
          <a:p>
            <a:pPr algn="ctr"/>
            <a:r>
              <a:rPr lang="pt-BR" b="1" dirty="0"/>
              <a:t>32 mortes </a:t>
            </a:r>
          </a:p>
          <a:p>
            <a:pPr algn="ctr"/>
            <a:r>
              <a:rPr lang="pt-BR" b="1" dirty="0"/>
              <a:t>por dia </a:t>
            </a:r>
            <a:endParaRPr lang="pt-BR" b="1" dirty="0" smtClean="0"/>
          </a:p>
          <a:p>
            <a:pPr algn="ctr"/>
            <a:r>
              <a:rPr lang="pt-BR" b="1" dirty="0" smtClean="0"/>
              <a:t>12 mil/ano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091191" y="937711"/>
            <a:ext cx="1166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90% </a:t>
            </a:r>
            <a:r>
              <a:rPr lang="pt-BR" dirty="0"/>
              <a:t>dos suicídios podem </a:t>
            </a:r>
            <a:r>
              <a:rPr lang="pt-BR" b="1" dirty="0"/>
              <a:t>ser evitados</a:t>
            </a:r>
            <a:endParaRPr lang="pt-BR" sz="15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601002" y="2834850"/>
            <a:ext cx="599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pt-BR" altLang="pt-BR" dirty="0">
                <a:ea typeface="Calibri" pitchFamily="34" charset="0"/>
                <a:cs typeface="Arial" charset="0"/>
              </a:rPr>
              <a:t>6 </a:t>
            </a:r>
            <a:r>
              <a:rPr lang="pt-BR" altLang="pt-BR" dirty="0">
                <a:ea typeface="Calibri" pitchFamily="34" charset="0"/>
                <a:cs typeface="Arial" charset="0"/>
              </a:rPr>
              <a:t>a 10 pessoas próximas são </a:t>
            </a:r>
            <a:r>
              <a:rPr lang="pt-BR" altLang="pt-BR" b="1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impactadas por suicídio </a:t>
            </a:r>
            <a:r>
              <a:rPr lang="pt-BR" altLang="pt-BR" dirty="0">
                <a:ea typeface="Calibri" pitchFamily="34" charset="0"/>
                <a:cs typeface="Arial" charset="0"/>
              </a:rPr>
              <a:t>(sobreviventes)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601553" y="3676960"/>
            <a:ext cx="593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pt-PT" dirty="0"/>
              <a:t>Segundo </a:t>
            </a:r>
            <a:r>
              <a:rPr lang="pt-PT" dirty="0"/>
              <a:t>pesquisa da Unicamp, </a:t>
            </a:r>
            <a:r>
              <a:rPr lang="pt-PT" b="1" dirty="0">
                <a:solidFill>
                  <a:srgbClr val="002060"/>
                </a:solidFill>
              </a:rPr>
              <a:t>17% dos brasileiros </a:t>
            </a:r>
            <a:r>
              <a:rPr lang="pt-PT" dirty="0"/>
              <a:t>pensaram seriamente em cometer suicídio no decorrer de suas vidas.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716769" y="867233"/>
            <a:ext cx="16086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Mundo:</a:t>
            </a:r>
          </a:p>
          <a:p>
            <a:pPr algn="ctr"/>
            <a:r>
              <a:rPr lang="pt-BR" b="1" dirty="0"/>
              <a:t>1 morte a cada</a:t>
            </a:r>
          </a:p>
          <a:p>
            <a:pPr algn="ctr"/>
            <a:r>
              <a:rPr lang="pt-BR" b="1" dirty="0"/>
              <a:t> 40 segundos</a:t>
            </a:r>
          </a:p>
          <a:p>
            <a:pPr algn="ctr"/>
            <a:endParaRPr lang="pt-BR" sz="1500" dirty="0" smtClean="0"/>
          </a:p>
          <a:p>
            <a:pPr algn="ctr"/>
            <a:r>
              <a:rPr lang="pt-BR" sz="1500" dirty="0" smtClean="0"/>
              <a:t>800 </a:t>
            </a:r>
            <a:r>
              <a:rPr lang="pt-BR" sz="1500" dirty="0"/>
              <a:t>mil mortes por ano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19550"/>
            <a:ext cx="1297922" cy="865281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326656" y="227138"/>
            <a:ext cx="29127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200" b="1" kern="0" dirty="0" smtClean="0">
                <a:solidFill>
                  <a:srgbClr val="FFCC00"/>
                </a:solidFill>
              </a:rPr>
              <a:t>Números</a:t>
            </a:r>
            <a:endParaRPr lang="pt-BR" sz="3200" b="1" kern="0" dirty="0">
              <a:solidFill>
                <a:srgbClr val="FFCC00"/>
              </a:solidFill>
            </a:endParaRPr>
          </a:p>
        </p:txBody>
      </p:sp>
      <p:sp>
        <p:nvSpPr>
          <p:cNvPr id="21" name="object 9"/>
          <p:cNvSpPr/>
          <p:nvPr/>
        </p:nvSpPr>
        <p:spPr>
          <a:xfrm>
            <a:off x="558523" y="94229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70375"/>
          </a:xfrm>
          <a:custGeom>
            <a:avLst/>
            <a:gdLst/>
            <a:ahLst/>
            <a:cxnLst/>
            <a:rect l="l" t="t" r="r" b="b"/>
            <a:pathLst>
              <a:path w="9144000" h="4270375">
                <a:moveTo>
                  <a:pt x="9143981" y="4269991"/>
                </a:moveTo>
                <a:lnTo>
                  <a:pt x="0" y="4269991"/>
                </a:lnTo>
                <a:lnTo>
                  <a:pt x="0" y="0"/>
                </a:lnTo>
                <a:lnTo>
                  <a:pt x="9143981" y="0"/>
                </a:lnTo>
                <a:lnTo>
                  <a:pt x="9143981" y="426999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C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299" y="643847"/>
            <a:ext cx="198945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3479"/>
              </a:lnSpc>
            </a:pPr>
            <a:r>
              <a:rPr sz="3000" b="1" spc="15" dirty="0">
                <a:solidFill>
                  <a:schemeClr val="bg1"/>
                </a:solidFill>
                <a:latin typeface="Arial"/>
                <a:cs typeface="Arial"/>
              </a:rPr>
              <a:t>Setembro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299" y="1170747"/>
            <a:ext cx="173482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3479"/>
              </a:lnSpc>
            </a:pPr>
            <a:r>
              <a:rPr sz="3000" b="1" spc="-10" dirty="0">
                <a:solidFill>
                  <a:schemeClr val="bg1"/>
                </a:solidFill>
                <a:latin typeface="Arial"/>
                <a:cs typeface="Arial"/>
              </a:rPr>
              <a:t>Amarelo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7966" y="342131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2172" y="3505452"/>
            <a:ext cx="640368" cy="11430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45"/>
              </a:spcBef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  v  v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64794" y="692721"/>
            <a:ext cx="4245610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spc="-35" dirty="0">
                <a:solidFill>
                  <a:schemeClr val="accent1">
                    <a:lumMod val="75000"/>
                  </a:schemeClr>
                </a:solidFill>
              </a:rPr>
              <a:t>É </a:t>
            </a:r>
            <a:r>
              <a:rPr sz="1600" spc="5" dirty="0">
                <a:solidFill>
                  <a:schemeClr val="accent1">
                    <a:lumMod val="75000"/>
                  </a:schemeClr>
                </a:solidFill>
              </a:rPr>
              <a:t>uma campanha 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</a:rPr>
              <a:t>conscientização </a:t>
            </a:r>
            <a:r>
              <a:rPr sz="1600" spc="-10" dirty="0">
                <a:solidFill>
                  <a:schemeClr val="accent1">
                    <a:lumMod val="75000"/>
                  </a:schemeClr>
                </a:solidFill>
              </a:rPr>
              <a:t>sobre  </a:t>
            </a:r>
            <a:r>
              <a:rPr sz="1600" spc="25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sz="1600" spc="-5" dirty="0">
                <a:solidFill>
                  <a:schemeClr val="accent1">
                    <a:lumMod val="75000"/>
                  </a:schemeClr>
                </a:solidFill>
              </a:rPr>
              <a:t>prevenção do </a:t>
            </a:r>
            <a:r>
              <a:rPr sz="1600" spc="-20" dirty="0">
                <a:solidFill>
                  <a:schemeClr val="accent1">
                    <a:lumMod val="75000"/>
                  </a:schemeClr>
                </a:solidFill>
              </a:rPr>
              <a:t>suicídio, </a:t>
            </a:r>
            <a:r>
              <a:rPr sz="1600" b="0" spc="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 </a:t>
            </a:r>
            <a:r>
              <a:rPr sz="1600" b="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objetivo  </a:t>
            </a:r>
            <a:r>
              <a:rPr sz="1600" b="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direto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sz="1600" b="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alertar </a:t>
            </a:r>
            <a:r>
              <a:rPr sz="1600" b="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população </a:t>
            </a:r>
            <a:r>
              <a:rPr sz="1600" b="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respeito </a:t>
            </a:r>
            <a:r>
              <a:rPr sz="1600" b="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da  </a:t>
            </a:r>
            <a:r>
              <a:rPr sz="1600" b="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realidade </a:t>
            </a:r>
            <a:r>
              <a:rPr sz="1600" b="0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 </a:t>
            </a:r>
            <a:r>
              <a:rPr sz="1600" b="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suicídio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 </a:t>
            </a:r>
            <a:r>
              <a:rPr sz="1600" b="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Brasil </a:t>
            </a:r>
            <a:r>
              <a:rPr sz="1600" b="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 </a:t>
            </a:r>
            <a:r>
              <a:rPr sz="1600" b="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mundo </a:t>
            </a:r>
            <a:r>
              <a:rPr sz="1600" b="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 </a:t>
            </a:r>
            <a:r>
              <a:rPr sz="1600" b="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suas </a:t>
            </a:r>
            <a:r>
              <a:rPr sz="1600" b="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formas </a:t>
            </a:r>
            <a:r>
              <a:rPr sz="1600" b="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</a:t>
            </a:r>
            <a:r>
              <a:rPr sz="1600" b="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prevenção.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4794" y="2178618"/>
            <a:ext cx="4175125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Ocorre 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 </a:t>
            </a:r>
            <a:r>
              <a:rPr sz="16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mês 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 setembro, </a:t>
            </a:r>
            <a:r>
              <a:rPr sz="16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desde </a:t>
            </a:r>
            <a:r>
              <a:rPr sz="16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2015, 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por 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meio 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 identificação de </a:t>
            </a:r>
            <a:r>
              <a:rPr sz="16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locais </a:t>
            </a:r>
            <a:r>
              <a:rPr sz="1600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públicos </a:t>
            </a:r>
            <a:r>
              <a:rPr sz="160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particulares </a:t>
            </a:r>
            <a:r>
              <a:rPr sz="1600" spc="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 </a:t>
            </a:r>
            <a:r>
              <a:rPr sz="160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600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 </a:t>
            </a:r>
            <a:r>
              <a:rPr sz="16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amarela </a:t>
            </a:r>
            <a:r>
              <a:rPr sz="1600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ampla  </a:t>
            </a:r>
            <a:r>
              <a:rPr sz="16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divulgação 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informações.</a:t>
            </a:r>
          </a:p>
        </p:txBody>
      </p:sp>
      <p:sp>
        <p:nvSpPr>
          <p:cNvPr id="10" name="object 10"/>
          <p:cNvSpPr/>
          <p:nvPr/>
        </p:nvSpPr>
        <p:spPr>
          <a:xfrm>
            <a:off x="487574" y="4502765"/>
            <a:ext cx="1095197" cy="64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2345" y="4568675"/>
            <a:ext cx="3873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setembroamarelo.org.br </a:t>
            </a:r>
            <a:r>
              <a:rPr sz="1400" b="1" dirty="0">
                <a:latin typeface="Arial"/>
                <a:cs typeface="Arial"/>
              </a:rPr>
              <a:t>|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@setembroamarelo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41675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70375"/>
          </a:xfrm>
          <a:custGeom>
            <a:avLst/>
            <a:gdLst/>
            <a:ahLst/>
            <a:cxnLst/>
            <a:rect l="l" t="t" r="r" b="b"/>
            <a:pathLst>
              <a:path w="9144000" h="4270375">
                <a:moveTo>
                  <a:pt x="9143981" y="4269991"/>
                </a:moveTo>
                <a:lnTo>
                  <a:pt x="0" y="4269991"/>
                </a:lnTo>
                <a:lnTo>
                  <a:pt x="0" y="0"/>
                </a:lnTo>
                <a:lnTo>
                  <a:pt x="9143981" y="0"/>
                </a:lnTo>
                <a:lnTo>
                  <a:pt x="9143981" y="4269991"/>
                </a:lnTo>
                <a:close/>
              </a:path>
            </a:pathLst>
          </a:custGeom>
          <a:solidFill>
            <a:srgbClr val="FFFF00">
              <a:alpha val="3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299" y="713548"/>
            <a:ext cx="162941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3479"/>
              </a:lnSpc>
            </a:pPr>
            <a:r>
              <a:rPr sz="3000" b="1" spc="-10" dirty="0">
                <a:solidFill>
                  <a:schemeClr val="bg1"/>
                </a:solidFill>
                <a:latin typeface="Arial"/>
                <a:cs typeface="Arial"/>
              </a:rPr>
              <a:t>História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7966" y="3726117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3299" y="457778"/>
            <a:ext cx="7790302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0120" marR="5080">
              <a:lnSpc>
                <a:spcPct val="113300"/>
              </a:lnSpc>
              <a:spcBef>
                <a:spcPts val="100"/>
              </a:spcBef>
            </a:pPr>
            <a:r>
              <a:rPr sz="1600" b="0" spc="5" dirty="0">
                <a:solidFill>
                  <a:srgbClr val="424242"/>
                </a:solidFill>
                <a:latin typeface="Arial"/>
                <a:cs typeface="Arial"/>
              </a:rPr>
              <a:t>Iniciado </a:t>
            </a:r>
            <a:r>
              <a:rPr sz="1600" b="0" spc="10" dirty="0">
                <a:solidFill>
                  <a:srgbClr val="424242"/>
                </a:solidFill>
                <a:latin typeface="Arial"/>
                <a:cs typeface="Arial"/>
              </a:rPr>
              <a:t>no </a:t>
            </a:r>
            <a:r>
              <a:rPr sz="1600" b="0" spc="-5" dirty="0">
                <a:solidFill>
                  <a:srgbClr val="424242"/>
                </a:solidFill>
                <a:latin typeface="Arial"/>
                <a:cs typeface="Arial"/>
              </a:rPr>
              <a:t>Brasil </a:t>
            </a:r>
            <a:r>
              <a:rPr sz="1600" b="0" spc="10" dirty="0">
                <a:solidFill>
                  <a:srgbClr val="424242"/>
                </a:solidFill>
                <a:latin typeface="Arial"/>
                <a:cs typeface="Arial"/>
              </a:rPr>
              <a:t>pelo </a:t>
            </a:r>
            <a:r>
              <a:rPr sz="1600" spc="-30" dirty="0">
                <a:solidFill>
                  <a:srgbClr val="424242"/>
                </a:solidFill>
              </a:rPr>
              <a:t>CVV</a:t>
            </a:r>
            <a:r>
              <a:rPr sz="1600" b="0" spc="-30" dirty="0">
                <a:solidFill>
                  <a:srgbClr val="424242"/>
                </a:solidFill>
                <a:latin typeface="Arial"/>
                <a:cs typeface="Arial"/>
              </a:rPr>
              <a:t>, </a:t>
            </a:r>
            <a:r>
              <a:rPr sz="1600" b="0" spc="-5" dirty="0">
                <a:solidFill>
                  <a:srgbClr val="424242"/>
                </a:solidFill>
                <a:latin typeface="Arial"/>
                <a:cs typeface="Arial"/>
              </a:rPr>
              <a:t>CFM </a:t>
            </a:r>
            <a:r>
              <a:rPr sz="1600" b="0" spc="-20" dirty="0">
                <a:solidFill>
                  <a:srgbClr val="424242"/>
                </a:solidFill>
                <a:latin typeface="Arial"/>
                <a:cs typeface="Arial"/>
              </a:rPr>
              <a:t>(Conselho  Federal </a:t>
            </a:r>
            <a:r>
              <a:rPr sz="1600" b="0" spc="10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600" b="0" spc="-5" dirty="0">
                <a:solidFill>
                  <a:srgbClr val="424242"/>
                </a:solidFill>
                <a:latin typeface="Arial"/>
                <a:cs typeface="Arial"/>
              </a:rPr>
              <a:t>Medicina) </a:t>
            </a:r>
            <a:r>
              <a:rPr sz="1600" b="0" spc="-35" dirty="0">
                <a:solidFill>
                  <a:srgbClr val="424242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424242"/>
                </a:solidFill>
              </a:rPr>
              <a:t>ABP </a:t>
            </a:r>
            <a:r>
              <a:rPr sz="1600" b="0" spc="-10" dirty="0">
                <a:solidFill>
                  <a:srgbClr val="424242"/>
                </a:solidFill>
                <a:latin typeface="Arial"/>
                <a:cs typeface="Arial"/>
              </a:rPr>
              <a:t>(Associação  </a:t>
            </a:r>
            <a:r>
              <a:rPr sz="1600" b="0" spc="-15" dirty="0">
                <a:solidFill>
                  <a:srgbClr val="424242"/>
                </a:solidFill>
                <a:latin typeface="Arial"/>
                <a:cs typeface="Arial"/>
              </a:rPr>
              <a:t>Brasileira </a:t>
            </a:r>
            <a:r>
              <a:rPr sz="1600" b="0" spc="10" dirty="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600" b="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rgbClr val="424242"/>
                </a:solidFill>
                <a:latin typeface="Arial"/>
                <a:cs typeface="Arial"/>
              </a:rPr>
              <a:t>Psiquiatria).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4794" y="1689033"/>
            <a:ext cx="424497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Mundialmente, 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o </a:t>
            </a:r>
            <a:r>
              <a:rPr sz="1600" b="1" spc="-20" dirty="0">
                <a:solidFill>
                  <a:srgbClr val="424242"/>
                </a:solidFill>
                <a:latin typeface="Arial"/>
                <a:cs typeface="Arial"/>
              </a:rPr>
              <a:t>IASP </a:t>
            </a:r>
            <a:r>
              <a:rPr sz="1600" spc="85" dirty="0">
                <a:solidFill>
                  <a:srgbClr val="424242"/>
                </a:solidFill>
                <a:latin typeface="Arial"/>
                <a:cs typeface="Arial"/>
              </a:rPr>
              <a:t>-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Associação  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Internacional para </a:t>
            </a:r>
            <a:r>
              <a:rPr sz="1600" spc="-10" dirty="0">
                <a:solidFill>
                  <a:srgbClr val="424242"/>
                </a:solidFill>
                <a:latin typeface="Arial"/>
                <a:cs typeface="Arial"/>
              </a:rPr>
              <a:t>Prevenção </a:t>
            </a:r>
            <a:r>
              <a:rPr sz="1600" spc="40" dirty="0">
                <a:solidFill>
                  <a:srgbClr val="424242"/>
                </a:solidFill>
                <a:latin typeface="Arial"/>
                <a:cs typeface="Arial"/>
              </a:rPr>
              <a:t>do 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Suicídio  estimula </a:t>
            </a:r>
            <a:r>
              <a:rPr sz="1600" spc="-35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1600" spc="5" dirty="0">
                <a:solidFill>
                  <a:srgbClr val="424242"/>
                </a:solidFill>
                <a:latin typeface="Arial"/>
                <a:cs typeface="Arial"/>
              </a:rPr>
              <a:t>divulgação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da 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causa,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vinculado </a:t>
            </a:r>
            <a:r>
              <a:rPr sz="1600" spc="-10" dirty="0">
                <a:solidFill>
                  <a:srgbClr val="424242"/>
                </a:solidFill>
                <a:latin typeface="Arial"/>
                <a:cs typeface="Arial"/>
              </a:rPr>
              <a:t>ao  </a:t>
            </a:r>
            <a:r>
              <a:rPr sz="1600" spc="5" dirty="0">
                <a:solidFill>
                  <a:srgbClr val="424242"/>
                </a:solidFill>
                <a:latin typeface="Arial"/>
                <a:cs typeface="Arial"/>
              </a:rPr>
              <a:t>dia 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10 </a:t>
            </a:r>
            <a:r>
              <a:rPr sz="1600" spc="40" dirty="0">
                <a:solidFill>
                  <a:srgbClr val="424242"/>
                </a:solidFill>
                <a:latin typeface="Arial"/>
                <a:cs typeface="Arial"/>
              </a:rPr>
              <a:t>do </a:t>
            </a:r>
            <a:r>
              <a:rPr sz="1600" spc="5" dirty="0">
                <a:solidFill>
                  <a:srgbClr val="424242"/>
                </a:solidFill>
                <a:latin typeface="Arial"/>
                <a:cs typeface="Arial"/>
              </a:rPr>
              <a:t>mesmo 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mês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no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qual </a:t>
            </a:r>
            <a:r>
              <a:rPr sz="1600" spc="-20" dirty="0">
                <a:solidFill>
                  <a:srgbClr val="424242"/>
                </a:solidFill>
                <a:latin typeface="Arial"/>
                <a:cs typeface="Arial"/>
              </a:rPr>
              <a:t>se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comemora</a:t>
            </a:r>
            <a:r>
              <a:rPr sz="1600" spc="-10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o  </a:t>
            </a:r>
            <a:r>
              <a:rPr sz="1600" b="1" spc="5" dirty="0">
                <a:solidFill>
                  <a:srgbClr val="424242"/>
                </a:solidFill>
                <a:latin typeface="Arial"/>
                <a:cs typeface="Arial"/>
              </a:rPr>
              <a:t>Dia </a:t>
            </a:r>
            <a:r>
              <a:rPr sz="1600" b="1" spc="-5" dirty="0">
                <a:solidFill>
                  <a:srgbClr val="424242"/>
                </a:solidFill>
                <a:latin typeface="Arial"/>
                <a:cs typeface="Arial"/>
              </a:rPr>
              <a:t>Mundial </a:t>
            </a:r>
            <a:r>
              <a:rPr sz="1600" b="1" spc="10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600" b="1" spc="-5" dirty="0">
                <a:solidFill>
                  <a:srgbClr val="424242"/>
                </a:solidFill>
                <a:latin typeface="Arial"/>
                <a:cs typeface="Arial"/>
              </a:rPr>
              <a:t>Prevenção do</a:t>
            </a:r>
            <a:r>
              <a:rPr sz="1600" b="1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Arial"/>
                <a:cs typeface="Arial"/>
              </a:rPr>
              <a:t>Suicídio</a:t>
            </a:r>
            <a:r>
              <a:rPr sz="1600" spc="-15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574" y="4502765"/>
            <a:ext cx="1095197" cy="64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2345" y="4568675"/>
            <a:ext cx="3873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setembroamarelo.org.br </a:t>
            </a:r>
            <a:r>
              <a:rPr sz="1400" b="1" dirty="0">
                <a:latin typeface="Arial"/>
                <a:cs typeface="Arial"/>
              </a:rPr>
              <a:t>|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@setembroamarelo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41675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6581"/>
            <a:ext cx="5715000" cy="5715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448" y="432082"/>
            <a:ext cx="24473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 smtClean="0">
                <a:solidFill>
                  <a:schemeClr val="tx1"/>
                </a:solidFill>
              </a:rPr>
              <a:t>Falar não agrava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1255275"/>
            <a:ext cx="1295400" cy="20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400" b="1" spc="5" dirty="0" smtClean="0">
                <a:solidFill>
                  <a:srgbClr val="FFFFFF"/>
                </a:solidFill>
                <a:latin typeface="Arial"/>
                <a:cs typeface="Arial"/>
              </a:rPr>
              <a:t>Como falar?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186" y="1825209"/>
            <a:ext cx="6720496" cy="26648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600" dirty="0" smtClean="0"/>
              <a:t>Não descrever</a:t>
            </a:r>
          </a:p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600" dirty="0" smtClean="0"/>
              <a:t>Não romantizar</a:t>
            </a:r>
          </a:p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600" dirty="0" smtClean="0"/>
              <a:t>Não divulgar métodos, local, detalhes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Evitar </a:t>
            </a:r>
            <a:r>
              <a:rPr lang="pt-BR" sz="1600" dirty="0"/>
              <a:t>retratar </a:t>
            </a:r>
            <a:r>
              <a:rPr lang="pt-BR" sz="1600" dirty="0" smtClean="0"/>
              <a:t>como resposta </a:t>
            </a:r>
            <a:r>
              <a:rPr lang="pt-BR" sz="1600" dirty="0"/>
              <a:t>aceitável às </a:t>
            </a:r>
            <a:r>
              <a:rPr lang="pt-BR" sz="1600" dirty="0" smtClean="0"/>
              <a:t>adversidades</a:t>
            </a:r>
          </a:p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600" dirty="0" smtClean="0"/>
              <a:t>Evitar </a:t>
            </a:r>
            <a:r>
              <a:rPr lang="pt-BR" sz="1600" dirty="0"/>
              <a:t>títulos sensacionalistas;</a:t>
            </a:r>
            <a:br>
              <a:rPr lang="pt-BR" sz="1600" dirty="0"/>
            </a:br>
            <a:r>
              <a:rPr lang="pt-BR" sz="1600" dirty="0" smtClean="0"/>
              <a:t>Evitar </a:t>
            </a:r>
            <a:r>
              <a:rPr lang="pt-BR" sz="1600" dirty="0"/>
              <a:t>gráficos e fotografias prejudiciais</a:t>
            </a:r>
            <a:r>
              <a:rPr lang="pt-BR" sz="1600" dirty="0" smtClean="0"/>
              <a:t>;</a:t>
            </a:r>
          </a:p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600" dirty="0" smtClean="0"/>
              <a:t>Não compartilhar imagens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Evitar linguagem </a:t>
            </a:r>
            <a:r>
              <a:rPr lang="pt-BR" sz="1600" dirty="0" err="1"/>
              <a:t>estigmatizante</a:t>
            </a:r>
            <a:r>
              <a:rPr lang="pt-BR" sz="1600" dirty="0"/>
              <a:t>;</a:t>
            </a:r>
            <a:br>
              <a:rPr lang="pt-BR" sz="1600" dirty="0"/>
            </a:br>
            <a:r>
              <a:rPr lang="pt-BR" sz="1600" dirty="0" smtClean="0"/>
              <a:t>Não </a:t>
            </a:r>
            <a:r>
              <a:rPr lang="pt-BR" sz="1600" dirty="0"/>
              <a:t>compartilhar o conteúdo de </a:t>
            </a:r>
            <a:r>
              <a:rPr lang="pt-BR" sz="1600" dirty="0" smtClean="0"/>
              <a:t>cartas;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Apresentar </a:t>
            </a:r>
            <a:r>
              <a:rPr lang="pt-BR" sz="1600" dirty="0"/>
              <a:t>recursos </a:t>
            </a:r>
            <a:r>
              <a:rPr lang="pt-BR" sz="1600" dirty="0" smtClean="0"/>
              <a:t>como telefone </a:t>
            </a:r>
            <a:r>
              <a:rPr lang="pt-BR" sz="1600" dirty="0"/>
              <a:t>de linhas de </a:t>
            </a:r>
            <a:r>
              <a:rPr lang="pt-BR" sz="1600" dirty="0" smtClean="0"/>
              <a:t>ajuda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23" y="94229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558523" y="4566146"/>
            <a:ext cx="884216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marR="5080">
              <a:lnSpc>
                <a:spcPts val="2020"/>
              </a:lnSpc>
              <a:spcBef>
                <a:spcPts val="180"/>
              </a:spcBef>
            </a:pPr>
            <a:r>
              <a:rPr lang="pt-BR" sz="1100" dirty="0" smtClean="0"/>
              <a:t>Fonte: OMS</a:t>
            </a:r>
            <a:endParaRPr lang="pt-BR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433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48" y="4095750"/>
            <a:ext cx="1097283" cy="7315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79" y="169291"/>
            <a:ext cx="3089352" cy="21145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43" y="169291"/>
            <a:ext cx="2819400" cy="2114550"/>
          </a:xfrm>
          <a:prstGeom prst="rect">
            <a:avLst/>
          </a:prstGeom>
        </p:spPr>
      </p:pic>
      <p:pic>
        <p:nvPicPr>
          <p:cNvPr id="1026" name="Picture 2" descr="Imag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" y="2262938"/>
            <a:ext cx="2146841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2"/>
          <p:cNvSpPr txBox="1">
            <a:spLocks/>
          </p:cNvSpPr>
          <p:nvPr/>
        </p:nvSpPr>
        <p:spPr>
          <a:xfrm>
            <a:off x="310184" y="147078"/>
            <a:ext cx="24473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kern="0" dirty="0" smtClean="0">
                <a:solidFill>
                  <a:schemeClr val="tx1"/>
                </a:solidFill>
              </a:rPr>
              <a:t>Falar não agrava</a:t>
            </a:r>
            <a:endParaRPr lang="pt-BR" kern="0" dirty="0">
              <a:solidFill>
                <a:schemeClr val="tx1"/>
              </a:solidFill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4648200" y="335375"/>
            <a:ext cx="2447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kern="0" dirty="0" smtClean="0">
                <a:solidFill>
                  <a:schemeClr val="bg1"/>
                </a:solidFill>
              </a:rPr>
              <a:t>Avaí</a:t>
            </a:r>
            <a:endParaRPr lang="pt-BR" kern="0" dirty="0">
              <a:solidFill>
                <a:schemeClr val="bg1"/>
              </a:solidFill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255340" y="2350121"/>
            <a:ext cx="2447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kern="0" dirty="0" smtClean="0">
                <a:solidFill>
                  <a:schemeClr val="bg1"/>
                </a:solidFill>
              </a:rPr>
              <a:t>Ceará SC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3" y="2462278"/>
            <a:ext cx="3433406" cy="25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6228523" y="3257550"/>
            <a:ext cx="2447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kern="0" dirty="0" smtClean="0">
                <a:solidFill>
                  <a:schemeClr val="bg1"/>
                </a:solidFill>
              </a:rPr>
              <a:t>Santos FC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656635"/>
            <a:ext cx="1097283" cy="7315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9" y="2965565"/>
            <a:ext cx="1585913" cy="21145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70" y="234680"/>
            <a:ext cx="4144913" cy="2579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34" y="2965564"/>
            <a:ext cx="2113665" cy="21136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40" y="2928938"/>
            <a:ext cx="2867054" cy="21502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9" y="234680"/>
            <a:ext cx="3826390" cy="25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95750"/>
            <a:ext cx="1097283" cy="7315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50"/>
            <a:ext cx="6449932" cy="42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19550"/>
            <a:ext cx="1097283" cy="7315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"/>
            <a:ext cx="7010400" cy="46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528695" y="1306064"/>
            <a:ext cx="86409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5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pt-BR" sz="49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74890" y="501245"/>
            <a:ext cx="292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FFC000"/>
                </a:solidFill>
              </a:rPr>
              <a:t>Como</a:t>
            </a:r>
            <a:endParaRPr lang="pt-BR" sz="7200" dirty="0">
              <a:solidFill>
                <a:srgbClr val="FFC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465454" y="262727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endParaRPr lang="pt-B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3350"/>
            <a:ext cx="4967668" cy="4967668"/>
          </a:xfrm>
          <a:prstGeom prst="rect">
            <a:avLst/>
          </a:prstGeom>
        </p:spPr>
      </p:pic>
      <p:pic>
        <p:nvPicPr>
          <p:cNvPr id="3074" name="Picture 2" descr="https://www.brasilfashionnews.com.br/wp-content/uploads/2019/09/320dabb7af9766db26dc982162808aae-800x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43" y="157249"/>
            <a:ext cx="3497792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188 DAS QUEBR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43" y="2495550"/>
            <a:ext cx="3597659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1" y="4367071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648" y="454942"/>
            <a:ext cx="4100829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t-BR" spc="-50" dirty="0" smtClean="0">
                <a:solidFill>
                  <a:srgbClr val="FFCC00"/>
                </a:solidFill>
              </a:rPr>
              <a:t>O </a:t>
            </a:r>
            <a:r>
              <a:rPr spc="-50" dirty="0" smtClean="0">
                <a:solidFill>
                  <a:srgbClr val="FFCC00"/>
                </a:solidFill>
              </a:rPr>
              <a:t>CVV </a:t>
            </a:r>
            <a:r>
              <a:rPr spc="40" dirty="0">
                <a:solidFill>
                  <a:srgbClr val="FFCC00"/>
                </a:solidFill>
              </a:rPr>
              <a:t>é </a:t>
            </a:r>
            <a:r>
              <a:rPr spc="-5" dirty="0">
                <a:solidFill>
                  <a:srgbClr val="FFCC00"/>
                </a:solidFill>
              </a:rPr>
              <a:t>um </a:t>
            </a:r>
            <a:r>
              <a:rPr spc="-20" dirty="0">
                <a:solidFill>
                  <a:srgbClr val="FFCC00"/>
                </a:solidFill>
              </a:rPr>
              <a:t>serviço  </a:t>
            </a:r>
            <a:r>
              <a:rPr spc="-10" dirty="0">
                <a:solidFill>
                  <a:srgbClr val="FFCC00"/>
                </a:solidFill>
              </a:rPr>
              <a:t>humanitário, </a:t>
            </a:r>
            <a:r>
              <a:rPr spc="-5" dirty="0">
                <a:solidFill>
                  <a:srgbClr val="FFCC00"/>
                </a:solidFill>
              </a:rPr>
              <a:t>filantrópico </a:t>
            </a:r>
            <a:r>
              <a:rPr spc="40" dirty="0">
                <a:solidFill>
                  <a:srgbClr val="FFCC00"/>
                </a:solidFill>
              </a:rPr>
              <a:t>e  </a:t>
            </a:r>
            <a:r>
              <a:rPr dirty="0">
                <a:solidFill>
                  <a:srgbClr val="FFCC00"/>
                </a:solidFill>
              </a:rPr>
              <a:t>gratuito </a:t>
            </a:r>
            <a:r>
              <a:rPr spc="15" dirty="0">
                <a:solidFill>
                  <a:srgbClr val="FFCC00"/>
                </a:solidFill>
              </a:rPr>
              <a:t>de </a:t>
            </a:r>
            <a:r>
              <a:rPr spc="-5" dirty="0">
                <a:solidFill>
                  <a:srgbClr val="FFCC00"/>
                </a:solidFill>
              </a:rPr>
              <a:t>apoio emocional  </a:t>
            </a:r>
            <a:r>
              <a:rPr spc="40" dirty="0">
                <a:solidFill>
                  <a:srgbClr val="FFCC00"/>
                </a:solidFill>
              </a:rPr>
              <a:t>e </a:t>
            </a:r>
            <a:r>
              <a:rPr dirty="0">
                <a:solidFill>
                  <a:srgbClr val="FFCC00"/>
                </a:solidFill>
              </a:rPr>
              <a:t>prevenção </a:t>
            </a:r>
            <a:r>
              <a:rPr spc="-5" dirty="0">
                <a:solidFill>
                  <a:srgbClr val="FFCC00"/>
                </a:solidFill>
              </a:rPr>
              <a:t>do</a:t>
            </a:r>
            <a:r>
              <a:rPr spc="-90" dirty="0">
                <a:solidFill>
                  <a:srgbClr val="FFCC00"/>
                </a:solidFill>
              </a:rPr>
              <a:t> </a:t>
            </a:r>
            <a:r>
              <a:rPr spc="-30" dirty="0">
                <a:solidFill>
                  <a:srgbClr val="FFCC00"/>
                </a:solidFill>
              </a:rPr>
              <a:t>suicídio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648" y="3124723"/>
            <a:ext cx="2371152" cy="1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Existe </a:t>
            </a:r>
            <a:r>
              <a:rPr sz="1200" dirty="0">
                <a:latin typeface="Arial"/>
                <a:cs typeface="Arial"/>
              </a:rPr>
              <a:t>desde </a:t>
            </a:r>
            <a:r>
              <a:rPr sz="1400" b="1" spc="-5" dirty="0">
                <a:latin typeface="Arial"/>
                <a:cs typeface="Arial"/>
              </a:rPr>
              <a:t>1962</a:t>
            </a:r>
            <a:r>
              <a:rPr sz="1200" spc="-5" dirty="0">
                <a:latin typeface="Arial"/>
                <a:cs typeface="Arial"/>
              </a:rPr>
              <a:t>. </a:t>
            </a:r>
            <a:endParaRPr lang="pt-BR" sz="1200" spc="-5" dirty="0" smtClean="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sz="1200" spc="-15" dirty="0" err="1" smtClean="0">
                <a:latin typeface="Arial"/>
                <a:cs typeface="Arial"/>
              </a:rPr>
              <a:t>Foi</a:t>
            </a:r>
            <a:r>
              <a:rPr sz="1200" spc="-15" dirty="0" smtClean="0">
                <a:latin typeface="Arial"/>
                <a:cs typeface="Arial"/>
              </a:rPr>
              <a:t>  </a:t>
            </a:r>
            <a:r>
              <a:rPr sz="1200" spc="10" dirty="0">
                <a:latin typeface="Arial"/>
                <a:cs typeface="Arial"/>
              </a:rPr>
              <a:t>fundado </a:t>
            </a:r>
            <a:r>
              <a:rPr sz="1200" spc="-5" dirty="0">
                <a:latin typeface="Arial"/>
                <a:cs typeface="Arial"/>
              </a:rPr>
              <a:t>em </a:t>
            </a:r>
            <a:r>
              <a:rPr sz="1200" spc="-20" dirty="0">
                <a:latin typeface="Arial"/>
                <a:cs typeface="Arial"/>
              </a:rPr>
              <a:t>SP. </a:t>
            </a:r>
            <a:r>
              <a:rPr sz="1200" spc="-5" dirty="0">
                <a:latin typeface="Arial"/>
                <a:cs typeface="Arial"/>
              </a:rPr>
              <a:t>Hoje </a:t>
            </a:r>
            <a:r>
              <a:rPr sz="1200" spc="10" dirty="0">
                <a:latin typeface="Arial"/>
                <a:cs typeface="Arial"/>
              </a:rPr>
              <a:t>conta  </a:t>
            </a:r>
            <a:r>
              <a:rPr sz="1200" spc="25" dirty="0">
                <a:latin typeface="Arial"/>
                <a:cs typeface="Arial"/>
              </a:rPr>
              <a:t>com </a:t>
            </a:r>
            <a:r>
              <a:rPr lang="pt-BR" sz="1200" dirty="0" smtClean="0">
                <a:latin typeface="Arial"/>
                <a:cs typeface="Arial"/>
              </a:rPr>
              <a:t>mais de </a:t>
            </a:r>
            <a:r>
              <a:rPr lang="pt-BR" sz="1400" b="1" dirty="0" smtClean="0">
                <a:latin typeface="Arial"/>
                <a:cs typeface="Arial"/>
              </a:rPr>
              <a:t>100</a:t>
            </a:r>
            <a:r>
              <a:rPr lang="pt-BR" sz="1200" dirty="0" smtClean="0">
                <a:latin typeface="Arial"/>
                <a:cs typeface="Arial"/>
              </a:rPr>
              <a:t> </a:t>
            </a:r>
            <a:r>
              <a:rPr sz="1200" spc="15" dirty="0" err="1" smtClean="0">
                <a:latin typeface="Arial"/>
                <a:cs typeface="Arial"/>
              </a:rPr>
              <a:t>postos</a:t>
            </a:r>
            <a:r>
              <a:rPr sz="1200" spc="15" dirty="0" smtClean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  </a:t>
            </a:r>
            <a:r>
              <a:rPr lang="pt-BR" sz="1200" spc="-5" dirty="0" smtClean="0">
                <a:latin typeface="Arial"/>
                <a:cs typeface="Arial"/>
              </a:rPr>
              <a:t>cerca de </a:t>
            </a:r>
            <a:r>
              <a:rPr lang="pt-BR" sz="1400" b="1" spc="-5" dirty="0" smtClean="0">
                <a:latin typeface="Arial"/>
                <a:cs typeface="Arial"/>
              </a:rPr>
              <a:t>3 mil </a:t>
            </a:r>
            <a:r>
              <a:rPr sz="1200" spc="5" dirty="0" err="1" smtClean="0">
                <a:latin typeface="Arial"/>
                <a:cs typeface="Arial"/>
              </a:rPr>
              <a:t>voluntários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344" y="3124723"/>
            <a:ext cx="209296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É </a:t>
            </a:r>
            <a:r>
              <a:rPr sz="1200" spc="5" dirty="0">
                <a:latin typeface="Arial"/>
                <a:cs typeface="Arial"/>
              </a:rPr>
              <a:t>um serviço </a:t>
            </a:r>
            <a:r>
              <a:rPr sz="1200" spc="10" dirty="0">
                <a:latin typeface="Arial"/>
                <a:cs typeface="Arial"/>
              </a:rPr>
              <a:t>reconhecido  </a:t>
            </a:r>
            <a:r>
              <a:rPr sz="1200" dirty="0">
                <a:latin typeface="Arial"/>
                <a:cs typeface="Arial"/>
              </a:rPr>
              <a:t>desde </a:t>
            </a:r>
            <a:r>
              <a:rPr sz="1200" spc="-5" dirty="0">
                <a:latin typeface="Arial"/>
                <a:cs typeface="Arial"/>
              </a:rPr>
              <a:t>1973 </a:t>
            </a:r>
            <a:r>
              <a:rPr sz="1200" spc="20" dirty="0">
                <a:latin typeface="Arial"/>
                <a:cs typeface="Arial"/>
              </a:rPr>
              <a:t>como </a:t>
            </a:r>
            <a:r>
              <a:rPr sz="1200" spc="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utilidade  </a:t>
            </a:r>
            <a:r>
              <a:rPr sz="1200" spc="10" dirty="0">
                <a:latin typeface="Arial"/>
                <a:cs typeface="Arial"/>
              </a:rPr>
              <a:t>pública </a:t>
            </a:r>
            <a:r>
              <a:rPr sz="1200" spc="-5" dirty="0">
                <a:latin typeface="Arial"/>
                <a:cs typeface="Arial"/>
              </a:rPr>
              <a:t>em </a:t>
            </a:r>
            <a:r>
              <a:rPr sz="1200" spc="10" dirty="0">
                <a:latin typeface="Arial"/>
                <a:cs typeface="Arial"/>
              </a:rPr>
              <a:t>todas </a:t>
            </a:r>
            <a:r>
              <a:rPr sz="1200" spc="-15" dirty="0">
                <a:latin typeface="Arial"/>
                <a:cs typeface="Arial"/>
              </a:rPr>
              <a:t>as esferas  </a:t>
            </a:r>
            <a:r>
              <a:rPr sz="1200" spc="-5" dirty="0">
                <a:latin typeface="Arial"/>
                <a:cs typeface="Arial"/>
              </a:rPr>
              <a:t>(municipal, estadual </a:t>
            </a:r>
            <a:r>
              <a:rPr sz="1200" spc="-25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federal).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348" y="2777170"/>
            <a:ext cx="760095" cy="213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História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0346" y="2777170"/>
            <a:ext cx="852169" cy="213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Utilidade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4538" y="454942"/>
            <a:ext cx="1537304" cy="5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64538" y="1480620"/>
            <a:ext cx="2614930" cy="2841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sz="1200" spc="-70" dirty="0">
                <a:latin typeface="Arial"/>
                <a:cs typeface="Arial"/>
              </a:rPr>
              <a:t>É </a:t>
            </a:r>
            <a:r>
              <a:rPr sz="1200" spc="5" dirty="0">
                <a:latin typeface="Arial"/>
                <a:cs typeface="Arial"/>
              </a:rPr>
              <a:t>associado </a:t>
            </a:r>
            <a:r>
              <a:rPr sz="1200" spc="-5" dirty="0">
                <a:latin typeface="Arial"/>
                <a:cs typeface="Arial"/>
              </a:rPr>
              <a:t>ao Befrienders  </a:t>
            </a:r>
            <a:r>
              <a:rPr sz="1200" spc="5" dirty="0">
                <a:latin typeface="Arial"/>
                <a:cs typeface="Arial"/>
              </a:rPr>
              <a:t>Worldwide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www.befrienders.org</a:t>
            </a:r>
            <a:r>
              <a:rPr sz="1200" spc="-5" dirty="0">
                <a:latin typeface="Arial"/>
                <a:cs typeface="Arial"/>
              </a:rPr>
              <a:t>),  </a:t>
            </a:r>
            <a:r>
              <a:rPr sz="1200" dirty="0">
                <a:latin typeface="Arial"/>
                <a:cs typeface="Arial"/>
              </a:rPr>
              <a:t>entidade que congrega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5" dirty="0">
                <a:latin typeface="Arial"/>
                <a:cs typeface="Arial"/>
              </a:rPr>
              <a:t>instituições  </a:t>
            </a:r>
            <a:r>
              <a:rPr sz="1200" spc="-5" dirty="0">
                <a:latin typeface="Arial"/>
                <a:cs typeface="Arial"/>
              </a:rPr>
              <a:t>congêneres </a:t>
            </a:r>
            <a:r>
              <a:rPr sz="1200" spc="5" dirty="0">
                <a:latin typeface="Arial"/>
                <a:cs typeface="Arial"/>
              </a:rPr>
              <a:t>de </a:t>
            </a:r>
            <a:r>
              <a:rPr sz="1200" spc="25" dirty="0">
                <a:latin typeface="Arial"/>
                <a:cs typeface="Arial"/>
              </a:rPr>
              <a:t>todo </a:t>
            </a:r>
            <a:r>
              <a:rPr sz="1200" spc="20" dirty="0">
                <a:latin typeface="Arial"/>
                <a:cs typeface="Arial"/>
              </a:rPr>
              <a:t>o </a:t>
            </a:r>
            <a:r>
              <a:rPr sz="1200" spc="10" dirty="0" err="1" smtClean="0">
                <a:latin typeface="Arial"/>
                <a:cs typeface="Arial"/>
              </a:rPr>
              <a:t>mundo</a:t>
            </a:r>
            <a:endParaRPr lang="pt-BR" sz="1200" spc="10" dirty="0" smtClean="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  <a:spcBef>
                <a:spcPts val="100"/>
              </a:spcBef>
            </a:pPr>
            <a:endParaRPr lang="pt-BR" sz="1200" spc="10" dirty="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349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centros de apoio 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</a:p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países. Visa aliviar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sofrimento e, assim, reduzir o número de mortes por suicídio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9938" y="1199162"/>
            <a:ext cx="1177925" cy="2133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Associações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63" y="4322167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73"/>
            <a:ext cx="9145092" cy="51441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15662" y="1625363"/>
            <a:ext cx="86409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50" dirty="0"/>
              <a:t>o</a:t>
            </a:r>
            <a:endParaRPr lang="pt-BR" sz="495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48024" y="2568456"/>
            <a:ext cx="2396471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5" b="1" dirty="0">
                <a:solidFill>
                  <a:srgbClr val="FFD504"/>
                </a:solidFill>
              </a:rPr>
              <a:t>vida</a:t>
            </a:r>
            <a:endParaRPr lang="pt-BR" sz="8625" b="1" dirty="0">
              <a:solidFill>
                <a:srgbClr val="FFD50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51924" y="824410"/>
            <a:ext cx="302685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450" b="1" dirty="0">
                <a:solidFill>
                  <a:schemeClr val="bg1"/>
                </a:solidFill>
              </a:rPr>
              <a:t>CVV</a:t>
            </a:r>
            <a:endParaRPr lang="pt-BR" sz="1245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9601" y="2152179"/>
            <a:ext cx="380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6">
                    <a:lumMod val="50000"/>
                  </a:schemeClr>
                </a:solidFill>
              </a:rPr>
              <a:t>valoriza</a:t>
            </a:r>
            <a:endParaRPr lang="pt-BR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38200" y="872271"/>
            <a:ext cx="292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C00000"/>
                </a:solidFill>
              </a:rPr>
              <a:t>Como</a:t>
            </a:r>
            <a:endParaRPr lang="pt-BR" sz="7200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294989" y="2901930"/>
            <a:ext cx="1298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C000"/>
                </a:solidFill>
              </a:rPr>
              <a:t>a</a:t>
            </a:r>
            <a:endParaRPr lang="pt-BR" sz="4400" dirty="0">
              <a:solidFill>
                <a:srgbClr val="FFC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092845" y="1439701"/>
            <a:ext cx="864096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925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pt-BR" sz="14925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2481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57626" cy="5143501"/>
          </a:xfrm>
          <a:prstGeom prst="rect">
            <a:avLst/>
          </a:prstGeom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488931" y="1665973"/>
            <a:ext cx="2024441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C</a:t>
            </a:r>
            <a:r>
              <a:rPr lang="pt-BR" sz="2400" dirty="0">
                <a:solidFill>
                  <a:schemeClr val="bg1"/>
                </a:solidFill>
              </a:rPr>
              <a:t>ompreensão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Texto Explicativo Retangular 13"/>
          <p:cNvSpPr/>
          <p:nvPr/>
        </p:nvSpPr>
        <p:spPr>
          <a:xfrm>
            <a:off x="5297115" y="1041563"/>
            <a:ext cx="3019831" cy="661440"/>
          </a:xfrm>
          <a:prstGeom prst="wedgeRectCallout">
            <a:avLst>
              <a:gd name="adj1" fmla="val -95101"/>
              <a:gd name="adj2" fmla="val -18814"/>
            </a:avLst>
          </a:prstGeom>
          <a:noFill/>
          <a:ln>
            <a:solidFill>
              <a:srgbClr val="E9C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Creio que o outro é capaz de tomar suas próprias decisões</a:t>
            </a:r>
          </a:p>
          <a:p>
            <a:pPr>
              <a:defRPr/>
            </a:pPr>
            <a:endParaRPr lang="pt-BR" sz="12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o Explicativo Retangular 14"/>
          <p:cNvSpPr/>
          <p:nvPr/>
        </p:nvSpPr>
        <p:spPr>
          <a:xfrm>
            <a:off x="4684281" y="2609223"/>
            <a:ext cx="3632665" cy="565549"/>
          </a:xfrm>
          <a:prstGeom prst="wedgeRectCallout">
            <a:avLst>
              <a:gd name="adj1" fmla="val -94269"/>
              <a:gd name="adj2" fmla="val -23159"/>
            </a:avLst>
          </a:prstGeom>
          <a:noFill/>
          <a:ln>
            <a:solidFill>
              <a:srgbClr val="E9C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Admito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seu comportamento, o que não implica em concordar ou aprovar.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32226" y="173043"/>
            <a:ext cx="635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D504"/>
                </a:solidFill>
              </a:rPr>
              <a:t>A relação </a:t>
            </a:r>
            <a:r>
              <a:rPr lang="pt-BR" sz="3200" b="1" dirty="0" smtClean="0">
                <a:solidFill>
                  <a:srgbClr val="FFD504"/>
                </a:solidFill>
              </a:rPr>
              <a:t>de ajuda no CVV</a:t>
            </a:r>
            <a:endParaRPr lang="pt-BR" sz="3200" b="1" dirty="0">
              <a:solidFill>
                <a:srgbClr val="FFD50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53477" y="874887"/>
            <a:ext cx="1437096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C</a:t>
            </a:r>
            <a:r>
              <a:rPr lang="pt-BR" sz="2400" dirty="0">
                <a:solidFill>
                  <a:schemeClr val="bg1"/>
                </a:solidFill>
              </a:rPr>
              <a:t>onfiança</a:t>
            </a:r>
          </a:p>
          <a:p>
            <a:pPr>
              <a:lnSpc>
                <a:spcPct val="150000"/>
              </a:lnSpc>
              <a:defRPr/>
            </a:pPr>
            <a:endParaRPr lang="pt-BR" sz="2400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35104" y="2363352"/>
            <a:ext cx="1437096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R</a:t>
            </a:r>
            <a:r>
              <a:rPr lang="pt-BR" sz="2400" dirty="0">
                <a:solidFill>
                  <a:schemeClr val="bg1"/>
                </a:solidFill>
              </a:rPr>
              <a:t>espeito</a:t>
            </a: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pt-BR" sz="24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45998" y="3095746"/>
            <a:ext cx="1437096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chemeClr val="bg1"/>
                </a:solidFill>
              </a:rPr>
              <a:t>A</a:t>
            </a:r>
            <a:r>
              <a:rPr lang="pt-BR" sz="2400" dirty="0">
                <a:solidFill>
                  <a:schemeClr val="bg1"/>
                </a:solidFill>
              </a:rPr>
              <a:t>ceitação</a:t>
            </a: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pt-BR" sz="2400" dirty="0"/>
          </a:p>
        </p:txBody>
      </p:sp>
      <p:sp>
        <p:nvSpPr>
          <p:cNvPr id="2" name="Texto Explicativo Retangular 1"/>
          <p:cNvSpPr/>
          <p:nvPr/>
        </p:nvSpPr>
        <p:spPr>
          <a:xfrm flipH="1">
            <a:off x="3883026" y="1915345"/>
            <a:ext cx="4433920" cy="512068"/>
          </a:xfrm>
          <a:prstGeom prst="wedgeRectCallout">
            <a:avLst>
              <a:gd name="adj1" fmla="val 60950"/>
              <a:gd name="adj2" fmla="val -23502"/>
            </a:avLst>
          </a:prstGeom>
          <a:noFill/>
          <a:ln>
            <a:solidFill>
              <a:srgbClr val="E9C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Considero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seus sentimentos e pensamentos.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Não mensuro o sofrimento do outro a partir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mim</a:t>
            </a:r>
            <a:endParaRPr lang="pt-BR" sz="1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o Explicativo Retangular 12"/>
          <p:cNvSpPr/>
          <p:nvPr/>
        </p:nvSpPr>
        <p:spPr>
          <a:xfrm flipH="1">
            <a:off x="4446732" y="3339391"/>
            <a:ext cx="3870214" cy="625064"/>
          </a:xfrm>
          <a:prstGeom prst="wedgeRectCallout">
            <a:avLst>
              <a:gd name="adj1" fmla="val 92397"/>
              <a:gd name="adj2" fmla="val -29082"/>
            </a:avLst>
          </a:prstGeom>
          <a:noFill/>
          <a:ln>
            <a:solidFill>
              <a:srgbClr val="E9C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Percebo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 que não está explícito em sua comunicação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Busco </a:t>
            </a:r>
            <a:r>
              <a:rPr lang="pt-BR" sz="1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observá-lo pelo olhar </a:t>
            </a:r>
            <a:r>
              <a:rPr lang="pt-BR" sz="1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dele</a:t>
            </a:r>
            <a:endParaRPr lang="pt-BR" sz="1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35" y="4197834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08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39881" y="1356905"/>
            <a:ext cx="6856319" cy="485568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61210">
              <a:lnSpc>
                <a:spcPts val="2020"/>
              </a:lnSpc>
              <a:spcBef>
                <a:spcPts val="180"/>
              </a:spcBef>
            </a:pPr>
            <a:r>
              <a:rPr lang="pt-BR" dirty="0" smtClean="0">
                <a:solidFill>
                  <a:srgbClr val="FFCC00"/>
                </a:solidFill>
              </a:rPr>
              <a:t>Muitas vezes difíceis de serem percebidos e confundidos com sinais da própria idade</a:t>
            </a:r>
            <a:endParaRPr spc="-15" dirty="0">
              <a:solidFill>
                <a:srgbClr val="FFCC00"/>
              </a:solidFill>
            </a:endParaRP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Diminuição do </a:t>
            </a:r>
            <a:r>
              <a:rPr lang="pt-BR" sz="1400" spc="-25" dirty="0" smtClean="0">
                <a:solidFill>
                  <a:schemeClr val="bg1"/>
                </a:solidFill>
              </a:rPr>
              <a:t>rendimento escolar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Queixas </a:t>
            </a:r>
            <a:r>
              <a:rPr lang="pt-BR" sz="1400" spc="-25" dirty="0" smtClean="0">
                <a:solidFill>
                  <a:schemeClr val="bg1"/>
                </a:solidFill>
              </a:rPr>
              <a:t>físicas</a:t>
            </a:r>
            <a:r>
              <a:rPr lang="pt-BR" sz="1400" b="0" spc="-25" dirty="0" smtClean="0">
                <a:solidFill>
                  <a:schemeClr val="bg1"/>
                </a:solidFill>
              </a:rPr>
              <a:t> (dores cabeça, estômago...) 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Faltas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Agressividade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Mudanças bruscas de </a:t>
            </a:r>
            <a:r>
              <a:rPr lang="pt-BR" sz="1400" spc="-25" dirty="0" smtClean="0">
                <a:solidFill>
                  <a:schemeClr val="bg1"/>
                </a:solidFill>
              </a:rPr>
              <a:t>comportamento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Alterações do </a:t>
            </a:r>
            <a:r>
              <a:rPr lang="pt-BR" sz="1400" spc="-25" dirty="0" smtClean="0">
                <a:solidFill>
                  <a:schemeClr val="bg1"/>
                </a:solidFill>
              </a:rPr>
              <a:t>apetite e do sono </a:t>
            </a:r>
          </a:p>
          <a:p>
            <a:pPr marL="12700" marR="495300">
              <a:spcBef>
                <a:spcPts val="1705"/>
              </a:spcBef>
            </a:pPr>
            <a:r>
              <a:rPr lang="pt-BR" sz="1400" spc="-25" dirty="0" smtClean="0">
                <a:solidFill>
                  <a:srgbClr val="FFCC00"/>
                </a:solidFill>
              </a:rPr>
              <a:t>|</a:t>
            </a:r>
            <a:r>
              <a:rPr lang="pt-BR" sz="1400" spc="-25" dirty="0" smtClean="0">
                <a:solidFill>
                  <a:srgbClr val="CC0066"/>
                </a:solidFill>
              </a:rPr>
              <a:t> </a:t>
            </a:r>
            <a:r>
              <a:rPr lang="pt-BR" sz="1400" b="0" spc="-25" dirty="0" smtClean="0">
                <a:solidFill>
                  <a:schemeClr val="bg1"/>
                </a:solidFill>
              </a:rPr>
              <a:t>Sinais de depressão (isolamento, uso de álcool e drogas, não sair com amigos...)</a:t>
            </a:r>
          </a:p>
          <a:p>
            <a:pPr marL="12700" marR="495300">
              <a:lnSpc>
                <a:spcPct val="114599"/>
              </a:lnSpc>
              <a:spcBef>
                <a:spcPts val="1705"/>
              </a:spcBef>
            </a:pPr>
            <a:endParaRPr lang="pt-BR" sz="2400" spc="-25" dirty="0">
              <a:solidFill>
                <a:srgbClr val="424242"/>
              </a:solidFill>
            </a:endParaRPr>
          </a:p>
          <a:p>
            <a:pPr marL="12700" marR="495300">
              <a:lnSpc>
                <a:spcPct val="114599"/>
              </a:lnSpc>
              <a:spcBef>
                <a:spcPts val="1705"/>
              </a:spcBef>
            </a:pP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448" y="432082"/>
            <a:ext cx="1351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 smtClean="0">
                <a:solidFill>
                  <a:srgbClr val="FFCC00"/>
                </a:solidFill>
              </a:rPr>
              <a:t>Sinais</a:t>
            </a:r>
            <a:endParaRPr dirty="0">
              <a:solidFill>
                <a:srgbClr val="FFCC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523" y="94229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rgbClr val="662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860148" y="1151720"/>
            <a:ext cx="2264052" cy="20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400" b="1" spc="-20" dirty="0" smtClean="0">
                <a:solidFill>
                  <a:srgbClr val="FFFFFF"/>
                </a:solidFill>
                <a:latin typeface="Arial"/>
                <a:cs typeface="Arial"/>
              </a:rPr>
              <a:t>DICAS ESPECIALISTAS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848" y="399701"/>
            <a:ext cx="3666552" cy="151579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lang="pt-BR" spc="5" dirty="0" smtClean="0">
                <a:solidFill>
                  <a:srgbClr val="FFCC66"/>
                </a:solidFill>
              </a:rPr>
              <a:t>Política Nacional de Prevenção da Automutilação e do Suicídio (</a:t>
            </a:r>
            <a:r>
              <a:rPr lang="pt-BR" spc="-10" dirty="0">
                <a:solidFill>
                  <a:srgbClr val="FFCC66"/>
                </a:solidFill>
              </a:rPr>
              <a:t>PL 1902/2019 </a:t>
            </a:r>
            <a:r>
              <a:rPr lang="pt-BR" spc="5" dirty="0" smtClean="0">
                <a:solidFill>
                  <a:srgbClr val="FFCC66"/>
                </a:solidFill>
              </a:rPr>
              <a:t>)</a:t>
            </a:r>
            <a:endParaRPr spc="-45" dirty="0">
              <a:solidFill>
                <a:srgbClr val="FFCC66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0923" y="2242053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3882" y="452211"/>
            <a:ext cx="3382645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 </a:t>
            </a:r>
            <a:r>
              <a:rPr lang="pt-BR" sz="1600" b="1" spc="-1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Atuação conjunta </a:t>
            </a:r>
            <a:r>
              <a:rPr lang="pt-BR" sz="1600" spc="-10" dirty="0" smtClean="0">
                <a:latin typeface="Arial"/>
                <a:cs typeface="Arial"/>
              </a:rPr>
              <a:t>União, Estados e Municípios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3936" y="1044718"/>
            <a:ext cx="3690722" cy="25205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38735">
              <a:lnSpc>
                <a:spcPct val="101600"/>
              </a:lnSpc>
              <a:spcBef>
                <a:spcPts val="7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 </a:t>
            </a:r>
            <a:r>
              <a:rPr lang="pt-BR" sz="16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Assistência psicológica</a:t>
            </a:r>
            <a:r>
              <a:rPr lang="pt-BR" sz="16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600" spc="-5" dirty="0" smtClean="0">
                <a:latin typeface="Arial"/>
                <a:cs typeface="Arial"/>
              </a:rPr>
              <a:t>a vítimas e familiares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endParaRPr lang="pt-BR" sz="1600" b="1" spc="-95" dirty="0" smtClean="0">
              <a:solidFill>
                <a:srgbClr val="662D89"/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sz="1600" b="1" spc="-9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 </a:t>
            </a:r>
            <a:r>
              <a:rPr lang="pt-BR" sz="1600" b="1" spc="-1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Hospitais e escolas </a:t>
            </a:r>
            <a:r>
              <a:rPr lang="pt-BR" sz="1600" spc="-15" dirty="0" smtClean="0">
                <a:solidFill>
                  <a:srgbClr val="424242"/>
                </a:solidFill>
                <a:latin typeface="Arial"/>
                <a:cs typeface="Arial"/>
              </a:rPr>
              <a:t>devem ter profissionais treinados para fazerem notificação de forma sigilosa </a:t>
            </a:r>
            <a:endParaRPr lang="pt-BR" sz="1600" b="1" spc="-10" dirty="0" smtClean="0">
              <a:solidFill>
                <a:srgbClr val="CC0066"/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endParaRPr lang="pt-BR" sz="1600" b="1" spc="-10" dirty="0">
              <a:solidFill>
                <a:srgbClr val="CC0066"/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lang="pt-BR"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lang="pt-BR" sz="1600" b="1" spc="-9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pt-BR" sz="1600" spc="-95" dirty="0" smtClean="0">
                <a:latin typeface="Arial"/>
                <a:cs typeface="Arial"/>
              </a:rPr>
              <a:t>Em caso de </a:t>
            </a:r>
            <a:r>
              <a:rPr lang="pt-BR" sz="1600" b="1" spc="-9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crianças e adolescentes, </a:t>
            </a:r>
            <a:r>
              <a:rPr lang="pt-BR" sz="1600" spc="-10" dirty="0" smtClean="0">
                <a:latin typeface="Arial"/>
                <a:cs typeface="Arial"/>
              </a:rPr>
              <a:t>notificação será ao </a:t>
            </a:r>
            <a:r>
              <a:rPr lang="pt-BR" sz="1600" b="1" spc="-1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Conselho Tutelar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endParaRPr sz="1600" dirty="0">
              <a:solidFill>
                <a:srgbClr val="CC0066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848" y="2422660"/>
            <a:ext cx="3514152" cy="22852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lang="pt-BR" sz="2400" b="1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Força de lei</a:t>
            </a:r>
          </a:p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lang="pt-BR" sz="2400" b="1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Portaria 1271/2014 prevê notificação tentativa de suicídio e suicídio. Nada sobre automutilação</a:t>
            </a:r>
            <a:endParaRPr sz="24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553936" y="3634921"/>
            <a:ext cx="3382645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 </a:t>
            </a:r>
            <a:r>
              <a:rPr lang="pt-BR" sz="1600" b="1" spc="-1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Plano de Saúde </a:t>
            </a:r>
            <a:r>
              <a:rPr lang="pt-BR" sz="1600" spc="-10" dirty="0" smtClean="0">
                <a:latin typeface="Arial"/>
                <a:cs typeface="Arial"/>
              </a:rPr>
              <a:t>atendimento casos de automutilação e tentativa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533883" y="4339265"/>
            <a:ext cx="3382645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pt-BR" sz="1600" spc="-10" dirty="0" smtClean="0">
                <a:latin typeface="Arial"/>
                <a:cs typeface="Arial"/>
              </a:rPr>
              <a:t>Divulgação de temas relacionados à </a:t>
            </a:r>
            <a:r>
              <a:rPr lang="pt-BR" sz="1600" b="1" spc="-1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saúde mental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38" y="4339265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92093"/>
            <a:ext cx="6156959" cy="36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43350"/>
            <a:ext cx="1097283" cy="73152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2879" y="8420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E9CA11"/>
                </a:solidFill>
              </a:rPr>
              <a:t>Prevenção em rede</a:t>
            </a:r>
            <a:endParaRPr lang="pt-BR" sz="3600" b="1" dirty="0">
              <a:solidFill>
                <a:srgbClr val="E9C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panorama PÃ´r do sol mar lago agua costa reflexÃ£o cÃ©u roxa nascer do sol calma azul tarde manhÃ£ CÃ¢none laranja horizonte atmosfera verÃ£o EUA crepÃºsculo Minnesota ExposiÃ§Ã£o longa Ã¢ngulo amplo nuvem alvorecer Unidos Estados AmÃ©rica oceano reservatÃ³rio Eos Canoneos dia Estados Unidos da America Mn Loch Papel de parede do computador Afterglow CÃ©u vermelho na manhÃ£ Canoneosrebelt3 Casslake Landof10000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2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esultado de imagem para ceu e mar unidos lara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Resultado de imagem para ceu e mar unidos laran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6" descr="Resultado de imagem para ceu e mar unidos laran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8" descr="Resultado de imagem para ceu e mar unidos laranj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object 4"/>
          <p:cNvSpPr txBox="1"/>
          <p:nvPr/>
        </p:nvSpPr>
        <p:spPr>
          <a:xfrm>
            <a:off x="765175" y="1047750"/>
            <a:ext cx="1825625" cy="21336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Complexo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765175" y="1657350"/>
            <a:ext cx="1825625" cy="20518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Multifatorial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749133" y="2330982"/>
            <a:ext cx="1825625" cy="20518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6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Prevenível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  <p:sp>
        <p:nvSpPr>
          <p:cNvPr id="15" name="object 4"/>
          <p:cNvSpPr txBox="1"/>
          <p:nvPr/>
        </p:nvSpPr>
        <p:spPr>
          <a:xfrm>
            <a:off x="765174" y="2932406"/>
            <a:ext cx="1825625" cy="21336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Ambivalente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0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848" y="584482"/>
            <a:ext cx="1471295" cy="114390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pc="-45" dirty="0">
                <a:solidFill>
                  <a:srgbClr val="FFCC66"/>
                </a:solidFill>
              </a:rPr>
              <a:t>Suicídio:  </a:t>
            </a:r>
            <a:r>
              <a:rPr spc="40" dirty="0">
                <a:solidFill>
                  <a:srgbClr val="FFCC66"/>
                </a:solidFill>
              </a:rPr>
              <a:t>é</a:t>
            </a:r>
            <a:r>
              <a:rPr spc="-90" dirty="0">
                <a:solidFill>
                  <a:srgbClr val="FFCC66"/>
                </a:solidFill>
              </a:rPr>
              <a:t> </a:t>
            </a:r>
            <a:r>
              <a:rPr spc="-35" dirty="0">
                <a:solidFill>
                  <a:srgbClr val="FFCC66"/>
                </a:solidFill>
              </a:rPr>
              <a:t>possível  </a:t>
            </a:r>
            <a:r>
              <a:rPr spc="-30" dirty="0">
                <a:solidFill>
                  <a:srgbClr val="FFCC66"/>
                </a:solidFill>
              </a:rPr>
              <a:t>prevenir?</a:t>
            </a:r>
          </a:p>
        </p:txBody>
      </p:sp>
      <p:sp>
        <p:nvSpPr>
          <p:cNvPr id="3" name="object 3"/>
          <p:cNvSpPr/>
          <p:nvPr/>
        </p:nvSpPr>
        <p:spPr>
          <a:xfrm>
            <a:off x="710923" y="1879771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0923" y="2419350"/>
            <a:ext cx="3667125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b="1" spc="-95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OMS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estima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sz="1600" spc="25" dirty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suicídio </a:t>
            </a:r>
            <a:r>
              <a:rPr sz="1600" b="1" dirty="0">
                <a:solidFill>
                  <a:schemeClr val="bg1"/>
                </a:solidFill>
                <a:latin typeface="Arial"/>
                <a:cs typeface="Arial"/>
              </a:rPr>
              <a:t>pode 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ser  </a:t>
            </a:r>
            <a:r>
              <a:rPr sz="1600" b="1" spc="-15" dirty="0">
                <a:solidFill>
                  <a:schemeClr val="bg1"/>
                </a:solidFill>
                <a:latin typeface="Arial"/>
                <a:cs typeface="Arial"/>
              </a:rPr>
              <a:t>prevenido </a:t>
            </a:r>
            <a:r>
              <a:rPr sz="1600" b="1" spc="25" dirty="0">
                <a:solidFill>
                  <a:schemeClr val="bg1"/>
                </a:solidFill>
                <a:latin typeface="Arial"/>
                <a:cs typeface="Arial"/>
              </a:rPr>
              <a:t>em </a:t>
            </a:r>
            <a:r>
              <a:rPr sz="1600" b="1" spc="55" dirty="0">
                <a:solidFill>
                  <a:schemeClr val="bg1"/>
                </a:solidFill>
                <a:latin typeface="Arial"/>
                <a:cs typeface="Arial"/>
              </a:rPr>
              <a:t>90% </a:t>
            </a:r>
            <a:r>
              <a:rPr sz="1600" b="1" spc="-15" dirty="0">
                <a:solidFill>
                  <a:schemeClr val="bg1"/>
                </a:solidFill>
                <a:latin typeface="Arial"/>
                <a:cs typeface="Arial"/>
              </a:rPr>
              <a:t>dos</a:t>
            </a:r>
            <a:r>
              <a:rPr sz="160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casos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923" y="3218240"/>
            <a:ext cx="387286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b="1" spc="-95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Em </a:t>
            </a:r>
            <a:r>
              <a:rPr sz="1600" b="1" spc="55" dirty="0">
                <a:solidFill>
                  <a:schemeClr val="bg1"/>
                </a:solidFill>
                <a:latin typeface="Arial"/>
                <a:cs typeface="Arial"/>
              </a:rPr>
              <a:t>80% </a:t>
            </a:r>
            <a:r>
              <a:rPr sz="1600" b="1" spc="-15" dirty="0">
                <a:solidFill>
                  <a:schemeClr val="bg1"/>
                </a:solidFill>
                <a:latin typeface="Arial"/>
                <a:cs typeface="Arial"/>
              </a:rPr>
              <a:t>dos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casos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as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pessoas  </a:t>
            </a:r>
            <a:r>
              <a:rPr sz="1600" b="1" dirty="0">
                <a:solidFill>
                  <a:schemeClr val="bg1"/>
                </a:solidFill>
                <a:latin typeface="Arial"/>
                <a:cs typeface="Arial"/>
              </a:rPr>
              <a:t>comunicam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estão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desistindo de 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viver  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e,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alguma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forma,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pedem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chemeClr val="bg1"/>
                </a:solidFill>
                <a:latin typeface="Arial"/>
                <a:cs typeface="Arial"/>
              </a:rPr>
              <a:t>socorro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1615">
              <a:lnSpc>
                <a:spcPct val="113300"/>
              </a:lnSpc>
            </a:pPr>
            <a:r>
              <a:rPr sz="1600" b="1" spc="-95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sz="1600" spc="-35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chemeClr val="bg1"/>
                </a:solidFill>
                <a:latin typeface="Arial"/>
                <a:cs typeface="Arial"/>
              </a:rPr>
              <a:t>ajuda </a:t>
            </a:r>
            <a:r>
              <a:rPr sz="1600" spc="25" dirty="0">
                <a:solidFill>
                  <a:schemeClr val="bg1"/>
                </a:solidFill>
                <a:latin typeface="Arial"/>
                <a:cs typeface="Arial"/>
              </a:rPr>
              <a:t>pode 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ser </a:t>
            </a:r>
            <a:r>
              <a:rPr sz="1600" spc="25" dirty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um </a:t>
            </a:r>
            <a:r>
              <a:rPr sz="1600" b="1" spc="-20" dirty="0">
                <a:solidFill>
                  <a:schemeClr val="bg1"/>
                </a:solidFill>
                <a:latin typeface="Arial"/>
                <a:cs typeface="Arial"/>
              </a:rPr>
              <a:t>profissional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,  </a:t>
            </a:r>
            <a:r>
              <a:rPr sz="1600" spc="15" dirty="0">
                <a:solidFill>
                  <a:schemeClr val="bg1"/>
                </a:solidFill>
                <a:latin typeface="Arial"/>
                <a:cs typeface="Arial"/>
              </a:rPr>
              <a:t>grupos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apoio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pessoas</a:t>
            </a:r>
            <a:r>
              <a:rPr sz="1600" b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próximas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960" y="338098"/>
            <a:ext cx="2206625" cy="826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>
                <a:solidFill>
                  <a:srgbClr val="FFCC00"/>
                </a:solidFill>
              </a:rPr>
              <a:t>O </a:t>
            </a:r>
            <a:r>
              <a:rPr spc="-5" dirty="0">
                <a:solidFill>
                  <a:srgbClr val="FFCC00"/>
                </a:solidFill>
              </a:rPr>
              <a:t>que cada</a:t>
            </a:r>
            <a:r>
              <a:rPr spc="-110" dirty="0">
                <a:solidFill>
                  <a:srgbClr val="FFCC00"/>
                </a:solidFill>
              </a:rPr>
              <a:t> </a:t>
            </a:r>
            <a:r>
              <a:rPr spc="-5" dirty="0">
                <a:solidFill>
                  <a:srgbClr val="FFCC00"/>
                </a:solidFill>
              </a:rPr>
              <a:t>um  pode</a:t>
            </a:r>
            <a:r>
              <a:rPr spc="-25" dirty="0">
                <a:solidFill>
                  <a:srgbClr val="FFCC00"/>
                </a:solidFill>
              </a:rPr>
              <a:t> </a:t>
            </a:r>
            <a:r>
              <a:rPr dirty="0">
                <a:solidFill>
                  <a:srgbClr val="FFCC00"/>
                </a:solidFill>
              </a:rPr>
              <a:t>fazer?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352550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3269" y="584482"/>
            <a:ext cx="8712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62D89"/>
                </a:solidFill>
                <a:latin typeface="Arial"/>
                <a:cs typeface="Arial"/>
              </a:rPr>
              <a:t>Evitar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27340" y="1164222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rgbClr val="662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011" y="2009822"/>
            <a:ext cx="1534287" cy="3133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b="1" spc="-95" dirty="0">
                <a:solidFill>
                  <a:srgbClr val="FFCC00"/>
                </a:solidFill>
                <a:latin typeface="Arial"/>
                <a:cs typeface="Arial"/>
              </a:rPr>
              <a:t>| </a:t>
            </a:r>
            <a:r>
              <a:rPr sz="1800" spc="-5" dirty="0">
                <a:solidFill>
                  <a:srgbClr val="424242"/>
                </a:solidFill>
                <a:latin typeface="Arial"/>
                <a:cs typeface="Arial"/>
              </a:rPr>
              <a:t>Conversar abertamente 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e sem</a:t>
            </a:r>
            <a:r>
              <a:rPr sz="18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24242"/>
                </a:solidFill>
                <a:latin typeface="Arial"/>
                <a:cs typeface="Arial"/>
              </a:rPr>
              <a:t>julgamento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95" dirty="0">
                <a:solidFill>
                  <a:srgbClr val="FFCC00"/>
                </a:solidFill>
                <a:latin typeface="Arial"/>
                <a:cs typeface="Arial"/>
              </a:rPr>
              <a:t>|</a:t>
            </a:r>
            <a:r>
              <a:rPr sz="1600" b="1" spc="-10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800" spc="-5" dirty="0" err="1" smtClean="0">
                <a:solidFill>
                  <a:srgbClr val="424242"/>
                </a:solidFill>
                <a:latin typeface="Arial"/>
                <a:cs typeface="Arial"/>
              </a:rPr>
              <a:t>Respeitar</a:t>
            </a:r>
            <a:endParaRPr lang="pt-BR" sz="1800" spc="-5" dirty="0" smtClean="0">
              <a:solidFill>
                <a:srgbClr val="42424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pt-BR" spc="-5" dirty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pt-BR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1600" b="1" spc="-95" dirty="0">
                <a:solidFill>
                  <a:srgbClr val="FFCC00"/>
                </a:solidFill>
                <a:latin typeface="Arial"/>
                <a:cs typeface="Arial"/>
              </a:rPr>
              <a:t>|</a:t>
            </a:r>
            <a:r>
              <a:rPr lang="pt-BR" sz="1600" b="1" spc="-10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lang="pt-BR" spc="-5" dirty="0" smtClean="0">
                <a:solidFill>
                  <a:srgbClr val="424242"/>
                </a:solidFill>
                <a:latin typeface="Arial"/>
                <a:cs typeface="Arial"/>
              </a:rPr>
              <a:t>Aceitar</a:t>
            </a:r>
            <a:endParaRPr lang="pt-BR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71950"/>
            <a:ext cx="1097283" cy="7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231984" y="1452257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600" b="1" spc="-4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Interromper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1984" y="2004706"/>
            <a:ext cx="362902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 </a:t>
            </a:r>
            <a:r>
              <a:rPr sz="1800" spc="15" dirty="0">
                <a:solidFill>
                  <a:srgbClr val="424242"/>
                </a:solidFill>
                <a:latin typeface="Arial"/>
                <a:cs typeface="Arial"/>
              </a:rPr>
              <a:t>Mostrar-se</a:t>
            </a:r>
            <a:r>
              <a:rPr sz="180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chocado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24242"/>
                </a:solidFill>
                <a:latin typeface="Arial"/>
                <a:cs typeface="Arial"/>
              </a:rPr>
              <a:t>Colocar </a:t>
            </a:r>
            <a:r>
              <a:rPr sz="1800" spc="-35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pessoa </a:t>
            </a:r>
            <a:r>
              <a:rPr sz="1800" spc="-5" dirty="0">
                <a:solidFill>
                  <a:srgbClr val="424242"/>
                </a:solidFill>
                <a:latin typeface="Arial"/>
                <a:cs typeface="Arial"/>
              </a:rPr>
              <a:t>em</a:t>
            </a:r>
            <a:r>
              <a:rPr sz="1800" spc="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inferioridade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24242"/>
                </a:solidFill>
                <a:latin typeface="Arial"/>
                <a:cs typeface="Arial"/>
              </a:rPr>
              <a:t>Desqualificar </a:t>
            </a:r>
            <a:r>
              <a:rPr sz="1800" spc="30" dirty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180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24242"/>
                </a:solidFill>
                <a:latin typeface="Arial"/>
                <a:cs typeface="Arial"/>
              </a:rPr>
              <a:t>sofrimento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1984" y="3662053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24242"/>
                </a:solidFill>
                <a:latin typeface="Arial"/>
                <a:cs typeface="Arial"/>
              </a:rPr>
              <a:t>Ser</a:t>
            </a:r>
            <a:r>
              <a:rPr sz="18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invasivo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1984" y="464539"/>
            <a:ext cx="20123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 que evita</a:t>
            </a:r>
            <a:r>
              <a:rPr sz="24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1984" y="1164222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rgbClr val="FFCC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26" y="4019267"/>
            <a:ext cx="1097283" cy="7315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539"/>
            <a:ext cx="2743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73030" y="3008695"/>
            <a:ext cx="3000396" cy="2732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pt-BR" sz="2100" dirty="0"/>
          </a:p>
        </p:txBody>
      </p:sp>
      <p:pic>
        <p:nvPicPr>
          <p:cNvPr id="15362" name="Picture 2" descr="Resultado de imagem para pessoa em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3"/>
          <p:cNvSpPr txBox="1"/>
          <p:nvPr/>
        </p:nvSpPr>
        <p:spPr>
          <a:xfrm>
            <a:off x="990600" y="1086357"/>
            <a:ext cx="8153400" cy="8810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3810"/>
            <a:r>
              <a:rPr lang="pt-BR" sz="5400" spc="-4" dirty="0">
                <a:solidFill>
                  <a:schemeClr val="bg1"/>
                </a:solidFill>
                <a:latin typeface="+mj-lt"/>
                <a:cs typeface="Arial"/>
              </a:rPr>
              <a:t>É normal </a:t>
            </a:r>
            <a:r>
              <a:rPr lang="pt-BR" sz="5400" spc="-4" dirty="0" smtClean="0">
                <a:solidFill>
                  <a:schemeClr val="bg1"/>
                </a:solidFill>
                <a:latin typeface="+mj-lt"/>
                <a:cs typeface="Arial"/>
              </a:rPr>
              <a:t>procurar </a:t>
            </a:r>
            <a:r>
              <a:rPr lang="pt-BR" sz="5400" spc="-4" dirty="0">
                <a:solidFill>
                  <a:schemeClr val="bg1"/>
                </a:solidFill>
                <a:latin typeface="+mj-lt"/>
                <a:cs typeface="Arial"/>
              </a:rPr>
              <a:t>o CVV?</a:t>
            </a:r>
            <a:endParaRPr sz="54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4"/>
            <a:ext cx="4547290" cy="513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848" y="584482"/>
            <a:ext cx="7790302" cy="114390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432300" marR="5080">
              <a:lnSpc>
                <a:spcPts val="2850"/>
              </a:lnSpc>
              <a:spcBef>
                <a:spcPts val="219"/>
              </a:spcBef>
            </a:pPr>
            <a:r>
              <a:rPr spc="5" dirty="0">
                <a:solidFill>
                  <a:srgbClr val="424242"/>
                </a:solidFill>
              </a:rPr>
              <a:t>Pautado </a:t>
            </a:r>
            <a:r>
              <a:rPr spc="-35" dirty="0">
                <a:solidFill>
                  <a:srgbClr val="424242"/>
                </a:solidFill>
              </a:rPr>
              <a:t>nos</a:t>
            </a:r>
            <a:r>
              <a:rPr spc="-85" dirty="0">
                <a:solidFill>
                  <a:srgbClr val="424242"/>
                </a:solidFill>
              </a:rPr>
              <a:t> </a:t>
            </a:r>
            <a:r>
              <a:rPr spc="-25" dirty="0">
                <a:solidFill>
                  <a:srgbClr val="424242"/>
                </a:solidFill>
              </a:rPr>
              <a:t>princípios  </a:t>
            </a:r>
            <a:r>
              <a:rPr spc="15" dirty="0">
                <a:solidFill>
                  <a:srgbClr val="424242"/>
                </a:solidFill>
              </a:rPr>
              <a:t>da </a:t>
            </a:r>
            <a:r>
              <a:rPr spc="10" dirty="0">
                <a:solidFill>
                  <a:srgbClr val="424242"/>
                </a:solidFill>
              </a:rPr>
              <a:t>escuta </a:t>
            </a:r>
            <a:r>
              <a:rPr spc="-5" dirty="0">
                <a:solidFill>
                  <a:srgbClr val="424242"/>
                </a:solidFill>
              </a:rPr>
              <a:t>não </a:t>
            </a:r>
            <a:r>
              <a:rPr spc="-15" dirty="0">
                <a:solidFill>
                  <a:srgbClr val="424242"/>
                </a:solidFill>
              </a:rPr>
              <a:t>diretiva  </a:t>
            </a:r>
            <a:r>
              <a:rPr spc="15" dirty="0">
                <a:solidFill>
                  <a:srgbClr val="424242"/>
                </a:solidFill>
              </a:rPr>
              <a:t>de </a:t>
            </a:r>
            <a:r>
              <a:rPr spc="5" dirty="0">
                <a:solidFill>
                  <a:srgbClr val="FFCC00"/>
                </a:solidFill>
              </a:rPr>
              <a:t>Carl</a:t>
            </a:r>
            <a:r>
              <a:rPr spc="-30" dirty="0">
                <a:solidFill>
                  <a:srgbClr val="FFCC00"/>
                </a:solidFill>
              </a:rPr>
              <a:t> </a:t>
            </a:r>
            <a:r>
              <a:rPr spc="-10" dirty="0">
                <a:solidFill>
                  <a:srgbClr val="FFCC00"/>
                </a:solidFill>
              </a:rPr>
              <a:t>Rogers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9437" y="2232452"/>
            <a:ext cx="255841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10" dirty="0">
                <a:solidFill>
                  <a:srgbClr val="666666"/>
                </a:solidFill>
                <a:latin typeface="Arial"/>
                <a:cs typeface="Arial"/>
              </a:rPr>
              <a:t>“Quando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percebem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que foram 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profundamente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ouvidas, 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666666"/>
                </a:solidFill>
                <a:latin typeface="Arial"/>
                <a:cs typeface="Arial"/>
              </a:rPr>
              <a:t>pessoas  quase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sempre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ficam </a:t>
            </a:r>
            <a:r>
              <a:rPr sz="1200" spc="25" dirty="0">
                <a:solidFill>
                  <a:srgbClr val="666666"/>
                </a:solidFill>
                <a:latin typeface="Arial"/>
                <a:cs typeface="Arial"/>
              </a:rPr>
              <a:t>com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os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olhos  </a:t>
            </a:r>
            <a:r>
              <a:rPr sz="1200" spc="-5" dirty="0">
                <a:solidFill>
                  <a:srgbClr val="666666"/>
                </a:solidFill>
                <a:latin typeface="Arial"/>
                <a:cs typeface="Arial"/>
              </a:rPr>
              <a:t>marejados.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Acho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na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verdade 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trata-se de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chorar </a:t>
            </a:r>
            <a:r>
              <a:rPr sz="1200" spc="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alegria. </a:t>
            </a:r>
            <a:r>
              <a:rPr sz="1200" spc="-70" dirty="0">
                <a:solidFill>
                  <a:srgbClr val="666666"/>
                </a:solidFill>
                <a:latin typeface="Arial"/>
                <a:cs typeface="Arial"/>
              </a:rPr>
              <a:t>É </a:t>
            </a:r>
            <a:r>
              <a:rPr sz="1200" spc="20" dirty="0">
                <a:solidFill>
                  <a:srgbClr val="666666"/>
                </a:solidFill>
                <a:latin typeface="Arial"/>
                <a:cs typeface="Arial"/>
              </a:rPr>
              <a:t>como  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200" spc="-5" dirty="0">
                <a:solidFill>
                  <a:srgbClr val="666666"/>
                </a:solidFill>
                <a:latin typeface="Arial"/>
                <a:cs typeface="Arial"/>
              </a:rPr>
              <a:t>estivessem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dizendo: "Graças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a  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Deus, </a:t>
            </a:r>
            <a:r>
              <a:rPr sz="1200" spc="-5" dirty="0">
                <a:solidFill>
                  <a:srgbClr val="666666"/>
                </a:solidFill>
                <a:latin typeface="Arial"/>
                <a:cs typeface="Arial"/>
              </a:rPr>
              <a:t>alguém me ouviu. 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Há </a:t>
            </a:r>
            <a:r>
              <a:rPr sz="1200" b="1" spc="-5" dirty="0">
                <a:solidFill>
                  <a:srgbClr val="666666"/>
                </a:solidFill>
                <a:latin typeface="Arial"/>
                <a:cs typeface="Arial"/>
              </a:rPr>
              <a:t>alguém  que </a:t>
            </a:r>
            <a:r>
              <a:rPr sz="1200" b="1" dirty="0">
                <a:solidFill>
                  <a:srgbClr val="666666"/>
                </a:solidFill>
                <a:latin typeface="Arial"/>
                <a:cs typeface="Arial"/>
              </a:rPr>
              <a:t>sabe o </a:t>
            </a:r>
            <a:r>
              <a:rPr sz="1200" b="1" spc="-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200" b="1" spc="-15" dirty="0">
                <a:solidFill>
                  <a:srgbClr val="666666"/>
                </a:solidFill>
                <a:latin typeface="Arial"/>
                <a:cs typeface="Arial"/>
              </a:rPr>
              <a:t>significa </a:t>
            </a:r>
            <a:r>
              <a:rPr sz="1200" b="1" dirty="0">
                <a:solidFill>
                  <a:srgbClr val="666666"/>
                </a:solidFill>
                <a:latin typeface="Arial"/>
                <a:cs typeface="Arial"/>
              </a:rPr>
              <a:t>estar </a:t>
            </a:r>
            <a:r>
              <a:rPr sz="1200" b="1" spc="-5" dirty="0">
                <a:solidFill>
                  <a:srgbClr val="666666"/>
                </a:solidFill>
                <a:latin typeface="Arial"/>
                <a:cs typeface="Arial"/>
              </a:rPr>
              <a:t>na  </a:t>
            </a:r>
            <a:r>
              <a:rPr sz="1200" b="1" spc="-10" dirty="0">
                <a:solidFill>
                  <a:srgbClr val="666666"/>
                </a:solidFill>
                <a:latin typeface="Arial"/>
                <a:cs typeface="Arial"/>
              </a:rPr>
              <a:t>minha </a:t>
            </a:r>
            <a:r>
              <a:rPr sz="1200" b="1" spc="-5" dirty="0">
                <a:solidFill>
                  <a:srgbClr val="666666"/>
                </a:solidFill>
                <a:latin typeface="Arial"/>
                <a:cs typeface="Arial"/>
              </a:rPr>
              <a:t>própria</a:t>
            </a:r>
            <a:r>
              <a:rPr sz="12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666666"/>
                </a:solidFill>
                <a:latin typeface="Arial"/>
                <a:cs typeface="Arial"/>
              </a:rPr>
              <a:t>pele</a:t>
            </a:r>
            <a:r>
              <a:rPr sz="1200" spc="25" dirty="0">
                <a:solidFill>
                  <a:srgbClr val="666666"/>
                </a:solidFill>
                <a:latin typeface="Arial"/>
                <a:cs typeface="Arial"/>
              </a:rPr>
              <a:t>”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Carl Rogers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197141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086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20080865">
            <a:off x="1645345" y="1694941"/>
            <a:ext cx="2269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spc="-25" dirty="0" smtClean="0">
                <a:solidFill>
                  <a:srgbClr val="EE967E"/>
                </a:solidFill>
              </a:rPr>
              <a:t>Como falar </a:t>
            </a:r>
          </a:p>
          <a:p>
            <a:r>
              <a:rPr lang="pt-BR" sz="3200" b="1" spc="-25" dirty="0" smtClean="0">
                <a:solidFill>
                  <a:srgbClr val="EE967E"/>
                </a:solidFill>
              </a:rPr>
              <a:t>com o CVV?</a:t>
            </a:r>
            <a:endParaRPr lang="pt-BR" sz="3200" b="1" dirty="0">
              <a:solidFill>
                <a:srgbClr val="EE967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7" y="4248150"/>
            <a:ext cx="1097283" cy="73152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86601" y="0"/>
            <a:ext cx="2057399" cy="5143500"/>
          </a:xfrm>
          <a:prstGeom prst="rect">
            <a:avLst/>
          </a:prstGeom>
          <a:solidFill>
            <a:srgbClr val="79A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98529" y="359960"/>
            <a:ext cx="2242215" cy="3747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2850"/>
              </a:lnSpc>
              <a:spcBef>
                <a:spcPts val="219"/>
              </a:spcBef>
            </a:pPr>
            <a:r>
              <a:rPr lang="pt-BR" sz="1800" spc="-25" dirty="0" smtClean="0">
                <a:solidFill>
                  <a:schemeClr val="tx1"/>
                </a:solidFill>
              </a:rPr>
              <a:t>Telefone </a:t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>(Ligue 188)</a:t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/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>Chat</a:t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/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>E-mail</a:t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/>
            </a:r>
            <a:br>
              <a:rPr lang="pt-BR" sz="1800" spc="-25" dirty="0" smtClean="0">
                <a:solidFill>
                  <a:schemeClr val="tx1"/>
                </a:solidFill>
              </a:rPr>
            </a:br>
            <a:r>
              <a:rPr lang="pt-BR" sz="1800" spc="-25" dirty="0" smtClean="0">
                <a:solidFill>
                  <a:schemeClr val="tx1"/>
                </a:solidFill>
              </a:rPr>
              <a:t>Presencialmente</a:t>
            </a:r>
            <a:r>
              <a:rPr lang="pt-BR" spc="-25" dirty="0" smtClean="0">
                <a:solidFill>
                  <a:schemeClr val="tx1"/>
                </a:solidFill>
              </a:rPr>
              <a:t/>
            </a:r>
            <a:br>
              <a:rPr lang="pt-BR" spc="-25" dirty="0" smtClean="0">
                <a:solidFill>
                  <a:schemeClr val="tx1"/>
                </a:solidFill>
              </a:rPr>
            </a:br>
            <a:r>
              <a:rPr lang="pt-BR" spc="-25" dirty="0" smtClean="0">
                <a:solidFill>
                  <a:schemeClr val="tx1"/>
                </a:solidFill>
              </a:rPr>
              <a:t/>
            </a:r>
            <a:br>
              <a:rPr lang="pt-BR" spc="-25" dirty="0" smtClean="0">
                <a:solidFill>
                  <a:schemeClr val="tx1"/>
                </a:solidFill>
              </a:rPr>
            </a:br>
            <a:r>
              <a:rPr lang="pt-BR" spc="-25" dirty="0" smtClean="0">
                <a:solidFill>
                  <a:schemeClr val="tx1"/>
                </a:solidFill>
              </a:rPr>
              <a:t>cvv.org.br</a:t>
            </a:r>
            <a:endParaRPr spc="-65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0" y="1840560"/>
            <a:ext cx="8392335" cy="30933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23" y="4175494"/>
            <a:ext cx="1097283" cy="731522"/>
          </a:xfrm>
          <a:prstGeom prst="rect">
            <a:avLst/>
          </a:prstGeom>
        </p:spPr>
      </p:pic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483767" y="349731"/>
            <a:ext cx="4142740" cy="401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t-BR" spc="-30" dirty="0" smtClean="0">
                <a:solidFill>
                  <a:srgbClr val="FFCC00"/>
                </a:solidFill>
              </a:rPr>
              <a:t>Como ser voluntário do CVV</a:t>
            </a:r>
            <a:endParaRPr spc="20" dirty="0">
              <a:solidFill>
                <a:srgbClr val="FFCC00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456459" y="664867"/>
            <a:ext cx="1570725" cy="205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400" b="1" spc="5" dirty="0" smtClean="0">
                <a:solidFill>
                  <a:srgbClr val="FFFFFF"/>
                </a:solidFill>
                <a:latin typeface="Arial"/>
                <a:cs typeface="Arial"/>
              </a:rPr>
              <a:t>Ter + 18 anos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6456460" y="1040128"/>
            <a:ext cx="2325646" cy="205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400" b="1" dirty="0" smtClean="0">
                <a:solidFill>
                  <a:srgbClr val="FFFFFF"/>
                </a:solidFill>
                <a:latin typeface="Arial"/>
                <a:cs typeface="Arial"/>
              </a:rPr>
              <a:t>4,5 horas por semana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6456460" y="1380283"/>
            <a:ext cx="1570725" cy="205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lang="pt-BR" sz="1400" b="1" dirty="0" smtClean="0">
                <a:solidFill>
                  <a:srgbClr val="FFFFFF"/>
                </a:solidFill>
                <a:latin typeface="Arial"/>
                <a:cs typeface="Arial"/>
              </a:rPr>
              <a:t>Treinamento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707723" y="964483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8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7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31688" y="4444344"/>
            <a:ext cx="1095197" cy="642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9492" y="4510253"/>
            <a:ext cx="20167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cvv.org.br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|</a:t>
            </a:r>
            <a:r>
              <a:rPr sz="1400" b="1" spc="-8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@cvvoficial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8288" y="438150"/>
            <a:ext cx="4499584" cy="102848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pt-BR" sz="6600" spc="-110" dirty="0" smtClean="0">
                <a:solidFill>
                  <a:schemeClr val="accent1">
                    <a:lumMod val="75000"/>
                  </a:schemeClr>
                </a:solidFill>
              </a:rPr>
              <a:t>Obrigada!</a:t>
            </a:r>
            <a:endParaRPr lang="pt-BR" sz="6600" spc="-1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49242" y="4345414"/>
            <a:ext cx="1833880" cy="391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Escuta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Ativa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5195" y="1435286"/>
            <a:ext cx="2411730" cy="391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Julgamento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9242" y="3729465"/>
            <a:ext cx="403860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785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Acolhimento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Incondicional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9242" y="2616596"/>
            <a:ext cx="1749425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785"/>
              </a:lnSpc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Anonimato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9242" y="3207144"/>
            <a:ext cx="1619885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785"/>
              </a:lnSpc>
            </a:pP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24h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5195" y="844737"/>
            <a:ext cx="4029075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785"/>
              </a:lnSpc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Pronto-socorro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Emocional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848" y="889281"/>
            <a:ext cx="3223260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CC66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FFCC66"/>
                </a:solidFill>
                <a:latin typeface="Arial"/>
                <a:cs typeface="Arial"/>
              </a:rPr>
              <a:t>QUE </a:t>
            </a:r>
            <a:r>
              <a:rPr sz="2400" b="1" dirty="0">
                <a:solidFill>
                  <a:srgbClr val="FFCC66"/>
                </a:solidFill>
                <a:latin typeface="Arial"/>
                <a:cs typeface="Arial"/>
              </a:rPr>
              <a:t>O </a:t>
            </a:r>
            <a:r>
              <a:rPr sz="2400" b="1" spc="-50" dirty="0">
                <a:solidFill>
                  <a:srgbClr val="FFCC66"/>
                </a:solidFill>
                <a:latin typeface="Arial"/>
                <a:cs typeface="Arial"/>
              </a:rPr>
              <a:t>CVV</a:t>
            </a:r>
            <a:r>
              <a:rPr sz="2400" b="1" spc="-7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CC66"/>
                </a:solidFill>
                <a:latin typeface="Arial"/>
                <a:cs typeface="Arial"/>
              </a:rPr>
              <a:t>FAZ?</a:t>
            </a:r>
            <a:endParaRPr sz="2400" dirty="0">
              <a:solidFill>
                <a:srgbClr val="FFCC66"/>
              </a:solidFill>
              <a:latin typeface="Arial"/>
              <a:cs typeface="Arial"/>
            </a:endParaRPr>
          </a:p>
          <a:p>
            <a:pPr marL="12700" marR="5080">
              <a:lnSpc>
                <a:spcPts val="2470"/>
              </a:lnSpc>
              <a:spcBef>
                <a:spcPts val="540"/>
              </a:spcBef>
            </a:pPr>
            <a:r>
              <a:rPr sz="2400" b="1" spc="-3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Apoio</a:t>
            </a:r>
            <a:r>
              <a:rPr sz="2400" b="1" spc="-3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24242"/>
                </a:solidFill>
                <a:latin typeface="Arial"/>
                <a:cs typeface="Arial"/>
              </a:rPr>
              <a:t>emocional </a:t>
            </a:r>
            <a:r>
              <a:rPr sz="2400" b="1" spc="40" dirty="0">
                <a:solidFill>
                  <a:srgbClr val="424242"/>
                </a:solidFill>
                <a:latin typeface="Arial"/>
                <a:cs typeface="Arial"/>
              </a:rPr>
              <a:t>e  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prevenção</a:t>
            </a:r>
            <a:r>
              <a:rPr sz="2400" b="1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2400" b="1" spc="-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424242"/>
                </a:solidFill>
                <a:latin typeface="Arial"/>
                <a:cs typeface="Arial"/>
              </a:rPr>
              <a:t>suicídio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7" y="4370813"/>
            <a:ext cx="1097283" cy="731522"/>
          </a:xfrm>
          <a:prstGeom prst="rect">
            <a:avLst/>
          </a:prstGeom>
        </p:spPr>
      </p:pic>
      <p:sp>
        <p:nvSpPr>
          <p:cNvPr id="16" name="object 7"/>
          <p:cNvSpPr txBox="1"/>
          <p:nvPr/>
        </p:nvSpPr>
        <p:spPr>
          <a:xfrm>
            <a:off x="4415195" y="2051234"/>
            <a:ext cx="1749425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785"/>
              </a:lnSpc>
            </a:pPr>
            <a:r>
              <a:rPr lang="pt-BR"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Sigilo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484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381000" y="606334"/>
            <a:ext cx="1833880" cy="39116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Empatia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48150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848" y="531142"/>
            <a:ext cx="220535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>
                <a:solidFill>
                  <a:srgbClr val="FFCC66"/>
                </a:solidFill>
              </a:rPr>
              <a:t>A </a:t>
            </a:r>
            <a:r>
              <a:rPr spc="-5" dirty="0">
                <a:solidFill>
                  <a:srgbClr val="FFCC66"/>
                </a:solidFill>
              </a:rPr>
              <a:t>relação de  ajuda</a:t>
            </a:r>
            <a:r>
              <a:rPr spc="-95" dirty="0">
                <a:solidFill>
                  <a:srgbClr val="FFCC66"/>
                </a:solidFill>
              </a:rPr>
              <a:t> </a:t>
            </a:r>
            <a:r>
              <a:rPr spc="-5" dirty="0">
                <a:solidFill>
                  <a:srgbClr val="FFCC66"/>
                </a:solidFill>
              </a:rPr>
              <a:t>proposta  pelo</a:t>
            </a:r>
            <a:r>
              <a:rPr spc="-20" dirty="0">
                <a:solidFill>
                  <a:srgbClr val="FFCC66"/>
                </a:solidFill>
              </a:rPr>
              <a:t> </a:t>
            </a:r>
            <a:r>
              <a:rPr spc="-5" dirty="0">
                <a:solidFill>
                  <a:srgbClr val="FFCC66"/>
                </a:solidFill>
              </a:rPr>
              <a:t>CVV</a:t>
            </a:r>
          </a:p>
        </p:txBody>
      </p:sp>
      <p:sp>
        <p:nvSpPr>
          <p:cNvPr id="3" name="object 3"/>
          <p:cNvSpPr/>
          <p:nvPr/>
        </p:nvSpPr>
        <p:spPr>
          <a:xfrm>
            <a:off x="710923" y="2055245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69591" y="556823"/>
            <a:ext cx="3907154" cy="1049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5"/>
              </a:spcBef>
            </a:pPr>
            <a:r>
              <a:rPr sz="1600" b="1" spc="-95" dirty="0">
                <a:solidFill>
                  <a:srgbClr val="FFCC00"/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Relação de Ajuda no CVV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é 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doação de  apoio de uma pessoa para outra que está em um 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momento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crise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ou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solidão.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Propõe-se,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não  se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impõe.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9591" y="1823645"/>
            <a:ext cx="3994150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1600" b="1" spc="-95" dirty="0">
                <a:solidFill>
                  <a:srgbClr val="FFCC00"/>
                </a:solidFill>
                <a:latin typeface="Arial"/>
                <a:cs typeface="Arial"/>
              </a:rPr>
              <a:t>|</a:t>
            </a:r>
            <a:r>
              <a:rPr sz="1600" b="1" spc="-95" dirty="0">
                <a:solidFill>
                  <a:srgbClr val="662D8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principal atitude na Relação de Ajuda  praticada no CVV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é 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disposição de tratar aos que  nos </a:t>
            </a:r>
            <a:r>
              <a:rPr sz="1400" spc="-5" dirty="0">
                <a:latin typeface="Arial"/>
                <a:cs typeface="Arial"/>
              </a:rPr>
              <a:t>procuram </a:t>
            </a:r>
            <a:r>
              <a:rPr sz="1400" dirty="0">
                <a:latin typeface="Arial"/>
                <a:cs typeface="Arial"/>
              </a:rPr>
              <a:t>com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respeito, compreensão,  aceitação</a:t>
            </a:r>
            <a:r>
              <a:rPr sz="14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confiando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em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sua capacidade e 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potencialidade individual,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sem críticas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ou 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conselhos.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43180">
              <a:lnSpc>
                <a:spcPct val="114900"/>
              </a:lnSpc>
              <a:spcBef>
                <a:spcPts val="5"/>
              </a:spcBef>
            </a:pPr>
            <a:r>
              <a:rPr sz="1600" b="1" spc="-95" dirty="0">
                <a:solidFill>
                  <a:srgbClr val="FFCC00"/>
                </a:solidFill>
                <a:latin typeface="Arial"/>
                <a:cs typeface="Arial"/>
              </a:rPr>
              <a:t>|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disponibilidade que oferecemos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zela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pelo 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anonimato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confidencialidade</a:t>
            </a:r>
            <a:r>
              <a:rPr sz="1400" spc="-5" dirty="0">
                <a:solidFill>
                  <a:srgbClr val="CC0066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O sigilo reduz a 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ameaça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facilita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o contato 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das pessoas</a:t>
            </a:r>
            <a:r>
              <a:rPr sz="1400" spc="-9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Arial"/>
                <a:cs typeface="Arial"/>
              </a:rPr>
              <a:t>conosco.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92" y="4324350"/>
            <a:ext cx="1097283" cy="73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144" y="1782530"/>
            <a:ext cx="4629785" cy="7054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520"/>
              </a:spcBef>
            </a:pPr>
            <a:r>
              <a:rPr spc="-15" dirty="0">
                <a:solidFill>
                  <a:srgbClr val="424242"/>
                </a:solidFill>
              </a:rPr>
              <a:t>Acordo </a:t>
            </a:r>
            <a:r>
              <a:rPr spc="15" dirty="0">
                <a:solidFill>
                  <a:srgbClr val="424242"/>
                </a:solidFill>
              </a:rPr>
              <a:t>de Cooperação </a:t>
            </a:r>
            <a:r>
              <a:rPr spc="5" dirty="0">
                <a:solidFill>
                  <a:srgbClr val="424242"/>
                </a:solidFill>
              </a:rPr>
              <a:t>Técnica  </a:t>
            </a:r>
            <a:r>
              <a:rPr spc="20" dirty="0">
                <a:solidFill>
                  <a:srgbClr val="424242"/>
                </a:solidFill>
              </a:rPr>
              <a:t>com </a:t>
            </a:r>
            <a:r>
              <a:rPr spc="-5" dirty="0">
                <a:solidFill>
                  <a:srgbClr val="424242"/>
                </a:solidFill>
              </a:rPr>
              <a:t>Ministério </a:t>
            </a:r>
            <a:r>
              <a:rPr spc="15" dirty="0">
                <a:solidFill>
                  <a:srgbClr val="424242"/>
                </a:solidFill>
              </a:rPr>
              <a:t>da</a:t>
            </a:r>
            <a:r>
              <a:rPr spc="-45" dirty="0">
                <a:solidFill>
                  <a:srgbClr val="424242"/>
                </a:solidFill>
              </a:rPr>
              <a:t> </a:t>
            </a:r>
            <a:r>
              <a:rPr spc="-5" dirty="0">
                <a:solidFill>
                  <a:srgbClr val="424242"/>
                </a:solidFill>
              </a:rPr>
              <a:t>Saúde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144" y="2565674"/>
            <a:ext cx="4559300" cy="7054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520"/>
              </a:spcBef>
            </a:pPr>
            <a:r>
              <a:rPr sz="2400" b="1" spc="-5" dirty="0">
                <a:solidFill>
                  <a:srgbClr val="FFCC00"/>
                </a:solidFill>
                <a:latin typeface="Arial"/>
                <a:cs typeface="Arial"/>
              </a:rPr>
              <a:t>Ligações gratuitas para um  serviço que sempre </a:t>
            </a:r>
            <a:r>
              <a:rPr sz="2400" b="1" dirty="0">
                <a:solidFill>
                  <a:srgbClr val="FFCC00"/>
                </a:solidFill>
                <a:latin typeface="Arial"/>
                <a:cs typeface="Arial"/>
              </a:rPr>
              <a:t>foi</a:t>
            </a:r>
            <a:r>
              <a:rPr sz="2400" b="1" spc="-9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Arial"/>
                <a:cs typeface="Arial"/>
              </a:rPr>
              <a:t>gratuito</a:t>
            </a:r>
            <a:endParaRPr sz="2400" dirty="0">
              <a:solidFill>
                <a:srgbClr val="FFCC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230" y="438150"/>
            <a:ext cx="5105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7195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903592" y="297302"/>
            <a:ext cx="4302436" cy="38728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520"/>
              </a:spcBef>
            </a:pPr>
            <a:r>
              <a:rPr sz="2800" b="1" spc="-5" dirty="0" err="1">
                <a:solidFill>
                  <a:srgbClr val="FFCC00"/>
                </a:solidFill>
                <a:latin typeface="Arial"/>
                <a:cs typeface="Arial"/>
              </a:rPr>
              <a:t>Ligações</a:t>
            </a:r>
            <a:r>
              <a:rPr sz="2800" b="1" spc="-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lang="pt-BR" sz="2800" b="1" spc="-5" dirty="0" smtClean="0">
                <a:solidFill>
                  <a:srgbClr val="FFCC00"/>
                </a:solidFill>
                <a:latin typeface="Arial"/>
                <a:cs typeface="Arial"/>
              </a:rPr>
              <a:t>para o CVV</a:t>
            </a:r>
            <a:endParaRPr sz="2800" dirty="0">
              <a:solidFill>
                <a:srgbClr val="FFCC00"/>
              </a:solidFill>
              <a:latin typeface="Arial"/>
              <a:cs typeface="Arial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99596" y="798888"/>
            <a:ext cx="8524202" cy="3830262"/>
            <a:chOff x="281940" y="798888"/>
            <a:chExt cx="7850505" cy="3830262"/>
          </a:xfrm>
          <a:solidFill>
            <a:schemeClr val="accent1">
              <a:lumMod val="75000"/>
            </a:schemeClr>
          </a:solidFill>
        </p:grpSpPr>
        <p:sp>
          <p:nvSpPr>
            <p:cNvPr id="27" name="object 3"/>
            <p:cNvSpPr txBox="1"/>
            <p:nvPr/>
          </p:nvSpPr>
          <p:spPr>
            <a:xfrm>
              <a:off x="281940" y="3841281"/>
              <a:ext cx="486033" cy="38728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800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ESTIMATIVA</a:t>
              </a:r>
              <a:endParaRPr sz="8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2895600" y="819150"/>
              <a:ext cx="0" cy="364774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934200" y="819150"/>
              <a:ext cx="0" cy="364774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4800600" y="798888"/>
              <a:ext cx="0" cy="364774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838200" y="842251"/>
              <a:ext cx="0" cy="3647740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ângulo 4"/>
            <p:cNvSpPr/>
            <p:nvPr/>
          </p:nvSpPr>
          <p:spPr>
            <a:xfrm>
              <a:off x="838200" y="1047750"/>
              <a:ext cx="2057400" cy="4572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838200" y="1885950"/>
              <a:ext cx="3983355" cy="4572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838200" y="2724150"/>
              <a:ext cx="5105400" cy="4572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838200" y="3638550"/>
              <a:ext cx="7294245" cy="4572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object 3"/>
            <p:cNvSpPr txBox="1"/>
            <p:nvPr/>
          </p:nvSpPr>
          <p:spPr>
            <a:xfrm>
              <a:off x="281940" y="1063657"/>
              <a:ext cx="461010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2016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24" name="object 3"/>
            <p:cNvSpPr txBox="1"/>
            <p:nvPr/>
          </p:nvSpPr>
          <p:spPr>
            <a:xfrm>
              <a:off x="281940" y="1913287"/>
              <a:ext cx="461010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2017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25" name="object 3"/>
            <p:cNvSpPr txBox="1"/>
            <p:nvPr/>
          </p:nvSpPr>
          <p:spPr>
            <a:xfrm>
              <a:off x="300990" y="2759107"/>
              <a:ext cx="461010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2018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26" name="object 3"/>
            <p:cNvSpPr txBox="1"/>
            <p:nvPr/>
          </p:nvSpPr>
          <p:spPr>
            <a:xfrm>
              <a:off x="281940" y="3670634"/>
              <a:ext cx="482800" cy="38728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2019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28" name="object 3"/>
            <p:cNvSpPr txBox="1"/>
            <p:nvPr/>
          </p:nvSpPr>
          <p:spPr>
            <a:xfrm>
              <a:off x="838200" y="4273247"/>
              <a:ext cx="461010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0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29" name="object 3"/>
            <p:cNvSpPr txBox="1"/>
            <p:nvPr/>
          </p:nvSpPr>
          <p:spPr>
            <a:xfrm>
              <a:off x="2895600" y="4248150"/>
              <a:ext cx="1198245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1.000.000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30" name="object 3"/>
            <p:cNvSpPr txBox="1"/>
            <p:nvPr/>
          </p:nvSpPr>
          <p:spPr>
            <a:xfrm>
              <a:off x="4821555" y="4248150"/>
              <a:ext cx="1198245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2</a:t>
              </a: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.000.000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31" name="object 3"/>
            <p:cNvSpPr txBox="1"/>
            <p:nvPr/>
          </p:nvSpPr>
          <p:spPr>
            <a:xfrm>
              <a:off x="6934200" y="4282388"/>
              <a:ext cx="1198245" cy="34676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marL="12700" marR="5080">
                <a:lnSpc>
                  <a:spcPts val="2470"/>
                </a:lnSpc>
                <a:spcBef>
                  <a:spcPts val="520"/>
                </a:spcBef>
              </a:pPr>
              <a:r>
                <a:rPr lang="pt-BR" sz="1400" b="1" spc="-5" dirty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3</a:t>
              </a:r>
              <a:r>
                <a:rPr lang="pt-BR" sz="1400" b="1" spc="-5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/>
                </a:rPr>
                <a:t>.000.000</a:t>
              </a:r>
              <a:endParaRPr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endParaRP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29" y="2643020"/>
            <a:ext cx="1097283" cy="7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627662"/>
            <a:ext cx="4171950" cy="41719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448" y="432082"/>
            <a:ext cx="1351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C00"/>
                </a:solidFill>
              </a:rPr>
              <a:t>Números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695" y="1147605"/>
            <a:ext cx="688340" cy="213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625"/>
              </a:lnSpc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5963" y="3627635"/>
            <a:ext cx="3105785" cy="107228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780" marR="5080" algn="r">
              <a:lnSpc>
                <a:spcPts val="2020"/>
              </a:lnSpc>
              <a:spcBef>
                <a:spcPts val="180"/>
              </a:spcBef>
            </a:pPr>
            <a:r>
              <a:rPr sz="1700" b="1" dirty="0">
                <a:latin typeface="Arial"/>
                <a:cs typeface="Arial"/>
              </a:rPr>
              <a:t>1 </a:t>
            </a:r>
            <a:r>
              <a:rPr sz="1700" b="1" spc="-25" dirty="0">
                <a:latin typeface="Arial"/>
                <a:cs typeface="Arial"/>
              </a:rPr>
              <a:t>suicídio </a:t>
            </a:r>
            <a:r>
              <a:rPr sz="1700" b="1" spc="30" dirty="0">
                <a:latin typeface="Arial"/>
                <a:cs typeface="Arial"/>
              </a:rPr>
              <a:t>a </a:t>
            </a:r>
            <a:r>
              <a:rPr sz="1700" b="1" spc="15" dirty="0" err="1">
                <a:latin typeface="Arial"/>
                <a:cs typeface="Arial"/>
              </a:rPr>
              <a:t>cada</a:t>
            </a:r>
            <a:r>
              <a:rPr sz="1700" b="1" spc="15" dirty="0">
                <a:latin typeface="Arial"/>
                <a:cs typeface="Arial"/>
              </a:rPr>
              <a:t> </a:t>
            </a:r>
            <a:endParaRPr lang="pt-BR" sz="1700" b="1" spc="15" dirty="0" smtClean="0">
              <a:latin typeface="Arial"/>
              <a:cs typeface="Arial"/>
            </a:endParaRPr>
          </a:p>
          <a:p>
            <a:pPr marL="17780" marR="5080" algn="r">
              <a:lnSpc>
                <a:spcPts val="2020"/>
              </a:lnSpc>
              <a:spcBef>
                <a:spcPts val="180"/>
              </a:spcBef>
            </a:pPr>
            <a:r>
              <a:rPr sz="1700" b="1" spc="-5" dirty="0" smtClean="0">
                <a:latin typeface="Arial"/>
                <a:cs typeface="Arial"/>
              </a:rPr>
              <a:t>40  </a:t>
            </a:r>
            <a:r>
              <a:rPr sz="1700" b="1" spc="-20" dirty="0" err="1" smtClean="0">
                <a:latin typeface="Arial"/>
                <a:cs typeface="Arial"/>
              </a:rPr>
              <a:t>segundos</a:t>
            </a:r>
            <a:endParaRPr sz="1700" dirty="0">
              <a:latin typeface="Arial"/>
              <a:cs typeface="Arial"/>
            </a:endParaRPr>
          </a:p>
          <a:p>
            <a:pPr marL="12700" marR="116205" algn="r">
              <a:lnSpc>
                <a:spcPct val="100699"/>
              </a:lnSpc>
              <a:spcBef>
                <a:spcPts val="1775"/>
              </a:spcBef>
            </a:pPr>
            <a:r>
              <a:rPr sz="1800" b="1" spc="20" dirty="0">
                <a:latin typeface="Arial"/>
                <a:cs typeface="Arial"/>
              </a:rPr>
              <a:t>Cerca </a:t>
            </a:r>
            <a:r>
              <a:rPr sz="1800" b="1" spc="10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800.000  </a:t>
            </a:r>
            <a:r>
              <a:rPr sz="1800" b="1" spc="-5" dirty="0" err="1">
                <a:latin typeface="Arial"/>
                <a:cs typeface="Arial"/>
              </a:rPr>
              <a:t>por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 smtClean="0">
                <a:latin typeface="Arial"/>
                <a:cs typeface="Arial"/>
              </a:rPr>
              <a:t>ano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23" y="942298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>
                <a:moveTo>
                  <a:pt x="0" y="0"/>
                </a:moveTo>
                <a:lnTo>
                  <a:pt x="807298" y="0"/>
                </a:lnTo>
              </a:path>
            </a:pathLst>
          </a:custGeom>
          <a:ln w="356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" y="4248150"/>
            <a:ext cx="1097283" cy="731522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2005963" y="823691"/>
            <a:ext cx="3105785" cy="285462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>
              <a:lnSpc>
                <a:spcPct val="114599"/>
              </a:lnSpc>
              <a:spcBef>
                <a:spcPts val="1350"/>
              </a:spcBef>
            </a:pPr>
            <a:r>
              <a:rPr sz="4000" b="1" spc="35" dirty="0" smtClean="0">
                <a:solidFill>
                  <a:srgbClr val="424242"/>
                </a:solidFill>
                <a:latin typeface="Arial"/>
                <a:cs typeface="Arial"/>
              </a:rPr>
              <a:t>Uma </a:t>
            </a:r>
            <a:r>
              <a:rPr sz="4000" b="1" spc="5" dirty="0">
                <a:solidFill>
                  <a:srgbClr val="424242"/>
                </a:solidFill>
                <a:latin typeface="Arial"/>
                <a:cs typeface="Arial"/>
              </a:rPr>
              <a:t>tentativa </a:t>
            </a:r>
            <a:r>
              <a:rPr sz="4000" b="1" spc="4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4000" b="1" spc="-1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4000" b="1" spc="25" dirty="0">
                <a:solidFill>
                  <a:srgbClr val="424242"/>
                </a:solidFill>
                <a:latin typeface="Arial"/>
                <a:cs typeface="Arial"/>
              </a:rPr>
              <a:t>cada  </a:t>
            </a:r>
            <a:r>
              <a:rPr sz="4000" b="1" spc="-5" dirty="0">
                <a:solidFill>
                  <a:srgbClr val="FFCC00"/>
                </a:solidFill>
                <a:latin typeface="Arial"/>
                <a:cs typeface="Arial"/>
              </a:rPr>
              <a:t>15</a:t>
            </a:r>
            <a:r>
              <a:rPr sz="4000" b="1" spc="-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CC00"/>
                </a:solidFill>
                <a:latin typeface="Arial"/>
                <a:cs typeface="Arial"/>
              </a:rPr>
              <a:t>segundos</a:t>
            </a:r>
            <a:endParaRPr sz="4000" dirty="0">
              <a:solidFill>
                <a:srgbClr val="FFCC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960</Words>
  <Application>Microsoft Office PowerPoint</Application>
  <PresentationFormat>Apresentação na tela (16:9)</PresentationFormat>
  <Paragraphs>167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Myriad</vt:lpstr>
      <vt:lpstr>Times New Roman</vt:lpstr>
      <vt:lpstr>Verdana</vt:lpstr>
      <vt:lpstr>Office Theme</vt:lpstr>
      <vt:lpstr>Apresentação do PowerPoint</vt:lpstr>
      <vt:lpstr>O CVV é um serviço  humanitário, filantrópico e  gratuito de apoio emocional  e prevenção do suicídio</vt:lpstr>
      <vt:lpstr>Pautado nos princípios  da escuta não diretiva  de Carl Rogers</vt:lpstr>
      <vt:lpstr>Apresentação do PowerPoint</vt:lpstr>
      <vt:lpstr>Apresentação do PowerPoint</vt:lpstr>
      <vt:lpstr>A relação de  ajuda proposta  pelo CVV</vt:lpstr>
      <vt:lpstr>Acordo de Cooperação Técnica  com Ministério da Saúde</vt:lpstr>
      <vt:lpstr>Apresentação do PowerPoint</vt:lpstr>
      <vt:lpstr>Números</vt:lpstr>
      <vt:lpstr>Apresentação do PowerPoint</vt:lpstr>
      <vt:lpstr>É uma campanha de conscientização sobre  a prevenção do suicídio, com o objetivo  direto de alertar a população a respeito da  realidade do suicídio no Brasil e no mundo e  suas formas de prevenção.</vt:lpstr>
      <vt:lpstr>Iniciado no Brasil pelo CVV, CFM (Conselho  Federal de Medicina) e ABP (Associação  Brasileira de Psiquiatria).</vt:lpstr>
      <vt:lpstr>Falar não agrava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Sinais</vt:lpstr>
      <vt:lpstr>Política Nacional de Prevenção da Automutilação e do Suicídio (PL 1902/2019 )</vt:lpstr>
      <vt:lpstr>Apresentação do PowerPoint</vt:lpstr>
      <vt:lpstr>Apresentação do PowerPoint</vt:lpstr>
      <vt:lpstr>Suicídio:  é possível  prevenir?</vt:lpstr>
      <vt:lpstr>O que cada um  pode fazer?</vt:lpstr>
      <vt:lpstr>Apresentação do PowerPoint</vt:lpstr>
      <vt:lpstr>Apresentação do PowerPoint</vt:lpstr>
      <vt:lpstr>Telefone  (Ligue 188)  Chat  E-mail  Presencialmente  cvv.org.br</vt:lpstr>
      <vt:lpstr>Como ser voluntário do CVV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PedroMageste</dc:creator>
  <cp:lastModifiedBy>Leila da Cruz Goncalves Heredia</cp:lastModifiedBy>
  <cp:revision>78</cp:revision>
  <cp:lastPrinted>2019-03-17T20:31:55Z</cp:lastPrinted>
  <dcterms:created xsi:type="dcterms:W3CDTF">2019-03-17T19:33:37Z</dcterms:created>
  <dcterms:modified xsi:type="dcterms:W3CDTF">2019-09-26T13:53:11Z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2018-11-27T00:00:00Z</vt:filetime>
  </property>
  <property fmtid="{D5CDD505-2E9C-101B-9397-08002B2CF9AE}" pid="3" name="Creator">
    <vt:lpwstr>Google</vt:lpwstr>
  </property>
  <property fmtid="{D5CDD505-2E9C-101B-9397-08002B2CF9AE}" pid="4" name="LastSaved">
    <vt:filetime>2019-03-17T00:00:00Z</vt:filetime>
  </property>
</Properties>
</file>