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8c5455be6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8c5455be6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c5455be66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8c5455be66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8c5455be66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8c5455be66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0a97b268b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80a97b268b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c5455be66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8c5455be66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c5455be66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c5455be66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7071" r="0" t="0"/>
          <a:stretch/>
        </p:blipFill>
        <p:spPr>
          <a:xfrm>
            <a:off x="3865238" y="0"/>
            <a:ext cx="5278762" cy="34207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exto e Título Vertical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rtl="0">
              <a:spcBef>
                <a:spcPts val="800"/>
              </a:spcBef>
              <a:spcAft>
                <a:spcPts val="0"/>
              </a:spcAft>
              <a:buSzPts val="2100"/>
              <a:buChar char="•"/>
              <a:defRPr/>
            </a:lvl1pPr>
            <a:lvl2pPr indent="-342900" lvl="1" marL="914400" rtl="0"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2pPr>
            <a:lvl3pPr indent="-323850" lvl="2" marL="1371600" rtl="0"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3pPr>
            <a:lvl4pPr indent="-317500" lvl="3" marL="18288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0" name="Google Shape;50;p7"/>
          <p:cNvSpPr txBox="1"/>
          <p:nvPr>
            <p:ph idx="2" type="body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2" name="Google Shape;52;p7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/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" type="body"/>
          </p:nvPr>
        </p:nvSpPr>
        <p:spPr>
          <a:xfrm>
            <a:off x="3887391" y="740569"/>
            <a:ext cx="46290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Google Shape;65;p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0"/>
          <p:cNvSpPr/>
          <p:nvPr>
            <p:ph idx="2" type="pic"/>
          </p:nvPr>
        </p:nvSpPr>
        <p:spPr>
          <a:xfrm>
            <a:off x="3887391" y="740569"/>
            <a:ext cx="46290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72" name="Google Shape;72;p1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.xml"/><Relationship Id="rId10" Type="http://schemas.openxmlformats.org/officeDocument/2006/relationships/slideLayout" Target="../slideLayouts/slideLayout7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1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pic>
        <p:nvPicPr>
          <p:cNvPr descr="Uma imagem contendo pente&#10;&#10;Descrição gerada automaticamente" id="11" name="Google Shape;11;p1"/>
          <p:cNvPicPr preferRelativeResize="0"/>
          <p:nvPr/>
        </p:nvPicPr>
        <p:blipFill rotWithShape="1">
          <a:blip r:embed="rId1">
            <a:alphaModFix/>
          </a:blip>
          <a:srcRect b="0" l="44205" r="0" t="0"/>
          <a:stretch/>
        </p:blipFill>
        <p:spPr>
          <a:xfrm>
            <a:off x="4042254" y="0"/>
            <a:ext cx="5101747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ela de celular com texto preto sobre fundo branco&#10;&#10;Descrição gerada automaticamente" id="12" name="Google Shape;12;p1"/>
          <p:cNvPicPr preferRelativeResize="0"/>
          <p:nvPr/>
        </p:nvPicPr>
        <p:blipFill rotWithShape="1">
          <a:blip r:embed="rId2">
            <a:alphaModFix/>
          </a:blip>
          <a:srcRect b="54166" l="0" r="21874" t="0"/>
          <a:stretch/>
        </p:blipFill>
        <p:spPr>
          <a:xfrm>
            <a:off x="486883" y="119709"/>
            <a:ext cx="1944206" cy="64159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ma imagem contendo objeto, mesa&#10;&#10;Descrição gerada automaticamente" id="13" name="Google Shape;13;p1"/>
          <p:cNvPicPr preferRelativeResize="0"/>
          <p:nvPr/>
        </p:nvPicPr>
        <p:blipFill rotWithShape="1">
          <a:blip r:embed="rId3">
            <a:alphaModFix/>
          </a:blip>
          <a:srcRect b="6664" l="35156" r="60624" t="0"/>
          <a:stretch/>
        </p:blipFill>
        <p:spPr>
          <a:xfrm flipH="1">
            <a:off x="345962" y="0"/>
            <a:ext cx="70330" cy="87520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ma imagem contendo pente&#10;&#10;Descrição gerada automaticamente" id="14" name="Google Shape;14;p1"/>
          <p:cNvPicPr preferRelativeResize="0"/>
          <p:nvPr/>
        </p:nvPicPr>
        <p:blipFill rotWithShape="1">
          <a:blip r:embed="rId1">
            <a:alphaModFix/>
          </a:blip>
          <a:srcRect b="0" l="44205" r="0" t="65384"/>
          <a:stretch/>
        </p:blipFill>
        <p:spPr>
          <a:xfrm>
            <a:off x="0" y="0"/>
            <a:ext cx="4113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ma imagem contendo objeto, mesa&#10;&#10;Descrição gerada automaticamente" id="15" name="Google Shape;15;p1"/>
          <p:cNvPicPr preferRelativeResize="0"/>
          <p:nvPr/>
        </p:nvPicPr>
        <p:blipFill rotWithShape="1">
          <a:blip r:embed="rId3">
            <a:alphaModFix/>
          </a:blip>
          <a:srcRect b="6664" l="35156" r="60624" t="0"/>
          <a:stretch/>
        </p:blipFill>
        <p:spPr>
          <a:xfrm flipH="1">
            <a:off x="345962" y="0"/>
            <a:ext cx="70330" cy="87520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ela de celular com texto preto sobre fundo branco&#10;&#10;Descrição gerada automaticamente" id="16" name="Google Shape;16;p1"/>
          <p:cNvPicPr preferRelativeResize="0"/>
          <p:nvPr/>
        </p:nvPicPr>
        <p:blipFill rotWithShape="1">
          <a:blip r:embed="rId2">
            <a:alphaModFix/>
          </a:blip>
          <a:srcRect b="54166" l="0" r="21874" t="0"/>
          <a:stretch/>
        </p:blipFill>
        <p:spPr>
          <a:xfrm>
            <a:off x="486883" y="119709"/>
            <a:ext cx="1944206" cy="64159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Uma imagem contendo objeto, mesa&#10;&#10;Descrição gerada automaticamente" id="95" name="Google Shape;95;p14"/>
          <p:cNvPicPr preferRelativeResize="0"/>
          <p:nvPr/>
        </p:nvPicPr>
        <p:blipFill rotWithShape="1">
          <a:blip r:embed="rId3">
            <a:alphaModFix/>
          </a:blip>
          <a:srcRect b="0" l="0" r="55783" t="0"/>
          <a:stretch/>
        </p:blipFill>
        <p:spPr>
          <a:xfrm>
            <a:off x="0" y="0"/>
            <a:ext cx="4043328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4"/>
          <p:cNvSpPr txBox="1"/>
          <p:nvPr/>
        </p:nvSpPr>
        <p:spPr>
          <a:xfrm>
            <a:off x="3643825" y="1251800"/>
            <a:ext cx="4994700" cy="28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5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CRISE COVID-19:</a:t>
            </a:r>
            <a:br>
              <a:rPr lang="pt-BR" sz="45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45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IMPACTO FISCAL NOS ESTADOS</a:t>
            </a:r>
            <a:endParaRPr sz="45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4"/>
          <p:cNvSpPr txBox="1"/>
          <p:nvPr/>
        </p:nvSpPr>
        <p:spPr>
          <a:xfrm>
            <a:off x="3914400" y="4362600"/>
            <a:ext cx="13152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700">
                <a:latin typeface="Calibri"/>
                <a:ea typeface="Calibri"/>
                <a:cs typeface="Calibri"/>
                <a:sym typeface="Calibri"/>
              </a:rPr>
              <a:t>Brasília</a:t>
            </a:r>
            <a:br>
              <a:rPr lang="pt-BR" sz="1700">
                <a:latin typeface="Calibri"/>
                <a:ea typeface="Calibri"/>
                <a:cs typeface="Calibri"/>
                <a:sym typeface="Calibri"/>
              </a:rPr>
            </a:br>
            <a:r>
              <a:rPr lang="pt-BR" sz="1700">
                <a:latin typeface="Calibri"/>
                <a:ea typeface="Calibri"/>
                <a:cs typeface="Calibri"/>
                <a:sym typeface="Calibri"/>
              </a:rPr>
              <a:t>Julho, 2020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/>
        </p:nvSpPr>
        <p:spPr>
          <a:xfrm>
            <a:off x="172700" y="805600"/>
            <a:ext cx="3396900" cy="4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ARRECADAÇÃO DE ICMS</a:t>
            </a:r>
            <a:endParaRPr sz="2400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519750" y="4527575"/>
            <a:ext cx="3396900" cy="43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latin typeface="Calibri"/>
                <a:ea typeface="Calibri"/>
                <a:cs typeface="Calibri"/>
                <a:sym typeface="Calibri"/>
              </a:rPr>
              <a:t>Fonte: Boletim de Arrecadação - CONFAZ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latin typeface="Calibri"/>
                <a:ea typeface="Calibri"/>
                <a:cs typeface="Calibri"/>
                <a:sym typeface="Calibri"/>
              </a:rPr>
              <a:t>Nota: AC e AP ainda não informaram a arrecadação de junho.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9750" y="1349125"/>
            <a:ext cx="7652176" cy="3178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925" y="757000"/>
            <a:ext cx="7778550" cy="397895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6"/>
          <p:cNvSpPr txBox="1"/>
          <p:nvPr/>
        </p:nvSpPr>
        <p:spPr>
          <a:xfrm>
            <a:off x="772925" y="47359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Fonte: Boletim de Arrecadação - CONFAZ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625" y="1565850"/>
            <a:ext cx="9040100" cy="200367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7"/>
          <p:cNvSpPr txBox="1"/>
          <p:nvPr/>
        </p:nvSpPr>
        <p:spPr>
          <a:xfrm>
            <a:off x="505925" y="1054000"/>
            <a:ext cx="2698200" cy="36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latin typeface="Calibri"/>
                <a:ea typeface="Calibri"/>
                <a:cs typeface="Calibri"/>
                <a:sym typeface="Calibri"/>
              </a:rPr>
              <a:t>Recomposição do FPE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/>
          <p:nvPr/>
        </p:nvSpPr>
        <p:spPr>
          <a:xfrm>
            <a:off x="656000" y="4409200"/>
            <a:ext cx="2838300" cy="7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8"/>
          <p:cNvSpPr txBox="1"/>
          <p:nvPr/>
        </p:nvSpPr>
        <p:spPr>
          <a:xfrm>
            <a:off x="2634875" y="4463000"/>
            <a:ext cx="3073800" cy="3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latin typeface="Calibri"/>
                <a:ea typeface="Calibri"/>
                <a:cs typeface="Calibri"/>
                <a:sym typeface="Calibri"/>
              </a:rPr>
              <a:t>Fonte: Boletim de Arrecadação - CONFAZ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172700" y="805600"/>
            <a:ext cx="3321600" cy="6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Arrecadação Total </a:t>
            </a:r>
            <a:endParaRPr sz="2400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(ICMS, IPVA, ITCMD e Taxas)</a:t>
            </a:r>
            <a:endParaRPr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4875" y="680488"/>
            <a:ext cx="5181100" cy="378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7650" y="0"/>
            <a:ext cx="5515176" cy="4991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/>
          <p:nvPr/>
        </p:nvSpPr>
        <p:spPr>
          <a:xfrm>
            <a:off x="2539350" y="2001600"/>
            <a:ext cx="4065300" cy="11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>
                <a:solidFill>
                  <a:srgbClr val="1C4587"/>
                </a:solidFill>
                <a:latin typeface="Calibri"/>
                <a:ea typeface="Calibri"/>
                <a:cs typeface="Calibri"/>
                <a:sym typeface="Calibri"/>
              </a:rPr>
              <a:t>OBRIGADO!</a:t>
            </a:r>
            <a:endParaRPr sz="6000">
              <a:solidFill>
                <a:srgbClr val="1C458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