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</p:sldMasterIdLst>
  <p:notesMasterIdLst>
    <p:notesMasterId r:id="rId21"/>
  </p:notesMasterIdLst>
  <p:sldIdLst>
    <p:sldId id="256" r:id="rId3"/>
    <p:sldId id="292" r:id="rId4"/>
    <p:sldId id="293" r:id="rId5"/>
    <p:sldId id="260" r:id="rId6"/>
    <p:sldId id="294" r:id="rId7"/>
    <p:sldId id="270" r:id="rId8"/>
    <p:sldId id="277" r:id="rId9"/>
    <p:sldId id="279" r:id="rId10"/>
    <p:sldId id="1049" r:id="rId11"/>
    <p:sldId id="1051" r:id="rId12"/>
    <p:sldId id="289" r:id="rId13"/>
    <p:sldId id="285" r:id="rId14"/>
    <p:sldId id="1050" r:id="rId15"/>
    <p:sldId id="311" r:id="rId16"/>
    <p:sldId id="1078" r:id="rId17"/>
    <p:sldId id="272" r:id="rId18"/>
    <p:sldId id="271" r:id="rId19"/>
    <p:sldId id="1077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tmUCs9CBLCie8dlkhkazpl7vg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178"/>
    <p:restoredTop sz="86395"/>
  </p:normalViewPr>
  <p:slideViewPr>
    <p:cSldViewPr snapToGrid="0">
      <p:cViewPr varScale="1">
        <p:scale>
          <a:sx n="100" d="100"/>
          <a:sy n="100" d="100"/>
        </p:scale>
        <p:origin x="184" y="376"/>
      </p:cViewPr>
      <p:guideLst>
        <p:guide orient="horz" pos="2160"/>
        <p:guide pos="36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9101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741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804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685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6328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632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76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1274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191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632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46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erramento">
  <p:cSld name="Encerramento">
    <p:bg>
      <p:bgPr>
        <a:solidFill>
          <a:srgbClr val="01A3D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body" idx="1"/>
          </p:nvPr>
        </p:nvSpPr>
        <p:spPr>
          <a:xfrm>
            <a:off x="3150658" y="2852936"/>
            <a:ext cx="5890684" cy="768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5400"/>
              <a:buNone/>
              <a:defRPr sz="5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22"/>
          <p:cNvPicPr preferRelativeResize="0"/>
          <p:nvPr/>
        </p:nvPicPr>
        <p:blipFill rotWithShape="1">
          <a:blip r:embed="rId2">
            <a:alphaModFix/>
          </a:blip>
          <a:srcRect l="-1532" r="-2721"/>
          <a:stretch/>
        </p:blipFill>
        <p:spPr>
          <a:xfrm>
            <a:off x="2032550" y="4745425"/>
            <a:ext cx="7676851" cy="8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Etapas 2a">
  <p:cSld name="Layout Etapas 2a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37"/>
          <p:cNvGrpSpPr/>
          <p:nvPr/>
        </p:nvGrpSpPr>
        <p:grpSpPr>
          <a:xfrm>
            <a:off x="5504794" y="1700808"/>
            <a:ext cx="7748087" cy="5472608"/>
            <a:chOff x="4128595" y="1275606"/>
            <a:chExt cx="5811065" cy="4104456"/>
          </a:xfrm>
        </p:grpSpPr>
        <p:sp>
          <p:nvSpPr>
            <p:cNvPr id="156" name="Google Shape;156;p37"/>
            <p:cNvSpPr/>
            <p:nvPr/>
          </p:nvSpPr>
          <p:spPr>
            <a:xfrm>
              <a:off x="4128595" y="1275606"/>
              <a:ext cx="5811065" cy="4104456"/>
            </a:xfrm>
            <a:prstGeom prst="chevron">
              <a:avLst>
                <a:gd name="adj" fmla="val 19187"/>
              </a:avLst>
            </a:prstGeom>
            <a:solidFill>
              <a:srgbClr val="F077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7"/>
            <p:cNvSpPr txBox="1"/>
            <p:nvPr/>
          </p:nvSpPr>
          <p:spPr>
            <a:xfrm>
              <a:off x="5753383" y="1734468"/>
              <a:ext cx="2231313" cy="31542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58" name="Google Shape;158;p37"/>
          <p:cNvGrpSpPr/>
          <p:nvPr/>
        </p:nvGrpSpPr>
        <p:grpSpPr>
          <a:xfrm>
            <a:off x="-1173350" y="1700808"/>
            <a:ext cx="7748087" cy="5472608"/>
            <a:chOff x="-880013" y="1275606"/>
            <a:chExt cx="5811065" cy="4104456"/>
          </a:xfrm>
        </p:grpSpPr>
        <p:sp>
          <p:nvSpPr>
            <p:cNvPr id="159" name="Google Shape;159;p37"/>
            <p:cNvSpPr/>
            <p:nvPr/>
          </p:nvSpPr>
          <p:spPr>
            <a:xfrm>
              <a:off x="-880013" y="1275606"/>
              <a:ext cx="5811065" cy="4104456"/>
            </a:xfrm>
            <a:prstGeom prst="chevron">
              <a:avLst>
                <a:gd name="adj" fmla="val 19187"/>
              </a:avLst>
            </a:prstGeom>
            <a:solidFill>
              <a:srgbClr val="F4C8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7"/>
            <p:cNvSpPr txBox="1"/>
            <p:nvPr/>
          </p:nvSpPr>
          <p:spPr>
            <a:xfrm>
              <a:off x="984338" y="1734468"/>
              <a:ext cx="2231313" cy="31542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61" name="Google Shape;161;p37"/>
          <p:cNvSpPr txBox="1">
            <a:spLocks noGrp="1"/>
          </p:cNvSpPr>
          <p:nvPr>
            <p:ph type="body" idx="1"/>
          </p:nvPr>
        </p:nvSpPr>
        <p:spPr>
          <a:xfrm>
            <a:off x="882651" y="3858684"/>
            <a:ext cx="4353983" cy="242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2"/>
          </p:nvPr>
        </p:nvSpPr>
        <p:spPr>
          <a:xfrm>
            <a:off x="1312334" y="2313518"/>
            <a:ext cx="2976033" cy="45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3"/>
          </p:nvPr>
        </p:nvSpPr>
        <p:spPr>
          <a:xfrm>
            <a:off x="1312334" y="2948517"/>
            <a:ext cx="2976033" cy="48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4267"/>
              <a:buFont typeface="Verdana"/>
              <a:buNone/>
              <a:defRPr sz="4267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7"/>
          <p:cNvSpPr/>
          <p:nvPr/>
        </p:nvSpPr>
        <p:spPr>
          <a:xfrm>
            <a:off x="431371" y="365126"/>
            <a:ext cx="60959" cy="480053"/>
          </a:xfrm>
          <a:prstGeom prst="rect">
            <a:avLst/>
          </a:prstGeom>
          <a:solidFill>
            <a:srgbClr val="F4C83E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7"/>
          <p:cNvSpPr txBox="1">
            <a:spLocks noGrp="1"/>
          </p:cNvSpPr>
          <p:nvPr>
            <p:ph type="body" idx="4"/>
          </p:nvPr>
        </p:nvSpPr>
        <p:spPr>
          <a:xfrm>
            <a:off x="7240546" y="3858684"/>
            <a:ext cx="4353983" cy="242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5"/>
          </p:nvPr>
        </p:nvSpPr>
        <p:spPr>
          <a:xfrm>
            <a:off x="7670229" y="2313518"/>
            <a:ext cx="2976033" cy="45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7"/>
          <p:cNvSpPr txBox="1">
            <a:spLocks noGrp="1"/>
          </p:cNvSpPr>
          <p:nvPr>
            <p:ph type="body" idx="6"/>
          </p:nvPr>
        </p:nvSpPr>
        <p:spPr>
          <a:xfrm>
            <a:off x="7670229" y="2948517"/>
            <a:ext cx="2976033" cy="48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9" name="Google Shape;169;p37"/>
          <p:cNvPicPr preferRelativeResize="0"/>
          <p:nvPr/>
        </p:nvPicPr>
        <p:blipFill rotWithShape="1">
          <a:blip r:embed="rId3">
            <a:alphaModFix/>
          </a:blip>
          <a:srcRect l="5056" t="7534" r="56017" b="7530"/>
          <a:stretch/>
        </p:blipFill>
        <p:spPr>
          <a:xfrm>
            <a:off x="11270214" y="332657"/>
            <a:ext cx="601111" cy="57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Etapas 2b">
  <p:cSld name="Layout Etapas 2b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38"/>
          <p:cNvGrpSpPr/>
          <p:nvPr/>
        </p:nvGrpSpPr>
        <p:grpSpPr>
          <a:xfrm>
            <a:off x="5504794" y="1700808"/>
            <a:ext cx="7748087" cy="5472608"/>
            <a:chOff x="4128595" y="1275606"/>
            <a:chExt cx="5811065" cy="4104456"/>
          </a:xfrm>
        </p:grpSpPr>
        <p:sp>
          <p:nvSpPr>
            <p:cNvPr id="172" name="Google Shape;172;p38"/>
            <p:cNvSpPr/>
            <p:nvPr/>
          </p:nvSpPr>
          <p:spPr>
            <a:xfrm>
              <a:off x="4128595" y="1275606"/>
              <a:ext cx="5811065" cy="4104456"/>
            </a:xfrm>
            <a:prstGeom prst="chevron">
              <a:avLst>
                <a:gd name="adj" fmla="val 19187"/>
              </a:avLst>
            </a:prstGeom>
            <a:solidFill>
              <a:srgbClr val="01A3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38"/>
            <p:cNvSpPr txBox="1"/>
            <p:nvPr/>
          </p:nvSpPr>
          <p:spPr>
            <a:xfrm>
              <a:off x="5753383" y="1734468"/>
              <a:ext cx="2231313" cy="31542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74" name="Google Shape;174;p38"/>
          <p:cNvGrpSpPr/>
          <p:nvPr/>
        </p:nvGrpSpPr>
        <p:grpSpPr>
          <a:xfrm>
            <a:off x="-1173350" y="1700808"/>
            <a:ext cx="7748087" cy="5472608"/>
            <a:chOff x="-880013" y="1275606"/>
            <a:chExt cx="5811065" cy="4104456"/>
          </a:xfrm>
        </p:grpSpPr>
        <p:sp>
          <p:nvSpPr>
            <p:cNvPr id="175" name="Google Shape;175;p38"/>
            <p:cNvSpPr/>
            <p:nvPr/>
          </p:nvSpPr>
          <p:spPr>
            <a:xfrm>
              <a:off x="-880013" y="1275606"/>
              <a:ext cx="5811065" cy="4104456"/>
            </a:xfrm>
            <a:prstGeom prst="chevron">
              <a:avLst>
                <a:gd name="adj" fmla="val 19187"/>
              </a:avLst>
            </a:prstGeom>
            <a:solidFill>
              <a:srgbClr val="74C3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8"/>
            <p:cNvSpPr txBox="1"/>
            <p:nvPr/>
          </p:nvSpPr>
          <p:spPr>
            <a:xfrm>
              <a:off x="984338" y="1734468"/>
              <a:ext cx="2231313" cy="31542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77" name="Google Shape;177;p38"/>
          <p:cNvSpPr txBox="1">
            <a:spLocks noGrp="1"/>
          </p:cNvSpPr>
          <p:nvPr>
            <p:ph type="body" idx="1"/>
          </p:nvPr>
        </p:nvSpPr>
        <p:spPr>
          <a:xfrm>
            <a:off x="882651" y="3858684"/>
            <a:ext cx="4353983" cy="242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body" idx="2"/>
          </p:nvPr>
        </p:nvSpPr>
        <p:spPr>
          <a:xfrm>
            <a:off x="1312334" y="2313518"/>
            <a:ext cx="2976033" cy="45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body" idx="3"/>
          </p:nvPr>
        </p:nvSpPr>
        <p:spPr>
          <a:xfrm>
            <a:off x="1312334" y="2948517"/>
            <a:ext cx="2976033" cy="48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4267"/>
              <a:buFont typeface="Verdana"/>
              <a:buNone/>
              <a:defRPr sz="4267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/>
          <p:nvPr/>
        </p:nvSpPr>
        <p:spPr>
          <a:xfrm>
            <a:off x="431371" y="365126"/>
            <a:ext cx="60959" cy="480053"/>
          </a:xfrm>
          <a:prstGeom prst="rect">
            <a:avLst/>
          </a:prstGeom>
          <a:solidFill>
            <a:srgbClr val="F4C83E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8"/>
          <p:cNvSpPr txBox="1">
            <a:spLocks noGrp="1"/>
          </p:cNvSpPr>
          <p:nvPr>
            <p:ph type="body" idx="4"/>
          </p:nvPr>
        </p:nvSpPr>
        <p:spPr>
          <a:xfrm>
            <a:off x="7240546" y="3858684"/>
            <a:ext cx="4353983" cy="242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body" idx="5"/>
          </p:nvPr>
        </p:nvSpPr>
        <p:spPr>
          <a:xfrm>
            <a:off x="7670229" y="2313518"/>
            <a:ext cx="2976033" cy="45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body" idx="6"/>
          </p:nvPr>
        </p:nvSpPr>
        <p:spPr>
          <a:xfrm>
            <a:off x="7670229" y="2948517"/>
            <a:ext cx="2976033" cy="48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5" name="Google Shape;18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8"/>
          <p:cNvPicPr preferRelativeResize="0"/>
          <p:nvPr/>
        </p:nvPicPr>
        <p:blipFill rotWithShape="1">
          <a:blip r:embed="rId3">
            <a:alphaModFix/>
          </a:blip>
          <a:srcRect l="5056" t="7534" r="56017" b="7530"/>
          <a:stretch/>
        </p:blipFill>
        <p:spPr>
          <a:xfrm>
            <a:off x="11270214" y="332657"/>
            <a:ext cx="601111" cy="57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6201835"/>
            <a:ext cx="3436451" cy="38334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7534" r="56018" b="7531"/>
          <a:stretch/>
        </p:blipFill>
        <p:spPr>
          <a:xfrm>
            <a:off x="11270214" y="332657"/>
            <a:ext cx="601111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1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9804F5F-7918-65AF-7854-ADA4CFAC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A0C-0B02-4A4E-A230-6CC9DFA25449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9F272F6-506A-4EAE-EAE8-40DD2F67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6A634A-6FFE-EACE-8D69-BDE23A06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061C-1613-40F2-A374-384F3B10E1E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33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389"/>
          <a:stretch/>
        </p:blipFill>
        <p:spPr>
          <a:xfrm rot="10800000">
            <a:off x="-1" y="-1"/>
            <a:ext cx="1877087" cy="18928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36" y="6021288"/>
            <a:ext cx="3812881" cy="5643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51" y="285590"/>
            <a:ext cx="686037" cy="65803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0" t="25295"/>
          <a:stretch/>
        </p:blipFill>
        <p:spPr>
          <a:xfrm>
            <a:off x="0" y="99238"/>
            <a:ext cx="1827149" cy="155841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r="15457"/>
          <a:stretch/>
        </p:blipFill>
        <p:spPr>
          <a:xfrm rot="1322130">
            <a:off x="-176635" y="5337891"/>
            <a:ext cx="3249725" cy="12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1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554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850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196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181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53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Texto">
  <p:cSld name="Layout Text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4267"/>
              <a:buFont typeface="Verdana"/>
              <a:buNone/>
              <a:defRPr sz="4267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/>
          <p:nvPr/>
        </p:nvSpPr>
        <p:spPr>
          <a:xfrm>
            <a:off x="431371" y="365126"/>
            <a:ext cx="60959" cy="480053"/>
          </a:xfrm>
          <a:prstGeom prst="rect">
            <a:avLst/>
          </a:prstGeom>
          <a:solidFill>
            <a:srgbClr val="F4C83E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527051" y="2014985"/>
            <a:ext cx="7441157" cy="307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Font typeface="Arial"/>
              <a:buNone/>
              <a:defRPr sz="18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23"/>
          <p:cNvPicPr preferRelativeResize="0"/>
          <p:nvPr/>
        </p:nvPicPr>
        <p:blipFill rotWithShape="1">
          <a:blip r:embed="rId2">
            <a:alphaModFix/>
          </a:blip>
          <a:srcRect t="59" b="49"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3"/>
          <p:cNvSpPr txBox="1">
            <a:spLocks noGrp="1"/>
          </p:cNvSpPr>
          <p:nvPr>
            <p:ph type="body" idx="2"/>
          </p:nvPr>
        </p:nvSpPr>
        <p:spPr>
          <a:xfrm>
            <a:off x="527051" y="1062485"/>
            <a:ext cx="7441157" cy="42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000"/>
              <a:buFont typeface="Arial"/>
              <a:buNone/>
              <a:defRPr sz="20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23"/>
          <p:cNvPicPr preferRelativeResize="0"/>
          <p:nvPr/>
        </p:nvPicPr>
        <p:blipFill rotWithShape="1">
          <a:blip r:embed="rId3">
            <a:alphaModFix/>
          </a:blip>
          <a:srcRect l="5056" t="7534" r="56017" b="7530"/>
          <a:stretch/>
        </p:blipFill>
        <p:spPr>
          <a:xfrm>
            <a:off x="11270214" y="332657"/>
            <a:ext cx="601111" cy="57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5341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7662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68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312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96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Texto azul">
  <p:cSld name="Layout Texto azul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3D1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9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4267"/>
              <a:buFont typeface="Verdana"/>
              <a:buNone/>
              <a:defRPr sz="4267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9"/>
          <p:cNvSpPr/>
          <p:nvPr/>
        </p:nvSpPr>
        <p:spPr>
          <a:xfrm>
            <a:off x="431371" y="365126"/>
            <a:ext cx="60959" cy="480053"/>
          </a:xfrm>
          <a:prstGeom prst="rect">
            <a:avLst/>
          </a:prstGeom>
          <a:solidFill>
            <a:srgbClr val="F4C83E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9"/>
          <p:cNvSpPr txBox="1">
            <a:spLocks noGrp="1"/>
          </p:cNvSpPr>
          <p:nvPr>
            <p:ph type="body" idx="1"/>
          </p:nvPr>
        </p:nvSpPr>
        <p:spPr>
          <a:xfrm>
            <a:off x="527051" y="2014985"/>
            <a:ext cx="7441157" cy="307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Font typeface="Arial"/>
              <a:buNone/>
              <a:defRPr sz="18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2" name="Google Shape;102;p29"/>
          <p:cNvPicPr preferRelativeResize="0"/>
          <p:nvPr/>
        </p:nvPicPr>
        <p:blipFill rotWithShape="1">
          <a:blip r:embed="rId2">
            <a:alphaModFix/>
          </a:blip>
          <a:srcRect t="59" b="49"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9"/>
          <p:cNvSpPr txBox="1">
            <a:spLocks noGrp="1"/>
          </p:cNvSpPr>
          <p:nvPr>
            <p:ph type="body" idx="2"/>
          </p:nvPr>
        </p:nvSpPr>
        <p:spPr>
          <a:xfrm>
            <a:off x="527051" y="1062485"/>
            <a:ext cx="7441157" cy="42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000"/>
              <a:buFont typeface="Arial"/>
              <a:buNone/>
              <a:defRPr sz="20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">
  <p:cSld name="Fundo azul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3D1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1"/>
          <p:cNvPicPr preferRelativeResize="0"/>
          <p:nvPr/>
        </p:nvPicPr>
        <p:blipFill rotWithShape="1">
          <a:blip r:embed="rId2">
            <a:alphaModFix/>
          </a:blip>
          <a:srcRect l="5056" t="7534" r="56017" b="7530"/>
          <a:stretch/>
        </p:blipFill>
        <p:spPr>
          <a:xfrm>
            <a:off x="11270214" y="332657"/>
            <a:ext cx="601111" cy="57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1"/>
          <p:cNvPicPr preferRelativeResize="0"/>
          <p:nvPr/>
        </p:nvPicPr>
        <p:blipFill rotWithShape="1">
          <a:blip r:embed="rId3">
            <a:alphaModFix/>
          </a:blip>
          <a:srcRect t="59" b="49"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escuro">
  <p:cSld name="Fundo escuro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C57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2"/>
          <p:cNvPicPr preferRelativeResize="0"/>
          <p:nvPr/>
        </p:nvPicPr>
        <p:blipFill rotWithShape="1">
          <a:blip r:embed="rId2">
            <a:alphaModFix/>
          </a:blip>
          <a:srcRect l="5056" t="7534" r="56017" b="7530"/>
          <a:stretch/>
        </p:blipFill>
        <p:spPr>
          <a:xfrm>
            <a:off x="11270214" y="332657"/>
            <a:ext cx="601111" cy="57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2"/>
          <p:cNvPicPr preferRelativeResize="0"/>
          <p:nvPr/>
        </p:nvPicPr>
        <p:blipFill rotWithShape="1">
          <a:blip r:embed="rId3">
            <a:alphaModFix/>
          </a:blip>
          <a:srcRect t="59" b="49"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Tópicos Ícones">
  <p:cSld name="Layout Tópicos Ícone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4267"/>
              <a:buFont typeface="Verdana"/>
              <a:buNone/>
              <a:defRPr sz="4267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3"/>
          <p:cNvSpPr/>
          <p:nvPr/>
        </p:nvSpPr>
        <p:spPr>
          <a:xfrm>
            <a:off x="431371" y="365126"/>
            <a:ext cx="60959" cy="480053"/>
          </a:xfrm>
          <a:prstGeom prst="rect">
            <a:avLst/>
          </a:prstGeom>
          <a:solidFill>
            <a:srgbClr val="F4C83E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3"/>
          <p:cNvSpPr txBox="1">
            <a:spLocks noGrp="1"/>
          </p:cNvSpPr>
          <p:nvPr>
            <p:ph type="body" idx="1"/>
          </p:nvPr>
        </p:nvSpPr>
        <p:spPr>
          <a:xfrm>
            <a:off x="2159001" y="1386731"/>
            <a:ext cx="6913331" cy="127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1800"/>
              <a:buFont typeface="Arial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2"/>
          </p:nvPr>
        </p:nvSpPr>
        <p:spPr>
          <a:xfrm>
            <a:off x="2159001" y="3104883"/>
            <a:ext cx="6913331" cy="127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1800"/>
              <a:buFont typeface="Arial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body" idx="3"/>
          </p:nvPr>
        </p:nvSpPr>
        <p:spPr>
          <a:xfrm>
            <a:off x="2159001" y="4750902"/>
            <a:ext cx="6913331" cy="127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1800"/>
              <a:buFont typeface="Arial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/>
          <p:nvPr/>
        </p:nvSpPr>
        <p:spPr>
          <a:xfrm>
            <a:off x="543697" y="1380209"/>
            <a:ext cx="1285160" cy="1285160"/>
          </a:xfrm>
          <a:prstGeom prst="ellipse">
            <a:avLst/>
          </a:prstGeom>
          <a:solidFill>
            <a:srgbClr val="1593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ícone</a:t>
            </a:r>
            <a:endParaRPr/>
          </a:p>
        </p:txBody>
      </p:sp>
      <p:sp>
        <p:nvSpPr>
          <p:cNvPr id="122" name="Google Shape;122;p33"/>
          <p:cNvSpPr/>
          <p:nvPr/>
        </p:nvSpPr>
        <p:spPr>
          <a:xfrm>
            <a:off x="543697" y="3098361"/>
            <a:ext cx="1285160" cy="1285160"/>
          </a:xfrm>
          <a:prstGeom prst="ellipse">
            <a:avLst/>
          </a:prstGeom>
          <a:solidFill>
            <a:srgbClr val="1593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ícone</a:t>
            </a:r>
            <a:endParaRPr/>
          </a:p>
        </p:txBody>
      </p:sp>
      <p:sp>
        <p:nvSpPr>
          <p:cNvPr id="123" name="Google Shape;123;p33"/>
          <p:cNvSpPr/>
          <p:nvPr/>
        </p:nvSpPr>
        <p:spPr>
          <a:xfrm>
            <a:off x="543697" y="4744380"/>
            <a:ext cx="1285160" cy="1285160"/>
          </a:xfrm>
          <a:prstGeom prst="ellipse">
            <a:avLst/>
          </a:prstGeom>
          <a:solidFill>
            <a:srgbClr val="1593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ícone</a:t>
            </a:r>
            <a:endParaRPr/>
          </a:p>
        </p:txBody>
      </p:sp>
      <p:pic>
        <p:nvPicPr>
          <p:cNvPr id="124" name="Google Shape;124;p33"/>
          <p:cNvPicPr preferRelativeResize="0"/>
          <p:nvPr/>
        </p:nvPicPr>
        <p:blipFill rotWithShape="1">
          <a:blip r:embed="rId2">
            <a:alphaModFix/>
          </a:blip>
          <a:srcRect t="59" b="49"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3"/>
          <p:cNvPicPr preferRelativeResize="0"/>
          <p:nvPr/>
        </p:nvPicPr>
        <p:blipFill rotWithShape="1">
          <a:blip r:embed="rId3">
            <a:alphaModFix/>
          </a:blip>
          <a:srcRect l="5056" t="7534" r="56017" b="7530"/>
          <a:stretch/>
        </p:blipFill>
        <p:spPr>
          <a:xfrm>
            <a:off x="11270214" y="332657"/>
            <a:ext cx="601111" cy="57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Imagem 1">
  <p:cSld name="Layout Imagem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4"/>
          <p:cNvPicPr preferRelativeResize="0"/>
          <p:nvPr/>
        </p:nvPicPr>
        <p:blipFill rotWithShape="1">
          <a:blip r:embed="rId2">
            <a:alphaModFix/>
          </a:blip>
          <a:srcRect t="59" b="49"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4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4267"/>
              <a:buFont typeface="Verdana"/>
              <a:buNone/>
              <a:defRPr sz="4267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4"/>
          <p:cNvSpPr/>
          <p:nvPr/>
        </p:nvSpPr>
        <p:spPr>
          <a:xfrm>
            <a:off x="431371" y="365126"/>
            <a:ext cx="60959" cy="480053"/>
          </a:xfrm>
          <a:prstGeom prst="rect">
            <a:avLst/>
          </a:prstGeom>
          <a:solidFill>
            <a:srgbClr val="F4C83E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4"/>
          <p:cNvSpPr txBox="1">
            <a:spLocks noGrp="1"/>
          </p:cNvSpPr>
          <p:nvPr>
            <p:ph type="body" idx="1"/>
          </p:nvPr>
        </p:nvSpPr>
        <p:spPr>
          <a:xfrm>
            <a:off x="529071" y="1320800"/>
            <a:ext cx="3406689" cy="42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>
            <a:spLocks noGrp="1"/>
          </p:cNvSpPr>
          <p:nvPr>
            <p:ph type="pic" idx="2"/>
          </p:nvPr>
        </p:nvSpPr>
        <p:spPr>
          <a:xfrm>
            <a:off x="4367807" y="1320800"/>
            <a:ext cx="7128867" cy="4206875"/>
          </a:xfrm>
          <a:prstGeom prst="rect">
            <a:avLst/>
          </a:prstGeom>
          <a:noFill/>
          <a:ln>
            <a:noFill/>
          </a:ln>
        </p:spPr>
      </p:sp>
      <p:pic>
        <p:nvPicPr>
          <p:cNvPr id="132" name="Google Shape;132;p34"/>
          <p:cNvPicPr preferRelativeResize="0"/>
          <p:nvPr/>
        </p:nvPicPr>
        <p:blipFill rotWithShape="1">
          <a:blip r:embed="rId3">
            <a:alphaModFix/>
          </a:blip>
          <a:srcRect l="5056" t="7534" r="56017" b="7530"/>
          <a:stretch/>
        </p:blipFill>
        <p:spPr>
          <a:xfrm>
            <a:off x="11270214" y="332657"/>
            <a:ext cx="601111" cy="57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Etapas 1a">
  <p:cSld name="Layout Etapas 1a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5"/>
          <p:cNvSpPr/>
          <p:nvPr/>
        </p:nvSpPr>
        <p:spPr>
          <a:xfrm>
            <a:off x="5159896" y="0"/>
            <a:ext cx="8082384" cy="6858000"/>
          </a:xfrm>
          <a:prstGeom prst="chevron">
            <a:avLst>
              <a:gd name="adj" fmla="val 12798"/>
            </a:avLst>
          </a:prstGeom>
          <a:solidFill>
            <a:srgbClr val="F077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-869027" y="0"/>
            <a:ext cx="6928947" cy="6858000"/>
          </a:xfrm>
          <a:prstGeom prst="chevron">
            <a:avLst>
              <a:gd name="adj" fmla="val 12853"/>
            </a:avLst>
          </a:prstGeom>
          <a:solidFill>
            <a:srgbClr val="F4C8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5"/>
          <p:cNvSpPr>
            <a:spLocks noGrp="1"/>
          </p:cNvSpPr>
          <p:nvPr>
            <p:ph type="pic" idx="2"/>
          </p:nvPr>
        </p:nvSpPr>
        <p:spPr>
          <a:xfrm>
            <a:off x="1011121" y="1900838"/>
            <a:ext cx="3168650" cy="2881312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35"/>
          <p:cNvSpPr>
            <a:spLocks noGrp="1"/>
          </p:cNvSpPr>
          <p:nvPr>
            <p:ph type="pic" idx="3"/>
          </p:nvPr>
        </p:nvSpPr>
        <p:spPr>
          <a:xfrm>
            <a:off x="7212585" y="1900838"/>
            <a:ext cx="3578501" cy="2881312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5"/>
          <p:cNvSpPr txBox="1">
            <a:spLocks noGrp="1"/>
          </p:cNvSpPr>
          <p:nvPr>
            <p:ph type="body" idx="1"/>
          </p:nvPr>
        </p:nvSpPr>
        <p:spPr>
          <a:xfrm>
            <a:off x="1011121" y="713614"/>
            <a:ext cx="3168650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4"/>
          </p:nvPr>
        </p:nvSpPr>
        <p:spPr>
          <a:xfrm>
            <a:off x="7190637" y="713614"/>
            <a:ext cx="3600450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body" idx="5"/>
          </p:nvPr>
        </p:nvSpPr>
        <p:spPr>
          <a:xfrm>
            <a:off x="1011122" y="5301209"/>
            <a:ext cx="316865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body" idx="6"/>
          </p:nvPr>
        </p:nvSpPr>
        <p:spPr>
          <a:xfrm>
            <a:off x="7406537" y="5301209"/>
            <a:ext cx="316865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Etapas 1b">
  <p:cSld name="Layout Etapas 1b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6"/>
          <p:cNvSpPr/>
          <p:nvPr/>
        </p:nvSpPr>
        <p:spPr>
          <a:xfrm>
            <a:off x="-869027" y="0"/>
            <a:ext cx="6928947" cy="6858000"/>
          </a:xfrm>
          <a:prstGeom prst="chevron">
            <a:avLst>
              <a:gd name="adj" fmla="val 12853"/>
            </a:avLst>
          </a:prstGeom>
          <a:solidFill>
            <a:srgbClr val="74C3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6"/>
          <p:cNvSpPr>
            <a:spLocks noGrp="1"/>
          </p:cNvSpPr>
          <p:nvPr>
            <p:ph type="pic" idx="2"/>
          </p:nvPr>
        </p:nvSpPr>
        <p:spPr>
          <a:xfrm>
            <a:off x="1011121" y="1900838"/>
            <a:ext cx="3168650" cy="2881312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36"/>
          <p:cNvSpPr txBox="1">
            <a:spLocks noGrp="1"/>
          </p:cNvSpPr>
          <p:nvPr>
            <p:ph type="body" idx="1"/>
          </p:nvPr>
        </p:nvSpPr>
        <p:spPr>
          <a:xfrm>
            <a:off x="1011121" y="713614"/>
            <a:ext cx="3168650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7" name="Google Shape;14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2184" y="6042571"/>
            <a:ext cx="4188160" cy="61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6"/>
          <p:cNvSpPr/>
          <p:nvPr/>
        </p:nvSpPr>
        <p:spPr>
          <a:xfrm>
            <a:off x="5159896" y="0"/>
            <a:ext cx="8082384" cy="6858000"/>
          </a:xfrm>
          <a:prstGeom prst="chevron">
            <a:avLst>
              <a:gd name="adj" fmla="val 12798"/>
            </a:avLst>
          </a:prstGeom>
          <a:solidFill>
            <a:srgbClr val="01A3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6"/>
          <p:cNvSpPr>
            <a:spLocks noGrp="1"/>
          </p:cNvSpPr>
          <p:nvPr>
            <p:ph type="pic" idx="3"/>
          </p:nvPr>
        </p:nvSpPr>
        <p:spPr>
          <a:xfrm>
            <a:off x="7212585" y="1900838"/>
            <a:ext cx="3578501" cy="2881312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6"/>
          <p:cNvSpPr txBox="1">
            <a:spLocks noGrp="1"/>
          </p:cNvSpPr>
          <p:nvPr>
            <p:ph type="body" idx="4"/>
          </p:nvPr>
        </p:nvSpPr>
        <p:spPr>
          <a:xfrm>
            <a:off x="7190637" y="713614"/>
            <a:ext cx="3600450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400"/>
              <a:buNone/>
              <a:defRPr sz="2400" b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body" idx="5"/>
          </p:nvPr>
        </p:nvSpPr>
        <p:spPr>
          <a:xfrm>
            <a:off x="7406537" y="5301209"/>
            <a:ext cx="316865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body" idx="6"/>
          </p:nvPr>
        </p:nvSpPr>
        <p:spPr>
          <a:xfrm>
            <a:off x="1011122" y="5301209"/>
            <a:ext cx="316865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None/>
              <a:defRPr sz="1800" b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70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167">
          <p15:clr>
            <a:srgbClr val="F26B43"/>
          </p15:clr>
        </p15:guide>
        <p15:guide id="2" orient="horz" pos="3907">
          <p15:clr>
            <a:srgbClr val="F26B43"/>
          </p15:clr>
        </p15:guide>
        <p15:guide id="3" pos="513">
          <p15:clr>
            <a:srgbClr val="F26B43"/>
          </p15:clr>
        </p15:guide>
        <p15:guide id="4" orient="horz" pos="21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DF6B8-436F-4959-9B77-9107593EF84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541C2-C32F-4B31-A8C2-59BFD340EF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20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"/>
          <p:cNvSpPr/>
          <p:nvPr/>
        </p:nvSpPr>
        <p:spPr>
          <a:xfrm>
            <a:off x="4890673" y="6011229"/>
            <a:ext cx="24106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Brasília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Março</a:t>
            </a:r>
            <a:r>
              <a:rPr lang="en-US" sz="16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de 2024</a:t>
            </a:r>
            <a:endParaRPr sz="16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DDC499-0CAE-AD16-3E09-3782A359C8E6}"/>
              </a:ext>
            </a:extLst>
          </p:cNvPr>
          <p:cNvSpPr/>
          <p:nvPr/>
        </p:nvSpPr>
        <p:spPr>
          <a:xfrm>
            <a:off x="324461" y="781291"/>
            <a:ext cx="115430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6000" b="1" spc="-51" dirty="0">
                <a:solidFill>
                  <a:srgbClr val="003C57"/>
                </a:solidFill>
                <a:latin typeface="Verdana"/>
                <a:cs typeface="Verdana"/>
              </a:rPr>
              <a:t>Implementação do </a:t>
            </a:r>
            <a:r>
              <a:rPr lang="pt-BR" sz="6000" b="1" spc="-51" dirty="0">
                <a:solidFill>
                  <a:srgbClr val="003C57"/>
                </a:solidFill>
                <a:latin typeface="Verdana"/>
                <a:cs typeface="Verdana"/>
              </a:rPr>
              <a:t>Método</a:t>
            </a:r>
            <a:r>
              <a:rPr lang="en-US" sz="6000" b="1" spc="-51" dirty="0">
                <a:solidFill>
                  <a:srgbClr val="003C57"/>
                </a:solidFill>
                <a:latin typeface="Verdana"/>
                <a:cs typeface="Verdana"/>
              </a:rPr>
              <a:t> Wolbachia no </a:t>
            </a:r>
            <a:r>
              <a:rPr lang="en-US" sz="6000" b="1" spc="-51" dirty="0" err="1">
                <a:solidFill>
                  <a:srgbClr val="003C57"/>
                </a:solidFill>
                <a:latin typeface="Verdana"/>
                <a:cs typeface="Verdana"/>
              </a:rPr>
              <a:t>Brasil</a:t>
            </a:r>
            <a:endParaRPr lang="en-US" sz="6000" b="1" spc="-51" dirty="0">
              <a:solidFill>
                <a:srgbClr val="003C57"/>
              </a:solidFill>
              <a:latin typeface="Verdana"/>
              <a:cs typeface="Verdana"/>
            </a:endParaRPr>
          </a:p>
        </p:txBody>
      </p:sp>
      <p:sp>
        <p:nvSpPr>
          <p:cNvPr id="3" name="Google Shape;192;p1">
            <a:extLst>
              <a:ext uri="{FF2B5EF4-FFF2-40B4-BE49-F238E27FC236}">
                <a16:creationId xmlns:a16="http://schemas.microsoft.com/office/drawing/2014/main" id="{65113BA0-D1AD-1E21-9FE8-129B141CADA4}"/>
              </a:ext>
            </a:extLst>
          </p:cNvPr>
          <p:cNvSpPr/>
          <p:nvPr/>
        </p:nvSpPr>
        <p:spPr>
          <a:xfrm>
            <a:off x="1671479" y="3368317"/>
            <a:ext cx="88490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Luciano Andrade Moreira, PhD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Pesquisador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da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Fiocruz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e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Líder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do WMP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Brasil</a:t>
            </a:r>
            <a:endParaRPr sz="2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1DA3B47-DC34-C521-026E-B9643B0D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1080158"/>
            <a:ext cx="10721543" cy="4635997"/>
          </a:xfrm>
          <a:prstGeom prst="rect">
            <a:avLst/>
          </a:prstGeom>
          <a:noFill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39DACCD-2FE0-0F0C-570D-F3A152B26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138">
            <a:off x="-92286" y="546333"/>
            <a:ext cx="3079932" cy="79450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C642E33-0E85-F85E-87CA-F180E2895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137213"/>
            <a:ext cx="674992" cy="54394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2CC965F0-C7E4-6977-2836-1973ED333908}"/>
              </a:ext>
            </a:extLst>
          </p:cNvPr>
          <p:cNvSpPr/>
          <p:nvPr/>
        </p:nvSpPr>
        <p:spPr>
          <a:xfrm>
            <a:off x="1000156" y="2173080"/>
            <a:ext cx="2365059" cy="227880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Impacto na </a:t>
            </a:r>
          </a:p>
          <a:p>
            <a:pPr algn="ctr"/>
            <a:r>
              <a:rPr lang="pt-BR" sz="1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Redução de Arboviroses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C1C04C-A4BC-833E-EFD0-692EF7F68A1F}"/>
              </a:ext>
            </a:extLst>
          </p:cNvPr>
          <p:cNvSpPr txBox="1"/>
          <p:nvPr/>
        </p:nvSpPr>
        <p:spPr>
          <a:xfrm>
            <a:off x="5244748" y="68627"/>
            <a:ext cx="37863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67" dirty="0">
                <a:solidFill>
                  <a:srgbClr val="00206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NT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40E615A-108F-0FF7-A3A5-7082CAFCBB76}"/>
              </a:ext>
            </a:extLst>
          </p:cNvPr>
          <p:cNvSpPr/>
          <p:nvPr/>
        </p:nvSpPr>
        <p:spPr>
          <a:xfrm>
            <a:off x="5104040" y="355885"/>
            <a:ext cx="724272" cy="7242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F97658A-0E0C-8B97-5BD4-EED829997246}"/>
              </a:ext>
            </a:extLst>
          </p:cNvPr>
          <p:cNvSpPr txBox="1"/>
          <p:nvPr/>
        </p:nvSpPr>
        <p:spPr>
          <a:xfrm>
            <a:off x="5047756" y="355886"/>
            <a:ext cx="83684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200" b="1" dirty="0">
                <a:solidFill>
                  <a:prstClr val="white"/>
                </a:solidFill>
              </a:rPr>
              <a:t>-69% </a:t>
            </a:r>
            <a:endParaRPr lang="pt-BR" sz="1067" b="1" dirty="0">
              <a:solidFill>
                <a:prstClr val="white"/>
              </a:solidFill>
            </a:endParaRPr>
          </a:p>
          <a:p>
            <a:pPr lvl="0" algn="ctr"/>
            <a:r>
              <a:rPr lang="pt-BR" sz="1067" b="1" dirty="0">
                <a:solidFill>
                  <a:prstClr val="white"/>
                </a:solidFill>
              </a:rPr>
              <a:t>casos de dengue</a:t>
            </a:r>
          </a:p>
        </p:txBody>
      </p:sp>
      <p:grpSp>
        <p:nvGrpSpPr>
          <p:cNvPr id="13" name="Grupo 1">
            <a:extLst>
              <a:ext uri="{FF2B5EF4-FFF2-40B4-BE49-F238E27FC236}">
                <a16:creationId xmlns:a16="http://schemas.microsoft.com/office/drawing/2014/main" id="{FAA61FBE-1FFB-C5EB-E3C2-74913FE28D7F}"/>
              </a:ext>
            </a:extLst>
          </p:cNvPr>
          <p:cNvGrpSpPr/>
          <p:nvPr/>
        </p:nvGrpSpPr>
        <p:grpSpPr>
          <a:xfrm>
            <a:off x="5047653" y="1220758"/>
            <a:ext cx="836840" cy="1007338"/>
            <a:chOff x="5598830" y="51470"/>
            <a:chExt cx="627630" cy="755504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CCF87AD-6984-C643-5F2A-77837AAC608C}"/>
                </a:ext>
              </a:extLst>
            </p:cNvPr>
            <p:cNvSpPr txBox="1"/>
            <p:nvPr/>
          </p:nvSpPr>
          <p:spPr>
            <a:xfrm>
              <a:off x="5755375" y="51470"/>
              <a:ext cx="244298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67" dirty="0">
                  <a:solidFill>
                    <a:srgbClr val="002060"/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RJ</a:t>
              </a:r>
              <a:endParaRPr lang="pt-BR" sz="1067" dirty="0">
                <a:solidFill>
                  <a:srgbClr val="002060"/>
                </a:solidFill>
                <a:latin typeface="Gordita Black" pitchFamily="50" charset="0"/>
                <a:cs typeface="Gordita Black" pitchFamily="50" charset="0"/>
              </a:endParaRP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500D1D9C-7231-EEA6-1C04-1AE1469384CC}"/>
                </a:ext>
              </a:extLst>
            </p:cNvPr>
            <p:cNvSpPr/>
            <p:nvPr/>
          </p:nvSpPr>
          <p:spPr>
            <a:xfrm>
              <a:off x="5642631" y="263770"/>
              <a:ext cx="543204" cy="54320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67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EDF1CFDF-221A-5188-8B4F-2E1A10E0A4CB}"/>
                </a:ext>
              </a:extLst>
            </p:cNvPr>
            <p:cNvSpPr txBox="1"/>
            <p:nvPr/>
          </p:nvSpPr>
          <p:spPr>
            <a:xfrm>
              <a:off x="5598830" y="266914"/>
              <a:ext cx="627630" cy="45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-38% </a:t>
              </a:r>
              <a:endParaRPr lang="pt-BR" sz="1067" b="1" dirty="0">
                <a:solidFill>
                  <a:schemeClr val="bg1"/>
                </a:solidFill>
              </a:endParaRPr>
            </a:p>
            <a:p>
              <a:pPr algn="ctr"/>
              <a:r>
                <a:rPr lang="pt-BR" sz="1067" b="1" dirty="0">
                  <a:solidFill>
                    <a:schemeClr val="bg1"/>
                  </a:solidFill>
                </a:rPr>
                <a:t>casos de dengue</a:t>
              </a:r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id="{6A23CC40-84D2-251B-4664-3EDE1758BBA6}"/>
              </a:ext>
            </a:extLst>
          </p:cNvPr>
          <p:cNvSpPr/>
          <p:nvPr/>
        </p:nvSpPr>
        <p:spPr>
          <a:xfrm>
            <a:off x="6064636" y="355885"/>
            <a:ext cx="724272" cy="7242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E4B1E29-2256-020F-F3C6-C34A1FF5E396}"/>
              </a:ext>
            </a:extLst>
          </p:cNvPr>
          <p:cNvSpPr txBox="1"/>
          <p:nvPr/>
        </p:nvSpPr>
        <p:spPr>
          <a:xfrm>
            <a:off x="5993175" y="355886"/>
            <a:ext cx="882148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-60% </a:t>
            </a:r>
            <a:endParaRPr lang="pt-BR" sz="1067" b="1" dirty="0">
              <a:solidFill>
                <a:schemeClr val="bg1"/>
              </a:solidFill>
            </a:endParaRPr>
          </a:p>
          <a:p>
            <a:pPr algn="ctr"/>
            <a:r>
              <a:rPr lang="pt-BR" sz="933" b="1" dirty="0">
                <a:solidFill>
                  <a:schemeClr val="bg1"/>
                </a:solidFill>
              </a:rPr>
              <a:t>casos de chikungunya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4A925ED-F95E-E65F-05BB-76D3AAEB59BF}"/>
              </a:ext>
            </a:extLst>
          </p:cNvPr>
          <p:cNvSpPr/>
          <p:nvPr/>
        </p:nvSpPr>
        <p:spPr>
          <a:xfrm>
            <a:off x="7089840" y="355885"/>
            <a:ext cx="724272" cy="7242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4BC2A1F-27C6-8FED-8E3A-359F03A3AF6B}"/>
              </a:ext>
            </a:extLst>
          </p:cNvPr>
          <p:cNvSpPr txBox="1"/>
          <p:nvPr/>
        </p:nvSpPr>
        <p:spPr>
          <a:xfrm>
            <a:off x="7033556" y="355885"/>
            <a:ext cx="83684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-37% </a:t>
            </a:r>
            <a:endParaRPr lang="pt-BR" sz="1067" b="1" dirty="0">
              <a:solidFill>
                <a:schemeClr val="bg1"/>
              </a:solidFill>
            </a:endParaRPr>
          </a:p>
          <a:p>
            <a:pPr algn="ctr"/>
            <a:r>
              <a:rPr lang="pt-BR" sz="1067" b="1" dirty="0">
                <a:solidFill>
                  <a:schemeClr val="bg1"/>
                </a:solidFill>
              </a:rPr>
              <a:t>casos de Zika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10BA554-B6B5-DD7D-D276-7240AF835F47}"/>
              </a:ext>
            </a:extLst>
          </p:cNvPr>
          <p:cNvSpPr/>
          <p:nvPr/>
        </p:nvSpPr>
        <p:spPr>
          <a:xfrm>
            <a:off x="5160324" y="2395404"/>
            <a:ext cx="724272" cy="7242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5B86FDC-B7A8-3E07-AE51-09FDABAE2C85}"/>
              </a:ext>
            </a:extLst>
          </p:cNvPr>
          <p:cNvSpPr txBox="1"/>
          <p:nvPr/>
        </p:nvSpPr>
        <p:spPr>
          <a:xfrm>
            <a:off x="5104040" y="2420379"/>
            <a:ext cx="83684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-77% </a:t>
            </a:r>
            <a:endParaRPr lang="pt-BR" sz="1067" b="1" dirty="0">
              <a:solidFill>
                <a:schemeClr val="bg1"/>
              </a:solidFill>
            </a:endParaRPr>
          </a:p>
          <a:p>
            <a:pPr algn="ctr"/>
            <a:r>
              <a:rPr lang="pt-BR" sz="1067" b="1" dirty="0">
                <a:solidFill>
                  <a:schemeClr val="bg1"/>
                </a:solidFill>
              </a:rPr>
              <a:t>casos de dengue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69F6BC5-EDB1-D733-4862-738225B522EB}"/>
              </a:ext>
            </a:extLst>
          </p:cNvPr>
          <p:cNvSpPr/>
          <p:nvPr/>
        </p:nvSpPr>
        <p:spPr>
          <a:xfrm>
            <a:off x="5160324" y="3269975"/>
            <a:ext cx="724272" cy="7242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B100A56-27FF-16D1-79CD-8F491B04DCC3}"/>
              </a:ext>
            </a:extLst>
          </p:cNvPr>
          <p:cNvSpPr txBox="1"/>
          <p:nvPr/>
        </p:nvSpPr>
        <p:spPr>
          <a:xfrm>
            <a:off x="5104040" y="3294950"/>
            <a:ext cx="83684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-96% </a:t>
            </a:r>
            <a:endParaRPr lang="pt-BR" sz="1067" b="1" dirty="0">
              <a:solidFill>
                <a:schemeClr val="bg1"/>
              </a:solidFill>
            </a:endParaRPr>
          </a:p>
          <a:p>
            <a:pPr algn="ctr"/>
            <a:r>
              <a:rPr lang="pt-BR" sz="1067" b="1" dirty="0">
                <a:solidFill>
                  <a:schemeClr val="bg1"/>
                </a:solidFill>
              </a:rPr>
              <a:t>casos de dengue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49B9CD3-4ABD-5818-F4D9-9BE1BC75A3EC}"/>
              </a:ext>
            </a:extLst>
          </p:cNvPr>
          <p:cNvSpPr/>
          <p:nvPr/>
        </p:nvSpPr>
        <p:spPr>
          <a:xfrm>
            <a:off x="5176881" y="4175793"/>
            <a:ext cx="724272" cy="7242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8365705-CBDA-06C0-6C4A-0DB6A744E17E}"/>
              </a:ext>
            </a:extLst>
          </p:cNvPr>
          <p:cNvSpPr txBox="1"/>
          <p:nvPr/>
        </p:nvSpPr>
        <p:spPr>
          <a:xfrm>
            <a:off x="5120597" y="4180250"/>
            <a:ext cx="83684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-86% </a:t>
            </a:r>
            <a:endParaRPr lang="pt-BR" sz="1067" b="1" dirty="0">
              <a:solidFill>
                <a:schemeClr val="bg1"/>
              </a:solidFill>
            </a:endParaRPr>
          </a:p>
          <a:p>
            <a:pPr algn="ctr"/>
            <a:r>
              <a:rPr lang="pt-BR" sz="1067" b="1" dirty="0">
                <a:solidFill>
                  <a:schemeClr val="bg1"/>
                </a:solidFill>
              </a:rPr>
              <a:t>casos de dengue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00B0B73A-C20D-4B5A-3E27-D9DCBE0BEE2C}"/>
              </a:ext>
            </a:extLst>
          </p:cNvPr>
          <p:cNvSpPr/>
          <p:nvPr/>
        </p:nvSpPr>
        <p:spPr>
          <a:xfrm>
            <a:off x="5236967" y="5191067"/>
            <a:ext cx="724272" cy="7242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FD45D83-2E71-E3B7-0E1B-19A4B1935AAF}"/>
              </a:ext>
            </a:extLst>
          </p:cNvPr>
          <p:cNvSpPr txBox="1"/>
          <p:nvPr/>
        </p:nvSpPr>
        <p:spPr>
          <a:xfrm>
            <a:off x="7870397" y="509471"/>
            <a:ext cx="98937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33" dirty="0">
                <a:solidFill>
                  <a:srgbClr val="00206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Brasil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529A35F-293E-D959-D567-5E015C6D10F8}"/>
              </a:ext>
            </a:extLst>
          </p:cNvPr>
          <p:cNvSpPr txBox="1"/>
          <p:nvPr/>
        </p:nvSpPr>
        <p:spPr>
          <a:xfrm>
            <a:off x="5957437" y="2471675"/>
            <a:ext cx="156805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33" dirty="0">
                <a:solidFill>
                  <a:srgbClr val="00206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Indonésia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40F8643-51CB-BE78-E4BD-228C453DD286}"/>
              </a:ext>
            </a:extLst>
          </p:cNvPr>
          <p:cNvSpPr txBox="1"/>
          <p:nvPr/>
        </p:nvSpPr>
        <p:spPr>
          <a:xfrm>
            <a:off x="5957437" y="3346245"/>
            <a:ext cx="14814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33" dirty="0">
                <a:solidFill>
                  <a:srgbClr val="00206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Austrália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EB9B6FF-905C-8531-EB96-FB27D5C662DD}"/>
              </a:ext>
            </a:extLst>
          </p:cNvPr>
          <p:cNvSpPr txBox="1"/>
          <p:nvPr/>
        </p:nvSpPr>
        <p:spPr>
          <a:xfrm>
            <a:off x="5975521" y="4312103"/>
            <a:ext cx="11079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33" dirty="0">
                <a:solidFill>
                  <a:srgbClr val="00206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Vietnã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92745B9-EAA8-7E27-91BA-6FCFAC9CFA48}"/>
              </a:ext>
            </a:extLst>
          </p:cNvPr>
          <p:cNvSpPr txBox="1"/>
          <p:nvPr/>
        </p:nvSpPr>
        <p:spPr>
          <a:xfrm>
            <a:off x="7133402" y="5277960"/>
            <a:ext cx="150874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33" dirty="0">
                <a:solidFill>
                  <a:srgbClr val="00206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Colômbia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7AC6B378-93E6-DEEA-9F65-B486B5669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729" flipH="1">
            <a:off x="1058293" y="5906221"/>
            <a:ext cx="3079932" cy="794505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03E1AEEF-D7BD-A91A-7218-864BB45CD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77" y="3883735"/>
            <a:ext cx="2641281" cy="2642772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55141876-07CB-A84E-9C0F-6402DB954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7012" y="1618547"/>
            <a:ext cx="674992" cy="543947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795577A2-817F-A2BF-1ED6-CDE7EAC877A0}"/>
              </a:ext>
            </a:extLst>
          </p:cNvPr>
          <p:cNvSpPr txBox="1"/>
          <p:nvPr/>
        </p:nvSpPr>
        <p:spPr>
          <a:xfrm>
            <a:off x="5200275" y="4917939"/>
            <a:ext cx="7473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67" dirty="0">
                <a:solidFill>
                  <a:srgbClr val="00206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BL e MD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C345091-FBA7-A5BF-78AD-319D972DE32E}"/>
              </a:ext>
            </a:extLst>
          </p:cNvPr>
          <p:cNvSpPr txBox="1"/>
          <p:nvPr/>
        </p:nvSpPr>
        <p:spPr>
          <a:xfrm>
            <a:off x="6490228" y="4917939"/>
            <a:ext cx="31290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67" dirty="0">
                <a:solidFill>
                  <a:srgbClr val="00206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IT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892D4ED3-93FA-3CCA-C49D-7C9E42C4A46F}"/>
              </a:ext>
            </a:extLst>
          </p:cNvPr>
          <p:cNvSpPr/>
          <p:nvPr/>
        </p:nvSpPr>
        <p:spPr>
          <a:xfrm>
            <a:off x="6339903" y="5191067"/>
            <a:ext cx="724272" cy="7242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CC04B92-3131-6EE2-EF14-BF161E5A7A42}"/>
              </a:ext>
            </a:extLst>
          </p:cNvPr>
          <p:cNvSpPr txBox="1"/>
          <p:nvPr/>
        </p:nvSpPr>
        <p:spPr>
          <a:xfrm>
            <a:off x="6281501" y="5191067"/>
            <a:ext cx="83684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-97% </a:t>
            </a:r>
            <a:endParaRPr lang="pt-BR" sz="1067" b="1" dirty="0">
              <a:solidFill>
                <a:schemeClr val="bg1"/>
              </a:solidFill>
            </a:endParaRPr>
          </a:p>
          <a:p>
            <a:pPr algn="ctr"/>
            <a:r>
              <a:rPr lang="pt-BR" sz="1067" b="1" dirty="0">
                <a:solidFill>
                  <a:schemeClr val="bg1"/>
                </a:solidFill>
              </a:rPr>
              <a:t>casos de dengue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A8D2C1DF-B7FE-5A19-64C5-57E91ADD7836}"/>
              </a:ext>
            </a:extLst>
          </p:cNvPr>
          <p:cNvSpPr txBox="1"/>
          <p:nvPr/>
        </p:nvSpPr>
        <p:spPr>
          <a:xfrm>
            <a:off x="5179400" y="5191067"/>
            <a:ext cx="83684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-95% </a:t>
            </a:r>
            <a:endParaRPr lang="pt-BR" sz="1067" b="1" dirty="0">
              <a:solidFill>
                <a:schemeClr val="bg1"/>
              </a:solidFill>
            </a:endParaRPr>
          </a:p>
          <a:p>
            <a:pPr algn="ctr"/>
            <a:r>
              <a:rPr lang="pt-BR" sz="1067" b="1" dirty="0">
                <a:solidFill>
                  <a:schemeClr val="bg1"/>
                </a:solidFill>
              </a:rPr>
              <a:t>casos de dengue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3ED392B-F538-B05A-92FF-958133E953CA}"/>
              </a:ext>
            </a:extLst>
          </p:cNvPr>
          <p:cNvSpPr/>
          <p:nvPr/>
        </p:nvSpPr>
        <p:spPr>
          <a:xfrm>
            <a:off x="165630" y="325172"/>
            <a:ext cx="650447" cy="60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02BFF5C-571D-4298-BEB7-9859EED511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8" y="369240"/>
            <a:ext cx="1138472" cy="4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Angulado 2">
            <a:extLst>
              <a:ext uri="{FF2B5EF4-FFF2-40B4-BE49-F238E27FC236}">
                <a16:creationId xmlns:a16="http://schemas.microsoft.com/office/drawing/2014/main" id="{46567150-83A4-9348-997A-1643C0904D28}"/>
              </a:ext>
            </a:extLst>
          </p:cNvPr>
          <p:cNvCxnSpPr>
            <a:cxnSpLocks/>
          </p:cNvCxnSpPr>
          <p:nvPr/>
        </p:nvCxnSpPr>
        <p:spPr>
          <a:xfrm>
            <a:off x="0" y="1013254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66;p21">
            <a:extLst>
              <a:ext uri="{FF2B5EF4-FFF2-40B4-BE49-F238E27FC236}">
                <a16:creationId xmlns:a16="http://schemas.microsoft.com/office/drawing/2014/main" id="{1A23A6C9-D064-1A4A-89F7-8034C3900BE7}"/>
              </a:ext>
            </a:extLst>
          </p:cNvPr>
          <p:cNvSpPr txBox="1">
            <a:spLocks/>
          </p:cNvSpPr>
          <p:nvPr/>
        </p:nvSpPr>
        <p:spPr>
          <a:xfrm>
            <a:off x="163312" y="163687"/>
            <a:ext cx="8324742" cy="694184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err="1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Monash</a:t>
            </a:r>
            <a:r>
              <a:rPr lang="pt-BR" sz="4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/ WMP + Fiocruz/ IBMP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14004B1-9C6D-7944-B38E-72D8F5181502}"/>
              </a:ext>
            </a:extLst>
          </p:cNvPr>
          <p:cNvSpPr/>
          <p:nvPr/>
        </p:nvSpPr>
        <p:spPr>
          <a:xfrm rot="5400000" flipH="1">
            <a:off x="2373232" y="-1186984"/>
            <a:ext cx="45719" cy="4792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EEE4E824-12AD-FB42-A166-840EE9594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985" y="-193036"/>
            <a:ext cx="2766182" cy="142500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1989F65-74EE-609C-B712-C904F113F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985" y="757443"/>
            <a:ext cx="2658445" cy="32495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BD52BD-B7C9-BEBB-88B9-0CBF226A406C}"/>
              </a:ext>
            </a:extLst>
          </p:cNvPr>
          <p:cNvSpPr txBox="1"/>
          <p:nvPr/>
        </p:nvSpPr>
        <p:spPr>
          <a:xfrm>
            <a:off x="3451123" y="1863976"/>
            <a:ext cx="5437238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Até </a:t>
            </a:r>
            <a:r>
              <a:rPr lang="pt-BR" sz="2800" b="1" dirty="0"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100 milhões</a:t>
            </a:r>
            <a:r>
              <a:rPr lang="pt-BR" sz="2800" b="1" dirty="0">
                <a:solidFill>
                  <a:schemeClr val="tx1"/>
                </a:solidFill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 ovos/ semana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8299E278-C32C-4ADF-1CA9-FE090E7B49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4"/>
          <a:stretch/>
        </p:blipFill>
        <p:spPr>
          <a:xfrm>
            <a:off x="-272670" y="2715577"/>
            <a:ext cx="6168375" cy="3719057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8C5E5C64-08A7-9E95-C7CC-A543F5909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880" y="2461057"/>
            <a:ext cx="6262307" cy="41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Angulado 2">
            <a:extLst>
              <a:ext uri="{FF2B5EF4-FFF2-40B4-BE49-F238E27FC236}">
                <a16:creationId xmlns:a16="http://schemas.microsoft.com/office/drawing/2014/main" id="{5191EA1D-1994-6657-4AEF-2264118C1DA8}"/>
              </a:ext>
            </a:extLst>
          </p:cNvPr>
          <p:cNvCxnSpPr>
            <a:cxnSpLocks/>
          </p:cNvCxnSpPr>
          <p:nvPr/>
        </p:nvCxnSpPr>
        <p:spPr>
          <a:xfrm>
            <a:off x="0" y="1013254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66;p21">
            <a:extLst>
              <a:ext uri="{FF2B5EF4-FFF2-40B4-BE49-F238E27FC236}">
                <a16:creationId xmlns:a16="http://schemas.microsoft.com/office/drawing/2014/main" id="{241DA38E-D0B7-984E-3D18-47B045057865}"/>
              </a:ext>
            </a:extLst>
          </p:cNvPr>
          <p:cNvSpPr txBox="1">
            <a:spLocks/>
          </p:cNvSpPr>
          <p:nvPr/>
        </p:nvSpPr>
        <p:spPr>
          <a:xfrm>
            <a:off x="424922" y="237703"/>
            <a:ext cx="8324742" cy="694184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err="1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Video</a:t>
            </a:r>
            <a:r>
              <a:rPr lang="pt-BR" sz="4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 - Biofábrica</a:t>
            </a:r>
          </a:p>
        </p:txBody>
      </p:sp>
      <p:pic>
        <p:nvPicPr>
          <p:cNvPr id="6" name="WhatsApp Video 2024-03-04 at 21.09.14.mp4">
            <a:hlinkClick r:id="" action="ppaction://media"/>
            <a:extLst>
              <a:ext uri="{FF2B5EF4-FFF2-40B4-BE49-F238E27FC236}">
                <a16:creationId xmlns:a16="http://schemas.microsoft.com/office/drawing/2014/main" id="{32A87A99-2B00-1342-7CDE-BE48D141F7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623" y="381000"/>
            <a:ext cx="1076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5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Angulado 2">
            <a:extLst>
              <a:ext uri="{FF2B5EF4-FFF2-40B4-BE49-F238E27FC236}">
                <a16:creationId xmlns:a16="http://schemas.microsoft.com/office/drawing/2014/main" id="{5191EA1D-1994-6657-4AEF-2264118C1DA8}"/>
              </a:ext>
            </a:extLst>
          </p:cNvPr>
          <p:cNvCxnSpPr>
            <a:cxnSpLocks/>
          </p:cNvCxnSpPr>
          <p:nvPr/>
        </p:nvCxnSpPr>
        <p:spPr>
          <a:xfrm>
            <a:off x="0" y="1013254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66;p21">
            <a:extLst>
              <a:ext uri="{FF2B5EF4-FFF2-40B4-BE49-F238E27FC236}">
                <a16:creationId xmlns:a16="http://schemas.microsoft.com/office/drawing/2014/main" id="{241DA38E-D0B7-984E-3D18-47B045057865}"/>
              </a:ext>
            </a:extLst>
          </p:cNvPr>
          <p:cNvSpPr txBox="1">
            <a:spLocks/>
          </p:cNvSpPr>
          <p:nvPr/>
        </p:nvSpPr>
        <p:spPr>
          <a:xfrm>
            <a:off x="424922" y="237703"/>
            <a:ext cx="8324742" cy="694184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Expansão Nacional – 2025-2034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8B5D94-4C7F-AC78-A652-3BBDCE99490D}"/>
              </a:ext>
            </a:extLst>
          </p:cNvPr>
          <p:cNvSpPr txBox="1"/>
          <p:nvPr/>
        </p:nvSpPr>
        <p:spPr>
          <a:xfrm>
            <a:off x="8217725" y="2208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7411F5D-CCD3-7046-B6DE-5DC357C6363D}"/>
              </a:ext>
            </a:extLst>
          </p:cNvPr>
          <p:cNvSpPr/>
          <p:nvPr/>
        </p:nvSpPr>
        <p:spPr>
          <a:xfrm rot="5400000" flipH="1">
            <a:off x="2373232" y="-1186984"/>
            <a:ext cx="45719" cy="4792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610BD0D-F45A-8096-B982-16DF7BD9DD99}"/>
              </a:ext>
            </a:extLst>
          </p:cNvPr>
          <p:cNvSpPr/>
          <p:nvPr/>
        </p:nvSpPr>
        <p:spPr>
          <a:xfrm rot="5400000">
            <a:off x="9523175" y="4044891"/>
            <a:ext cx="45719" cy="5291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7CE388F-C4F0-4BFF-FCBA-7FDB55F49EA1}"/>
              </a:ext>
            </a:extLst>
          </p:cNvPr>
          <p:cNvSpPr txBox="1"/>
          <p:nvPr/>
        </p:nvSpPr>
        <p:spPr>
          <a:xfrm>
            <a:off x="7701470" y="2208810"/>
            <a:ext cx="36891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  <a:cs typeface="Gordita" pitchFamily="2" charset="77"/>
            </a:endParaRPr>
          </a:p>
          <a:p>
            <a:pPr lvl="0" algn="ctr"/>
            <a:r>
              <a:rPr lang="pt-BR" sz="2400" b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População contemplada</a:t>
            </a:r>
          </a:p>
          <a:p>
            <a:pPr lvl="0" algn="ctr"/>
            <a:endParaRPr lang="pt-BR" sz="24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  <a:cs typeface="Gordita" pitchFamily="2" charset="77"/>
            </a:endParaRPr>
          </a:p>
          <a:p>
            <a:pPr algn="ctr"/>
            <a:r>
              <a:rPr lang="pt-BR" sz="4400" b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+70 milhões</a:t>
            </a:r>
          </a:p>
          <a:p>
            <a:pPr algn="ctr"/>
            <a:endParaRPr lang="pt-BR" sz="18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  <a:cs typeface="Gordita" pitchFamily="2" charset="77"/>
            </a:endParaRPr>
          </a:p>
          <a:p>
            <a:pPr algn="ctr"/>
            <a:endParaRPr lang="pt-BR" sz="18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  <a:cs typeface="Gordita" pitchFamily="2" charset="77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CAE348D-BC5C-E4AC-C2BA-46EA7686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22" y="1336384"/>
            <a:ext cx="6624117" cy="52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Angulado 2">
            <a:extLst>
              <a:ext uri="{FF2B5EF4-FFF2-40B4-BE49-F238E27FC236}">
                <a16:creationId xmlns:a16="http://schemas.microsoft.com/office/drawing/2014/main" id="{5191EA1D-1994-6657-4AEF-2264118C1DA8}"/>
              </a:ext>
            </a:extLst>
          </p:cNvPr>
          <p:cNvCxnSpPr>
            <a:cxnSpLocks/>
          </p:cNvCxnSpPr>
          <p:nvPr/>
        </p:nvCxnSpPr>
        <p:spPr>
          <a:xfrm>
            <a:off x="0" y="1013254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66;p21">
            <a:extLst>
              <a:ext uri="{FF2B5EF4-FFF2-40B4-BE49-F238E27FC236}">
                <a16:creationId xmlns:a16="http://schemas.microsoft.com/office/drawing/2014/main" id="{241DA38E-D0B7-984E-3D18-47B045057865}"/>
              </a:ext>
            </a:extLst>
          </p:cNvPr>
          <p:cNvSpPr txBox="1">
            <a:spLocks/>
          </p:cNvSpPr>
          <p:nvPr/>
        </p:nvSpPr>
        <p:spPr>
          <a:xfrm>
            <a:off x="424922" y="237703"/>
            <a:ext cx="8324742" cy="694184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Custo-efetividade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8B5D94-4C7F-AC78-A652-3BBDCE99490D}"/>
              </a:ext>
            </a:extLst>
          </p:cNvPr>
          <p:cNvSpPr txBox="1"/>
          <p:nvPr/>
        </p:nvSpPr>
        <p:spPr>
          <a:xfrm>
            <a:off x="8217725" y="2208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7411F5D-CCD3-7046-B6DE-5DC357C6363D}"/>
              </a:ext>
            </a:extLst>
          </p:cNvPr>
          <p:cNvSpPr/>
          <p:nvPr/>
        </p:nvSpPr>
        <p:spPr>
          <a:xfrm rot="5400000" flipH="1">
            <a:off x="2373232" y="-1186984"/>
            <a:ext cx="45719" cy="4792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610BD0D-F45A-8096-B982-16DF7BD9DD99}"/>
              </a:ext>
            </a:extLst>
          </p:cNvPr>
          <p:cNvSpPr/>
          <p:nvPr/>
        </p:nvSpPr>
        <p:spPr>
          <a:xfrm rot="5400000">
            <a:off x="9523177" y="4068293"/>
            <a:ext cx="45719" cy="5291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55BB2A-C556-D015-FC6A-CA630E1B2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61" t="32208" r="13226" b="22631"/>
          <a:stretch/>
        </p:blipFill>
        <p:spPr>
          <a:xfrm>
            <a:off x="6900073" y="1528122"/>
            <a:ext cx="4707744" cy="3097190"/>
          </a:xfrm>
          <a:prstGeom prst="rect">
            <a:avLst/>
          </a:prstGeom>
          <a:effectLst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B848313-C996-49EB-C3CC-C6D6D0927953}"/>
              </a:ext>
            </a:extLst>
          </p:cNvPr>
          <p:cNvSpPr txBox="1"/>
          <p:nvPr/>
        </p:nvSpPr>
        <p:spPr>
          <a:xfrm>
            <a:off x="1143353" y="4625312"/>
            <a:ext cx="93771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  <a:cs typeface="Gordita" pitchFamily="2" charset="77"/>
            </a:endParaRPr>
          </a:p>
          <a:p>
            <a:pPr lvl="0" algn="ctr"/>
            <a:r>
              <a:rPr lang="pt-BR" sz="2400" b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*Estudo independente realizado em 7 cidades</a:t>
            </a:r>
          </a:p>
          <a:p>
            <a:pPr algn="ctr"/>
            <a:r>
              <a:rPr lang="pt-BR" sz="1800" b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Niterói, Manaus, Fortaleza, Belo Horizonte, Campo Grande, Goiânia e São Paulo</a:t>
            </a:r>
            <a:endParaRPr lang="pt-BR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  <a:cs typeface="Gordita" pitchFamily="2" charset="77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1" y="1359243"/>
            <a:ext cx="3223813" cy="287056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356968" y="2405839"/>
            <a:ext cx="4332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2060"/>
                </a:solidFill>
              </a:rPr>
              <a:t>Cada </a:t>
            </a:r>
            <a:r>
              <a:rPr lang="pt-BR" sz="2400" b="1" dirty="0">
                <a:solidFill>
                  <a:schemeClr val="accent2"/>
                </a:solidFill>
              </a:rPr>
              <a:t>1 REAL INVESTIDO</a:t>
            </a:r>
            <a:r>
              <a:rPr lang="pt-BR" sz="2400" dirty="0">
                <a:solidFill>
                  <a:srgbClr val="002060"/>
                </a:solidFill>
              </a:rPr>
              <a:t> no</a:t>
            </a:r>
          </a:p>
          <a:p>
            <a:r>
              <a:rPr lang="pt-BR" sz="2400" b="1" dirty="0">
                <a:solidFill>
                  <a:schemeClr val="accent2"/>
                </a:solidFill>
              </a:rPr>
              <a:t>MÉTODO WOLBACHIA </a:t>
            </a:r>
            <a:r>
              <a:rPr lang="pt-BR" sz="2400" dirty="0">
                <a:solidFill>
                  <a:srgbClr val="002060"/>
                </a:solidFill>
              </a:rPr>
              <a:t>representa uma </a:t>
            </a:r>
            <a:r>
              <a:rPr lang="pt-BR" sz="2400" b="1" dirty="0">
                <a:solidFill>
                  <a:schemeClr val="accent2"/>
                </a:solidFill>
              </a:rPr>
              <a:t>ECONOMIA</a:t>
            </a:r>
            <a:r>
              <a:rPr lang="pt-BR" sz="2400" dirty="0">
                <a:solidFill>
                  <a:srgbClr val="002060"/>
                </a:solidFill>
              </a:rPr>
              <a:t> de </a:t>
            </a:r>
            <a:r>
              <a:rPr lang="pt-BR" sz="2400" b="1" dirty="0">
                <a:solidFill>
                  <a:schemeClr val="accent2"/>
                </a:solidFill>
              </a:rPr>
              <a:t>R$ 43,45 </a:t>
            </a:r>
            <a:r>
              <a:rPr lang="pt-BR" sz="2400" b="1" dirty="0">
                <a:solidFill>
                  <a:schemeClr val="bg2"/>
                </a:solidFill>
              </a:rPr>
              <a:t>a</a:t>
            </a:r>
            <a:r>
              <a:rPr lang="pt-BR" sz="2400" b="1" dirty="0">
                <a:solidFill>
                  <a:schemeClr val="accent2"/>
                </a:solidFill>
              </a:rPr>
              <a:t> R$ 549,13*</a:t>
            </a:r>
          </a:p>
        </p:txBody>
      </p:sp>
    </p:spTree>
    <p:extLst>
      <p:ext uri="{BB962C8B-B14F-4D97-AF65-F5344CB8AC3E}">
        <p14:creationId xmlns:p14="http://schemas.microsoft.com/office/powerpoint/2010/main" val="105116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F240A9-7AB1-164D-5696-514824D00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8" r="21410" b="5957"/>
          <a:stretch/>
        </p:blipFill>
        <p:spPr>
          <a:xfrm>
            <a:off x="428017" y="204281"/>
            <a:ext cx="9027269" cy="6449438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322F6E7-11B0-A2D3-0F91-C4AD09736643}"/>
              </a:ext>
            </a:extLst>
          </p:cNvPr>
          <p:cNvSpPr/>
          <p:nvPr/>
        </p:nvSpPr>
        <p:spPr>
          <a:xfrm>
            <a:off x="8657617" y="1118681"/>
            <a:ext cx="126460" cy="1653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918B0C7-6F21-FC65-61E0-51E907BF3B12}"/>
              </a:ext>
            </a:extLst>
          </p:cNvPr>
          <p:cNvSpPr/>
          <p:nvPr/>
        </p:nvSpPr>
        <p:spPr>
          <a:xfrm>
            <a:off x="5721584" y="4042273"/>
            <a:ext cx="126460" cy="1653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799CC8F-7B7C-3333-AC92-1C2CD259E613}"/>
              </a:ext>
            </a:extLst>
          </p:cNvPr>
          <p:cNvSpPr/>
          <p:nvPr/>
        </p:nvSpPr>
        <p:spPr>
          <a:xfrm>
            <a:off x="4446400" y="5547612"/>
            <a:ext cx="126460" cy="1653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49E2B1F-8248-AEC4-B846-651DFFB104DD}"/>
              </a:ext>
            </a:extLst>
          </p:cNvPr>
          <p:cNvSpPr/>
          <p:nvPr/>
        </p:nvSpPr>
        <p:spPr>
          <a:xfrm>
            <a:off x="5004881" y="5084191"/>
            <a:ext cx="126460" cy="1653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48091DD-B4A8-A421-4EBA-272C69EEF781}"/>
              </a:ext>
            </a:extLst>
          </p:cNvPr>
          <p:cNvSpPr/>
          <p:nvPr/>
        </p:nvSpPr>
        <p:spPr>
          <a:xfrm>
            <a:off x="5594958" y="5712982"/>
            <a:ext cx="126460" cy="1653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820D11E-016A-C5B2-9F68-0B240CB59E4C}"/>
              </a:ext>
            </a:extLst>
          </p:cNvPr>
          <p:cNvSpPr/>
          <p:nvPr/>
        </p:nvSpPr>
        <p:spPr>
          <a:xfrm>
            <a:off x="5068111" y="4751399"/>
            <a:ext cx="126460" cy="1653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9D60818-C158-9946-B0F0-3A58D74988A9}"/>
              </a:ext>
            </a:extLst>
          </p:cNvPr>
          <p:cNvSpPr txBox="1"/>
          <p:nvPr/>
        </p:nvSpPr>
        <p:spPr>
          <a:xfrm>
            <a:off x="8784077" y="1016700"/>
            <a:ext cx="10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Natal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45E133B-8FE3-941A-A94C-600FE179822E}"/>
              </a:ext>
            </a:extLst>
          </p:cNvPr>
          <p:cNvSpPr txBox="1"/>
          <p:nvPr/>
        </p:nvSpPr>
        <p:spPr>
          <a:xfrm>
            <a:off x="4556979" y="3900754"/>
            <a:ext cx="127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Uberlândia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C7EB410-17F0-DF9E-2F21-C645428EC4C8}"/>
              </a:ext>
            </a:extLst>
          </p:cNvPr>
          <p:cNvSpPr txBox="1"/>
          <p:nvPr/>
        </p:nvSpPr>
        <p:spPr>
          <a:xfrm>
            <a:off x="3043285" y="5433742"/>
            <a:ext cx="152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Foz do Iguaçu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63C53E7-9A00-4D62-CE39-79C9B388434E}"/>
              </a:ext>
            </a:extLst>
          </p:cNvPr>
          <p:cNvSpPr txBox="1"/>
          <p:nvPr/>
        </p:nvSpPr>
        <p:spPr>
          <a:xfrm>
            <a:off x="4067651" y="5000480"/>
            <a:ext cx="10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Londrina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33B2588-E96D-471F-E064-4DBD2A07F355}"/>
              </a:ext>
            </a:extLst>
          </p:cNvPr>
          <p:cNvSpPr txBox="1"/>
          <p:nvPr/>
        </p:nvSpPr>
        <p:spPr>
          <a:xfrm>
            <a:off x="3632223" y="4631148"/>
            <a:ext cx="149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Pres</a:t>
            </a:r>
            <a:r>
              <a:rPr lang="pt-BR" dirty="0"/>
              <a:t> Prudente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0B6C450-514D-6DED-5397-0F06991AD207}"/>
              </a:ext>
            </a:extLst>
          </p:cNvPr>
          <p:cNvSpPr txBox="1"/>
          <p:nvPr/>
        </p:nvSpPr>
        <p:spPr>
          <a:xfrm>
            <a:off x="5721418" y="5630297"/>
            <a:ext cx="10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Joinville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7306BA3-BA35-DD87-8ECF-D5B048088A30}"/>
              </a:ext>
            </a:extLst>
          </p:cNvPr>
          <p:cNvSpPr txBox="1"/>
          <p:nvPr/>
        </p:nvSpPr>
        <p:spPr>
          <a:xfrm>
            <a:off x="9528226" y="428178"/>
            <a:ext cx="25242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</a:rPr>
              <a:t>Demanda do Ministério da Saúde: 6 novas cidades em 2024</a:t>
            </a:r>
          </a:p>
          <a:p>
            <a:pPr algn="ctr"/>
            <a:endParaRPr lang="pt-BR" sz="32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</a:endParaRPr>
          </a:p>
          <a:p>
            <a:pPr algn="ctr"/>
            <a:r>
              <a:rPr lang="pt-BR" sz="3200" b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</a:rPr>
              <a:t>(1,7 milhões hab.)</a:t>
            </a:r>
          </a:p>
          <a:p>
            <a:pPr algn="ctr"/>
            <a:endParaRPr lang="pt-BR" sz="32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</a:endParaRPr>
          </a:p>
          <a:p>
            <a:pPr algn="ctr"/>
            <a:r>
              <a:rPr lang="pt-BR" sz="3200" b="1" i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</a:rPr>
              <a:t>Política Pública</a:t>
            </a:r>
          </a:p>
        </p:txBody>
      </p:sp>
    </p:spTree>
    <p:extLst>
      <p:ext uri="{BB962C8B-B14F-4D97-AF65-F5344CB8AC3E}">
        <p14:creationId xmlns:p14="http://schemas.microsoft.com/office/powerpoint/2010/main" val="103123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381" y="4057474"/>
            <a:ext cx="1539358" cy="152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9770" y="2173715"/>
            <a:ext cx="1539358" cy="152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5943" y="4057475"/>
            <a:ext cx="1540046" cy="152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030" y="4057475"/>
            <a:ext cx="1540038" cy="152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65943" y="2173716"/>
            <a:ext cx="1540046" cy="152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630" y="2173716"/>
            <a:ext cx="1540046" cy="152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11678" y="3158025"/>
            <a:ext cx="1540726" cy="152303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17"/>
          <p:cNvSpPr txBox="1"/>
          <p:nvPr/>
        </p:nvSpPr>
        <p:spPr>
          <a:xfrm>
            <a:off x="2104513" y="3303046"/>
            <a:ext cx="6903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4C83E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/>
          </a:p>
        </p:txBody>
      </p:sp>
      <p:sp>
        <p:nvSpPr>
          <p:cNvPr id="676" name="Google Shape;676;p17"/>
          <p:cNvSpPr txBox="1"/>
          <p:nvPr/>
        </p:nvSpPr>
        <p:spPr>
          <a:xfrm>
            <a:off x="4541642" y="3303046"/>
            <a:ext cx="6903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4C83E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/>
          </a:p>
        </p:txBody>
      </p:sp>
      <p:sp>
        <p:nvSpPr>
          <p:cNvPr id="677" name="Google Shape;677;p17"/>
          <p:cNvSpPr txBox="1"/>
          <p:nvPr/>
        </p:nvSpPr>
        <p:spPr>
          <a:xfrm>
            <a:off x="6744072" y="3301589"/>
            <a:ext cx="6903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4C83E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/>
          </a:p>
        </p:txBody>
      </p:sp>
      <p:sp>
        <p:nvSpPr>
          <p:cNvPr id="678" name="Google Shape;678;p17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ct val="98429"/>
              <a:buFont typeface="Verdana"/>
              <a:buNone/>
            </a:pPr>
            <a:r>
              <a:rPr lang="en-US"/>
              <a:t>IMPORTANTE LEMBRAR</a:t>
            </a:r>
            <a:endParaRPr/>
          </a:p>
        </p:txBody>
      </p:sp>
      <p:sp>
        <p:nvSpPr>
          <p:cNvPr id="679" name="Google Shape;679;p17"/>
          <p:cNvSpPr txBox="1">
            <a:spLocks noGrp="1"/>
          </p:cNvSpPr>
          <p:nvPr>
            <p:ph type="body" idx="2"/>
          </p:nvPr>
        </p:nvSpPr>
        <p:spPr>
          <a:xfrm>
            <a:off x="527051" y="1062485"/>
            <a:ext cx="9169349" cy="90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ts val="2000"/>
              <a:buFont typeface="Arial"/>
              <a:buNone/>
            </a:pPr>
            <a:r>
              <a:rPr lang="en-US"/>
              <a:t>O Método Wolbachia é complementar e as outras ações </a:t>
            </a:r>
            <a:r>
              <a:rPr lang="en-US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de combate ao mosquito e eliminação de criadouros devem continuar sendo feitas</a:t>
            </a:r>
            <a:endParaRPr>
              <a:solidFill>
                <a:srgbClr val="003C5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2000"/>
              <a:buFont typeface="Arial"/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6"/>
          <p:cNvSpPr/>
          <p:nvPr/>
        </p:nvSpPr>
        <p:spPr>
          <a:xfrm>
            <a:off x="680854" y="4749653"/>
            <a:ext cx="328018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1593C7"/>
                </a:solidFill>
                <a:latin typeface="Arial"/>
                <a:ea typeface="Arial"/>
                <a:cs typeface="Arial"/>
                <a:sym typeface="Arial"/>
              </a:rPr>
              <a:t>Parceiros</a:t>
            </a:r>
            <a:r>
              <a:rPr lang="en-US" sz="16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Secretarias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municipais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estaduais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Saúde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Educação</a:t>
            </a:r>
            <a:endParaRPr dirty="0"/>
          </a:p>
        </p:txBody>
      </p:sp>
      <p:pic>
        <p:nvPicPr>
          <p:cNvPr id="657" name="Google Shape;65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5943" y="3571813"/>
            <a:ext cx="2257153" cy="41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6"/>
          <p:cNvPicPr preferRelativeResize="0"/>
          <p:nvPr/>
        </p:nvPicPr>
        <p:blipFill rotWithShape="1">
          <a:blip r:embed="rId4">
            <a:alphaModFix/>
          </a:blip>
          <a:srcRect r="60243"/>
          <a:stretch/>
        </p:blipFill>
        <p:spPr>
          <a:xfrm>
            <a:off x="680853" y="1805734"/>
            <a:ext cx="2368994" cy="75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2937" y="1853067"/>
            <a:ext cx="1364172" cy="70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6"/>
          <p:cNvPicPr preferRelativeResize="0"/>
          <p:nvPr/>
        </p:nvPicPr>
        <p:blipFill rotWithShape="1">
          <a:blip r:embed="rId6">
            <a:alphaModFix/>
          </a:blip>
          <a:srcRect l="-1102" b="-4405"/>
          <a:stretch/>
        </p:blipFill>
        <p:spPr>
          <a:xfrm>
            <a:off x="5361700" y="1562200"/>
            <a:ext cx="5400673" cy="11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16"/>
          <p:cNvPicPr preferRelativeResize="0"/>
          <p:nvPr/>
        </p:nvPicPr>
        <p:blipFill rotWithShape="1">
          <a:blip r:embed="rId7">
            <a:alphaModFix/>
          </a:blip>
          <a:srcRect l="14010"/>
          <a:stretch/>
        </p:blipFill>
        <p:spPr>
          <a:xfrm>
            <a:off x="564523" y="3086504"/>
            <a:ext cx="1824203" cy="13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16"/>
          <p:cNvPicPr preferRelativeResize="0"/>
          <p:nvPr/>
        </p:nvPicPr>
        <p:blipFill rotWithShape="1">
          <a:blip r:embed="rId8">
            <a:alphaModFix/>
          </a:blip>
          <a:srcRect l="18984" t="8978" r="19210" b="7708"/>
          <a:stretch/>
        </p:blipFill>
        <p:spPr>
          <a:xfrm>
            <a:off x="8521949" y="3353521"/>
            <a:ext cx="1000926" cy="711716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16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ct val="98429"/>
              <a:buFont typeface="Verdana"/>
              <a:buNone/>
            </a:pPr>
            <a:r>
              <a:rPr lang="en-US" dirty="0" err="1"/>
              <a:t>Parceiros</a:t>
            </a:r>
            <a:r>
              <a:rPr lang="en-US" dirty="0"/>
              <a:t> e </a:t>
            </a:r>
            <a:r>
              <a:rPr lang="en-US" dirty="0" err="1"/>
              <a:t>financiadores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854443" y="1892829"/>
            <a:ext cx="2483115" cy="24831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pt-BR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884181" y="647013"/>
            <a:ext cx="6361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Tx/>
            </a:pPr>
            <a:r>
              <a:rPr lang="pt-BR" sz="4800" kern="12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Fale com o </a:t>
            </a:r>
            <a:r>
              <a:rPr lang="pt-BR" sz="4800" kern="1200" dirty="0" err="1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Wolbito</a:t>
            </a:r>
            <a:r>
              <a:rPr lang="pt-BR" sz="4800" kern="12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!</a:t>
            </a:r>
          </a:p>
        </p:txBody>
      </p:sp>
      <p:sp>
        <p:nvSpPr>
          <p:cNvPr id="6" name="Retângulo 5"/>
          <p:cNvSpPr/>
          <p:nvPr/>
        </p:nvSpPr>
        <p:spPr>
          <a:xfrm>
            <a:off x="1549542" y="4760760"/>
            <a:ext cx="9092916" cy="4924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pt-BR" sz="24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43" y="1892829"/>
            <a:ext cx="2483115" cy="248311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21542" y="4760761"/>
            <a:ext cx="9148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pt-BR" sz="2400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Aponte a câmera do seu celular para o QR </a:t>
            </a:r>
            <a:r>
              <a:rPr lang="pt-BR" sz="2400" b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Code</a:t>
            </a:r>
            <a:r>
              <a:rPr lang="pt-BR" sz="2400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e acesse nossas redes.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1220756"/>
            <a:ext cx="4079379" cy="327484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42" y="5445224"/>
            <a:ext cx="398717" cy="39801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59" y="5445224"/>
            <a:ext cx="398717" cy="39801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32" y="5445224"/>
            <a:ext cx="398717" cy="39801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50" y="5445224"/>
            <a:ext cx="398717" cy="39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41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Angulado 2">
            <a:extLst>
              <a:ext uri="{FF2B5EF4-FFF2-40B4-BE49-F238E27FC236}">
                <a16:creationId xmlns:a16="http://schemas.microsoft.com/office/drawing/2014/main" id="{5191EA1D-1994-6657-4AEF-2264118C1DA8}"/>
              </a:ext>
            </a:extLst>
          </p:cNvPr>
          <p:cNvCxnSpPr>
            <a:cxnSpLocks/>
          </p:cNvCxnSpPr>
          <p:nvPr/>
        </p:nvCxnSpPr>
        <p:spPr>
          <a:xfrm>
            <a:off x="0" y="1013254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66;p21">
            <a:extLst>
              <a:ext uri="{FF2B5EF4-FFF2-40B4-BE49-F238E27FC236}">
                <a16:creationId xmlns:a16="http://schemas.microsoft.com/office/drawing/2014/main" id="{241DA38E-D0B7-984E-3D18-47B045057865}"/>
              </a:ext>
            </a:extLst>
          </p:cNvPr>
          <p:cNvSpPr txBox="1">
            <a:spLocks/>
          </p:cNvSpPr>
          <p:nvPr/>
        </p:nvSpPr>
        <p:spPr>
          <a:xfrm>
            <a:off x="424922" y="237703"/>
            <a:ext cx="8324742" cy="694184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Quem Somos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7411F5D-CCD3-7046-B6DE-5DC357C6363D}"/>
              </a:ext>
            </a:extLst>
          </p:cNvPr>
          <p:cNvSpPr/>
          <p:nvPr/>
        </p:nvSpPr>
        <p:spPr>
          <a:xfrm rot="5400000" flipH="1">
            <a:off x="2373232" y="-1186984"/>
            <a:ext cx="45719" cy="4792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FEBBC0D-6FC0-25A8-4E3B-5183CFAB478D}"/>
              </a:ext>
            </a:extLst>
          </p:cNvPr>
          <p:cNvSpPr/>
          <p:nvPr/>
        </p:nvSpPr>
        <p:spPr>
          <a:xfrm rot="5400000">
            <a:off x="9523177" y="4068293"/>
            <a:ext cx="45719" cy="5291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7" name="Google Shape;197;p2"/>
          <p:cNvSpPr txBox="1"/>
          <p:nvPr/>
        </p:nvSpPr>
        <p:spPr>
          <a:xfrm>
            <a:off x="551383" y="1536828"/>
            <a:ext cx="79208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O </a:t>
            </a:r>
            <a:r>
              <a:rPr lang="en-US" sz="2000" b="1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WMP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 é </a:t>
            </a:r>
            <a:r>
              <a:rPr lang="en-US" sz="2000" b="0" i="0" u="none" strike="noStrike" cap="none" dirty="0" err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uma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iniciativa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 global </a:t>
            </a:r>
            <a:r>
              <a:rPr lang="en-US" sz="2000" b="0" i="0" u="none" strike="noStrike" cap="none" dirty="0" err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que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trabalha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para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proteger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 as </a:t>
            </a:r>
            <a:r>
              <a:rPr lang="en-US" sz="2000" b="0" i="0" u="none" strike="noStrike" cap="none" dirty="0" err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pessoas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 das </a:t>
            </a:r>
            <a:r>
              <a:rPr lang="en-US" sz="2000" b="1" i="0" u="none" strike="noStrike" cap="none" dirty="0" err="1">
                <a:solidFill>
                  <a:srgbClr val="01A3D1"/>
                </a:solidFill>
                <a:latin typeface="Verdana"/>
                <a:ea typeface="Verdana"/>
                <a:cs typeface="Verdana"/>
                <a:sym typeface="Verdana"/>
              </a:rPr>
              <a:t>doenças</a:t>
            </a:r>
            <a:r>
              <a:rPr lang="en-US" sz="2000" b="1" i="0" u="none" strike="noStrike" cap="none" dirty="0">
                <a:solidFill>
                  <a:srgbClr val="01A3D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1" i="0" u="none" strike="noStrike" cap="none" dirty="0" err="1">
                <a:solidFill>
                  <a:srgbClr val="01A3D1"/>
                </a:solidFill>
                <a:latin typeface="Verdana"/>
                <a:ea typeface="Verdana"/>
                <a:cs typeface="Verdana"/>
                <a:sym typeface="Verdana"/>
              </a:rPr>
              <a:t>transmitidas</a:t>
            </a:r>
            <a:r>
              <a:rPr lang="en-US" sz="2000" b="1" i="0" u="none" strike="noStrike" cap="none" dirty="0">
                <a:solidFill>
                  <a:srgbClr val="01A3D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1" i="0" u="none" strike="noStrike" cap="none" dirty="0" err="1">
                <a:solidFill>
                  <a:srgbClr val="01A3D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000" b="1" i="0" u="none" strike="noStrike" cap="none" dirty="0">
                <a:solidFill>
                  <a:srgbClr val="01A3D1"/>
                </a:solidFill>
                <a:latin typeface="Verdana"/>
                <a:ea typeface="Verdana"/>
                <a:cs typeface="Verdana"/>
                <a:sym typeface="Verdana"/>
              </a:rPr>
              <a:t> mosquitos</a:t>
            </a:r>
            <a:r>
              <a:rPr lang="en-US" sz="2000" b="0" i="0" u="none" strike="noStrike" cap="none" dirty="0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000" dirty="0">
              <a:solidFill>
                <a:srgbClr val="003C5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8" name="Google Shape;198;p2"/>
          <p:cNvSpPr txBox="1"/>
          <p:nvPr/>
        </p:nvSpPr>
        <p:spPr>
          <a:xfrm>
            <a:off x="4079776" y="5320247"/>
            <a:ext cx="5177699" cy="48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C73E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Controle da dengue, Zika e chikungunya</a:t>
            </a:r>
            <a:endParaRPr sz="1800">
              <a:solidFill>
                <a:srgbClr val="003D5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9" name="Google Shape;199;p2"/>
          <p:cNvSpPr txBox="1"/>
          <p:nvPr/>
        </p:nvSpPr>
        <p:spPr>
          <a:xfrm>
            <a:off x="4079775" y="3479198"/>
            <a:ext cx="17271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C73E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14 </a:t>
            </a:r>
            <a:r>
              <a:rPr lang="en-US" sz="18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países</a:t>
            </a:r>
            <a:endParaRPr sz="1800" dirty="0">
              <a:solidFill>
                <a:srgbClr val="003D5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0" name="Google Shape;200;p2"/>
          <p:cNvSpPr txBox="1"/>
          <p:nvPr/>
        </p:nvSpPr>
        <p:spPr>
          <a:xfrm>
            <a:off x="4079776" y="4665058"/>
            <a:ext cx="6048672" cy="48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C73E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Liberação</a:t>
            </a: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800" i="1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Aedes aegypti</a:t>
            </a: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 com </a:t>
            </a:r>
            <a:r>
              <a:rPr lang="en-US" sz="1800" i="1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Wolbachia</a:t>
            </a:r>
            <a:endParaRPr sz="1800" i="1" dirty="0">
              <a:solidFill>
                <a:srgbClr val="003D5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1" name="Google Shape;201;p2"/>
          <p:cNvSpPr txBox="1"/>
          <p:nvPr/>
        </p:nvSpPr>
        <p:spPr>
          <a:xfrm>
            <a:off x="4079776" y="4072128"/>
            <a:ext cx="46871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C73E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No </a:t>
            </a:r>
            <a:r>
              <a:rPr lang="en-US" sz="18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Brasil</a:t>
            </a: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, é </a:t>
            </a:r>
            <a:r>
              <a:rPr lang="en-US" sz="18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conduzido</a:t>
            </a: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 pela </a:t>
            </a:r>
            <a:r>
              <a:rPr lang="en-US" sz="18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Fiocruz</a:t>
            </a:r>
            <a:endParaRPr sz="1800" dirty="0">
              <a:solidFill>
                <a:srgbClr val="003D5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2" name="Google Shape;202;p2"/>
          <p:cNvSpPr txBox="1"/>
          <p:nvPr/>
        </p:nvSpPr>
        <p:spPr>
          <a:xfrm>
            <a:off x="4079775" y="2886268"/>
            <a:ext cx="61414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C73E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Natural, </a:t>
            </a:r>
            <a:r>
              <a:rPr lang="en-US" sz="18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autossustentável</a:t>
            </a: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 e </a:t>
            </a:r>
            <a:r>
              <a:rPr lang="en-US" sz="18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sem</a:t>
            </a:r>
            <a:r>
              <a:rPr lang="en-US" sz="18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 fins </a:t>
            </a:r>
            <a:r>
              <a:rPr lang="en-US" sz="18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lucrativos</a:t>
            </a:r>
            <a:endParaRPr sz="1800" i="1" dirty="0">
              <a:solidFill>
                <a:srgbClr val="003D5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3" name="Google Shape;2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84" y="3615635"/>
            <a:ext cx="2761114" cy="12127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204;p2"/>
          <p:cNvCxnSpPr/>
          <p:nvPr/>
        </p:nvCxnSpPr>
        <p:spPr>
          <a:xfrm>
            <a:off x="3647728" y="3019449"/>
            <a:ext cx="0" cy="2834674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939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Angulado 2">
            <a:extLst>
              <a:ext uri="{FF2B5EF4-FFF2-40B4-BE49-F238E27FC236}">
                <a16:creationId xmlns:a16="http://schemas.microsoft.com/office/drawing/2014/main" id="{5191EA1D-1994-6657-4AEF-2264118C1DA8}"/>
              </a:ext>
            </a:extLst>
          </p:cNvPr>
          <p:cNvCxnSpPr>
            <a:cxnSpLocks/>
          </p:cNvCxnSpPr>
          <p:nvPr/>
        </p:nvCxnSpPr>
        <p:spPr>
          <a:xfrm>
            <a:off x="0" y="1013254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66;p21">
            <a:extLst>
              <a:ext uri="{FF2B5EF4-FFF2-40B4-BE49-F238E27FC236}">
                <a16:creationId xmlns:a16="http://schemas.microsoft.com/office/drawing/2014/main" id="{241DA38E-D0B7-984E-3D18-47B045057865}"/>
              </a:ext>
            </a:extLst>
          </p:cNvPr>
          <p:cNvSpPr txBox="1">
            <a:spLocks/>
          </p:cNvSpPr>
          <p:nvPr/>
        </p:nvSpPr>
        <p:spPr>
          <a:xfrm>
            <a:off x="424922" y="237703"/>
            <a:ext cx="8324742" cy="694184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Onde Estamos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7411F5D-CCD3-7046-B6DE-5DC357C6363D}"/>
              </a:ext>
            </a:extLst>
          </p:cNvPr>
          <p:cNvSpPr/>
          <p:nvPr/>
        </p:nvSpPr>
        <p:spPr>
          <a:xfrm rot="5400000" flipH="1">
            <a:off x="2373232" y="-1186984"/>
            <a:ext cx="45719" cy="4792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FEBBC0D-6FC0-25A8-4E3B-5183CFAB478D}"/>
              </a:ext>
            </a:extLst>
          </p:cNvPr>
          <p:cNvSpPr/>
          <p:nvPr/>
        </p:nvSpPr>
        <p:spPr>
          <a:xfrm rot="5400000">
            <a:off x="9523177" y="4068293"/>
            <a:ext cx="45719" cy="5291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3EF55D-9EE6-053B-489C-6C2F57736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77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19">
            <a:extLst>
              <a:ext uri="{FF2B5EF4-FFF2-40B4-BE49-F238E27FC236}">
                <a16:creationId xmlns:a16="http://schemas.microsoft.com/office/drawing/2014/main" id="{A65FE608-CE9E-7C59-0F9A-55E8A111E336}"/>
              </a:ext>
            </a:extLst>
          </p:cNvPr>
          <p:cNvSpPr txBox="1"/>
          <p:nvPr/>
        </p:nvSpPr>
        <p:spPr>
          <a:xfrm>
            <a:off x="489665" y="950715"/>
            <a:ext cx="58712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4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É um microrganismo </a:t>
            </a:r>
            <a:r>
              <a:rPr lang="pt-BR" sz="2400" dirty="0">
                <a:solidFill>
                  <a:srgbClr val="003D58"/>
                </a:solidFill>
                <a:highlight>
                  <a:srgbClr val="F3C73E"/>
                </a:highlight>
                <a:latin typeface="Verdana"/>
                <a:ea typeface="Verdana"/>
                <a:cs typeface="Verdana"/>
                <a:sym typeface="Verdana"/>
              </a:rPr>
              <a:t>comum em insetos</a:t>
            </a:r>
            <a:r>
              <a:rPr lang="pt-BR" sz="24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. A </a:t>
            </a:r>
            <a:r>
              <a:rPr lang="pt-BR" sz="2400" i="1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Wolbachia</a:t>
            </a:r>
            <a:r>
              <a:rPr lang="pt-BR" sz="24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 foi inserida nos ovos do </a:t>
            </a:r>
            <a:r>
              <a:rPr lang="pt-BR" sz="2400" i="1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Aedes aegypti </a:t>
            </a:r>
            <a:r>
              <a:rPr lang="pt-BR" sz="24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e descobrimos que ela bloqueia arbovírus, como dengue, Zika e </a:t>
            </a:r>
            <a:r>
              <a:rPr lang="pt-BR" sz="2400" dirty="0" err="1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chikungunya</a:t>
            </a:r>
            <a:r>
              <a:rPr lang="pt-BR" sz="2400" dirty="0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400" dirty="0">
              <a:solidFill>
                <a:srgbClr val="003D5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Google Shape;147;p19">
            <a:extLst>
              <a:ext uri="{FF2B5EF4-FFF2-40B4-BE49-F238E27FC236}">
                <a16:creationId xmlns:a16="http://schemas.microsoft.com/office/drawing/2014/main" id="{E5428334-B2AE-17BE-FD8E-F2ECE25F59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2501" t="9994" r="3982" b="-18513"/>
          <a:stretch/>
        </p:blipFill>
        <p:spPr>
          <a:xfrm rot="-5400000" flipH="1">
            <a:off x="6499238" y="-1669539"/>
            <a:ext cx="6870700" cy="8588367"/>
          </a:xfrm>
          <a:prstGeom prst="flowChartManualInput">
            <a:avLst/>
          </a:prstGeom>
          <a:noFill/>
          <a:ln>
            <a:noFill/>
          </a:ln>
        </p:spPr>
      </p:pic>
      <p:grpSp>
        <p:nvGrpSpPr>
          <p:cNvPr id="4" name="Google Shape;148;p19">
            <a:extLst>
              <a:ext uri="{FF2B5EF4-FFF2-40B4-BE49-F238E27FC236}">
                <a16:creationId xmlns:a16="http://schemas.microsoft.com/office/drawing/2014/main" id="{CEF72BC8-4431-5B2A-80D6-93B1BE6DB21E}"/>
              </a:ext>
            </a:extLst>
          </p:cNvPr>
          <p:cNvGrpSpPr/>
          <p:nvPr/>
        </p:nvGrpSpPr>
        <p:grpSpPr>
          <a:xfrm>
            <a:off x="762567" y="3541034"/>
            <a:ext cx="4032267" cy="1559104"/>
            <a:chOff x="571925" y="2655775"/>
            <a:chExt cx="3024200" cy="1169328"/>
          </a:xfrm>
        </p:grpSpPr>
        <p:sp>
          <p:nvSpPr>
            <p:cNvPr id="5" name="Google Shape;149;p19">
              <a:extLst>
                <a:ext uri="{FF2B5EF4-FFF2-40B4-BE49-F238E27FC236}">
                  <a16:creationId xmlns:a16="http://schemas.microsoft.com/office/drawing/2014/main" id="{44994790-C407-5AE8-0D81-0E9C79F50613}"/>
                </a:ext>
              </a:extLst>
            </p:cNvPr>
            <p:cNvSpPr txBox="1"/>
            <p:nvPr/>
          </p:nvSpPr>
          <p:spPr>
            <a:xfrm>
              <a:off x="1808125" y="2655775"/>
              <a:ext cx="1788000" cy="11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pt-BR" sz="2133">
                  <a:solidFill>
                    <a:srgbClr val="003D58"/>
                  </a:solidFill>
                  <a:latin typeface="Verdana"/>
                  <a:ea typeface="Verdana"/>
                  <a:cs typeface="Verdana"/>
                  <a:sym typeface="Verdana"/>
                </a:rPr>
                <a:t>Porcentagem dos insetos com </a:t>
              </a:r>
              <a:r>
                <a:rPr lang="pt-BR" sz="2133" i="1">
                  <a:solidFill>
                    <a:srgbClr val="003D58"/>
                  </a:solidFill>
                  <a:latin typeface="Verdana"/>
                  <a:ea typeface="Verdana"/>
                  <a:cs typeface="Verdana"/>
                  <a:sym typeface="Verdana"/>
                </a:rPr>
                <a:t>Wolbachia</a:t>
              </a:r>
              <a:r>
                <a:rPr lang="pt-BR" sz="2133">
                  <a:solidFill>
                    <a:srgbClr val="003D58"/>
                  </a:solidFill>
                  <a:latin typeface="Verdana"/>
                  <a:ea typeface="Verdana"/>
                  <a:cs typeface="Verdana"/>
                  <a:sym typeface="Verdana"/>
                </a:rPr>
                <a:t> na natureza</a:t>
              </a:r>
              <a:endParaRPr sz="2133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" name="Google Shape;150;p19">
              <a:extLst>
                <a:ext uri="{FF2B5EF4-FFF2-40B4-BE49-F238E27FC236}">
                  <a16:creationId xmlns:a16="http://schemas.microsoft.com/office/drawing/2014/main" id="{B96C52FD-568C-0A14-1BAB-AFF297C65DDC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1925" y="2678875"/>
              <a:ext cx="1123525" cy="1123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154;p19">
            <a:extLst>
              <a:ext uri="{FF2B5EF4-FFF2-40B4-BE49-F238E27FC236}">
                <a16:creationId xmlns:a16="http://schemas.microsoft.com/office/drawing/2014/main" id="{B6DA69CF-1529-ED11-EA28-BC37601C572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67" y="5356433"/>
            <a:ext cx="4133853" cy="10062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51;p19">
            <a:extLst>
              <a:ext uri="{FF2B5EF4-FFF2-40B4-BE49-F238E27FC236}">
                <a16:creationId xmlns:a16="http://schemas.microsoft.com/office/drawing/2014/main" id="{359539C5-B94C-83D8-C770-E0164AE2D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9665" y="143638"/>
            <a:ext cx="8153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pt-BR" dirty="0"/>
              <a:t>WOLBACHIA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injection-only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  <p:sp>
        <p:nvSpPr>
          <p:cNvPr id="4" name="Retângulo 8">
            <a:extLst>
              <a:ext uri="{FF2B5EF4-FFF2-40B4-BE49-F238E27FC236}">
                <a16:creationId xmlns:a16="http://schemas.microsoft.com/office/drawing/2014/main" id="{8AF73A6C-6F14-4BF7-83D8-765A56AAD6F6}"/>
              </a:ext>
            </a:extLst>
          </p:cNvPr>
          <p:cNvSpPr/>
          <p:nvPr/>
        </p:nvSpPr>
        <p:spPr>
          <a:xfrm>
            <a:off x="623392" y="548680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</a:t>
            </a:r>
            <a:r>
              <a:rPr kumimoji="0" lang="pt-BR" sz="3000" b="0" i="1" u="none" strike="noStrike" kern="1200" cap="none" spc="0" normalizeH="0" baseline="0" noProof="0" dirty="0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 </a:t>
            </a:r>
            <a:r>
              <a:rPr kumimoji="0" lang="pt-BR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Wolbachia</a:t>
            </a: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foi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 </a:t>
            </a: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retirada da mosca da fruta e introduzida nos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ovos de </a:t>
            </a:r>
            <a:r>
              <a:rPr kumimoji="0" lang="pt-BR" sz="3000" b="1" i="1" u="none" strike="noStrike" kern="1200" cap="none" spc="0" normalizeH="0" baseline="0" noProof="0" dirty="0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Aedes aegypti,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3C57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sem processo de modificação genética.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3C57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5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15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3208018" y="3709742"/>
            <a:ext cx="5631948" cy="316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5"/>
          <p:cNvPicPr preferRelativeResize="0"/>
          <p:nvPr/>
        </p:nvPicPr>
        <p:blipFill rotWithShape="1">
          <a:blip r:embed="rId3">
            <a:alphaModFix amt="79000"/>
          </a:blip>
          <a:srcRect/>
          <a:stretch/>
        </p:blipFill>
        <p:spPr>
          <a:xfrm>
            <a:off x="6560052" y="-387043"/>
            <a:ext cx="5631948" cy="316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52768" flipH="1">
            <a:off x="6197518" y="417151"/>
            <a:ext cx="6881348" cy="554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1630" y="2776736"/>
            <a:ext cx="2304256" cy="325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392" y="2776736"/>
            <a:ext cx="2298075" cy="3259327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5"/>
          <p:cNvSpPr txBox="1">
            <a:spLocks noGrp="1"/>
          </p:cNvSpPr>
          <p:nvPr>
            <p:ph type="title"/>
          </p:nvPr>
        </p:nvSpPr>
        <p:spPr>
          <a:xfrm>
            <a:off x="527382" y="365125"/>
            <a:ext cx="7105319" cy="4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D58"/>
              </a:buClr>
              <a:buSzPct val="98429"/>
              <a:buFont typeface="Verdana"/>
              <a:buNone/>
            </a:pPr>
            <a:r>
              <a:rPr lang="en-US"/>
              <a:t>WOLBITO</a:t>
            </a:r>
            <a:endParaRPr/>
          </a:p>
        </p:txBody>
      </p:sp>
      <p:sp>
        <p:nvSpPr>
          <p:cNvPr id="651" name="Google Shape;651;p15"/>
          <p:cNvSpPr txBox="1">
            <a:spLocks noGrp="1"/>
          </p:cNvSpPr>
          <p:nvPr>
            <p:ph type="body" idx="2"/>
          </p:nvPr>
        </p:nvSpPr>
        <p:spPr>
          <a:xfrm>
            <a:off x="527051" y="1062485"/>
            <a:ext cx="6505053" cy="131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57"/>
              </a:buClr>
              <a:buSzPts val="2000"/>
              <a:buFont typeface="Arial"/>
              <a:buNone/>
            </a:pPr>
            <a:r>
              <a:rPr lang="en-US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Mascote do WMP Brasil, ele é o </a:t>
            </a:r>
            <a:r>
              <a:rPr lang="en-US" i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Aedes aegypti </a:t>
            </a:r>
            <a:r>
              <a:rPr lang="en-US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com </a:t>
            </a:r>
            <a:r>
              <a:rPr lang="en-US" i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Wolbachia</a:t>
            </a:r>
            <a:r>
              <a:rPr lang="en-US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, o </a:t>
            </a:r>
            <a:r>
              <a:rPr lang="en-US" b="1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mosquito aliado </a:t>
            </a:r>
            <a:r>
              <a:rPr lang="en-US">
                <a:solidFill>
                  <a:srgbClr val="003C57"/>
                </a:solidFill>
                <a:latin typeface="Verdana"/>
                <a:ea typeface="Verdana"/>
                <a:cs typeface="Verdana"/>
                <a:sym typeface="Verdana"/>
              </a:rPr>
              <a:t>no combate à dengue, Zika e chikungunya. É a ferramenta de diálogo acessível com crianças e jovens.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834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9;p20">
            <a:extLst>
              <a:ext uri="{FF2B5EF4-FFF2-40B4-BE49-F238E27FC236}">
                <a16:creationId xmlns:a16="http://schemas.microsoft.com/office/drawing/2014/main" id="{9BED18B8-7EFF-AE1D-A0F9-FF2C18B62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397" y="166714"/>
            <a:ext cx="8153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pt-BR" dirty="0"/>
              <a:t>MÉTODO WOLBACHIA</a:t>
            </a:r>
            <a:endParaRPr dirty="0"/>
          </a:p>
        </p:txBody>
      </p:sp>
      <p:sp>
        <p:nvSpPr>
          <p:cNvPr id="11" name="Google Shape;160;p20">
            <a:extLst>
              <a:ext uri="{FF2B5EF4-FFF2-40B4-BE49-F238E27FC236}">
                <a16:creationId xmlns:a16="http://schemas.microsoft.com/office/drawing/2014/main" id="{0C050749-7EBD-EB52-23E3-AE7BFE6D7CB8}"/>
              </a:ext>
            </a:extLst>
          </p:cNvPr>
          <p:cNvSpPr txBox="1">
            <a:spLocks/>
          </p:cNvSpPr>
          <p:nvPr/>
        </p:nvSpPr>
        <p:spPr>
          <a:xfrm>
            <a:off x="7975600" y="1565000"/>
            <a:ext cx="3784800" cy="449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D5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3D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pt-BR" sz="2400"/>
              <a:t>O Método Wolbachia consiste na liberação de Wolbitos para que se reproduzam com os </a:t>
            </a:r>
            <a:r>
              <a:rPr lang="pt-BR" sz="2400" i="1"/>
              <a:t>Aedes aegypti</a:t>
            </a:r>
            <a:r>
              <a:rPr lang="pt-BR" sz="2400"/>
              <a:t> locais e seja estabelecida uma </a:t>
            </a:r>
            <a:r>
              <a:rPr lang="pt-BR" sz="2400">
                <a:highlight>
                  <a:srgbClr val="F3C73E"/>
                </a:highlight>
              </a:rPr>
              <a:t>nova população</a:t>
            </a:r>
            <a:r>
              <a:rPr lang="pt-BR" sz="2400"/>
              <a:t> destes mosquitos, todos com </a:t>
            </a:r>
            <a:r>
              <a:rPr lang="pt-BR" sz="2400" i="1"/>
              <a:t>Wolbachia</a:t>
            </a:r>
            <a:r>
              <a:rPr lang="pt-BR" sz="2400"/>
              <a:t>.</a:t>
            </a:r>
            <a:endParaRPr lang="pt-BR" sz="2400" dirty="0"/>
          </a:p>
        </p:txBody>
      </p:sp>
      <p:pic>
        <p:nvPicPr>
          <p:cNvPr id="12" name="Google Shape;161;p20">
            <a:extLst>
              <a:ext uri="{FF2B5EF4-FFF2-40B4-BE49-F238E27FC236}">
                <a16:creationId xmlns:a16="http://schemas.microsoft.com/office/drawing/2014/main" id="{ED3975A4-0F26-B74F-798F-1C37614E80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371" r="4371"/>
          <a:stretch/>
        </p:blipFill>
        <p:spPr>
          <a:xfrm>
            <a:off x="1" y="1565001"/>
            <a:ext cx="7695633" cy="5292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38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Angulado 2">
            <a:extLst>
              <a:ext uri="{FF2B5EF4-FFF2-40B4-BE49-F238E27FC236}">
                <a16:creationId xmlns:a16="http://schemas.microsoft.com/office/drawing/2014/main" id="{6198D798-DFD6-973F-93E7-F20659D14F9A}"/>
              </a:ext>
            </a:extLst>
          </p:cNvPr>
          <p:cNvCxnSpPr>
            <a:cxnSpLocks/>
          </p:cNvCxnSpPr>
          <p:nvPr/>
        </p:nvCxnSpPr>
        <p:spPr>
          <a:xfrm>
            <a:off x="0" y="1013254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66;p21">
            <a:extLst>
              <a:ext uri="{FF2B5EF4-FFF2-40B4-BE49-F238E27FC236}">
                <a16:creationId xmlns:a16="http://schemas.microsoft.com/office/drawing/2014/main" id="{A29BC022-B78D-A095-AD2D-6BF0F7CF936B}"/>
              </a:ext>
            </a:extLst>
          </p:cNvPr>
          <p:cNvSpPr txBox="1">
            <a:spLocks/>
          </p:cNvSpPr>
          <p:nvPr/>
        </p:nvSpPr>
        <p:spPr>
          <a:xfrm>
            <a:off x="444225" y="170700"/>
            <a:ext cx="6455848" cy="694184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Linha do Tempo (2011-2023)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621B0C5-20AC-2596-814E-6B4F23EA19D3}"/>
              </a:ext>
            </a:extLst>
          </p:cNvPr>
          <p:cNvSpPr/>
          <p:nvPr/>
        </p:nvSpPr>
        <p:spPr>
          <a:xfrm rot="5400000" flipH="1">
            <a:off x="2353566" y="-1186984"/>
            <a:ext cx="45719" cy="4792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52548FF-A58D-1DE2-8BA2-66040E7D9829}"/>
              </a:ext>
            </a:extLst>
          </p:cNvPr>
          <p:cNvSpPr/>
          <p:nvPr/>
        </p:nvSpPr>
        <p:spPr>
          <a:xfrm rot="5400000">
            <a:off x="9562614" y="4166178"/>
            <a:ext cx="45719" cy="5291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F0C4C3-C8DE-489C-C948-FBB5A259FCAB}"/>
              </a:ext>
            </a:extLst>
          </p:cNvPr>
          <p:cNvSpPr txBox="1"/>
          <p:nvPr/>
        </p:nvSpPr>
        <p:spPr>
          <a:xfrm>
            <a:off x="-231138" y="5422204"/>
            <a:ext cx="1335641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Negociação com </a:t>
            </a:r>
            <a:r>
              <a:rPr lang="pt-BR" sz="1400" dirty="0" err="1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MoH</a:t>
            </a:r>
            <a:endParaRPr lang="pt-BR" sz="1400" dirty="0">
              <a:solidFill>
                <a:srgbClr val="002060"/>
              </a:solidFill>
              <a:latin typeface="Gordita Medium" pitchFamily="2" charset="77"/>
              <a:cs typeface="Gordita Medium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06B26DE-4602-ADEA-6032-28F60514342D}"/>
              </a:ext>
            </a:extLst>
          </p:cNvPr>
          <p:cNvSpPr txBox="1"/>
          <p:nvPr/>
        </p:nvSpPr>
        <p:spPr>
          <a:xfrm>
            <a:off x="27123" y="3073597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92071D-5C7D-8538-B1DD-4A33DFCD7BA8}"/>
              </a:ext>
            </a:extLst>
          </p:cNvPr>
          <p:cNvSpPr txBox="1"/>
          <p:nvPr/>
        </p:nvSpPr>
        <p:spPr>
          <a:xfrm>
            <a:off x="898707" y="3071887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702B66-A116-ED3E-B86F-86CE2C60E885}"/>
              </a:ext>
            </a:extLst>
          </p:cNvPr>
          <p:cNvSpPr txBox="1"/>
          <p:nvPr/>
        </p:nvSpPr>
        <p:spPr>
          <a:xfrm>
            <a:off x="1718919" y="3070177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2013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6865C9-E2AF-DEB9-2A48-030E45BE1D98}"/>
              </a:ext>
            </a:extLst>
          </p:cNvPr>
          <p:cNvSpPr txBox="1"/>
          <p:nvPr/>
        </p:nvSpPr>
        <p:spPr>
          <a:xfrm>
            <a:off x="2641877" y="3068467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F42FEB-A87C-B760-37B5-28E79CE368E0}"/>
              </a:ext>
            </a:extLst>
          </p:cNvPr>
          <p:cNvSpPr txBox="1"/>
          <p:nvPr/>
        </p:nvSpPr>
        <p:spPr>
          <a:xfrm>
            <a:off x="3585383" y="3066757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2015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CF6BFC-952C-8234-1584-994AD90907D5}"/>
              </a:ext>
            </a:extLst>
          </p:cNvPr>
          <p:cNvSpPr txBox="1"/>
          <p:nvPr/>
        </p:nvSpPr>
        <p:spPr>
          <a:xfrm>
            <a:off x="4569980" y="3075321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2016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2B513F6-C747-EA7A-6863-4087FE315B01}"/>
              </a:ext>
            </a:extLst>
          </p:cNvPr>
          <p:cNvSpPr txBox="1"/>
          <p:nvPr/>
        </p:nvSpPr>
        <p:spPr>
          <a:xfrm>
            <a:off x="5523761" y="3073611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2017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BDCF4D6-DC7E-7E85-C57A-43A7DE7B9BA5}"/>
              </a:ext>
            </a:extLst>
          </p:cNvPr>
          <p:cNvSpPr txBox="1"/>
          <p:nvPr/>
        </p:nvSpPr>
        <p:spPr>
          <a:xfrm>
            <a:off x="6436449" y="3071901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2018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43245A-DBBD-4113-A8FD-16239DB0F199}"/>
              </a:ext>
            </a:extLst>
          </p:cNvPr>
          <p:cNvSpPr txBox="1"/>
          <p:nvPr/>
        </p:nvSpPr>
        <p:spPr>
          <a:xfrm>
            <a:off x="7349131" y="3070191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2019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0060529-3469-EBEF-5013-595B23CBA57C}"/>
              </a:ext>
            </a:extLst>
          </p:cNvPr>
          <p:cNvSpPr txBox="1"/>
          <p:nvPr/>
        </p:nvSpPr>
        <p:spPr>
          <a:xfrm>
            <a:off x="8302914" y="3068481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2020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41D8EF1-29F6-51F2-F707-9D8882944C45}"/>
              </a:ext>
            </a:extLst>
          </p:cNvPr>
          <p:cNvSpPr txBox="1"/>
          <p:nvPr/>
        </p:nvSpPr>
        <p:spPr>
          <a:xfrm>
            <a:off x="9215605" y="3066771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2021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B79D8DF-77D7-1E23-8280-B4CA57CD5A6A}"/>
              </a:ext>
            </a:extLst>
          </p:cNvPr>
          <p:cNvSpPr txBox="1"/>
          <p:nvPr/>
        </p:nvSpPr>
        <p:spPr>
          <a:xfrm>
            <a:off x="10087195" y="3075335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2022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82433ED-FED9-9223-ED7D-79B30F625D0A}"/>
              </a:ext>
            </a:extLst>
          </p:cNvPr>
          <p:cNvSpPr txBox="1"/>
          <p:nvPr/>
        </p:nvSpPr>
        <p:spPr>
          <a:xfrm>
            <a:off x="440685" y="1753227"/>
            <a:ext cx="223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Preparação das colônias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Aspectos regulatórios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A41037F-7DBD-C4FA-05CD-1DC5ED3FB9AF}"/>
              </a:ext>
            </a:extLst>
          </p:cNvPr>
          <p:cNvSpPr txBox="1"/>
          <p:nvPr/>
        </p:nvSpPr>
        <p:spPr>
          <a:xfrm>
            <a:off x="1670152" y="5413640"/>
            <a:ext cx="2530880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Início das atividades de campo – Rio e Niterói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620A6AD-F3EB-E9A0-E5CE-C2E9F18E4910}"/>
              </a:ext>
            </a:extLst>
          </p:cNvPr>
          <p:cNvSpPr txBox="1"/>
          <p:nvPr/>
        </p:nvSpPr>
        <p:spPr>
          <a:xfrm>
            <a:off x="2663320" y="1568639"/>
            <a:ext cx="2327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Liberações em 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Jurujuba e </a:t>
            </a:r>
            <a:r>
              <a:rPr lang="pt-BR" sz="1400" dirty="0" err="1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Tubiacanga</a:t>
            </a:r>
            <a:endParaRPr lang="pt-BR" sz="1400" dirty="0">
              <a:solidFill>
                <a:srgbClr val="002060"/>
              </a:solidFill>
              <a:latin typeface="Gordita Medium" pitchFamily="2" charset="77"/>
              <a:cs typeface="Gordita Medium" pitchFamily="2" charset="77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6E058EF-83CA-034A-66CB-76360609D9B8}"/>
              </a:ext>
            </a:extLst>
          </p:cNvPr>
          <p:cNvSpPr txBox="1"/>
          <p:nvPr/>
        </p:nvSpPr>
        <p:spPr>
          <a:xfrm>
            <a:off x="3601680" y="5425625"/>
            <a:ext cx="2530880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Emergência 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em Zika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9CCE57D-8122-4055-BF1F-B293B75A26EA}"/>
              </a:ext>
            </a:extLst>
          </p:cNvPr>
          <p:cNvSpPr txBox="1"/>
          <p:nvPr/>
        </p:nvSpPr>
        <p:spPr>
          <a:xfrm>
            <a:off x="5191522" y="1594255"/>
            <a:ext cx="1561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Expansão no Rio e Niterói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C919475-0FD4-156C-1478-EC9AF46265BB}"/>
              </a:ext>
            </a:extLst>
          </p:cNvPr>
          <p:cNvSpPr txBox="1"/>
          <p:nvPr/>
        </p:nvSpPr>
        <p:spPr>
          <a:xfrm>
            <a:off x="5800301" y="5423915"/>
            <a:ext cx="1840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2ª Expansão Niterói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4040833-E6C0-49A8-5428-96FBB16D405A}"/>
              </a:ext>
            </a:extLst>
          </p:cNvPr>
          <p:cNvSpPr txBox="1"/>
          <p:nvPr/>
        </p:nvSpPr>
        <p:spPr>
          <a:xfrm>
            <a:off x="7194204" y="1590932"/>
            <a:ext cx="98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Expansão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Nacional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353091F-488F-BC64-6122-258A9BC778EC}"/>
              </a:ext>
            </a:extLst>
          </p:cNvPr>
          <p:cNvSpPr txBox="1"/>
          <p:nvPr/>
        </p:nvSpPr>
        <p:spPr>
          <a:xfrm>
            <a:off x="8523194" y="1578941"/>
            <a:ext cx="19820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Liberações Campo Grande e Petrolina</a:t>
            </a:r>
          </a:p>
          <a:p>
            <a:pPr algn="ctr"/>
            <a:endParaRPr lang="pt-BR" sz="1400" dirty="0">
              <a:solidFill>
                <a:srgbClr val="002060"/>
              </a:solidFill>
              <a:latin typeface="Gordita Medium" pitchFamily="2" charset="77"/>
              <a:cs typeface="Gordita Medium" pitchFamily="2" charset="77"/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Finalização 1ª etapa Niterói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40095AD-344D-0014-D0B6-BDE291D9000E}"/>
              </a:ext>
            </a:extLst>
          </p:cNvPr>
          <p:cNvSpPr txBox="1"/>
          <p:nvPr/>
        </p:nvSpPr>
        <p:spPr>
          <a:xfrm>
            <a:off x="9455376" y="5422204"/>
            <a:ext cx="1840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Finalização 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1ª etapa Rio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27F8F82-4BC8-A978-2F01-34E7ABD98F69}"/>
              </a:ext>
            </a:extLst>
          </p:cNvPr>
          <p:cNvSpPr txBox="1"/>
          <p:nvPr/>
        </p:nvSpPr>
        <p:spPr>
          <a:xfrm>
            <a:off x="3804524" y="3941578"/>
            <a:ext cx="820266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5 mil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68A7254-8BF7-E141-AA09-0202FE0F7F86}"/>
              </a:ext>
            </a:extLst>
          </p:cNvPr>
          <p:cNvSpPr txBox="1"/>
          <p:nvPr/>
        </p:nvSpPr>
        <p:spPr>
          <a:xfrm>
            <a:off x="8222674" y="3941578"/>
            <a:ext cx="1232702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1,3 milhão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9D1A360-13CD-4C95-F5B1-C3A457624F81}"/>
              </a:ext>
            </a:extLst>
          </p:cNvPr>
          <p:cNvSpPr txBox="1"/>
          <p:nvPr/>
        </p:nvSpPr>
        <p:spPr>
          <a:xfrm>
            <a:off x="9949862" y="3941578"/>
            <a:ext cx="1346285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3,2 milhões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499A5AB-15ED-F8B4-1C9E-4BA82B1E1511}"/>
              </a:ext>
            </a:extLst>
          </p:cNvPr>
          <p:cNvSpPr txBox="1"/>
          <p:nvPr/>
        </p:nvSpPr>
        <p:spPr>
          <a:xfrm>
            <a:off x="36321" y="3916032"/>
            <a:ext cx="2911171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População contemplada:</a:t>
            </a:r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0C5F20BF-2770-A0E1-1742-BE80FDBBCAF9}"/>
              </a:ext>
            </a:extLst>
          </p:cNvPr>
          <p:cNvCxnSpPr>
            <a:cxnSpLocks/>
          </p:cNvCxnSpPr>
          <p:nvPr/>
        </p:nvCxnSpPr>
        <p:spPr>
          <a:xfrm>
            <a:off x="0" y="3657600"/>
            <a:ext cx="1189939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AF8E204C-E4C3-29D0-5E99-B2CD5C162570}"/>
              </a:ext>
            </a:extLst>
          </p:cNvPr>
          <p:cNvCxnSpPr>
            <a:cxnSpLocks/>
          </p:cNvCxnSpPr>
          <p:nvPr/>
        </p:nvCxnSpPr>
        <p:spPr>
          <a:xfrm>
            <a:off x="88497" y="3846576"/>
            <a:ext cx="1150924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do 6">
            <a:extLst>
              <a:ext uri="{FF2B5EF4-FFF2-40B4-BE49-F238E27FC236}">
                <a16:creationId xmlns:a16="http://schemas.microsoft.com/office/drawing/2014/main" id="{5D8FD9A6-1936-D0EB-5E66-A6A261ADBF9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61593" y="2958166"/>
            <a:ext cx="1223385" cy="175486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Angulado 59">
            <a:extLst>
              <a:ext uri="{FF2B5EF4-FFF2-40B4-BE49-F238E27FC236}">
                <a16:creationId xmlns:a16="http://schemas.microsoft.com/office/drawing/2014/main" id="{ED805C55-3077-D589-EC01-FCAE78593A2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79980" y="2717536"/>
            <a:ext cx="1525368" cy="316736"/>
          </a:xfrm>
          <a:prstGeom prst="bentConnector3">
            <a:avLst>
              <a:gd name="adj1" fmla="val 1643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Angulado 65">
            <a:extLst>
              <a:ext uri="{FF2B5EF4-FFF2-40B4-BE49-F238E27FC236}">
                <a16:creationId xmlns:a16="http://schemas.microsoft.com/office/drawing/2014/main" id="{F5D8A526-9A93-C037-1C32-446F89C2892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22561" y="2722646"/>
            <a:ext cx="1525368" cy="316736"/>
          </a:xfrm>
          <a:prstGeom prst="bentConnector3">
            <a:avLst>
              <a:gd name="adj1" fmla="val 1643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do 67">
            <a:extLst>
              <a:ext uri="{FF2B5EF4-FFF2-40B4-BE49-F238E27FC236}">
                <a16:creationId xmlns:a16="http://schemas.microsoft.com/office/drawing/2014/main" id="{4B4974B2-326C-D99E-1481-7EB9501373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42209" y="2726688"/>
            <a:ext cx="1525368" cy="316736"/>
          </a:xfrm>
          <a:prstGeom prst="bentConnector3">
            <a:avLst>
              <a:gd name="adj1" fmla="val 1643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Angulado 68">
            <a:extLst>
              <a:ext uri="{FF2B5EF4-FFF2-40B4-BE49-F238E27FC236}">
                <a16:creationId xmlns:a16="http://schemas.microsoft.com/office/drawing/2014/main" id="{990DAAF0-3523-82C1-0174-09CF906E7B2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132837" y="2970696"/>
            <a:ext cx="1091153" cy="277865"/>
          </a:xfrm>
          <a:prstGeom prst="bentConnector3">
            <a:avLst>
              <a:gd name="adj1" fmla="val 2430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7EA75EB2-37E9-53B2-E4BF-79FEBFC16C7B}"/>
              </a:ext>
            </a:extLst>
          </p:cNvPr>
          <p:cNvCxnSpPr>
            <a:cxnSpLocks/>
          </p:cNvCxnSpPr>
          <p:nvPr/>
        </p:nvCxnSpPr>
        <p:spPr>
          <a:xfrm>
            <a:off x="295402" y="4384594"/>
            <a:ext cx="0" cy="9041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A8200E64-82F3-08FC-BE33-C8A15C88236B}"/>
              </a:ext>
            </a:extLst>
          </p:cNvPr>
          <p:cNvCxnSpPr>
            <a:cxnSpLocks/>
          </p:cNvCxnSpPr>
          <p:nvPr/>
        </p:nvCxnSpPr>
        <p:spPr>
          <a:xfrm>
            <a:off x="2901607" y="4384594"/>
            <a:ext cx="0" cy="9041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C296BA39-A41C-D15A-144D-8D4C775DD19E}"/>
              </a:ext>
            </a:extLst>
          </p:cNvPr>
          <p:cNvCxnSpPr>
            <a:cxnSpLocks/>
          </p:cNvCxnSpPr>
          <p:nvPr/>
        </p:nvCxnSpPr>
        <p:spPr>
          <a:xfrm>
            <a:off x="4866828" y="4384594"/>
            <a:ext cx="0" cy="9041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4687B5B8-E6A7-D66B-EC99-C3721E7945A1}"/>
              </a:ext>
            </a:extLst>
          </p:cNvPr>
          <p:cNvCxnSpPr>
            <a:cxnSpLocks/>
          </p:cNvCxnSpPr>
          <p:nvPr/>
        </p:nvCxnSpPr>
        <p:spPr>
          <a:xfrm>
            <a:off x="6753216" y="4384594"/>
            <a:ext cx="0" cy="9041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017D9541-2844-C9D7-57BD-99221778CBBE}"/>
              </a:ext>
            </a:extLst>
          </p:cNvPr>
          <p:cNvCxnSpPr>
            <a:cxnSpLocks/>
          </p:cNvCxnSpPr>
          <p:nvPr/>
        </p:nvCxnSpPr>
        <p:spPr>
          <a:xfrm>
            <a:off x="8683620" y="4384594"/>
            <a:ext cx="0" cy="9041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095A0F36-2117-2182-7E0A-E9841344299C}"/>
              </a:ext>
            </a:extLst>
          </p:cNvPr>
          <p:cNvCxnSpPr>
            <a:cxnSpLocks/>
          </p:cNvCxnSpPr>
          <p:nvPr/>
        </p:nvCxnSpPr>
        <p:spPr>
          <a:xfrm>
            <a:off x="10375761" y="4384594"/>
            <a:ext cx="0" cy="9041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DC95F53-4C7E-4C84-61A3-9E8D2E167A32}"/>
              </a:ext>
            </a:extLst>
          </p:cNvPr>
          <p:cNvSpPr txBox="1"/>
          <p:nvPr/>
        </p:nvSpPr>
        <p:spPr>
          <a:xfrm>
            <a:off x="7859745" y="5392858"/>
            <a:ext cx="2176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Covid-19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Ajustes nas atividades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Liberações em BH</a:t>
            </a:r>
          </a:p>
        </p:txBody>
      </p:sp>
      <p:cxnSp>
        <p:nvCxnSpPr>
          <p:cNvPr id="49" name="Conector Angulado 68">
            <a:extLst>
              <a:ext uri="{FF2B5EF4-FFF2-40B4-BE49-F238E27FC236}">
                <a16:creationId xmlns:a16="http://schemas.microsoft.com/office/drawing/2014/main" id="{2777644E-327F-5D7C-E31B-3ACF12B0534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472518" y="3128016"/>
            <a:ext cx="850008" cy="209164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86D7FB19-9120-6A66-FE46-D7FF950E610A}"/>
              </a:ext>
            </a:extLst>
          </p:cNvPr>
          <p:cNvSpPr txBox="1"/>
          <p:nvPr/>
        </p:nvSpPr>
        <p:spPr>
          <a:xfrm>
            <a:off x="9916765" y="1602572"/>
            <a:ext cx="19820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Finalização 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Niterói</a:t>
            </a:r>
          </a:p>
          <a:p>
            <a:pPr algn="ctr"/>
            <a:endParaRPr lang="pt-BR" sz="1400" dirty="0">
              <a:solidFill>
                <a:srgbClr val="002060"/>
              </a:solidFill>
              <a:latin typeface="Gordita Medium" pitchFamily="2" charset="77"/>
              <a:cs typeface="Gordita Medium" pitchFamily="2" charset="77"/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Expansão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Belo Horizonte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4B90E15D-4526-B474-DD46-381B0BF55B5C}"/>
              </a:ext>
            </a:extLst>
          </p:cNvPr>
          <p:cNvSpPr txBox="1"/>
          <p:nvPr/>
        </p:nvSpPr>
        <p:spPr>
          <a:xfrm>
            <a:off x="11337979" y="3070462"/>
            <a:ext cx="7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2023</a:t>
            </a:r>
          </a:p>
        </p:txBody>
      </p:sp>
      <p:cxnSp>
        <p:nvCxnSpPr>
          <p:cNvPr id="64" name="Conector de Seta Reta 63">
            <a:extLst>
              <a:ext uri="{FF2B5EF4-FFF2-40B4-BE49-F238E27FC236}">
                <a16:creationId xmlns:a16="http://schemas.microsoft.com/office/drawing/2014/main" id="{05A32A9D-2418-6734-AED3-CC4FD7D430EC}"/>
              </a:ext>
            </a:extLst>
          </p:cNvPr>
          <p:cNvCxnSpPr>
            <a:cxnSpLocks/>
          </p:cNvCxnSpPr>
          <p:nvPr/>
        </p:nvCxnSpPr>
        <p:spPr>
          <a:xfrm>
            <a:off x="11570384" y="4389514"/>
            <a:ext cx="0" cy="9041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A585C585-D048-76E1-F597-DE5B7932225F}"/>
              </a:ext>
            </a:extLst>
          </p:cNvPr>
          <p:cNvSpPr txBox="1"/>
          <p:nvPr/>
        </p:nvSpPr>
        <p:spPr>
          <a:xfrm>
            <a:off x="10735474" y="5392858"/>
            <a:ext cx="1669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Conclusão dos projetos atuais </a:t>
            </a:r>
          </a:p>
          <a:p>
            <a:pPr algn="ctr"/>
            <a:endParaRPr lang="pt-BR" sz="1400" dirty="0">
              <a:solidFill>
                <a:srgbClr val="002060"/>
              </a:solidFill>
              <a:latin typeface="Gordita Medium" pitchFamily="2" charset="77"/>
              <a:cs typeface="Gordita Medium" pitchFamily="2" charset="77"/>
            </a:endParaRPr>
          </a:p>
        </p:txBody>
      </p:sp>
      <p:cxnSp>
        <p:nvCxnSpPr>
          <p:cNvPr id="66" name="Conector Angulado 2">
            <a:extLst>
              <a:ext uri="{FF2B5EF4-FFF2-40B4-BE49-F238E27FC236}">
                <a16:creationId xmlns:a16="http://schemas.microsoft.com/office/drawing/2014/main" id="{91F3776F-65D6-08AC-ABD1-9246391A1DF4}"/>
              </a:ext>
            </a:extLst>
          </p:cNvPr>
          <p:cNvCxnSpPr>
            <a:cxnSpLocks/>
          </p:cNvCxnSpPr>
          <p:nvPr/>
        </p:nvCxnSpPr>
        <p:spPr>
          <a:xfrm>
            <a:off x="0" y="1052583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 66">
            <a:extLst>
              <a:ext uri="{FF2B5EF4-FFF2-40B4-BE49-F238E27FC236}">
                <a16:creationId xmlns:a16="http://schemas.microsoft.com/office/drawing/2014/main" id="{98B7AB44-9233-84BF-51ED-7686A6E564C8}"/>
              </a:ext>
            </a:extLst>
          </p:cNvPr>
          <p:cNvSpPr/>
          <p:nvPr/>
        </p:nvSpPr>
        <p:spPr>
          <a:xfrm rot="5400000" flipH="1">
            <a:off x="2353566" y="-1147655"/>
            <a:ext cx="45719" cy="4792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DAC7D99A-52D6-8EFE-075D-7392517208EA}"/>
              </a:ext>
            </a:extLst>
          </p:cNvPr>
          <p:cNvSpPr/>
          <p:nvPr/>
        </p:nvSpPr>
        <p:spPr>
          <a:xfrm rot="5400000">
            <a:off x="9562614" y="4205507"/>
            <a:ext cx="45719" cy="5291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7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Angulado 2">
            <a:extLst>
              <a:ext uri="{FF2B5EF4-FFF2-40B4-BE49-F238E27FC236}">
                <a16:creationId xmlns:a16="http://schemas.microsoft.com/office/drawing/2014/main" id="{5191EA1D-1994-6657-4AEF-2264118C1DA8}"/>
              </a:ext>
            </a:extLst>
          </p:cNvPr>
          <p:cNvCxnSpPr>
            <a:cxnSpLocks/>
          </p:cNvCxnSpPr>
          <p:nvPr/>
        </p:nvCxnSpPr>
        <p:spPr>
          <a:xfrm>
            <a:off x="0" y="1013254"/>
            <a:ext cx="12192000" cy="345989"/>
          </a:xfrm>
          <a:prstGeom prst="bentConnector3">
            <a:avLst>
              <a:gd name="adj1" fmla="val 73514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66;p21">
            <a:extLst>
              <a:ext uri="{FF2B5EF4-FFF2-40B4-BE49-F238E27FC236}">
                <a16:creationId xmlns:a16="http://schemas.microsoft.com/office/drawing/2014/main" id="{241DA38E-D0B7-984E-3D18-47B045057865}"/>
              </a:ext>
            </a:extLst>
          </p:cNvPr>
          <p:cNvSpPr txBox="1">
            <a:spLocks/>
          </p:cNvSpPr>
          <p:nvPr/>
        </p:nvSpPr>
        <p:spPr>
          <a:xfrm>
            <a:off x="424922" y="237703"/>
            <a:ext cx="8324742" cy="694184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Situação Atual do método </a:t>
            </a:r>
            <a:r>
              <a:rPr lang="pt-BR" sz="4000" dirty="0" err="1">
                <a:solidFill>
                  <a:srgbClr val="002060"/>
                </a:solidFill>
                <a:latin typeface="Gordita Medium" pitchFamily="2" charset="77"/>
                <a:cs typeface="Gordita Medium" pitchFamily="2" charset="77"/>
              </a:rPr>
              <a:t>Wolbachia</a:t>
            </a:r>
            <a:endParaRPr lang="pt-BR" sz="4000" dirty="0">
              <a:solidFill>
                <a:srgbClr val="002060"/>
              </a:solidFill>
              <a:latin typeface="Gordita Medium" pitchFamily="2" charset="77"/>
              <a:cs typeface="Gordita Medium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8B5D94-4C7F-AC78-A652-3BBDCE99490D}"/>
              </a:ext>
            </a:extLst>
          </p:cNvPr>
          <p:cNvSpPr txBox="1"/>
          <p:nvPr/>
        </p:nvSpPr>
        <p:spPr>
          <a:xfrm>
            <a:off x="8217725" y="2208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7411F5D-CCD3-7046-B6DE-5DC357C6363D}"/>
              </a:ext>
            </a:extLst>
          </p:cNvPr>
          <p:cNvSpPr/>
          <p:nvPr/>
        </p:nvSpPr>
        <p:spPr>
          <a:xfrm rot="5400000" flipH="1">
            <a:off x="2373232" y="-1186984"/>
            <a:ext cx="45719" cy="47921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7CE388F-C4F0-4BFF-FCBA-7FDB55F49EA1}"/>
              </a:ext>
            </a:extLst>
          </p:cNvPr>
          <p:cNvSpPr txBox="1"/>
          <p:nvPr/>
        </p:nvSpPr>
        <p:spPr>
          <a:xfrm>
            <a:off x="5705520" y="1545214"/>
            <a:ext cx="5235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População contemplada até 2023</a:t>
            </a:r>
          </a:p>
          <a:p>
            <a:pPr lvl="0" algn="ctr"/>
            <a:endParaRPr lang="pt-BR" sz="24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  <a:cs typeface="Gordita" pitchFamily="2" charset="77"/>
            </a:endParaRPr>
          </a:p>
          <a:p>
            <a:pPr algn="ctr"/>
            <a:r>
              <a:rPr lang="pt-BR" sz="3200" b="1" dirty="0">
                <a:solidFill>
                  <a:srgbClr val="002060"/>
                </a:solidFill>
                <a:latin typeface="Gordita" pitchFamily="2" charset="77"/>
                <a:ea typeface="Verdana" panose="020B0604030504040204" pitchFamily="34" charset="0"/>
                <a:cs typeface="Gordita" pitchFamily="2" charset="77"/>
              </a:rPr>
              <a:t>3,2 milhões</a:t>
            </a:r>
            <a:endParaRPr lang="pt-BR" sz="1800" b="1" dirty="0">
              <a:solidFill>
                <a:srgbClr val="002060"/>
              </a:solidFill>
              <a:latin typeface="Gordita" pitchFamily="2" charset="77"/>
              <a:ea typeface="Verdana" panose="020B0604030504040204" pitchFamily="34" charset="0"/>
              <a:cs typeface="Gordita" pitchFamily="2" charset="77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DE782E-E654-4AD6-BD87-DCCB9EEAD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7" t="5654" r="7634" b="5812"/>
          <a:stretch/>
        </p:blipFill>
        <p:spPr>
          <a:xfrm>
            <a:off x="0" y="1565715"/>
            <a:ext cx="5279990" cy="5132874"/>
          </a:xfrm>
          <a:prstGeom prst="rect">
            <a:avLst/>
          </a:prstGeom>
        </p:spPr>
      </p:pic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B790A420-F7D9-7AA5-69FF-0237F4720F78}"/>
              </a:ext>
            </a:extLst>
          </p:cNvPr>
          <p:cNvCxnSpPr>
            <a:cxnSpLocks/>
          </p:cNvCxnSpPr>
          <p:nvPr/>
        </p:nvCxnSpPr>
        <p:spPr>
          <a:xfrm flipV="1">
            <a:off x="4522991" y="3563007"/>
            <a:ext cx="1557971" cy="17460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FAEEFCA9-1AB0-6CA7-7D18-0403135CA6FF}"/>
              </a:ext>
            </a:extLst>
          </p:cNvPr>
          <p:cNvCxnSpPr>
            <a:cxnSpLocks/>
          </p:cNvCxnSpPr>
          <p:nvPr/>
        </p:nvCxnSpPr>
        <p:spPr>
          <a:xfrm>
            <a:off x="4522991" y="5309057"/>
            <a:ext cx="1573009" cy="413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EFEBBC0D-6FC0-25A8-4E3B-5183CFAB478D}"/>
              </a:ext>
            </a:extLst>
          </p:cNvPr>
          <p:cNvSpPr/>
          <p:nvPr/>
        </p:nvSpPr>
        <p:spPr>
          <a:xfrm rot="5400000">
            <a:off x="9523177" y="4068293"/>
            <a:ext cx="45719" cy="52919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B0036571-7032-0F82-91DF-5F307E793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962" y="3169842"/>
            <a:ext cx="4273526" cy="27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48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531</Words>
  <Application>Microsoft Macintosh PowerPoint</Application>
  <PresentationFormat>Widescreen</PresentationFormat>
  <Paragraphs>135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Gordita</vt:lpstr>
      <vt:lpstr>Gordita Black</vt:lpstr>
      <vt:lpstr>Gordita Medium</vt:lpstr>
      <vt:lpstr>Open Sans</vt:lpstr>
      <vt:lpstr>Open Sans Extrabold</vt:lpstr>
      <vt:lpstr>Verdana</vt:lpstr>
      <vt:lpstr>Office Theme</vt:lpstr>
      <vt:lpstr>Tema do Office</vt:lpstr>
      <vt:lpstr>PowerPoint Presentation</vt:lpstr>
      <vt:lpstr>PowerPoint Presentation</vt:lpstr>
      <vt:lpstr>PowerPoint Presentation</vt:lpstr>
      <vt:lpstr>WOLBACHIA</vt:lpstr>
      <vt:lpstr>PowerPoint Presentation</vt:lpstr>
      <vt:lpstr>WOLBITO</vt:lpstr>
      <vt:lpstr>MÉTODO WOLBACHIA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IMPORTANTE LEMBRAR</vt:lpstr>
      <vt:lpstr>Parceiros e financiadores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LUCIANO ANDRADE MOREIRA</cp:lastModifiedBy>
  <cp:revision>46</cp:revision>
  <dcterms:created xsi:type="dcterms:W3CDTF">2019-12-09T00:59:35Z</dcterms:created>
  <dcterms:modified xsi:type="dcterms:W3CDTF">2024-03-06T12:42:54Z</dcterms:modified>
</cp:coreProperties>
</file>