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handoutMasterIdLst>
    <p:handoutMasterId r:id="rId20"/>
  </p:handoutMasterIdLst>
  <p:sldIdLst>
    <p:sldId id="256" r:id="rId2"/>
    <p:sldId id="283" r:id="rId3"/>
    <p:sldId id="257" r:id="rId4"/>
    <p:sldId id="263" r:id="rId5"/>
    <p:sldId id="269" r:id="rId6"/>
    <p:sldId id="264" r:id="rId7"/>
    <p:sldId id="268" r:id="rId8"/>
    <p:sldId id="270" r:id="rId9"/>
    <p:sldId id="272" r:id="rId10"/>
    <p:sldId id="273" r:id="rId11"/>
    <p:sldId id="275" r:id="rId12"/>
    <p:sldId id="276" r:id="rId13"/>
    <p:sldId id="277" r:id="rId14"/>
    <p:sldId id="278" r:id="rId15"/>
    <p:sldId id="280" r:id="rId16"/>
    <p:sldId id="279" r:id="rId17"/>
    <p:sldId id="281" r:id="rId18"/>
    <p:sldId id="271" r:id="rId19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3" autoAdjust="0"/>
    <p:restoredTop sz="94660"/>
  </p:normalViewPr>
  <p:slideViewPr>
    <p:cSldViewPr snapToGrid="0">
      <p:cViewPr varScale="1">
        <p:scale>
          <a:sx n="88" d="100"/>
          <a:sy n="88" d="100"/>
        </p:scale>
        <p:origin x="58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D20BF-52CD-43DC-8DE5-0E859737D6DF}" type="datetimeFigureOut">
              <a:rPr lang="pt-BR" smtClean="0"/>
              <a:t>08/03/2016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BF481D-D9CB-4E50-BA8C-303D2DCF88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594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tângulo de cantos arredondados 12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4693-ACA1-4B51-AA0A-8AEBBBACBFB2}" type="datetimeFigureOut">
              <a:rPr lang="pt-BR" smtClean="0"/>
              <a:t>08/03/2016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86ACA604-9EE8-4670-8331-B2ECE6F89A8E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4693-ACA1-4B51-AA0A-8AEBBBACBFB2}" type="datetimeFigureOut">
              <a:rPr lang="pt-BR" smtClean="0"/>
              <a:t>08/03/2016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CA604-9EE8-4670-8331-B2ECE6F89A8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4693-ACA1-4B51-AA0A-8AEBBBACBFB2}" type="datetimeFigureOut">
              <a:rPr lang="pt-BR" smtClean="0"/>
              <a:t>08/03/2016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CA604-9EE8-4670-8331-B2ECE6F89A8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4693-ACA1-4B51-AA0A-8AEBBBACBFB2}" type="datetimeFigureOut">
              <a:rPr lang="pt-BR" smtClean="0"/>
              <a:t>08/03/2016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CA604-9EE8-4670-8331-B2ECE6F89A8E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tângulo de cantos arredondados 9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4693-ACA1-4B51-AA0A-8AEBBBACBFB2}" type="datetimeFigureOut">
              <a:rPr lang="pt-BR" smtClean="0"/>
              <a:t>08/03/2016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86ACA604-9EE8-4670-8331-B2ECE6F89A8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4693-ACA1-4B51-AA0A-8AEBBBACBFB2}" type="datetimeFigureOut">
              <a:rPr lang="pt-BR" smtClean="0"/>
              <a:t>08/03/2016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CA604-9EE8-4670-8331-B2ECE6F89A8E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4693-ACA1-4B51-AA0A-8AEBBBACBFB2}" type="datetimeFigureOut">
              <a:rPr lang="pt-BR" smtClean="0"/>
              <a:t>08/03/2016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CA604-9EE8-4670-8331-B2ECE6F89A8E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4693-ACA1-4B51-AA0A-8AEBBBACBFB2}" type="datetimeFigureOut">
              <a:rPr lang="pt-BR" smtClean="0"/>
              <a:t>08/03/2016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CA604-9EE8-4670-8331-B2ECE6F89A8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4693-ACA1-4B51-AA0A-8AEBBBACBFB2}" type="datetimeFigureOut">
              <a:rPr lang="pt-BR" smtClean="0"/>
              <a:t>08/03/2016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CA604-9EE8-4670-8331-B2ECE6F89A8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tângulo de cantos arredondados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4693-ACA1-4B51-AA0A-8AEBBBACBFB2}" type="datetimeFigureOut">
              <a:rPr lang="pt-BR" smtClean="0"/>
              <a:t>08/03/2016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CA604-9EE8-4670-8331-B2ECE6F89A8E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4693-ACA1-4B51-AA0A-8AEBBBACBFB2}" type="datetimeFigureOut">
              <a:rPr lang="pt-BR" smtClean="0"/>
              <a:t>08/03/2016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86ACA604-9EE8-4670-8331-B2ECE6F89A8E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Retângulo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ângulo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tângulo de cantos arredondados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2364693-ACA1-4B51-AA0A-8AEBBBACBFB2}" type="datetimeFigureOut">
              <a:rPr lang="pt-BR" smtClean="0"/>
              <a:t>08/03/2016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86ACA604-9EE8-4670-8331-B2ECE6F89A8E}" type="slidenum">
              <a:rPr lang="pt-BR" smtClean="0"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tiff"/><Relationship Id="rId2" Type="http://schemas.openxmlformats.org/officeDocument/2006/relationships/image" Target="../media/image45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53712" y="3264811"/>
            <a:ext cx="8534400" cy="1600200"/>
          </a:xfrm>
        </p:spPr>
        <p:txBody>
          <a:bodyPr/>
          <a:lstStyle/>
          <a:p>
            <a:r>
              <a:rPr lang="pt-BR" dirty="0" smtClean="0"/>
              <a:t>Secretário Municipal da Educação</a:t>
            </a:r>
          </a:p>
          <a:p>
            <a:r>
              <a:rPr lang="pt-BR" dirty="0" smtClean="0"/>
              <a:t>Danilo de Melo Souza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1470" y="1634720"/>
            <a:ext cx="10479968" cy="1237270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Projeto de Lei do Senado nº 255/14 </a:t>
            </a:r>
            <a:br>
              <a:rPr lang="pt-BR" b="1" dirty="0"/>
            </a:br>
            <a:r>
              <a:rPr lang="pt-BR" b="1" dirty="0"/>
              <a:t>Senador Wilson Matos  </a:t>
            </a:r>
            <a:br>
              <a:rPr lang="pt-BR" b="1" dirty="0"/>
            </a:br>
            <a:r>
              <a:rPr lang="pt-BR" b="1" dirty="0"/>
              <a:t>Audiência Pública</a:t>
            </a:r>
            <a:endParaRPr lang="pt-BR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06864">
            <a:off x="453473" y="3735155"/>
            <a:ext cx="2938944" cy="19619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6228">
            <a:off x="2686741" y="4590914"/>
            <a:ext cx="2586595" cy="17179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6677">
            <a:off x="4646572" y="4755430"/>
            <a:ext cx="2768359" cy="16325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6677">
            <a:off x="9237538" y="3466271"/>
            <a:ext cx="2457934" cy="16325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6606">
            <a:off x="7417175" y="4544883"/>
            <a:ext cx="2984434" cy="199004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1513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3184">
            <a:off x="7064696" y="2840610"/>
            <a:ext cx="2826337" cy="18867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7984">
            <a:off x="8893176" y="837201"/>
            <a:ext cx="2691510" cy="16904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237315" y="0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/>
              <a:t>Experiência de </a:t>
            </a:r>
            <a:r>
              <a:rPr lang="pt-BR" sz="5400" b="1" dirty="0" err="1"/>
              <a:t>Palmas-TO</a:t>
            </a:r>
            <a:endParaRPr lang="pt-BR" sz="5400" dirty="0"/>
          </a:p>
        </p:txBody>
      </p:sp>
      <p:sp>
        <p:nvSpPr>
          <p:cNvPr id="2" name="Retângulo 1"/>
          <p:cNvSpPr/>
          <p:nvPr/>
        </p:nvSpPr>
        <p:spPr>
          <a:xfrm>
            <a:off x="386366" y="1682410"/>
            <a:ext cx="901521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pt-BR" sz="3000" dirty="0" smtClean="0">
                <a:solidFill>
                  <a:schemeClr val="tx2"/>
                </a:solidFill>
              </a:rPr>
              <a:t>Uma </a:t>
            </a:r>
            <a:r>
              <a:rPr lang="pt-BR" sz="3000" dirty="0">
                <a:solidFill>
                  <a:schemeClr val="tx2"/>
                </a:solidFill>
              </a:rPr>
              <a:t>década de expansão da política de educação </a:t>
            </a:r>
            <a:r>
              <a:rPr lang="pt-BR" sz="3000" dirty="0" smtClean="0">
                <a:solidFill>
                  <a:schemeClr val="tx2"/>
                </a:solidFill>
              </a:rPr>
              <a:t>integral.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3000" dirty="0" smtClean="0">
                <a:solidFill>
                  <a:schemeClr val="tx2"/>
                </a:solidFill>
              </a:rPr>
              <a:t>Cidade educadora.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3000" dirty="0" smtClean="0">
                <a:solidFill>
                  <a:schemeClr val="tx2"/>
                </a:solidFill>
              </a:rPr>
              <a:t>Educação </a:t>
            </a:r>
            <a:r>
              <a:rPr lang="pt-BR" sz="3000" dirty="0">
                <a:solidFill>
                  <a:schemeClr val="tx2"/>
                </a:solidFill>
              </a:rPr>
              <a:t>de qualidade com </a:t>
            </a:r>
            <a:r>
              <a:rPr lang="pt-BR" sz="3000" dirty="0" smtClean="0">
                <a:solidFill>
                  <a:schemeClr val="tx2"/>
                </a:solidFill>
              </a:rPr>
              <a:t>equidade.</a:t>
            </a:r>
            <a:endParaRPr lang="pt-BR" sz="3000" dirty="0">
              <a:solidFill>
                <a:schemeClr val="tx2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pt-BR" sz="3000" dirty="0">
                <a:solidFill>
                  <a:schemeClr val="tx2"/>
                </a:solidFill>
              </a:rPr>
              <a:t>Flexibilidade e foco na </a:t>
            </a:r>
            <a:r>
              <a:rPr lang="pt-BR" sz="3000" dirty="0" smtClean="0">
                <a:solidFill>
                  <a:schemeClr val="tx2"/>
                </a:solidFill>
              </a:rPr>
              <a:t>aprendizagem.</a:t>
            </a:r>
            <a:endParaRPr lang="pt-BR" sz="3000" dirty="0">
              <a:solidFill>
                <a:schemeClr val="tx2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pt-BR" sz="3000" dirty="0">
                <a:solidFill>
                  <a:schemeClr val="tx2"/>
                </a:solidFill>
              </a:rPr>
              <a:t>Profissionalização e valorização dos </a:t>
            </a:r>
            <a:r>
              <a:rPr lang="pt-BR" sz="3000" dirty="0" smtClean="0">
                <a:solidFill>
                  <a:schemeClr val="tx2"/>
                </a:solidFill>
              </a:rPr>
              <a:t>servidores.</a:t>
            </a:r>
            <a:endParaRPr lang="pt-BR" sz="3000" dirty="0">
              <a:solidFill>
                <a:schemeClr val="tx2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pt-BR" sz="3000" dirty="0">
                <a:solidFill>
                  <a:schemeClr val="tx2"/>
                </a:solidFill>
              </a:rPr>
              <a:t>Gestão escolar </a:t>
            </a:r>
            <a:r>
              <a:rPr lang="pt-BR" sz="3000" dirty="0" smtClean="0">
                <a:solidFill>
                  <a:schemeClr val="tx2"/>
                </a:solidFill>
              </a:rPr>
              <a:t>descentralizada.</a:t>
            </a:r>
            <a:endParaRPr lang="pt-BR" sz="3000" dirty="0">
              <a:solidFill>
                <a:schemeClr val="tx2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pt-BR" sz="3000" dirty="0">
                <a:solidFill>
                  <a:schemeClr val="tx2"/>
                </a:solidFill>
              </a:rPr>
              <a:t>Sistema de </a:t>
            </a:r>
            <a:r>
              <a:rPr lang="pt-BR" sz="3000" dirty="0" smtClean="0">
                <a:solidFill>
                  <a:schemeClr val="tx2"/>
                </a:solidFill>
              </a:rPr>
              <a:t>Avaliação.</a:t>
            </a:r>
            <a:endParaRPr lang="pt-BR" sz="3000" dirty="0">
              <a:solidFill>
                <a:schemeClr val="tx2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pt-BR" sz="3000" dirty="0">
                <a:solidFill>
                  <a:schemeClr val="tx2"/>
                </a:solidFill>
              </a:rPr>
              <a:t>Mérito.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8174">
            <a:off x="9371516" y="4742551"/>
            <a:ext cx="2457997" cy="14510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617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66221" y="275847"/>
            <a:ext cx="8065028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5400" b="1" dirty="0">
                <a:latin typeface="+mj-lt"/>
              </a:rPr>
              <a:t>Modalidades de educação </a:t>
            </a:r>
            <a:endParaRPr lang="pt-BR" sz="5400" b="1" dirty="0" smtClean="0">
              <a:latin typeface="+mj-lt"/>
            </a:endParaRPr>
          </a:p>
          <a:p>
            <a:r>
              <a:rPr lang="pt-BR" sz="5400" b="1" dirty="0" smtClean="0">
                <a:latin typeface="+mj-lt"/>
              </a:rPr>
              <a:t>integral </a:t>
            </a:r>
            <a:r>
              <a:rPr lang="pt-BR" sz="5400" b="1" dirty="0">
                <a:latin typeface="+mj-lt"/>
              </a:rPr>
              <a:t>em Palmas</a:t>
            </a:r>
            <a:endParaRPr lang="pt-BR" sz="5400" dirty="0">
              <a:latin typeface="+mj-lt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56373" y="2624224"/>
            <a:ext cx="761141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pt-BR" sz="3000" dirty="0" smtClean="0">
                <a:solidFill>
                  <a:schemeClr val="tx2"/>
                </a:solidFill>
              </a:rPr>
              <a:t>Salas Integradas – 7 horas de atividades diárias.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3000" dirty="0" smtClean="0">
                <a:solidFill>
                  <a:schemeClr val="tx2"/>
                </a:solidFill>
              </a:rPr>
              <a:t>Centros Municipais de Educação Infantil – 10 horas</a:t>
            </a:r>
            <a:r>
              <a:rPr lang="pt-BR" sz="3000" dirty="0">
                <a:solidFill>
                  <a:schemeClr val="tx2"/>
                </a:solidFill>
              </a:rPr>
              <a:t>.</a:t>
            </a:r>
            <a:endParaRPr lang="pt-BR" sz="3000" dirty="0" smtClean="0">
              <a:solidFill>
                <a:schemeClr val="tx2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pt-BR" sz="3000" dirty="0" smtClean="0">
                <a:solidFill>
                  <a:schemeClr val="tx2"/>
                </a:solidFill>
              </a:rPr>
              <a:t>ETI do Campo – 7 horas de segunda a quinta-feira.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3000" dirty="0" smtClean="0">
                <a:solidFill>
                  <a:schemeClr val="tx2"/>
                </a:solidFill>
              </a:rPr>
              <a:t>ETI Jornada Ampliada – 8 horas diárias.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3000" dirty="0" smtClean="0">
                <a:solidFill>
                  <a:schemeClr val="tx2"/>
                </a:solidFill>
              </a:rPr>
              <a:t>ETI Padrão – 9,5 horas de atividades.</a:t>
            </a:r>
            <a:endParaRPr lang="pt-BR" sz="3000" dirty="0">
              <a:solidFill>
                <a:schemeClr val="tx2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5310">
            <a:off x="9156982" y="471116"/>
            <a:ext cx="2613532" cy="17427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2384">
            <a:off x="8905247" y="4729025"/>
            <a:ext cx="2609318" cy="17330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4749">
            <a:off x="8895152" y="2877113"/>
            <a:ext cx="2178052" cy="14469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2384">
            <a:off x="8905249" y="4702794"/>
            <a:ext cx="2609318" cy="17330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4749">
            <a:off x="8895154" y="2850882"/>
            <a:ext cx="2178052" cy="14469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303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46257" y="1738124"/>
            <a:ext cx="80059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pt-BR" sz="3000" dirty="0">
                <a:solidFill>
                  <a:schemeClr val="tx2"/>
                </a:solidFill>
              </a:rPr>
              <a:t>Alto Índice de Desenvolvimento Humano – </a:t>
            </a:r>
            <a:r>
              <a:rPr lang="pt-BR" sz="3000" dirty="0" err="1">
                <a:solidFill>
                  <a:schemeClr val="tx2"/>
                </a:solidFill>
              </a:rPr>
              <a:t>IDHm</a:t>
            </a:r>
            <a:r>
              <a:rPr lang="pt-BR" sz="3000" dirty="0">
                <a:solidFill>
                  <a:schemeClr val="tx2"/>
                </a:solidFill>
              </a:rPr>
              <a:t>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3000" dirty="0">
                <a:solidFill>
                  <a:schemeClr val="tx2"/>
                </a:solidFill>
              </a:rPr>
              <a:t>10º lugar entre as capitais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3000" u="sng" dirty="0">
                <a:solidFill>
                  <a:schemeClr val="tx2"/>
                </a:solidFill>
              </a:rPr>
              <a:t>5º lugar </a:t>
            </a:r>
            <a:r>
              <a:rPr lang="pt-BR" sz="3000" u="sng" dirty="0" err="1" smtClean="0">
                <a:solidFill>
                  <a:schemeClr val="tx2"/>
                </a:solidFill>
              </a:rPr>
              <a:t>IDHm</a:t>
            </a:r>
            <a:r>
              <a:rPr lang="pt-BR" sz="3000" u="sng" dirty="0" smtClean="0">
                <a:solidFill>
                  <a:schemeClr val="tx2"/>
                </a:solidFill>
              </a:rPr>
              <a:t> - </a:t>
            </a:r>
            <a:r>
              <a:rPr lang="pt-BR" sz="3000" u="sng" dirty="0">
                <a:solidFill>
                  <a:schemeClr val="tx2"/>
                </a:solidFill>
              </a:rPr>
              <a:t>Educação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3000" dirty="0">
                <a:solidFill>
                  <a:schemeClr val="tx2"/>
                </a:solidFill>
              </a:rPr>
              <a:t>13º lugar </a:t>
            </a:r>
            <a:r>
              <a:rPr lang="pt-BR" sz="3000" dirty="0" err="1" smtClean="0">
                <a:solidFill>
                  <a:schemeClr val="tx2"/>
                </a:solidFill>
              </a:rPr>
              <a:t>IDHm</a:t>
            </a:r>
            <a:r>
              <a:rPr lang="pt-BR" sz="3000" dirty="0" smtClean="0">
                <a:solidFill>
                  <a:schemeClr val="tx2"/>
                </a:solidFill>
              </a:rPr>
              <a:t> - Renda</a:t>
            </a:r>
            <a:endParaRPr lang="pt-BR" sz="3000" dirty="0">
              <a:solidFill>
                <a:schemeClr val="tx2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pt-BR" sz="3000" dirty="0">
                <a:solidFill>
                  <a:schemeClr val="tx2"/>
                </a:solidFill>
              </a:rPr>
              <a:t>15º lugar </a:t>
            </a:r>
            <a:r>
              <a:rPr lang="pt-BR" sz="3000" dirty="0" err="1" smtClean="0">
                <a:solidFill>
                  <a:schemeClr val="tx2"/>
                </a:solidFill>
              </a:rPr>
              <a:t>IDHm</a:t>
            </a:r>
            <a:r>
              <a:rPr lang="pt-BR" sz="3000" dirty="0" smtClean="0">
                <a:solidFill>
                  <a:schemeClr val="tx2"/>
                </a:solidFill>
              </a:rPr>
              <a:t> - Longevidade</a:t>
            </a:r>
            <a:endParaRPr lang="pt-BR" sz="3000" dirty="0">
              <a:solidFill>
                <a:schemeClr val="tx2"/>
              </a:solidFill>
            </a:endParaRPr>
          </a:p>
          <a:p>
            <a:endParaRPr lang="pt-BR" sz="3000" dirty="0">
              <a:solidFill>
                <a:schemeClr val="tx2"/>
              </a:solidFill>
            </a:endParaRPr>
          </a:p>
          <a:p>
            <a:r>
              <a:rPr lang="pt-BR" sz="3000" dirty="0">
                <a:solidFill>
                  <a:schemeClr val="tx2"/>
                </a:solidFill>
              </a:rPr>
              <a:t>Responsabilidade fiscal</a:t>
            </a:r>
          </a:p>
        </p:txBody>
      </p:sp>
      <p:sp>
        <p:nvSpPr>
          <p:cNvPr id="5" name="Retângulo 4"/>
          <p:cNvSpPr/>
          <p:nvPr/>
        </p:nvSpPr>
        <p:spPr>
          <a:xfrm>
            <a:off x="232773" y="236091"/>
            <a:ext cx="669843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5400" b="1" dirty="0">
                <a:latin typeface="+mj-lt"/>
              </a:rPr>
              <a:t>Resultados de Palmas</a:t>
            </a:r>
            <a:endParaRPr lang="pt-BR" sz="5400" dirty="0">
              <a:latin typeface="+mj-lt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134">
            <a:off x="9349511" y="2395058"/>
            <a:ext cx="2340829" cy="15547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5468">
            <a:off x="9727589" y="4668764"/>
            <a:ext cx="2165831" cy="15384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4112">
            <a:off x="9250489" y="339445"/>
            <a:ext cx="2408990" cy="15649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4332">
            <a:off x="6644724" y="4583905"/>
            <a:ext cx="2490772" cy="17081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9209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6645">
            <a:off x="8562825" y="599065"/>
            <a:ext cx="3109735" cy="1749226"/>
          </a:xfrm>
          <a:prstGeom prst="round2DiagRect">
            <a:avLst>
              <a:gd name="adj1" fmla="val 16667"/>
              <a:gd name="adj2" fmla="val 15487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tângulo 3"/>
          <p:cNvSpPr/>
          <p:nvPr/>
        </p:nvSpPr>
        <p:spPr>
          <a:xfrm>
            <a:off x="269653" y="245531"/>
            <a:ext cx="751680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5400" b="1" dirty="0">
                <a:latin typeface="+mj-lt"/>
              </a:rPr>
              <a:t>Cidade Educadora – PNE</a:t>
            </a:r>
            <a:endParaRPr lang="pt-BR" sz="5400" dirty="0">
              <a:latin typeface="+mj-lt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94951" y="1502106"/>
            <a:ext cx="864601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pt-BR" sz="2800" dirty="0">
                <a:solidFill>
                  <a:schemeClr val="tx2"/>
                </a:solidFill>
              </a:rPr>
              <a:t>Educação Infantil – 36% matrículas em creche e 92% </a:t>
            </a:r>
            <a:r>
              <a:rPr lang="pt-BR" sz="2800" dirty="0" smtClean="0">
                <a:solidFill>
                  <a:schemeClr val="tx2"/>
                </a:solidFill>
              </a:rPr>
              <a:t>pré-escola.</a:t>
            </a:r>
            <a:endParaRPr lang="pt-BR" sz="2800" dirty="0">
              <a:solidFill>
                <a:schemeClr val="tx2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pt-BR" sz="2800" dirty="0">
                <a:solidFill>
                  <a:schemeClr val="tx2"/>
                </a:solidFill>
              </a:rPr>
              <a:t>Ensino Fundamental – 100% matrículas </a:t>
            </a:r>
            <a:r>
              <a:rPr lang="pt-BR" sz="2800" dirty="0" smtClean="0">
                <a:solidFill>
                  <a:schemeClr val="tx2"/>
                </a:solidFill>
              </a:rPr>
              <a:t>ofertadas.</a:t>
            </a:r>
            <a:endParaRPr lang="pt-BR" sz="2800" dirty="0">
              <a:solidFill>
                <a:schemeClr val="tx2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pt-BR" sz="2800" dirty="0">
                <a:solidFill>
                  <a:schemeClr val="tx2"/>
                </a:solidFill>
              </a:rPr>
              <a:t>Educação Especial Inclusiva – 100% matrículas e atendimento garantido em </a:t>
            </a:r>
            <a:r>
              <a:rPr lang="pt-BR" sz="2800" dirty="0" err="1">
                <a:solidFill>
                  <a:schemeClr val="tx2"/>
                </a:solidFill>
              </a:rPr>
              <a:t>Cmeis</a:t>
            </a:r>
            <a:r>
              <a:rPr lang="pt-BR" sz="2800" dirty="0">
                <a:solidFill>
                  <a:schemeClr val="tx2"/>
                </a:solidFill>
              </a:rPr>
              <a:t>, Escolas, Salas de recursos, </a:t>
            </a:r>
            <a:r>
              <a:rPr lang="pt-BR" sz="2800" dirty="0" err="1">
                <a:solidFill>
                  <a:schemeClr val="tx2"/>
                </a:solidFill>
              </a:rPr>
              <a:t>Apae</a:t>
            </a:r>
            <a:r>
              <a:rPr lang="pt-BR" sz="2800" dirty="0">
                <a:solidFill>
                  <a:schemeClr val="tx2"/>
                </a:solidFill>
              </a:rPr>
              <a:t>, </a:t>
            </a:r>
            <a:r>
              <a:rPr lang="pt-BR" sz="2800" dirty="0" err="1">
                <a:solidFill>
                  <a:schemeClr val="tx2"/>
                </a:solidFill>
              </a:rPr>
              <a:t>Naem</a:t>
            </a:r>
            <a:r>
              <a:rPr lang="pt-BR" sz="2800" dirty="0">
                <a:solidFill>
                  <a:schemeClr val="tx2"/>
                </a:solidFill>
              </a:rPr>
              <a:t>...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2800" dirty="0">
                <a:solidFill>
                  <a:schemeClr val="tx2"/>
                </a:solidFill>
              </a:rPr>
              <a:t>Alfabetização – 92% alfabetizados até os 8 </a:t>
            </a:r>
            <a:r>
              <a:rPr lang="pt-BR" sz="2800" dirty="0" smtClean="0">
                <a:solidFill>
                  <a:schemeClr val="tx2"/>
                </a:solidFill>
              </a:rPr>
              <a:t>anos.</a:t>
            </a:r>
            <a:endParaRPr lang="pt-BR" sz="2800" dirty="0">
              <a:solidFill>
                <a:schemeClr val="tx2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pt-BR" sz="2800" dirty="0">
                <a:solidFill>
                  <a:schemeClr val="tx2"/>
                </a:solidFill>
              </a:rPr>
              <a:t>Educação Integral </a:t>
            </a:r>
            <a:r>
              <a:rPr lang="pt-BR" sz="2800" dirty="0" smtClean="0">
                <a:solidFill>
                  <a:schemeClr val="tx2"/>
                </a:solidFill>
              </a:rPr>
              <a:t>– </a:t>
            </a:r>
            <a:r>
              <a:rPr lang="pt-BR" sz="2800" dirty="0" smtClean="0"/>
              <a:t>15.140 matrículas </a:t>
            </a:r>
            <a:r>
              <a:rPr lang="pt-BR" sz="2800" dirty="0">
                <a:solidFill>
                  <a:schemeClr val="tx2"/>
                </a:solidFill>
              </a:rPr>
              <a:t>em Educação </a:t>
            </a:r>
            <a:r>
              <a:rPr lang="pt-BR" sz="2800" dirty="0" smtClean="0">
                <a:solidFill>
                  <a:schemeClr val="tx2"/>
                </a:solidFill>
              </a:rPr>
              <a:t>Integral.</a:t>
            </a:r>
            <a:endParaRPr lang="pt-BR" sz="2800" dirty="0">
              <a:solidFill>
                <a:schemeClr val="tx2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pt-BR" sz="2800" dirty="0">
                <a:solidFill>
                  <a:schemeClr val="tx2"/>
                </a:solidFill>
              </a:rPr>
              <a:t>Aprendizado adequado na idade certa – 5,8 séries iniciais e 5 finais (PNE – 5,2 e 4,7</a:t>
            </a:r>
            <a:r>
              <a:rPr lang="pt-BR" sz="2800" dirty="0" smtClean="0">
                <a:solidFill>
                  <a:schemeClr val="tx2"/>
                </a:solidFill>
              </a:rPr>
              <a:t>). </a:t>
            </a:r>
            <a:endParaRPr lang="pt-BR" sz="2800" dirty="0">
              <a:solidFill>
                <a:schemeClr val="tx2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5493">
            <a:off x="9056177" y="2892714"/>
            <a:ext cx="2640269" cy="14853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7310">
            <a:off x="9187082" y="4720949"/>
            <a:ext cx="2441476" cy="16279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39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69653" y="245531"/>
            <a:ext cx="751680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5400" b="1" dirty="0">
                <a:latin typeface="+mj-lt"/>
              </a:rPr>
              <a:t>Cidade Educadora – PNE</a:t>
            </a:r>
            <a:endParaRPr lang="pt-BR" sz="5400" dirty="0">
              <a:latin typeface="+mj-lt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07831" y="1508648"/>
            <a:ext cx="850435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pt-BR" sz="3000" dirty="0">
                <a:solidFill>
                  <a:schemeClr val="tx2"/>
                </a:solidFill>
              </a:rPr>
              <a:t>Alfabetização e alfabetismo de jovens e adultos – 96,2% (PNE 93,5</a:t>
            </a:r>
            <a:r>
              <a:rPr lang="pt-BR" sz="3000" dirty="0" smtClean="0">
                <a:solidFill>
                  <a:schemeClr val="tx2"/>
                </a:solidFill>
              </a:rPr>
              <a:t>%).</a:t>
            </a:r>
            <a:endParaRPr lang="pt-BR" sz="3000" dirty="0">
              <a:solidFill>
                <a:schemeClr val="tx2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pt-BR" sz="3000" dirty="0">
                <a:solidFill>
                  <a:schemeClr val="tx2"/>
                </a:solidFill>
              </a:rPr>
              <a:t>EJA integrada à Educação Profissional – </a:t>
            </a:r>
            <a:r>
              <a:rPr lang="pt-BR" sz="3000" dirty="0" err="1">
                <a:solidFill>
                  <a:schemeClr val="tx2"/>
                </a:solidFill>
              </a:rPr>
              <a:t>Projovem</a:t>
            </a:r>
            <a:r>
              <a:rPr lang="pt-BR" sz="3000" dirty="0">
                <a:solidFill>
                  <a:schemeClr val="tx2"/>
                </a:solidFill>
              </a:rPr>
              <a:t>, </a:t>
            </a:r>
            <a:r>
              <a:rPr lang="pt-BR" sz="3000" dirty="0" err="1">
                <a:solidFill>
                  <a:schemeClr val="tx2"/>
                </a:solidFill>
              </a:rPr>
              <a:t>Pronatec</a:t>
            </a:r>
            <a:r>
              <a:rPr lang="pt-BR" sz="3000" dirty="0">
                <a:solidFill>
                  <a:schemeClr val="tx2"/>
                </a:solidFill>
              </a:rPr>
              <a:t>, </a:t>
            </a:r>
            <a:r>
              <a:rPr lang="pt-BR" sz="3000" dirty="0" smtClean="0">
                <a:solidFill>
                  <a:schemeClr val="tx2"/>
                </a:solidFill>
              </a:rPr>
              <a:t>CEJA.</a:t>
            </a:r>
            <a:endParaRPr lang="pt-BR" sz="3000" dirty="0">
              <a:solidFill>
                <a:schemeClr val="tx2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pt-BR" sz="3000" dirty="0">
                <a:solidFill>
                  <a:schemeClr val="tx2"/>
                </a:solidFill>
              </a:rPr>
              <a:t>Formação de Professores – 50 % efetivos com licenciatura e 50% com </a:t>
            </a:r>
            <a:r>
              <a:rPr lang="pt-BR" sz="3000" dirty="0" smtClean="0">
                <a:solidFill>
                  <a:schemeClr val="tx2"/>
                </a:solidFill>
              </a:rPr>
              <a:t>pós-graduação.</a:t>
            </a:r>
            <a:endParaRPr lang="pt-BR" sz="3000" dirty="0">
              <a:solidFill>
                <a:schemeClr val="tx2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pt-BR" sz="3000" dirty="0">
                <a:solidFill>
                  <a:schemeClr val="tx2"/>
                </a:solidFill>
              </a:rPr>
              <a:t>Formação continuada e pós-graduação de professores (Escola de Gestores, Academia – Ágora).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5682">
            <a:off x="8507956" y="461685"/>
            <a:ext cx="3350101" cy="18841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6171">
            <a:off x="8970936" y="2782853"/>
            <a:ext cx="2539713" cy="17175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7966">
            <a:off x="9404360" y="4966386"/>
            <a:ext cx="2124986" cy="14113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437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9676" y="1417638"/>
            <a:ext cx="8176539" cy="4800600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pt-BR" sz="3200" dirty="0">
                <a:solidFill>
                  <a:schemeClr val="tx2"/>
                </a:solidFill>
              </a:rPr>
              <a:t>Valorização do professor – salário médio professores com nível superior R$ 3.900,00 (média das outras profissões n. superior R$ 3.623,50).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3200" dirty="0">
                <a:solidFill>
                  <a:schemeClr val="tx2"/>
                </a:solidFill>
              </a:rPr>
              <a:t>Plano de carreira docente – PCCR efetivo e em pleno cumprimento.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3200" dirty="0">
                <a:solidFill>
                  <a:schemeClr val="tx2"/>
                </a:solidFill>
              </a:rPr>
              <a:t>Gestão democrática – Associada a critérios de mérito e desempenho à consulta pública (eleição) da comunidade escolar.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3200" dirty="0">
                <a:solidFill>
                  <a:schemeClr val="tx2"/>
                </a:solidFill>
              </a:rPr>
              <a:t>Financiamento da Educação – 10 do PIB: união 1%, estados 2,2% e municípios 2,3. Palmas em 2014 aplicou 28%.</a:t>
            </a:r>
          </a:p>
          <a:p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/>
              <a:t>Cidade Educadora – PNE</a:t>
            </a:r>
            <a:endParaRPr lang="pt-BR" sz="5400" b="1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3243">
            <a:off x="9667480" y="2744519"/>
            <a:ext cx="2204239" cy="17205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8174">
            <a:off x="8943701" y="627732"/>
            <a:ext cx="2492071" cy="16551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9975">
            <a:off x="9195840" y="4858555"/>
            <a:ext cx="2492383" cy="16557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226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8801">
            <a:off x="7414858" y="4736034"/>
            <a:ext cx="2583760" cy="17160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9142">
            <a:off x="9768836" y="771346"/>
            <a:ext cx="2109854" cy="13906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Espaço Reservado para Conteúdo 2"/>
          <p:cNvSpPr>
            <a:spLocks noGrp="1"/>
          </p:cNvSpPr>
          <p:nvPr/>
        </p:nvSpPr>
        <p:spPr>
          <a:xfrm>
            <a:off x="893265" y="1840856"/>
            <a:ext cx="8018585" cy="356211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000" dirty="0">
                <a:solidFill>
                  <a:schemeClr val="tx2"/>
                </a:solidFill>
              </a:rPr>
              <a:t>Educação e C</a:t>
            </a:r>
            <a:r>
              <a:rPr lang="pt-BR" sz="3000" dirty="0" smtClean="0">
                <a:solidFill>
                  <a:schemeClr val="tx2"/>
                </a:solidFill>
              </a:rPr>
              <a:t>uidados </a:t>
            </a:r>
            <a:r>
              <a:rPr lang="pt-BR" sz="3000" dirty="0">
                <a:solidFill>
                  <a:schemeClr val="tx2"/>
                </a:solidFill>
              </a:rPr>
              <a:t>na primeira infância – universalização da pré-escola e expansão das </a:t>
            </a:r>
            <a:r>
              <a:rPr lang="pt-BR" sz="3000" dirty="0" smtClean="0">
                <a:solidFill>
                  <a:schemeClr val="tx2"/>
                </a:solidFill>
              </a:rPr>
              <a:t>creches.</a:t>
            </a:r>
            <a:endParaRPr lang="pt-BR" sz="3000" dirty="0">
              <a:solidFill>
                <a:schemeClr val="tx2"/>
              </a:solidFill>
            </a:endParaRPr>
          </a:p>
          <a:p>
            <a:r>
              <a:rPr lang="pt-BR" sz="3000" dirty="0">
                <a:solidFill>
                  <a:schemeClr val="tx2"/>
                </a:solidFill>
              </a:rPr>
              <a:t>Universalização da educação primária – 100% de oferta com </a:t>
            </a:r>
            <a:r>
              <a:rPr lang="pt-BR" sz="3000" dirty="0" smtClean="0">
                <a:solidFill>
                  <a:schemeClr val="tx2"/>
                </a:solidFill>
              </a:rPr>
              <a:t>qualidade.</a:t>
            </a:r>
            <a:endParaRPr lang="pt-BR" sz="3000" dirty="0">
              <a:solidFill>
                <a:schemeClr val="tx2"/>
              </a:solidFill>
            </a:endParaRPr>
          </a:p>
          <a:p>
            <a:r>
              <a:rPr lang="pt-BR" sz="3000" dirty="0">
                <a:solidFill>
                  <a:schemeClr val="tx2"/>
                </a:solidFill>
              </a:rPr>
              <a:t>Habilidades para jovens e adultos – articulada com formação integral e </a:t>
            </a:r>
            <a:r>
              <a:rPr lang="pt-BR" sz="3000" dirty="0" smtClean="0">
                <a:solidFill>
                  <a:schemeClr val="tx2"/>
                </a:solidFill>
              </a:rPr>
              <a:t>profissionalizante.</a:t>
            </a:r>
            <a:endParaRPr lang="pt-BR" sz="3000" dirty="0">
              <a:solidFill>
                <a:schemeClr val="tx2"/>
              </a:solidFill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893266" y="32368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5400" b="1" dirty="0" smtClean="0">
                <a:latin typeface="+mj-lt"/>
              </a:rPr>
              <a:t>Cidade Educadora – UNESCO</a:t>
            </a:r>
            <a:endParaRPr lang="pt-BR" sz="5400" b="1" dirty="0">
              <a:latin typeface="+mj-lt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7966">
            <a:off x="9127090" y="2592181"/>
            <a:ext cx="2665578" cy="17704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265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/>
        </p:nvSpPr>
        <p:spPr>
          <a:xfrm>
            <a:off x="513723" y="1350544"/>
            <a:ext cx="8127631" cy="27610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000" dirty="0">
                <a:solidFill>
                  <a:schemeClr val="tx2"/>
                </a:solidFill>
              </a:rPr>
              <a:t>Alfabetização de Adultos – 96,2% </a:t>
            </a:r>
            <a:r>
              <a:rPr lang="pt-BR" sz="3000" dirty="0" smtClean="0">
                <a:solidFill>
                  <a:schemeClr val="tx2"/>
                </a:solidFill>
              </a:rPr>
              <a:t>alfabetizados.</a:t>
            </a:r>
            <a:endParaRPr lang="pt-BR" sz="3000" dirty="0">
              <a:solidFill>
                <a:schemeClr val="tx2"/>
              </a:solidFill>
            </a:endParaRPr>
          </a:p>
          <a:p>
            <a:r>
              <a:rPr lang="pt-BR" sz="3000" dirty="0">
                <a:solidFill>
                  <a:schemeClr val="tx2"/>
                </a:solidFill>
              </a:rPr>
              <a:t>Igualdade de gênero – 52% do total de matrículas (meninas e com desempenho igual ao desempenho dos meninos</a:t>
            </a:r>
            <a:r>
              <a:rPr lang="pt-BR" sz="3000" dirty="0" smtClean="0">
                <a:solidFill>
                  <a:schemeClr val="tx2"/>
                </a:solidFill>
              </a:rPr>
              <a:t>).</a:t>
            </a:r>
            <a:endParaRPr lang="pt-BR" sz="3000" dirty="0">
              <a:solidFill>
                <a:schemeClr val="tx2"/>
              </a:solidFill>
            </a:endParaRPr>
          </a:p>
          <a:p>
            <a:r>
              <a:rPr lang="pt-BR" sz="3000" dirty="0">
                <a:solidFill>
                  <a:schemeClr val="tx2"/>
                </a:solidFill>
              </a:rPr>
              <a:t>Qualidade da </a:t>
            </a:r>
            <a:r>
              <a:rPr lang="pt-BR" sz="3000" dirty="0" smtClean="0">
                <a:solidFill>
                  <a:schemeClr val="tx2"/>
                </a:solidFill>
              </a:rPr>
              <a:t>educação.</a:t>
            </a:r>
            <a:endParaRPr lang="pt-BR" sz="3000" dirty="0">
              <a:solidFill>
                <a:schemeClr val="tx2"/>
              </a:solidFill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269026" y="177121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5400" b="1" dirty="0" smtClean="0">
                <a:latin typeface="+mj-lt"/>
              </a:rPr>
              <a:t>Cidade Educadora – UNESCO</a:t>
            </a:r>
            <a:endParaRPr lang="pt-BR" sz="5400" b="1" dirty="0">
              <a:latin typeface="+mj-lt"/>
            </a:endParaRPr>
          </a:p>
        </p:txBody>
      </p:sp>
      <p:pic>
        <p:nvPicPr>
          <p:cNvPr id="8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723" y="4111580"/>
            <a:ext cx="10349250" cy="2350396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5939">
            <a:off x="9630586" y="319175"/>
            <a:ext cx="2098034" cy="16856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5682">
            <a:off x="8894958" y="2483638"/>
            <a:ext cx="2186125" cy="12294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214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93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60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56743" y="4269357"/>
            <a:ext cx="8534400" cy="1600200"/>
          </a:xfrm>
        </p:spPr>
        <p:txBody>
          <a:bodyPr/>
          <a:lstStyle/>
          <a:p>
            <a:r>
              <a:rPr lang="pt-BR" dirty="0" smtClean="0"/>
              <a:t>Secretário Municipal da Educação</a:t>
            </a:r>
          </a:p>
          <a:p>
            <a:r>
              <a:rPr lang="pt-BR" dirty="0" smtClean="0"/>
              <a:t>Danilo de Melo Souza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1470" y="1634720"/>
            <a:ext cx="10479968" cy="1237270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Projeto de Lei do Senado nº 255/14 </a:t>
            </a:r>
            <a:br>
              <a:rPr lang="pt-BR" b="1" dirty="0"/>
            </a:br>
            <a:r>
              <a:rPr lang="pt-BR" b="1" dirty="0"/>
              <a:t>Senador Wilson Matos  </a:t>
            </a:r>
            <a:br>
              <a:rPr lang="pt-BR" b="1" dirty="0"/>
            </a:br>
            <a:r>
              <a:rPr lang="pt-BR" b="1" dirty="0"/>
              <a:t>Audiência Pública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9638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4699" y="141667"/>
            <a:ext cx="10363200" cy="1143000"/>
          </a:xfrm>
        </p:spPr>
        <p:txBody>
          <a:bodyPr>
            <a:normAutofit/>
          </a:bodyPr>
          <a:lstStyle/>
          <a:p>
            <a:r>
              <a:rPr lang="pt-BR" sz="5000" b="1" dirty="0"/>
              <a:t>Altera as Leis 9394/96 e 13.005/14</a:t>
            </a:r>
            <a:endParaRPr lang="pt-BR" sz="5000" dirty="0"/>
          </a:p>
        </p:txBody>
      </p:sp>
      <p:sp>
        <p:nvSpPr>
          <p:cNvPr id="3" name="Retângulo 2"/>
          <p:cNvSpPr/>
          <p:nvPr/>
        </p:nvSpPr>
        <p:spPr>
          <a:xfrm>
            <a:off x="382072" y="1531031"/>
            <a:ext cx="7847527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9.393/96 – (Art. 24) Carga horária mínima de 1.400 horas no ensino fundamental.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13.005/14 – (art. 13-A) Assegura o atendimento em tempo integral à totalidade dos estudantes do ensino fundamental das redes públicas</a:t>
            </a:r>
            <a:r>
              <a:rPr lang="pt-BR" sz="2800" dirty="0" smtClean="0"/>
              <a:t>.</a:t>
            </a:r>
          </a:p>
          <a:p>
            <a:r>
              <a:rPr lang="pt-BR" sz="2800" dirty="0" smtClean="0"/>
              <a:t>Atender </a:t>
            </a:r>
            <a:r>
              <a:rPr lang="pt-BR" sz="2800" dirty="0"/>
              <a:t>em 2016, o 1º ano do ensino fundamental...</a:t>
            </a:r>
          </a:p>
          <a:p>
            <a:r>
              <a:rPr lang="pt-BR" sz="2800" dirty="0"/>
              <a:t>Metade do tempo para Português, Matemática e Ciências</a:t>
            </a:r>
          </a:p>
          <a:p>
            <a:r>
              <a:rPr lang="pt-BR" sz="2800" dirty="0"/>
              <a:t>Mediadores: universitários e profissionais</a:t>
            </a:r>
          </a:p>
          <a:p>
            <a:r>
              <a:rPr lang="pt-BR" sz="2800" dirty="0"/>
              <a:t>Financiamento: Lei 12.858/13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1397">
            <a:off x="9545737" y="1433233"/>
            <a:ext cx="2264839" cy="1510212"/>
          </a:xfrm>
          <a:prstGeom prst="round2DiagRect">
            <a:avLst>
              <a:gd name="adj1" fmla="val 16667"/>
              <a:gd name="adj2" fmla="val 15487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5682">
            <a:off x="9236308" y="4989815"/>
            <a:ext cx="2497328" cy="14045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0149">
            <a:off x="8153569" y="3106926"/>
            <a:ext cx="2332576" cy="15571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602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223234" y="171757"/>
            <a:ext cx="10363200" cy="1143000"/>
          </a:xfrm>
        </p:spPr>
        <p:txBody>
          <a:bodyPr>
            <a:normAutofit/>
          </a:bodyPr>
          <a:lstStyle/>
          <a:p>
            <a:r>
              <a:rPr lang="pt-BR" sz="5400" b="1" dirty="0"/>
              <a:t>Justificativa</a:t>
            </a:r>
            <a:endParaRPr lang="pt-BR" sz="5400" dirty="0"/>
          </a:p>
        </p:txBody>
      </p:sp>
      <p:sp>
        <p:nvSpPr>
          <p:cNvPr id="2" name="Retângulo 1"/>
          <p:cNvSpPr/>
          <p:nvPr/>
        </p:nvSpPr>
        <p:spPr>
          <a:xfrm>
            <a:off x="266163" y="1421667"/>
            <a:ext cx="753843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000" dirty="0">
                <a:solidFill>
                  <a:schemeClr val="tx2"/>
                </a:solidFill>
              </a:rPr>
              <a:t>Pouco tempo do estudante brasileiro na escola.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000" dirty="0">
                <a:solidFill>
                  <a:schemeClr val="tx2"/>
                </a:solidFill>
              </a:rPr>
              <a:t>1/3 das atividades de mediação pedagógica não se efetivam.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000" dirty="0">
                <a:solidFill>
                  <a:schemeClr val="tx2"/>
                </a:solidFill>
              </a:rPr>
              <a:t>Meta 6 do PNE é pouco ambiciosa (25% em Tempo Integral).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000" dirty="0">
                <a:solidFill>
                  <a:schemeClr val="tx2"/>
                </a:solidFill>
              </a:rPr>
              <a:t>Desigualdade de financiamento (sistemas com mais recursos levam vantagem).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000" dirty="0">
                <a:solidFill>
                  <a:schemeClr val="tx2"/>
                </a:solidFill>
              </a:rPr>
              <a:t>Alerta para os problemas conhecidos: profissionais, carreiras e currículos.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7988">
            <a:off x="8449798" y="4674726"/>
            <a:ext cx="2494320" cy="16854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7815">
            <a:off x="9268338" y="2947915"/>
            <a:ext cx="2596122" cy="17405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46">
            <a:off x="8915509" y="665644"/>
            <a:ext cx="2683106" cy="19756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659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3211">
            <a:off x="5307105" y="4502534"/>
            <a:ext cx="2770664" cy="19059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353225" y="-175972"/>
            <a:ext cx="10363200" cy="1143000"/>
          </a:xfrm>
        </p:spPr>
        <p:txBody>
          <a:bodyPr>
            <a:normAutofit/>
          </a:bodyPr>
          <a:lstStyle/>
          <a:p>
            <a:r>
              <a:rPr lang="pt-BR" sz="5400" b="1" dirty="0"/>
              <a:t>Legislação citada</a:t>
            </a:r>
            <a:endParaRPr lang="pt-BR" sz="5400" dirty="0"/>
          </a:p>
        </p:txBody>
      </p:sp>
      <p:sp>
        <p:nvSpPr>
          <p:cNvPr id="2" name="Retângulo 1"/>
          <p:cNvSpPr/>
          <p:nvPr/>
        </p:nvSpPr>
        <p:spPr>
          <a:xfrm>
            <a:off x="356315" y="1383030"/>
            <a:ext cx="94058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000" dirty="0" smtClean="0">
                <a:solidFill>
                  <a:schemeClr val="tx2"/>
                </a:solidFill>
              </a:rPr>
              <a:t>LDB (art. 24) possibilidade de aceleração, recuperação paralela.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000" dirty="0" smtClean="0">
                <a:solidFill>
                  <a:schemeClr val="tx2"/>
                </a:solidFill>
              </a:rPr>
              <a:t>PNE (meta 6) Regime de colaboração.</a:t>
            </a:r>
          </a:p>
          <a:p>
            <a:r>
              <a:rPr lang="pt-BR" sz="3000" dirty="0" smtClean="0">
                <a:solidFill>
                  <a:schemeClr val="tx2"/>
                </a:solidFill>
              </a:rPr>
              <a:t> - Padrões construtivos escolares e mobiliário</a:t>
            </a:r>
          </a:p>
          <a:p>
            <a:r>
              <a:rPr lang="pt-BR" sz="3000" dirty="0">
                <a:solidFill>
                  <a:schemeClr val="tx2"/>
                </a:solidFill>
              </a:rPr>
              <a:t> </a:t>
            </a:r>
            <a:r>
              <a:rPr lang="pt-BR" sz="3000" dirty="0" smtClean="0">
                <a:solidFill>
                  <a:schemeClr val="tx2"/>
                </a:solidFill>
              </a:rPr>
              <a:t>- Educação em diferentes espaços</a:t>
            </a:r>
          </a:p>
          <a:p>
            <a:r>
              <a:rPr lang="pt-BR" sz="3000" dirty="0" smtClean="0">
                <a:solidFill>
                  <a:schemeClr val="tx2"/>
                </a:solidFill>
              </a:rPr>
              <a:t> - Entidades privadas de serviço social</a:t>
            </a:r>
          </a:p>
          <a:p>
            <a:r>
              <a:rPr lang="pt-BR" sz="3000" dirty="0" smtClean="0">
                <a:solidFill>
                  <a:schemeClr val="tx2"/>
                </a:solidFill>
              </a:rPr>
              <a:t> - Diversidade: campo, indígenas e quilombolas</a:t>
            </a:r>
          </a:p>
          <a:p>
            <a:r>
              <a:rPr lang="pt-BR" sz="3000" dirty="0" smtClean="0">
                <a:solidFill>
                  <a:schemeClr val="tx2"/>
                </a:solidFill>
              </a:rPr>
              <a:t> - Infradotados e superdotados</a:t>
            </a:r>
            <a:endParaRPr lang="pt-BR" sz="3000" dirty="0">
              <a:solidFill>
                <a:schemeClr val="tx2"/>
              </a:solidFill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1397">
            <a:off x="9553523" y="373170"/>
            <a:ext cx="2252410" cy="1510212"/>
          </a:xfrm>
          <a:prstGeom prst="round2DiagRect">
            <a:avLst>
              <a:gd name="adj1" fmla="val 16667"/>
              <a:gd name="adj2" fmla="val 15487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9518">
            <a:off x="9227085" y="4751452"/>
            <a:ext cx="2418847" cy="16067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0485">
            <a:off x="8166596" y="2499808"/>
            <a:ext cx="2817582" cy="18713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297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46">
            <a:off x="9018540" y="369772"/>
            <a:ext cx="2683106" cy="18462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353225" y="777065"/>
            <a:ext cx="10363200" cy="1143000"/>
          </a:xfrm>
        </p:spPr>
        <p:txBody>
          <a:bodyPr>
            <a:noAutofit/>
          </a:bodyPr>
          <a:lstStyle/>
          <a:p>
            <a:r>
              <a:rPr lang="pt-BR" sz="5400" b="1" dirty="0"/>
              <a:t>Parecer do relator </a:t>
            </a:r>
            <a:r>
              <a:rPr lang="pt-BR" sz="5400" dirty="0"/>
              <a:t>–</a:t>
            </a:r>
            <a:br>
              <a:rPr lang="pt-BR" sz="5400" dirty="0"/>
            </a:br>
            <a:r>
              <a:rPr lang="pt-BR" sz="5400" b="1" dirty="0"/>
              <a:t> </a:t>
            </a:r>
            <a:r>
              <a:rPr lang="pt-BR" sz="5400" dirty="0"/>
              <a:t>Senador Cristovam Buarque</a:t>
            </a:r>
          </a:p>
        </p:txBody>
      </p:sp>
      <p:sp>
        <p:nvSpPr>
          <p:cNvPr id="2" name="Retângulo 1"/>
          <p:cNvSpPr/>
          <p:nvPr/>
        </p:nvSpPr>
        <p:spPr>
          <a:xfrm>
            <a:off x="463640" y="2215610"/>
            <a:ext cx="89121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000" dirty="0">
                <a:solidFill>
                  <a:schemeClr val="tx2"/>
                </a:solidFill>
              </a:rPr>
              <a:t>Pela aprovação com emendas.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3000" dirty="0">
              <a:solidFill>
                <a:schemeClr val="tx2"/>
              </a:solidFill>
            </a:endParaRPr>
          </a:p>
          <a:p>
            <a:r>
              <a:rPr lang="pt-BR" sz="3000" dirty="0">
                <a:solidFill>
                  <a:schemeClr val="tx2"/>
                </a:solidFill>
              </a:rPr>
              <a:t>LDB (art.34) “ O ensino fundamental será ministrado progressivamente em tempo integral, </a:t>
            </a:r>
            <a:r>
              <a:rPr lang="pt-BR" sz="3000" u="sng" dirty="0">
                <a:solidFill>
                  <a:schemeClr val="tx2"/>
                </a:solidFill>
              </a:rPr>
              <a:t>nos termos do Plano Nacional de Educação</a:t>
            </a:r>
            <a:r>
              <a:rPr lang="pt-BR" sz="3000" dirty="0">
                <a:solidFill>
                  <a:schemeClr val="tx2"/>
                </a:solidFill>
              </a:rPr>
              <a:t>.”</a:t>
            </a:r>
          </a:p>
          <a:p>
            <a:endParaRPr lang="pt-BR" sz="3000" dirty="0">
              <a:solidFill>
                <a:schemeClr val="tx2"/>
              </a:solidFill>
            </a:endParaRPr>
          </a:p>
          <a:p>
            <a:r>
              <a:rPr lang="pt-BR" sz="3000" dirty="0">
                <a:solidFill>
                  <a:schemeClr val="tx2"/>
                </a:solidFill>
              </a:rPr>
              <a:t>PNE (meta 6) “...estender a escola de tempo integral para, pelo menos, 25% dos alunos da </a:t>
            </a:r>
            <a:r>
              <a:rPr lang="pt-BR" sz="3000" u="sng" dirty="0">
                <a:solidFill>
                  <a:schemeClr val="tx2"/>
                </a:solidFill>
              </a:rPr>
              <a:t>educação infantil e do ensino médio</a:t>
            </a:r>
            <a:r>
              <a:rPr lang="pt-BR" sz="3000" dirty="0">
                <a:solidFill>
                  <a:schemeClr val="tx2"/>
                </a:solidFill>
              </a:rPr>
              <a:t>.</a:t>
            </a:r>
            <a:endParaRPr lang="pt-BR" sz="3000" u="sng" dirty="0">
              <a:solidFill>
                <a:schemeClr val="tx2"/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7988">
            <a:off x="9081016" y="2890649"/>
            <a:ext cx="1979678" cy="12925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7815">
            <a:off x="9492344" y="4814362"/>
            <a:ext cx="2298289" cy="16021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080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353225" y="0"/>
            <a:ext cx="10363200" cy="1143000"/>
          </a:xfrm>
        </p:spPr>
        <p:txBody>
          <a:bodyPr>
            <a:normAutofit/>
          </a:bodyPr>
          <a:lstStyle/>
          <a:p>
            <a:r>
              <a:rPr lang="pt-BR" sz="5400" b="1" dirty="0"/>
              <a:t>História</a:t>
            </a:r>
            <a:endParaRPr lang="pt-BR" sz="5400" dirty="0"/>
          </a:p>
        </p:txBody>
      </p:sp>
      <p:sp>
        <p:nvSpPr>
          <p:cNvPr id="2" name="Retângulo 1"/>
          <p:cNvSpPr/>
          <p:nvPr/>
        </p:nvSpPr>
        <p:spPr>
          <a:xfrm>
            <a:off x="231819" y="1229951"/>
            <a:ext cx="909248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700" dirty="0">
                <a:solidFill>
                  <a:schemeClr val="tx2"/>
                </a:solidFill>
              </a:rPr>
              <a:t>1549 – Educação jesuítica: aculturação e trocas culturais.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700" dirty="0">
                <a:solidFill>
                  <a:schemeClr val="tx2"/>
                </a:solidFill>
              </a:rPr>
              <a:t>1950 – Centro Educacional Carneiro Ribeiro (Bahia).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700" dirty="0">
                <a:solidFill>
                  <a:schemeClr val="tx2"/>
                </a:solidFill>
              </a:rPr>
              <a:t>1982 – Centro Integrado de Educação Popular – CIEP (Rio de Janeiro).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700" dirty="0">
                <a:solidFill>
                  <a:schemeClr val="tx2"/>
                </a:solidFill>
              </a:rPr>
              <a:t>1982 – Centro de Educação Integrada (Curitiba</a:t>
            </a:r>
            <a:r>
              <a:rPr lang="pt-BR" sz="2700" dirty="0" smtClean="0">
                <a:solidFill>
                  <a:schemeClr val="tx2"/>
                </a:solidFill>
              </a:rPr>
              <a:t>).</a:t>
            </a:r>
            <a:endParaRPr lang="pt-BR" sz="27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700" dirty="0">
                <a:solidFill>
                  <a:schemeClr val="tx2"/>
                </a:solidFill>
              </a:rPr>
              <a:t>1989 – Pioneiros Mirins (Tocantins).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700" dirty="0">
                <a:solidFill>
                  <a:schemeClr val="tx2"/>
                </a:solidFill>
              </a:rPr>
              <a:t>2005 – Centro Educacional Unificado – CEU (São Paulo).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700" dirty="0">
                <a:solidFill>
                  <a:schemeClr val="tx2"/>
                </a:solidFill>
              </a:rPr>
              <a:t>2005 – Educação Integral (</a:t>
            </a:r>
            <a:r>
              <a:rPr lang="pt-BR" sz="2700" dirty="0" err="1">
                <a:solidFill>
                  <a:schemeClr val="tx2"/>
                </a:solidFill>
              </a:rPr>
              <a:t>Palmas-TO</a:t>
            </a:r>
            <a:r>
              <a:rPr lang="pt-BR" sz="2700" dirty="0">
                <a:solidFill>
                  <a:schemeClr val="tx2"/>
                </a:solidFill>
              </a:rPr>
              <a:t>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700" dirty="0">
                <a:solidFill>
                  <a:schemeClr val="tx2"/>
                </a:solidFill>
              </a:rPr>
              <a:t>2006 – Programa Escola Integrada (Belo Horizonte).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700" dirty="0">
                <a:solidFill>
                  <a:schemeClr val="tx2"/>
                </a:solidFill>
              </a:rPr>
              <a:t>2007 – Programa Mais Educação, Mais Cultura (Governo Federal).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5310">
            <a:off x="9156982" y="474551"/>
            <a:ext cx="2613532" cy="17358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2384">
            <a:off x="8905249" y="4702794"/>
            <a:ext cx="2609318" cy="17330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4749">
            <a:off x="8968373" y="2850882"/>
            <a:ext cx="2031613" cy="14469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767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"/>
          <p:cNvSpPr txBox="1">
            <a:spLocks/>
          </p:cNvSpPr>
          <p:nvPr/>
        </p:nvSpPr>
        <p:spPr>
          <a:xfrm>
            <a:off x="353225" y="0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/>
              <a:t>Questões importantes</a:t>
            </a:r>
            <a:endParaRPr lang="pt-BR" sz="5400" dirty="0"/>
          </a:p>
        </p:txBody>
      </p:sp>
      <p:sp>
        <p:nvSpPr>
          <p:cNvPr id="2" name="Retângulo 1"/>
          <p:cNvSpPr/>
          <p:nvPr/>
        </p:nvSpPr>
        <p:spPr>
          <a:xfrm>
            <a:off x="601014" y="1798320"/>
            <a:ext cx="865889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000" dirty="0" smtClean="0">
                <a:solidFill>
                  <a:schemeClr val="tx2"/>
                </a:solidFill>
              </a:rPr>
              <a:t>Qualidade.</a:t>
            </a:r>
            <a:endParaRPr lang="pt-BR" sz="3000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000" dirty="0">
                <a:solidFill>
                  <a:schemeClr val="tx2"/>
                </a:solidFill>
              </a:rPr>
              <a:t>Educação precoce e essencial (inclusiva</a:t>
            </a:r>
            <a:r>
              <a:rPr lang="pt-BR" sz="3000" dirty="0" smtClean="0">
                <a:solidFill>
                  <a:schemeClr val="tx2"/>
                </a:solidFill>
              </a:rPr>
              <a:t>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000" dirty="0" smtClean="0">
                <a:solidFill>
                  <a:schemeClr val="tx2"/>
                </a:solidFill>
              </a:rPr>
              <a:t> Educação </a:t>
            </a:r>
            <a:r>
              <a:rPr lang="pt-BR" sz="3000" dirty="0">
                <a:solidFill>
                  <a:schemeClr val="tx2"/>
                </a:solidFill>
              </a:rPr>
              <a:t>pelo trabalho e para o </a:t>
            </a:r>
            <a:r>
              <a:rPr lang="pt-BR" sz="3000" dirty="0" smtClean="0">
                <a:solidFill>
                  <a:schemeClr val="tx2"/>
                </a:solidFill>
              </a:rPr>
              <a:t>trabalho.</a:t>
            </a:r>
            <a:endParaRPr lang="pt-BR" sz="3000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000" dirty="0">
                <a:solidFill>
                  <a:schemeClr val="tx2"/>
                </a:solidFill>
              </a:rPr>
              <a:t>Educação estética e </a:t>
            </a:r>
            <a:r>
              <a:rPr lang="pt-BR" sz="3000" dirty="0" smtClean="0">
                <a:solidFill>
                  <a:schemeClr val="tx2"/>
                </a:solidFill>
              </a:rPr>
              <a:t>criatividade.</a:t>
            </a:r>
            <a:endParaRPr lang="pt-BR" sz="3000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000" dirty="0">
                <a:solidFill>
                  <a:schemeClr val="tx2"/>
                </a:solidFill>
              </a:rPr>
              <a:t>Proteção social – educação para a paz, para o protagonismo, empreendedorismo e a segurança </a:t>
            </a:r>
            <a:r>
              <a:rPr lang="pt-BR" sz="3000" dirty="0" smtClean="0">
                <a:solidFill>
                  <a:schemeClr val="tx2"/>
                </a:solidFill>
              </a:rPr>
              <a:t>alimentar.</a:t>
            </a:r>
            <a:endParaRPr lang="pt-BR" sz="3000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000" dirty="0">
                <a:solidFill>
                  <a:schemeClr val="tx2"/>
                </a:solidFill>
              </a:rPr>
              <a:t>Educação patrimonial – cidade como espaço </a:t>
            </a:r>
            <a:r>
              <a:rPr lang="pt-BR" sz="3000" dirty="0" smtClean="0">
                <a:solidFill>
                  <a:schemeClr val="tx2"/>
                </a:solidFill>
              </a:rPr>
              <a:t>educativo.</a:t>
            </a:r>
            <a:endParaRPr lang="pt-BR" sz="3000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000" dirty="0">
                <a:solidFill>
                  <a:schemeClr val="tx2"/>
                </a:solidFill>
              </a:rPr>
              <a:t>Financiamento, pessoal, estrutura e insumos.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6939">
            <a:off x="8197726" y="446437"/>
            <a:ext cx="2948807" cy="19585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0265">
            <a:off x="9038942" y="4441366"/>
            <a:ext cx="2633518" cy="17491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2631">
            <a:off x="9858021" y="2784953"/>
            <a:ext cx="1899842" cy="13253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80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353225" y="129901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/>
              <a:t>Desafios</a:t>
            </a:r>
            <a:endParaRPr lang="pt-BR" sz="5400" dirty="0"/>
          </a:p>
        </p:txBody>
      </p:sp>
      <p:sp>
        <p:nvSpPr>
          <p:cNvPr id="2" name="Retângulo 1"/>
          <p:cNvSpPr/>
          <p:nvPr/>
        </p:nvSpPr>
        <p:spPr>
          <a:xfrm>
            <a:off x="523740" y="1727589"/>
            <a:ext cx="885207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pt-BR" sz="3000" dirty="0" smtClean="0">
                <a:solidFill>
                  <a:schemeClr val="tx2"/>
                </a:solidFill>
              </a:rPr>
              <a:t>Articular </a:t>
            </a:r>
            <a:r>
              <a:rPr lang="pt-BR" sz="3000" dirty="0">
                <a:solidFill>
                  <a:schemeClr val="tx2"/>
                </a:solidFill>
              </a:rPr>
              <a:t>a expansão com a questão </a:t>
            </a:r>
            <a:r>
              <a:rPr lang="pt-BR" sz="3000" dirty="0" smtClean="0">
                <a:solidFill>
                  <a:schemeClr val="tx2"/>
                </a:solidFill>
              </a:rPr>
              <a:t>demográfica.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3000" dirty="0" smtClean="0">
                <a:solidFill>
                  <a:schemeClr val="tx2"/>
                </a:solidFill>
              </a:rPr>
              <a:t>Ampliar </a:t>
            </a:r>
            <a:r>
              <a:rPr lang="pt-BR" sz="3000" dirty="0">
                <a:solidFill>
                  <a:schemeClr val="tx2"/>
                </a:solidFill>
              </a:rPr>
              <a:t>e aperfeiçoar o gasto educacional (coeficiente </a:t>
            </a:r>
            <a:r>
              <a:rPr lang="pt-BR" sz="3000" dirty="0" err="1">
                <a:solidFill>
                  <a:schemeClr val="tx2"/>
                </a:solidFill>
              </a:rPr>
              <a:t>Fundeb</a:t>
            </a:r>
            <a:r>
              <a:rPr lang="pt-BR" sz="3000" dirty="0">
                <a:solidFill>
                  <a:schemeClr val="tx2"/>
                </a:solidFill>
              </a:rPr>
              <a:t>/Integral, Mais Educação, Mais Cultura e </a:t>
            </a:r>
            <a:r>
              <a:rPr lang="pt-BR" sz="3000" dirty="0" err="1">
                <a:solidFill>
                  <a:schemeClr val="tx2"/>
                </a:solidFill>
              </a:rPr>
              <a:t>Pronatec</a:t>
            </a:r>
            <a:r>
              <a:rPr lang="pt-BR" sz="3000" dirty="0" smtClean="0">
                <a:solidFill>
                  <a:schemeClr val="tx2"/>
                </a:solidFill>
              </a:rPr>
              <a:t>).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3000" dirty="0" smtClean="0">
                <a:solidFill>
                  <a:schemeClr val="tx2"/>
                </a:solidFill>
              </a:rPr>
              <a:t>Modelos </a:t>
            </a:r>
            <a:r>
              <a:rPr lang="pt-BR" sz="3000" dirty="0">
                <a:solidFill>
                  <a:schemeClr val="tx2"/>
                </a:solidFill>
              </a:rPr>
              <a:t>dinâmicos e sustentáveis ( 6, 7, 8 ou mais horas diárias</a:t>
            </a:r>
            <a:r>
              <a:rPr lang="pt-BR" sz="3000" dirty="0" smtClean="0">
                <a:solidFill>
                  <a:schemeClr val="tx2"/>
                </a:solidFill>
              </a:rPr>
              <a:t>).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3000" dirty="0" smtClean="0">
                <a:solidFill>
                  <a:schemeClr val="tx2"/>
                </a:solidFill>
              </a:rPr>
              <a:t>Reorganizar </a:t>
            </a:r>
            <a:r>
              <a:rPr lang="pt-BR" sz="3000" dirty="0">
                <a:solidFill>
                  <a:schemeClr val="tx2"/>
                </a:solidFill>
              </a:rPr>
              <a:t>o projeto pedagógico (currículo, espaço e tempo</a:t>
            </a:r>
            <a:r>
              <a:rPr lang="pt-BR" sz="3000" dirty="0" smtClean="0">
                <a:solidFill>
                  <a:schemeClr val="tx2"/>
                </a:solidFill>
              </a:rPr>
              <a:t>).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3000" dirty="0" smtClean="0">
                <a:solidFill>
                  <a:schemeClr val="tx2"/>
                </a:solidFill>
              </a:rPr>
              <a:t>Profissionalizar </a:t>
            </a:r>
            <a:r>
              <a:rPr lang="pt-BR" sz="3000" dirty="0">
                <a:solidFill>
                  <a:schemeClr val="tx2"/>
                </a:solidFill>
              </a:rPr>
              <a:t>e valorizar os profissionais.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0265">
            <a:off x="8867852" y="650234"/>
            <a:ext cx="2827563" cy="15908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6851">
            <a:off x="9906508" y="5159164"/>
            <a:ext cx="1954683" cy="13048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2026">
            <a:off x="9504972" y="3154347"/>
            <a:ext cx="2070525" cy="1375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993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l Próprio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pital Próprio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pital Próprio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768</TotalTime>
  <Words>928</Words>
  <Application>Microsoft Office PowerPoint</Application>
  <PresentationFormat>Widescreen</PresentationFormat>
  <Paragraphs>106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4" baseType="lpstr">
      <vt:lpstr>Arial</vt:lpstr>
      <vt:lpstr>Calibri</vt:lpstr>
      <vt:lpstr>Franklin Gothic Book</vt:lpstr>
      <vt:lpstr>Perpetua</vt:lpstr>
      <vt:lpstr>Wingdings 2</vt:lpstr>
      <vt:lpstr>Capital Próprio</vt:lpstr>
      <vt:lpstr>Projeto de Lei do Senado nº 255/14  Senador Wilson Matos   Audiência Pública</vt:lpstr>
      <vt:lpstr>Projeto de Lei do Senado nº 255/14  Senador Wilson Matos   Audiência Pública</vt:lpstr>
      <vt:lpstr>Altera as Leis 9394/96 e 13.005/14</vt:lpstr>
      <vt:lpstr>Justificativa</vt:lpstr>
      <vt:lpstr>Legislação citada</vt:lpstr>
      <vt:lpstr>Parecer do relator –  Senador Cristovam Buarque</vt:lpstr>
      <vt:lpstr>História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Financiamento da Educação</dc:title>
  <dc:creator>Victor Aguiar</dc:creator>
  <cp:lastModifiedBy>Isis Gonçalves Dias</cp:lastModifiedBy>
  <cp:revision>73</cp:revision>
  <cp:lastPrinted>2016-03-08T11:46:29Z</cp:lastPrinted>
  <dcterms:created xsi:type="dcterms:W3CDTF">2015-04-12T01:01:27Z</dcterms:created>
  <dcterms:modified xsi:type="dcterms:W3CDTF">2016-03-08T13:24:56Z</dcterms:modified>
</cp:coreProperties>
</file>