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9" r:id="rId4"/>
    <p:sldId id="267" r:id="rId5"/>
    <p:sldId id="268" r:id="rId6"/>
    <p:sldId id="259" r:id="rId7"/>
    <p:sldId id="260" r:id="rId8"/>
    <p:sldId id="264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1512B4-D2EB-4C5C-B76F-9B5FF702D4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A98CFE23-AC2A-4C3F-B051-4C8F29E1F1F6}">
      <dgm:prSet/>
      <dgm:spPr/>
      <dgm:t>
        <a:bodyPr/>
        <a:lstStyle/>
        <a:p>
          <a:pPr rtl="0"/>
          <a:r>
            <a:rPr lang="pt-BR" dirty="0" smtClean="0"/>
            <a:t>Estrutura agrária e acesso à terra</a:t>
          </a:r>
          <a:endParaRPr lang="pt-BR" dirty="0"/>
        </a:p>
      </dgm:t>
    </dgm:pt>
    <dgm:pt modelId="{17F331F3-987C-441E-AC15-B2BC9256F6CB}" type="parTrans" cxnId="{A094BBE2-A681-4851-BD42-B18AD6AD4B72}">
      <dgm:prSet/>
      <dgm:spPr/>
      <dgm:t>
        <a:bodyPr/>
        <a:lstStyle/>
        <a:p>
          <a:endParaRPr lang="pt-BR"/>
        </a:p>
      </dgm:t>
    </dgm:pt>
    <dgm:pt modelId="{A5242A1F-B531-45A6-860F-F007C9D809EC}" type="sibTrans" cxnId="{A094BBE2-A681-4851-BD42-B18AD6AD4B72}">
      <dgm:prSet/>
      <dgm:spPr/>
      <dgm:t>
        <a:bodyPr/>
        <a:lstStyle/>
        <a:p>
          <a:endParaRPr lang="pt-BR"/>
        </a:p>
      </dgm:t>
    </dgm:pt>
    <dgm:pt modelId="{630FF586-75DB-4A7F-AA99-F3FBD029F9AE}">
      <dgm:prSet/>
      <dgm:spPr/>
      <dgm:t>
        <a:bodyPr/>
        <a:lstStyle/>
        <a:p>
          <a:pPr rtl="0"/>
          <a:r>
            <a:rPr lang="pt-BR" smtClean="0"/>
            <a:t>Uso da terra e produção agropecuária</a:t>
          </a:r>
          <a:endParaRPr lang="pt-BR"/>
        </a:p>
      </dgm:t>
    </dgm:pt>
    <dgm:pt modelId="{D1FA58F0-8052-4559-8E14-7BD91C2AC323}" type="parTrans" cxnId="{6DEAE9F4-5D3E-40CD-B5CF-0440947766AF}">
      <dgm:prSet/>
      <dgm:spPr/>
      <dgm:t>
        <a:bodyPr/>
        <a:lstStyle/>
        <a:p>
          <a:endParaRPr lang="pt-BR"/>
        </a:p>
      </dgm:t>
    </dgm:pt>
    <dgm:pt modelId="{9D5D4749-A26E-453F-8B9C-F20900C716D1}" type="sibTrans" cxnId="{6DEAE9F4-5D3E-40CD-B5CF-0440947766AF}">
      <dgm:prSet/>
      <dgm:spPr/>
      <dgm:t>
        <a:bodyPr/>
        <a:lstStyle/>
        <a:p>
          <a:endParaRPr lang="pt-BR"/>
        </a:p>
      </dgm:t>
    </dgm:pt>
    <dgm:pt modelId="{B23B2B21-D62E-4B4D-855E-564A9DB365F0}">
      <dgm:prSet/>
      <dgm:spPr/>
      <dgm:t>
        <a:bodyPr/>
        <a:lstStyle/>
        <a:p>
          <a:pPr rtl="0"/>
          <a:r>
            <a:rPr lang="pt-BR" smtClean="0"/>
            <a:t>Trabalho agrícola</a:t>
          </a:r>
          <a:endParaRPr lang="pt-BR"/>
        </a:p>
      </dgm:t>
    </dgm:pt>
    <dgm:pt modelId="{D39B4C9A-8D7B-4A90-A57E-482C1615598C}" type="parTrans" cxnId="{E466CE33-0EBA-4C8D-B909-8519AC97F572}">
      <dgm:prSet/>
      <dgm:spPr/>
      <dgm:t>
        <a:bodyPr/>
        <a:lstStyle/>
        <a:p>
          <a:endParaRPr lang="pt-BR"/>
        </a:p>
      </dgm:t>
    </dgm:pt>
    <dgm:pt modelId="{087BE28D-8009-4056-A42D-D7DF55CC6D57}" type="sibTrans" cxnId="{E466CE33-0EBA-4C8D-B909-8519AC97F572}">
      <dgm:prSet/>
      <dgm:spPr/>
      <dgm:t>
        <a:bodyPr/>
        <a:lstStyle/>
        <a:p>
          <a:endParaRPr lang="pt-BR"/>
        </a:p>
      </dgm:t>
    </dgm:pt>
    <dgm:pt modelId="{ED146D85-A96D-4D36-BE97-29947565976C}">
      <dgm:prSet/>
      <dgm:spPr/>
      <dgm:t>
        <a:bodyPr/>
        <a:lstStyle/>
        <a:p>
          <a:pPr rtl="0"/>
          <a:r>
            <a:rPr lang="pt-BR" smtClean="0"/>
            <a:t>Tecnologia e práticas agrícolas</a:t>
          </a:r>
          <a:endParaRPr lang="pt-BR"/>
        </a:p>
      </dgm:t>
    </dgm:pt>
    <dgm:pt modelId="{BAC09E51-7661-437B-AD47-0308C78FF889}" type="parTrans" cxnId="{7E53491C-D4CA-4B5B-AAE0-27A7E515F091}">
      <dgm:prSet/>
      <dgm:spPr/>
      <dgm:t>
        <a:bodyPr/>
        <a:lstStyle/>
        <a:p>
          <a:endParaRPr lang="pt-BR"/>
        </a:p>
      </dgm:t>
    </dgm:pt>
    <dgm:pt modelId="{09DB1D0F-EAB8-4E18-B8C5-DDA42ACA717B}" type="sibTrans" cxnId="{7E53491C-D4CA-4B5B-AAE0-27A7E515F091}">
      <dgm:prSet/>
      <dgm:spPr/>
      <dgm:t>
        <a:bodyPr/>
        <a:lstStyle/>
        <a:p>
          <a:endParaRPr lang="pt-BR"/>
        </a:p>
      </dgm:t>
    </dgm:pt>
    <dgm:pt modelId="{A4BFF1D3-12E9-4CA6-8975-F7D28B2CECAA}">
      <dgm:prSet/>
      <dgm:spPr/>
      <dgm:t>
        <a:bodyPr/>
        <a:lstStyle/>
        <a:p>
          <a:pPr rtl="0"/>
          <a:r>
            <a:rPr lang="pt-BR" smtClean="0"/>
            <a:t>Política agrícola</a:t>
          </a:r>
          <a:endParaRPr lang="pt-BR"/>
        </a:p>
      </dgm:t>
    </dgm:pt>
    <dgm:pt modelId="{27B75FB1-157B-4725-B321-22F8667F5220}" type="parTrans" cxnId="{9BAEBE18-43D3-4268-9DEC-5D1136B8A121}">
      <dgm:prSet/>
      <dgm:spPr/>
      <dgm:t>
        <a:bodyPr/>
        <a:lstStyle/>
        <a:p>
          <a:endParaRPr lang="pt-BR"/>
        </a:p>
      </dgm:t>
    </dgm:pt>
    <dgm:pt modelId="{A6537CD1-F24B-4087-B242-8993D1C1D62C}" type="sibTrans" cxnId="{9BAEBE18-43D3-4268-9DEC-5D1136B8A121}">
      <dgm:prSet/>
      <dgm:spPr/>
      <dgm:t>
        <a:bodyPr/>
        <a:lstStyle/>
        <a:p>
          <a:endParaRPr lang="pt-BR"/>
        </a:p>
      </dgm:t>
    </dgm:pt>
    <dgm:pt modelId="{F746DF9A-6D46-496F-A333-7A6505058021}">
      <dgm:prSet/>
      <dgm:spPr/>
      <dgm:t>
        <a:bodyPr/>
        <a:lstStyle/>
        <a:p>
          <a:pPr rtl="0"/>
          <a:r>
            <a:rPr lang="pt-BR" smtClean="0"/>
            <a:t>Finalidade e comercialização da produção</a:t>
          </a:r>
          <a:endParaRPr lang="pt-BR"/>
        </a:p>
      </dgm:t>
    </dgm:pt>
    <dgm:pt modelId="{959E588B-A7C7-4DF6-A919-431522B8DB6B}" type="parTrans" cxnId="{BE518DC6-D274-45D2-85DE-55E1DC9D240B}">
      <dgm:prSet/>
      <dgm:spPr/>
      <dgm:t>
        <a:bodyPr/>
        <a:lstStyle/>
        <a:p>
          <a:endParaRPr lang="pt-BR"/>
        </a:p>
      </dgm:t>
    </dgm:pt>
    <dgm:pt modelId="{49ABBCB2-EA39-426B-96DB-4FA316F837B5}" type="sibTrans" cxnId="{BE518DC6-D274-45D2-85DE-55E1DC9D240B}">
      <dgm:prSet/>
      <dgm:spPr/>
      <dgm:t>
        <a:bodyPr/>
        <a:lstStyle/>
        <a:p>
          <a:endParaRPr lang="pt-BR"/>
        </a:p>
      </dgm:t>
    </dgm:pt>
    <dgm:pt modelId="{20B27ED2-17DA-4B92-AD2B-1823410AC314}">
      <dgm:prSet/>
      <dgm:spPr/>
      <dgm:t>
        <a:bodyPr/>
        <a:lstStyle/>
        <a:p>
          <a:pPr rtl="0"/>
          <a:r>
            <a:rPr lang="pt-BR" smtClean="0"/>
            <a:t>Contas nacionais </a:t>
          </a:r>
          <a:endParaRPr lang="pt-BR"/>
        </a:p>
      </dgm:t>
    </dgm:pt>
    <dgm:pt modelId="{347698E6-60F7-456C-9A52-0B4481BDB6A8}" type="parTrans" cxnId="{0F7B2F89-533B-4368-B6E9-F2A2BCAB491D}">
      <dgm:prSet/>
      <dgm:spPr/>
      <dgm:t>
        <a:bodyPr/>
        <a:lstStyle/>
        <a:p>
          <a:endParaRPr lang="pt-BR"/>
        </a:p>
      </dgm:t>
    </dgm:pt>
    <dgm:pt modelId="{A965936C-E100-4042-A6A3-0232D667297A}" type="sibTrans" cxnId="{0F7B2F89-533B-4368-B6E9-F2A2BCAB491D}">
      <dgm:prSet/>
      <dgm:spPr/>
      <dgm:t>
        <a:bodyPr/>
        <a:lstStyle/>
        <a:p>
          <a:endParaRPr lang="pt-BR"/>
        </a:p>
      </dgm:t>
    </dgm:pt>
    <dgm:pt modelId="{C14B2D92-87C1-4352-99C5-BC37DA0B8F9E}">
      <dgm:prSet/>
      <dgm:spPr/>
      <dgm:t>
        <a:bodyPr/>
        <a:lstStyle/>
        <a:p>
          <a:pPr rtl="0"/>
          <a:r>
            <a:rPr lang="pt-BR" smtClean="0"/>
            <a:t>Território brasileiro</a:t>
          </a:r>
          <a:endParaRPr lang="pt-BR"/>
        </a:p>
      </dgm:t>
    </dgm:pt>
    <dgm:pt modelId="{71F28AF2-0CFD-454B-BB70-CE6D4DC4D53B}" type="parTrans" cxnId="{5ACD1F4D-101A-4CD6-B8E3-0437C532FAEF}">
      <dgm:prSet/>
      <dgm:spPr/>
      <dgm:t>
        <a:bodyPr/>
        <a:lstStyle/>
        <a:p>
          <a:endParaRPr lang="pt-BR"/>
        </a:p>
      </dgm:t>
    </dgm:pt>
    <dgm:pt modelId="{84BE835B-AFA1-4B7F-95A8-7BCE523AC75F}" type="sibTrans" cxnId="{5ACD1F4D-101A-4CD6-B8E3-0437C532FAEF}">
      <dgm:prSet/>
      <dgm:spPr/>
      <dgm:t>
        <a:bodyPr/>
        <a:lstStyle/>
        <a:p>
          <a:endParaRPr lang="pt-BR"/>
        </a:p>
      </dgm:t>
    </dgm:pt>
    <dgm:pt modelId="{EAFF92CE-0706-4770-9B44-B328AAFB8F17}" type="pres">
      <dgm:prSet presAssocID="{281512B4-D2EB-4C5C-B76F-9B5FF702D4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E7ADBAA-5B25-4730-A185-F729BE5C9C15}" type="pres">
      <dgm:prSet presAssocID="{A98CFE23-AC2A-4C3F-B051-4C8F29E1F1F6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6BB2AD-AD54-49C8-B527-0DA3257E3AA1}" type="pres">
      <dgm:prSet presAssocID="{A5242A1F-B531-45A6-860F-F007C9D809EC}" presName="spacer" presStyleCnt="0"/>
      <dgm:spPr/>
    </dgm:pt>
    <dgm:pt modelId="{AB916B24-06D6-4EE5-BB7D-4A2EB8D04836}" type="pres">
      <dgm:prSet presAssocID="{630FF586-75DB-4A7F-AA99-F3FBD029F9AE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6D749A-E762-4806-8484-270FFC476521}" type="pres">
      <dgm:prSet presAssocID="{9D5D4749-A26E-453F-8B9C-F20900C716D1}" presName="spacer" presStyleCnt="0"/>
      <dgm:spPr/>
    </dgm:pt>
    <dgm:pt modelId="{ED596CF9-D0FD-43E5-9A1C-61ACF307527D}" type="pres">
      <dgm:prSet presAssocID="{B23B2B21-D62E-4B4D-855E-564A9DB365F0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07C992D-6527-4869-92A0-FC4E5412AC66}" type="pres">
      <dgm:prSet presAssocID="{087BE28D-8009-4056-A42D-D7DF55CC6D57}" presName="spacer" presStyleCnt="0"/>
      <dgm:spPr/>
    </dgm:pt>
    <dgm:pt modelId="{C86E531A-236C-4C8D-90E3-3002302CC279}" type="pres">
      <dgm:prSet presAssocID="{ED146D85-A96D-4D36-BE97-29947565976C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4CF25E-8E2B-4CDA-9B14-750A484B2E61}" type="pres">
      <dgm:prSet presAssocID="{09DB1D0F-EAB8-4E18-B8C5-DDA42ACA717B}" presName="spacer" presStyleCnt="0"/>
      <dgm:spPr/>
    </dgm:pt>
    <dgm:pt modelId="{B3671982-8888-42D5-8D3C-E25FDE81E062}" type="pres">
      <dgm:prSet presAssocID="{A4BFF1D3-12E9-4CA6-8975-F7D28B2CECAA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EB4EF69-C7AE-44DC-99F8-F843708F609E}" type="pres">
      <dgm:prSet presAssocID="{A6537CD1-F24B-4087-B242-8993D1C1D62C}" presName="spacer" presStyleCnt="0"/>
      <dgm:spPr/>
    </dgm:pt>
    <dgm:pt modelId="{90D72B9A-A69A-4CA2-B093-929F1F721E27}" type="pres">
      <dgm:prSet presAssocID="{F746DF9A-6D46-496F-A333-7A6505058021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96F7532-5612-4298-B143-317D6030BD89}" type="pres">
      <dgm:prSet presAssocID="{49ABBCB2-EA39-426B-96DB-4FA316F837B5}" presName="spacer" presStyleCnt="0"/>
      <dgm:spPr/>
    </dgm:pt>
    <dgm:pt modelId="{53170646-2527-4D4E-B56C-5C7B66C04225}" type="pres">
      <dgm:prSet presAssocID="{20B27ED2-17DA-4B92-AD2B-1823410AC31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3F7CDD-1AC6-4D8F-82D2-CA7FC60313BA}" type="pres">
      <dgm:prSet presAssocID="{A965936C-E100-4042-A6A3-0232D667297A}" presName="spacer" presStyleCnt="0"/>
      <dgm:spPr/>
    </dgm:pt>
    <dgm:pt modelId="{77A019FF-5461-4920-8C02-8B29EAA518A2}" type="pres">
      <dgm:prSet presAssocID="{C14B2D92-87C1-4352-99C5-BC37DA0B8F9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87C2449-B136-4821-8DAA-69EC1DADE6BC}" type="presOf" srcId="{20B27ED2-17DA-4B92-AD2B-1823410AC314}" destId="{53170646-2527-4D4E-B56C-5C7B66C04225}" srcOrd="0" destOrd="0" presId="urn:microsoft.com/office/officeart/2005/8/layout/vList2"/>
    <dgm:cxn modelId="{9BAEBE18-43D3-4268-9DEC-5D1136B8A121}" srcId="{281512B4-D2EB-4C5C-B76F-9B5FF702D44F}" destId="{A4BFF1D3-12E9-4CA6-8975-F7D28B2CECAA}" srcOrd="4" destOrd="0" parTransId="{27B75FB1-157B-4725-B321-22F8667F5220}" sibTransId="{A6537CD1-F24B-4087-B242-8993D1C1D62C}"/>
    <dgm:cxn modelId="{BE518DC6-D274-45D2-85DE-55E1DC9D240B}" srcId="{281512B4-D2EB-4C5C-B76F-9B5FF702D44F}" destId="{F746DF9A-6D46-496F-A333-7A6505058021}" srcOrd="5" destOrd="0" parTransId="{959E588B-A7C7-4DF6-A919-431522B8DB6B}" sibTransId="{49ABBCB2-EA39-426B-96DB-4FA316F837B5}"/>
    <dgm:cxn modelId="{6DEAE9F4-5D3E-40CD-B5CF-0440947766AF}" srcId="{281512B4-D2EB-4C5C-B76F-9B5FF702D44F}" destId="{630FF586-75DB-4A7F-AA99-F3FBD029F9AE}" srcOrd="1" destOrd="0" parTransId="{D1FA58F0-8052-4559-8E14-7BD91C2AC323}" sibTransId="{9D5D4749-A26E-453F-8B9C-F20900C716D1}"/>
    <dgm:cxn modelId="{585D7A22-EB84-4320-B2E6-302FEDC8CE76}" type="presOf" srcId="{A4BFF1D3-12E9-4CA6-8975-F7D28B2CECAA}" destId="{B3671982-8888-42D5-8D3C-E25FDE81E062}" srcOrd="0" destOrd="0" presId="urn:microsoft.com/office/officeart/2005/8/layout/vList2"/>
    <dgm:cxn modelId="{6C886542-6EE1-4111-8FD2-A7626F5D0314}" type="presOf" srcId="{630FF586-75DB-4A7F-AA99-F3FBD029F9AE}" destId="{AB916B24-06D6-4EE5-BB7D-4A2EB8D04836}" srcOrd="0" destOrd="0" presId="urn:microsoft.com/office/officeart/2005/8/layout/vList2"/>
    <dgm:cxn modelId="{0CF0E75B-803B-4539-9727-256F81A681B0}" type="presOf" srcId="{ED146D85-A96D-4D36-BE97-29947565976C}" destId="{C86E531A-236C-4C8D-90E3-3002302CC279}" srcOrd="0" destOrd="0" presId="urn:microsoft.com/office/officeart/2005/8/layout/vList2"/>
    <dgm:cxn modelId="{09E6A061-8BBC-42B9-8088-EA9C7FC25E8F}" type="presOf" srcId="{C14B2D92-87C1-4352-99C5-BC37DA0B8F9E}" destId="{77A019FF-5461-4920-8C02-8B29EAA518A2}" srcOrd="0" destOrd="0" presId="urn:microsoft.com/office/officeart/2005/8/layout/vList2"/>
    <dgm:cxn modelId="{7E53491C-D4CA-4B5B-AAE0-27A7E515F091}" srcId="{281512B4-D2EB-4C5C-B76F-9B5FF702D44F}" destId="{ED146D85-A96D-4D36-BE97-29947565976C}" srcOrd="3" destOrd="0" parTransId="{BAC09E51-7661-437B-AD47-0308C78FF889}" sibTransId="{09DB1D0F-EAB8-4E18-B8C5-DDA42ACA717B}"/>
    <dgm:cxn modelId="{A094BBE2-A681-4851-BD42-B18AD6AD4B72}" srcId="{281512B4-D2EB-4C5C-B76F-9B5FF702D44F}" destId="{A98CFE23-AC2A-4C3F-B051-4C8F29E1F1F6}" srcOrd="0" destOrd="0" parTransId="{17F331F3-987C-441E-AC15-B2BC9256F6CB}" sibTransId="{A5242A1F-B531-45A6-860F-F007C9D809EC}"/>
    <dgm:cxn modelId="{CF4A6801-880A-487F-BA12-A0E73AFBE317}" type="presOf" srcId="{281512B4-D2EB-4C5C-B76F-9B5FF702D44F}" destId="{EAFF92CE-0706-4770-9B44-B328AAFB8F17}" srcOrd="0" destOrd="0" presId="urn:microsoft.com/office/officeart/2005/8/layout/vList2"/>
    <dgm:cxn modelId="{0F7B2F89-533B-4368-B6E9-F2A2BCAB491D}" srcId="{281512B4-D2EB-4C5C-B76F-9B5FF702D44F}" destId="{20B27ED2-17DA-4B92-AD2B-1823410AC314}" srcOrd="6" destOrd="0" parTransId="{347698E6-60F7-456C-9A52-0B4481BDB6A8}" sibTransId="{A965936C-E100-4042-A6A3-0232D667297A}"/>
    <dgm:cxn modelId="{5ACD1F4D-101A-4CD6-B8E3-0437C532FAEF}" srcId="{281512B4-D2EB-4C5C-B76F-9B5FF702D44F}" destId="{C14B2D92-87C1-4352-99C5-BC37DA0B8F9E}" srcOrd="7" destOrd="0" parTransId="{71F28AF2-0CFD-454B-BB70-CE6D4DC4D53B}" sibTransId="{84BE835B-AFA1-4B7F-95A8-7BCE523AC75F}"/>
    <dgm:cxn modelId="{4C18D76F-610C-41E4-B342-B57BEBF33EA1}" type="presOf" srcId="{B23B2B21-D62E-4B4D-855E-564A9DB365F0}" destId="{ED596CF9-D0FD-43E5-9A1C-61ACF307527D}" srcOrd="0" destOrd="0" presId="urn:microsoft.com/office/officeart/2005/8/layout/vList2"/>
    <dgm:cxn modelId="{E466CE33-0EBA-4C8D-B909-8519AC97F572}" srcId="{281512B4-D2EB-4C5C-B76F-9B5FF702D44F}" destId="{B23B2B21-D62E-4B4D-855E-564A9DB365F0}" srcOrd="2" destOrd="0" parTransId="{D39B4C9A-8D7B-4A90-A57E-482C1615598C}" sibTransId="{087BE28D-8009-4056-A42D-D7DF55CC6D57}"/>
    <dgm:cxn modelId="{9DB56248-05E8-4168-96C6-0BA9E777BF45}" type="presOf" srcId="{F746DF9A-6D46-496F-A333-7A6505058021}" destId="{90D72B9A-A69A-4CA2-B093-929F1F721E27}" srcOrd="0" destOrd="0" presId="urn:microsoft.com/office/officeart/2005/8/layout/vList2"/>
    <dgm:cxn modelId="{E5B6D8EE-9BA2-42E8-8E82-DDB6C10E394B}" type="presOf" srcId="{A98CFE23-AC2A-4C3F-B051-4C8F29E1F1F6}" destId="{BE7ADBAA-5B25-4730-A185-F729BE5C9C15}" srcOrd="0" destOrd="0" presId="urn:microsoft.com/office/officeart/2005/8/layout/vList2"/>
    <dgm:cxn modelId="{E09C36EB-8057-4EE6-B254-620BDE41245D}" type="presParOf" srcId="{EAFF92CE-0706-4770-9B44-B328AAFB8F17}" destId="{BE7ADBAA-5B25-4730-A185-F729BE5C9C15}" srcOrd="0" destOrd="0" presId="urn:microsoft.com/office/officeart/2005/8/layout/vList2"/>
    <dgm:cxn modelId="{8E10D8AC-8DC5-4FDD-8A24-BD2559DF98E3}" type="presParOf" srcId="{EAFF92CE-0706-4770-9B44-B328AAFB8F17}" destId="{3F6BB2AD-AD54-49C8-B527-0DA3257E3AA1}" srcOrd="1" destOrd="0" presId="urn:microsoft.com/office/officeart/2005/8/layout/vList2"/>
    <dgm:cxn modelId="{5AB86478-8EC0-4FBB-8A9C-64BE1A2EDA93}" type="presParOf" srcId="{EAFF92CE-0706-4770-9B44-B328AAFB8F17}" destId="{AB916B24-06D6-4EE5-BB7D-4A2EB8D04836}" srcOrd="2" destOrd="0" presId="urn:microsoft.com/office/officeart/2005/8/layout/vList2"/>
    <dgm:cxn modelId="{E2245F32-8B42-41C6-9657-30599B2E7654}" type="presParOf" srcId="{EAFF92CE-0706-4770-9B44-B328AAFB8F17}" destId="{026D749A-E762-4806-8484-270FFC476521}" srcOrd="3" destOrd="0" presId="urn:microsoft.com/office/officeart/2005/8/layout/vList2"/>
    <dgm:cxn modelId="{9AF1E69D-479F-4BAF-8671-403B02327A26}" type="presParOf" srcId="{EAFF92CE-0706-4770-9B44-B328AAFB8F17}" destId="{ED596CF9-D0FD-43E5-9A1C-61ACF307527D}" srcOrd="4" destOrd="0" presId="urn:microsoft.com/office/officeart/2005/8/layout/vList2"/>
    <dgm:cxn modelId="{6A72CDD9-E755-462C-833B-C8297BFCF0A3}" type="presParOf" srcId="{EAFF92CE-0706-4770-9B44-B328AAFB8F17}" destId="{307C992D-6527-4869-92A0-FC4E5412AC66}" srcOrd="5" destOrd="0" presId="urn:microsoft.com/office/officeart/2005/8/layout/vList2"/>
    <dgm:cxn modelId="{478A9AE1-E891-4EC1-B327-8B51902F0291}" type="presParOf" srcId="{EAFF92CE-0706-4770-9B44-B328AAFB8F17}" destId="{C86E531A-236C-4C8D-90E3-3002302CC279}" srcOrd="6" destOrd="0" presId="urn:microsoft.com/office/officeart/2005/8/layout/vList2"/>
    <dgm:cxn modelId="{0F68E719-66DE-4C55-9CC5-A72C8491DE8C}" type="presParOf" srcId="{EAFF92CE-0706-4770-9B44-B328AAFB8F17}" destId="{D94CF25E-8E2B-4CDA-9B14-750A484B2E61}" srcOrd="7" destOrd="0" presId="urn:microsoft.com/office/officeart/2005/8/layout/vList2"/>
    <dgm:cxn modelId="{92DA3E76-03E4-4B32-AA78-DFD66005F471}" type="presParOf" srcId="{EAFF92CE-0706-4770-9B44-B328AAFB8F17}" destId="{B3671982-8888-42D5-8D3C-E25FDE81E062}" srcOrd="8" destOrd="0" presId="urn:microsoft.com/office/officeart/2005/8/layout/vList2"/>
    <dgm:cxn modelId="{DD53E774-4F07-4C41-BE7C-703F6EF7AD9A}" type="presParOf" srcId="{EAFF92CE-0706-4770-9B44-B328AAFB8F17}" destId="{0EB4EF69-C7AE-44DC-99F8-F843708F609E}" srcOrd="9" destOrd="0" presId="urn:microsoft.com/office/officeart/2005/8/layout/vList2"/>
    <dgm:cxn modelId="{8C00186E-0CC7-49EA-8232-4D90B14B4B73}" type="presParOf" srcId="{EAFF92CE-0706-4770-9B44-B328AAFB8F17}" destId="{90D72B9A-A69A-4CA2-B093-929F1F721E27}" srcOrd="10" destOrd="0" presId="urn:microsoft.com/office/officeart/2005/8/layout/vList2"/>
    <dgm:cxn modelId="{5D618AD1-D9A0-466A-8013-43B664EFBF98}" type="presParOf" srcId="{EAFF92CE-0706-4770-9B44-B328AAFB8F17}" destId="{796F7532-5612-4298-B143-317D6030BD89}" srcOrd="11" destOrd="0" presId="urn:microsoft.com/office/officeart/2005/8/layout/vList2"/>
    <dgm:cxn modelId="{4CE9126C-0C2D-4F17-8A1A-F011DAD5852D}" type="presParOf" srcId="{EAFF92CE-0706-4770-9B44-B328AAFB8F17}" destId="{53170646-2527-4D4E-B56C-5C7B66C04225}" srcOrd="12" destOrd="0" presId="urn:microsoft.com/office/officeart/2005/8/layout/vList2"/>
    <dgm:cxn modelId="{228C5FEB-859A-4925-8A26-2138F04E7385}" type="presParOf" srcId="{EAFF92CE-0706-4770-9B44-B328AAFB8F17}" destId="{683F7CDD-1AC6-4D8F-82D2-CA7FC60313BA}" srcOrd="13" destOrd="0" presId="urn:microsoft.com/office/officeart/2005/8/layout/vList2"/>
    <dgm:cxn modelId="{8C8C595E-F4CC-4D90-B569-A8B69331BA70}" type="presParOf" srcId="{EAFF92CE-0706-4770-9B44-B328AAFB8F17}" destId="{77A019FF-5461-4920-8C02-8B29EAA518A2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37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33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59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26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08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656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17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52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94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91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66262-82DE-4378-A8F0-7DCC58BF90C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6FAAF-3993-49DE-AC9F-D1EF07E67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46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jbraga@ufv.b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ln>
            <a:solidFill>
              <a:schemeClr val="accent5"/>
            </a:solidFill>
          </a:ln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da Comissão de Agricultura e Reforma Agrária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10276"/>
            <a:ext cx="9144000" cy="1645465"/>
          </a:xfrm>
        </p:spPr>
        <p:txBody>
          <a:bodyPr>
            <a:noAutofit/>
          </a:bodyPr>
          <a:lstStyle/>
          <a:p>
            <a:r>
              <a:rPr lang="pt-BR" sz="2000" dirty="0" smtClean="0"/>
              <a:t>Marcelo José Braga</a:t>
            </a:r>
          </a:p>
          <a:p>
            <a:endParaRPr lang="pt-BR" sz="2000" dirty="0"/>
          </a:p>
          <a:p>
            <a:r>
              <a:rPr lang="pt-BR" sz="2000" dirty="0"/>
              <a:t>O</a:t>
            </a:r>
            <a:r>
              <a:rPr lang="pt-BR" sz="2000" dirty="0" smtClean="0"/>
              <a:t>utubro, 2016</a:t>
            </a:r>
            <a:endParaRPr lang="pt-BR" sz="2000" dirty="0"/>
          </a:p>
        </p:txBody>
      </p:sp>
      <p:graphicFrame>
        <p:nvGraphicFramePr>
          <p:cNvPr id="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143804"/>
              </p:ext>
            </p:extLst>
          </p:nvPr>
        </p:nvGraphicFramePr>
        <p:xfrm>
          <a:off x="9028673" y="4035556"/>
          <a:ext cx="2830126" cy="2319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Imagem de bitmap" r:id="rId3" imgW="4839375" imgH="3933333" progId="PBrush">
                  <p:embed/>
                </p:oleObj>
              </mc:Choice>
              <mc:Fallback>
                <p:oleObj name="Imagem de bitmap" r:id="rId3" imgW="4839375" imgH="3933333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8673" y="4035556"/>
                        <a:ext cx="2830126" cy="23193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012195" y="6425517"/>
            <a:ext cx="287316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Universidade Federal de Viçosa</a:t>
            </a:r>
            <a:endParaRPr lang="pt-BR" sz="14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15" y="4878495"/>
            <a:ext cx="78581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Importância do Censo Agropecuário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Desvendar a realidade agropecuária brasileira.</a:t>
            </a:r>
          </a:p>
          <a:p>
            <a:pPr algn="just"/>
            <a:r>
              <a:rPr lang="pt-BR" dirty="0" smtClean="0"/>
              <a:t>Identificar as transformações estruturais e a real situação do setor.</a:t>
            </a:r>
          </a:p>
          <a:p>
            <a:pPr algn="just"/>
            <a:r>
              <a:rPr lang="pt-BR" dirty="0" smtClean="0"/>
              <a:t>Embasar as ações do Estado, principalmente na formulação, na implementação, no monitoramento e na avaliação de políticas públicas.</a:t>
            </a:r>
          </a:p>
          <a:p>
            <a:pPr algn="just"/>
            <a:r>
              <a:rPr lang="pt-BR" dirty="0" smtClean="0"/>
              <a:t>Trazer transparência </a:t>
            </a:r>
            <a:r>
              <a:rPr lang="pt-BR" dirty="0"/>
              <a:t>na geração de informações </a:t>
            </a:r>
            <a:r>
              <a:rPr lang="pt-BR" dirty="0" smtClean="0"/>
              <a:t>confiáveis </a:t>
            </a:r>
            <a:r>
              <a:rPr lang="pt-BR" dirty="0"/>
              <a:t>para uso do governo e da </a:t>
            </a:r>
            <a:r>
              <a:rPr lang="pt-BR" dirty="0" smtClean="0"/>
              <a:t>sociedade.</a:t>
            </a:r>
          </a:p>
        </p:txBody>
      </p:sp>
    </p:spTree>
    <p:extLst>
      <p:ext uri="{BB962C8B-B14F-4D97-AF65-F5344CB8AC3E}">
        <p14:creationId xmlns:p14="http://schemas.microsoft.com/office/powerpoint/2010/main" val="20134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49854EF3-56F9-4DCC-927F-8AC032CCB1BA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64024" y="470882"/>
            <a:ext cx="11491769" cy="7166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sz="3600" b="1" kern="0" dirty="0" smtClean="0">
                <a:solidFill>
                  <a:srgbClr val="FF0000"/>
                </a:solidFill>
              </a:rPr>
              <a:t>The miracle of the </a:t>
            </a:r>
            <a:r>
              <a:rPr lang="en-US" sz="3600" b="1" kern="0" dirty="0" err="1" smtClean="0">
                <a:solidFill>
                  <a:srgbClr val="FF0000"/>
                </a:solidFill>
              </a:rPr>
              <a:t>cerrado</a:t>
            </a:r>
            <a:endParaRPr lang="pt-BR" sz="3600" b="0" kern="0" dirty="0">
              <a:solidFill>
                <a:srgbClr val="FF0000"/>
              </a:solidFill>
            </a:endParaRPr>
          </a:p>
        </p:txBody>
      </p:sp>
      <p:sp>
        <p:nvSpPr>
          <p:cNvPr id="6" name="Espaço Reservado para Número de Slide 3"/>
          <p:cNvSpPr txBox="1">
            <a:spLocks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r" rtl="0" eaLnBrk="0" fontAlgn="base" hangingPunct="0">
              <a:spcBef>
                <a:spcPct val="5000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0DF099D6-0B2D-48D3-BD77-E5B2FA3B3DAC}" type="slidenum">
              <a:rPr lang="pt-BR" smtClean="0"/>
              <a:pPr/>
              <a:t>3</a:t>
            </a:fld>
            <a:endParaRPr lang="pt-BR"/>
          </a:p>
        </p:txBody>
      </p:sp>
      <p:pic>
        <p:nvPicPr>
          <p:cNvPr id="7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24" y="5252443"/>
            <a:ext cx="7661175" cy="1582903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6862028" y="8742434"/>
            <a:ext cx="2665046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 smtClean="0"/>
              <a:t>The </a:t>
            </a:r>
            <a:r>
              <a:rPr lang="pt-BR" sz="1800" dirty="0" err="1" smtClean="0"/>
              <a:t>Economist</a:t>
            </a:r>
            <a:r>
              <a:rPr lang="pt-BR" sz="1800" dirty="0" smtClean="0"/>
              <a:t>, 26 de agosto de 2010</a:t>
            </a:r>
            <a:endParaRPr lang="pt-BR" sz="1800" dirty="0"/>
          </a:p>
        </p:txBody>
      </p:sp>
      <p:pic>
        <p:nvPicPr>
          <p:cNvPr id="9" name="Picture 4" descr="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150" y="1388556"/>
            <a:ext cx="3111549" cy="4676612"/>
          </a:xfrm>
          <a:prstGeom prst="rect">
            <a:avLst/>
          </a:prstGeom>
          <a:noFill/>
          <a:ln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25" y="1339703"/>
            <a:ext cx="7661175" cy="472546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8194551" y="6315577"/>
            <a:ext cx="3888432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The </a:t>
            </a:r>
            <a:r>
              <a:rPr lang="pt-BR" dirty="0" err="1" smtClean="0"/>
              <a:t>Economist</a:t>
            </a:r>
            <a:r>
              <a:rPr lang="pt-BR" dirty="0" smtClean="0"/>
              <a:t>, 26/08/2010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5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0797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pt-BR" dirty="0" smtClean="0"/>
              <a:t>A heterogeneidade estrutural da agropecuária brasileira e a natureza excludente do dinamismo das últimas décadas.</a:t>
            </a:r>
          </a:p>
          <a:p>
            <a:pPr lvl="1" algn="just"/>
            <a:r>
              <a:rPr lang="pt-BR" dirty="0" smtClean="0"/>
              <a:t>Apenas 11% dos estabelecimentos rurais são responsáveis por 87% do valor bruto da produção. </a:t>
            </a:r>
          </a:p>
          <a:p>
            <a:pPr algn="just"/>
            <a:r>
              <a:rPr lang="pt-BR" dirty="0" smtClean="0"/>
              <a:t>A viabilidade econômica, social e ambiental de milhões de estabelecimentos excluídos do processo de modernização e inclusão econômica. </a:t>
            </a:r>
          </a:p>
          <a:p>
            <a:pPr algn="just"/>
            <a:r>
              <a:rPr lang="pt-BR" dirty="0" smtClean="0"/>
              <a:t>A formulação do Programa de Agricultura de Baixo Carbono </a:t>
            </a:r>
          </a:p>
          <a:p>
            <a:pPr lvl="1" algn="just"/>
            <a:r>
              <a:rPr lang="pt-BR" dirty="0" smtClean="0"/>
              <a:t>A base de dados antiga.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Importância do Censo Agropecuário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68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19100" y="52516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pt-BR" sz="2400" dirty="0"/>
          </a:p>
        </p:txBody>
      </p:sp>
      <p:pic>
        <p:nvPicPr>
          <p:cNvPr id="6" name="Picture 11" descr="Mun_1970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6" b="13794"/>
          <a:stretch>
            <a:fillRect/>
          </a:stretch>
        </p:blipFill>
        <p:spPr bwMode="auto">
          <a:xfrm>
            <a:off x="533400" y="914400"/>
            <a:ext cx="25146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Mun_1975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4"/>
          <a:stretch>
            <a:fillRect/>
          </a:stretch>
        </p:blipFill>
        <p:spPr bwMode="auto">
          <a:xfrm>
            <a:off x="3276600" y="914400"/>
            <a:ext cx="2524125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3" descr="Mun_1980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74"/>
          <a:stretch>
            <a:fillRect/>
          </a:stretch>
        </p:blipFill>
        <p:spPr bwMode="auto">
          <a:xfrm>
            <a:off x="6248400" y="838200"/>
            <a:ext cx="2524125" cy="2667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Mun_1985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74"/>
          <a:stretch>
            <a:fillRect/>
          </a:stretch>
        </p:blipFill>
        <p:spPr bwMode="auto">
          <a:xfrm>
            <a:off x="510102" y="4027011"/>
            <a:ext cx="2524125" cy="2524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" descr="Mun_1996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74"/>
          <a:stretch>
            <a:fillRect/>
          </a:stretch>
        </p:blipFill>
        <p:spPr bwMode="auto">
          <a:xfrm>
            <a:off x="3299190" y="4027010"/>
            <a:ext cx="2524125" cy="2524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Mun_2006"/>
          <p:cNvPicPr preferRelativeResize="0"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34"/>
          <a:stretch>
            <a:fillRect/>
          </a:stretch>
        </p:blipFill>
        <p:spPr bwMode="auto">
          <a:xfrm>
            <a:off x="6291262" y="4027010"/>
            <a:ext cx="2524125" cy="2524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524000" y="32004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1400"/>
              <a:t>(a)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267200" y="32004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/>
              <a:t>(b)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391400" y="31242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/>
              <a:t>(c)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371600" y="57912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/>
              <a:t>(d)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4191000" y="57912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/>
              <a:t>(e)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7391400" y="57150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/>
              <a:t>(f)</a:t>
            </a: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35691" y="30120"/>
            <a:ext cx="11320849" cy="64633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Disposição </a:t>
            </a:r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espacial da produtividade relativa da mão-de-obra na agropecuária  dos municípios de Minas Gerais nos anos de 1970 (a), 1975 (b), 1980 (c), 1985 (d), 1996 (e), e 2006 (f).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9283334" y="1657695"/>
            <a:ext cx="2515630" cy="323780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400" dirty="0"/>
              <a:t>primeira faixa de produtividade permanecem nesta;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400" dirty="0"/>
              <a:t>segunda faixa de produtividade migram para a primeira;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400" dirty="0"/>
              <a:t>terceira e quarta faixa migram para a quinta </a:t>
            </a:r>
            <a:r>
              <a:rPr lang="pt-BR" sz="1400" dirty="0" smtClean="0"/>
              <a:t>faixa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400" dirty="0">
                <a:solidFill>
                  <a:srgbClr val="FF0000"/>
                </a:solidFill>
              </a:rPr>
              <a:t>Em média 65% do total da população ocupada no setor encontra-se em classes de produtividade que estão abaixo da média estadual</a:t>
            </a:r>
            <a:r>
              <a:rPr lang="pt-BR" sz="1400" dirty="0" smtClean="0">
                <a:solidFill>
                  <a:srgbClr val="FF0000"/>
                </a:solidFill>
              </a:rPr>
              <a:t>.</a:t>
            </a:r>
            <a:endParaRPr lang="pt-BR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59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39995"/>
          <p:cNvPicPr/>
          <p:nvPr/>
        </p:nvPicPr>
        <p:blipFill>
          <a:blip r:embed="rId2"/>
          <a:stretch>
            <a:fillRect/>
          </a:stretch>
        </p:blipFill>
        <p:spPr>
          <a:xfrm rot="5400000">
            <a:off x="3257468" y="-2594691"/>
            <a:ext cx="5786237" cy="1149248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CaixaDeTexto 5"/>
          <p:cNvSpPr txBox="1"/>
          <p:nvPr/>
        </p:nvSpPr>
        <p:spPr>
          <a:xfrm>
            <a:off x="577516" y="6044669"/>
            <a:ext cx="681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Gasques</a:t>
            </a:r>
            <a:r>
              <a:rPr lang="pt-BR" dirty="0" smtClean="0"/>
              <a:t> </a:t>
            </a:r>
            <a:r>
              <a:rPr lang="pt-BR" i="1" dirty="0" smtClean="0"/>
              <a:t>et ali </a:t>
            </a:r>
            <a:r>
              <a:rPr lang="pt-BR" dirty="0" smtClean="0"/>
              <a:t>(2010), obtidos a partir do Censo Agropecuário.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525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38200" y="365125"/>
            <a:ext cx="10515600" cy="10209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Informações do Censo Agropecuário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6935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492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121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Considerações finais 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45920"/>
            <a:ext cx="10515600" cy="490888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Realização do Censo Agropecuário, a cada 10 anos, associado a uma pesquisa amostral intercensitária.</a:t>
            </a:r>
          </a:p>
          <a:p>
            <a:pPr lvl="1" algn="just"/>
            <a:r>
              <a:rPr lang="pt-BR" dirty="0" smtClean="0"/>
              <a:t> O IBGE já vinha estudando com a PNAG (Pesquisa Nacional de Atividade Agropecuária - a ser debatida e aprimorada)</a:t>
            </a:r>
          </a:p>
          <a:p>
            <a:pPr algn="just"/>
            <a:r>
              <a:rPr lang="pt-BR" dirty="0" smtClean="0"/>
              <a:t>A informação amostral não dispensa o Censo Agropecuário.</a:t>
            </a:r>
          </a:p>
          <a:p>
            <a:pPr lvl="1" algn="just"/>
            <a:r>
              <a:rPr lang="pt-BR" dirty="0" smtClean="0"/>
              <a:t>A amostra necessita de um fundamento sólido.</a:t>
            </a:r>
          </a:p>
          <a:p>
            <a:pPr algn="just"/>
            <a:r>
              <a:rPr lang="pt-BR" dirty="0" smtClean="0"/>
              <a:t>O IBGE tem sido zeloso e extremamente competente no acompanhamento das recomendações internacionais da FAO (Organismo da ONU), no âmbito do Censo Agropecuário Mundial. </a:t>
            </a:r>
          </a:p>
          <a:p>
            <a:pPr lvl="1" algn="just"/>
            <a:r>
              <a:rPr lang="pt-BR" dirty="0" smtClean="0"/>
              <a:t>Recomenda-se a realização de Censos Agropecuários nacionais no período mínimo de 10 anos.</a:t>
            </a:r>
          </a:p>
          <a:p>
            <a:pPr lvl="1" algn="just"/>
            <a:r>
              <a:rPr lang="pt-BR" dirty="0" smtClean="0">
                <a:effectLst/>
              </a:rPr>
              <a:t>Estados Unidos, Austrália e Canadá realizam.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853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47631" y="2878492"/>
            <a:ext cx="92473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Obrigado pela atenção</a:t>
            </a:r>
            <a:endParaRPr lang="pt-BR" sz="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004" y="5214151"/>
            <a:ext cx="11916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Prof. Marcelo José Braga</a:t>
            </a:r>
          </a:p>
          <a:p>
            <a:pPr algn="ctr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mjbraga@ufv.br</a:t>
            </a:r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(31)3899-2214</a:t>
            </a:r>
          </a:p>
          <a:p>
            <a:pPr algn="ctr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Departamento de Economia Rural (DER)</a:t>
            </a:r>
          </a:p>
          <a:p>
            <a:pPr algn="ctr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Universidade Federal de Viçosa (UFV)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49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457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do Office</vt:lpstr>
      <vt:lpstr>Imagem de bitmap</vt:lpstr>
      <vt:lpstr>Audiência Pública da Comissão de Agricultura e Reforma Agrária</vt:lpstr>
      <vt:lpstr>Importância do Censo Agropecuário</vt:lpstr>
      <vt:lpstr>Apresentação do PowerPoint</vt:lpstr>
      <vt:lpstr>Importância do Censo Agropecuário</vt:lpstr>
      <vt:lpstr>Apresentação do PowerPoint</vt:lpstr>
      <vt:lpstr>Apresentação do PowerPoint</vt:lpstr>
      <vt:lpstr>Apresentação do PowerPoint</vt:lpstr>
      <vt:lpstr>Considerações finais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da Comissão de Agricultura e Reforma Agrária</dc:title>
  <dc:creator>Marcelo José Braga</dc:creator>
  <cp:lastModifiedBy>Shangely Silva Souza</cp:lastModifiedBy>
  <cp:revision>22</cp:revision>
  <dcterms:created xsi:type="dcterms:W3CDTF">2016-10-18T16:05:35Z</dcterms:created>
  <dcterms:modified xsi:type="dcterms:W3CDTF">2016-10-19T13:07:57Z</dcterms:modified>
</cp:coreProperties>
</file>