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22" r:id="rId2"/>
    <p:sldId id="340" r:id="rId3"/>
    <p:sldId id="328" r:id="rId4"/>
    <p:sldId id="329" r:id="rId5"/>
    <p:sldId id="327" r:id="rId6"/>
    <p:sldId id="326" r:id="rId7"/>
    <p:sldId id="323" r:id="rId8"/>
    <p:sldId id="325" r:id="rId9"/>
    <p:sldId id="302" r:id="rId10"/>
    <p:sldId id="330" r:id="rId11"/>
    <p:sldId id="299" r:id="rId12"/>
    <p:sldId id="332" r:id="rId13"/>
    <p:sldId id="333" r:id="rId14"/>
    <p:sldId id="331" r:id="rId15"/>
    <p:sldId id="334" r:id="rId16"/>
    <p:sldId id="335" r:id="rId17"/>
    <p:sldId id="338" r:id="rId18"/>
    <p:sldId id="337" r:id="rId19"/>
    <p:sldId id="336" r:id="rId20"/>
    <p:sldId id="339" r:id="rId21"/>
    <p:sldId id="341" r:id="rId22"/>
    <p:sldId id="321" r:id="rId2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558" autoAdjust="0"/>
  </p:normalViewPr>
  <p:slideViewPr>
    <p:cSldViewPr>
      <p:cViewPr varScale="1">
        <p:scale>
          <a:sx n="73" d="100"/>
          <a:sy n="73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528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9ADD3-31FB-474F-BEF1-410E008CEAED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9EA45-087E-4511-B691-88695089BA0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19EC5997-4D04-984D-9199-FA77976E471C}" type="datetime1">
              <a:rPr lang="pt-BR"/>
              <a:pPr/>
              <a:t>22/10/2013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06C430A3-CF8D-284A-AD67-972D46CA1715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233400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pt-BR" sz="24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83C71F5-EEE8-B04E-97A3-55BC65A6D890}" type="slidenum">
              <a:rPr lang="pt-BR" sz="1200">
                <a:latin typeface="Calibri" charset="0"/>
              </a:rPr>
              <a:pPr eaLnBrk="1" hangingPunct="1"/>
              <a:t>2</a:t>
            </a:fld>
            <a:endParaRPr lang="pt-BR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endParaRPr lang="pt-BR" sz="240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83C71F5-EEE8-B04E-97A3-55BC65A6D890}" type="slidenum">
              <a:rPr lang="pt-BR" sz="1200">
                <a:latin typeface="Calibri" charset="0"/>
              </a:rPr>
              <a:pPr eaLnBrk="1" hangingPunct="1"/>
              <a:t>9</a:t>
            </a:fld>
            <a:endParaRPr lang="pt-BR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sz="2400">
                <a:latin typeface="Calibri" charset="0"/>
                <a:ea typeface="ＭＳ Ｐゴシック" charset="0"/>
                <a:cs typeface="ＭＳ Ｐゴシック" charset="0"/>
              </a:rPr>
              <a:t>Grande avanço na avaliação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sz="2400">
                <a:latin typeface="Calibri" charset="0"/>
                <a:ea typeface="ＭＳ Ｐゴシック" charset="0"/>
                <a:cs typeface="ＭＳ Ｐゴシック" charset="0"/>
              </a:rPr>
              <a:t>Brasil tem hoje o sistema mais abrangente do mundo (PG e provão)</a:t>
            </a:r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33093A5-F915-3544-ACFB-2E7482FD51C2}" type="slidenum">
              <a:rPr lang="pt-BR" sz="1200">
                <a:latin typeface="Calibri" charset="0"/>
              </a:rPr>
              <a:pPr eaLnBrk="1" hangingPunct="1"/>
              <a:t>11</a:t>
            </a:fld>
            <a:endParaRPr lang="pt-BR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sz="2400">
                <a:latin typeface="Calibri" charset="0"/>
                <a:ea typeface="ＭＳ Ｐゴシック" charset="0"/>
                <a:cs typeface="ＭＳ Ｐゴシック" charset="0"/>
              </a:rPr>
              <a:t>Grande avanço na avaliação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sz="2400">
                <a:latin typeface="Calibri" charset="0"/>
                <a:ea typeface="ＭＳ Ｐゴシック" charset="0"/>
                <a:cs typeface="ＭＳ Ｐゴシック" charset="0"/>
              </a:rPr>
              <a:t>Brasil tem hoje o sistema mais abrangente do mundo (PG e provão)</a:t>
            </a:r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33093A5-F915-3544-ACFB-2E7482FD51C2}" type="slidenum">
              <a:rPr lang="pt-BR" sz="1200">
                <a:latin typeface="Calibri" charset="0"/>
              </a:rPr>
              <a:pPr eaLnBrk="1" hangingPunct="1"/>
              <a:t>13</a:t>
            </a:fld>
            <a:endParaRPr lang="pt-BR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sz="2400">
                <a:latin typeface="Calibri" charset="0"/>
                <a:ea typeface="ＭＳ Ｐゴシック" charset="0"/>
                <a:cs typeface="ＭＳ Ｐゴシック" charset="0"/>
              </a:rPr>
              <a:t>Grande avanço na avaliação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sz="2400">
                <a:latin typeface="Calibri" charset="0"/>
                <a:ea typeface="ＭＳ Ｐゴシック" charset="0"/>
                <a:cs typeface="ＭＳ Ｐゴシック" charset="0"/>
              </a:rPr>
              <a:t>Brasil tem hoje o sistema mais abrangente do mundo (PG e provão)</a:t>
            </a:r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33093A5-F915-3544-ACFB-2E7482FD51C2}" type="slidenum">
              <a:rPr lang="pt-BR" sz="1200">
                <a:latin typeface="Calibri" charset="0"/>
              </a:rPr>
              <a:pPr eaLnBrk="1" hangingPunct="1"/>
              <a:t>15</a:t>
            </a:fld>
            <a:endParaRPr lang="pt-BR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sz="2400">
                <a:latin typeface="Calibri" charset="0"/>
                <a:ea typeface="ＭＳ Ｐゴシック" charset="0"/>
                <a:cs typeface="ＭＳ Ｐゴシック" charset="0"/>
              </a:rPr>
              <a:t>Grande avanço na avaliação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sz="2400">
                <a:latin typeface="Calibri" charset="0"/>
                <a:ea typeface="ＭＳ Ｐゴシック" charset="0"/>
                <a:cs typeface="ＭＳ Ｐゴシック" charset="0"/>
              </a:rPr>
              <a:t>Brasil tem hoje o sistema mais abrangente do mundo (PG e provão)</a:t>
            </a:r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33093A5-F915-3544-ACFB-2E7482FD51C2}" type="slidenum">
              <a:rPr lang="pt-BR" sz="1200">
                <a:latin typeface="Calibri" charset="0"/>
              </a:rPr>
              <a:pPr eaLnBrk="1" hangingPunct="1"/>
              <a:t>17</a:t>
            </a:fld>
            <a:endParaRPr lang="pt-BR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3CF9C6F-077D-1841-B04E-173786446A41}" type="slidenum">
              <a:rPr lang="pt-BR" sz="1200">
                <a:latin typeface="Calibri" charset="0"/>
              </a:rPr>
              <a:pPr eaLnBrk="1" hangingPunct="1"/>
              <a:t>22</a:t>
            </a:fld>
            <a:endParaRPr lang="pt-BR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2609C2-E079-0A4E-9F87-25C705CCD86B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ADB6EC-59C9-BC48-877B-C64C62ED9C50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2367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C21193-8AFB-5448-96EE-DB684F3425BB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634FE-35A0-C046-86A5-312FD1BE4869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72598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E7E943-E5EB-8744-A031-353E9307A4F2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2B585-C835-7E4D-98A7-060DDD76DF5E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316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47B64C-7081-D341-90B6-95E16068E708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E57DF-69B6-B849-9CD4-8FECB6D9434A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7059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E4F327-BFF0-C442-B851-96BD97EDAC5D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813FC-485B-184F-BF29-CB3BF461AFF6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6299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7CD2AC-6750-FC41-90F9-2C1B7CDB975A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0882D-DDCB-4F45-9BE0-9CA4EC1A9D74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5971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2575B8-2528-A54C-AA22-DDFE1CF2C14F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0509C-1526-E84E-BB01-3F37CBC781DB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6410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BB8CB9-A53B-2A4D-9544-F94E6D0ACD43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77AE0-36E3-334F-BF70-171F9A78E25A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3777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6A33EC-F3C7-144E-A65B-B49CDACD28D1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3661A6-C23A-784C-A90E-681F9ED9A6F1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4989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8170E5-D1E1-B841-BB60-8A863F2CE8A9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CB241-7DC8-A54C-86F5-571C52CC17B5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8880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x-none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712FFC-96A3-E145-827F-94E19ABB8724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F3906-9107-2144-BA9A-9D777F28A463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8143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Calibri" charset="0"/>
              </a:defRPr>
            </a:lvl1pPr>
          </a:lstStyle>
          <a:p>
            <a:fld id="{74F50546-F5AD-224A-8BD2-2415E2A970FA}" type="datetime1">
              <a:rPr lang="en-US"/>
              <a:pPr/>
              <a:t>10/22/2013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FFFFFF"/>
                </a:solidFill>
                <a:latin typeface="Calibri" pitchFamily="-106" charset="0"/>
                <a:ea typeface="ＭＳ Ｐゴシック" pitchFamily="-106" charset="-128"/>
                <a:cs typeface="ＭＳ Ｐゴシック" pitchFamily="-106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alibri" charset="0"/>
              </a:defRPr>
            </a:lvl1pPr>
          </a:lstStyle>
          <a:p>
            <a:fld id="{7BCE663E-0400-3040-BFFE-3C92666B7D96}" type="slidenum">
              <a:rPr lang="en-US"/>
              <a:pPr/>
              <a:t>‹nº›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65" charset="-128"/>
          <a:cs typeface="ＭＳ Ｐゴシック" pitchFamily="-65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65" charset="-128"/>
          <a:cs typeface="ＭＳ Ｐゴシック" pitchFamily="-65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65" charset="-128"/>
          <a:cs typeface="ＭＳ Ｐゴシック" pitchFamily="-65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o_do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0"/>
            <a:ext cx="8686800" cy="2003425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PNE: </a:t>
            </a:r>
            <a:br>
              <a:rPr lang="en-US" sz="60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6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Equivocado</a:t>
            </a:r>
            <a:r>
              <a:rPr lang="en-US" sz="60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6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Inócuo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Claudio de Moura Castro</a:t>
            </a:r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Não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destaca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prioridades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Ensino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Médio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padronização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dos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ônibus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escolares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um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paragrafo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cada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Pontos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importantes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perdidos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no tsunami de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irrelevâncias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(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informatização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das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escolas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, 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doutorados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para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índios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etc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)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939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4000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rPr>
              <a:t>"" (Camões)</a:t>
            </a:r>
          </a:p>
        </p:txBody>
      </p:sp>
      <p:sp>
        <p:nvSpPr>
          <p:cNvPr id="18435" name="Título 5"/>
          <p:cNvSpPr>
            <a:spLocks noGrp="1"/>
          </p:cNvSpPr>
          <p:nvPr>
            <p:ph type="ctrTitle"/>
          </p:nvPr>
        </p:nvSpPr>
        <p:spPr>
          <a:xfrm>
            <a:off x="755576" y="4417368"/>
            <a:ext cx="7772400" cy="2000548"/>
          </a:xfrm>
        </p:spPr>
        <p:txBody>
          <a:bodyPr>
            <a:spAutoFit/>
          </a:bodyPr>
          <a:lstStyle/>
          <a:p>
            <a:pPr algn="r" eaLnBrk="1" hangingPunct="1"/>
            <a: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Parte </a:t>
            </a:r>
            <a:r>
              <a:rPr lang="pt-BR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3</a:t>
            </a:r>
            <a: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/>
            </a:r>
            <a:b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pt-BR" sz="4000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Onde está o destaque </a:t>
            </a:r>
            <a:br>
              <a:rPr lang="pt-BR" sz="4000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pt-BR" sz="4000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para as grandes crises?</a:t>
            </a:r>
            <a:endParaRPr lang="pt-BR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532440" y="4725144"/>
            <a:ext cx="228600" cy="15121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539552" y="4951"/>
            <a:ext cx="8229600" cy="1143000"/>
          </a:xfrm>
        </p:spPr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Onde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enguiçamos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: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544616"/>
          </a:xfrm>
        </p:spPr>
        <p:txBody>
          <a:bodyPr/>
          <a:lstStyle/>
          <a:p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Aprende</a:t>
            </a:r>
            <a:r>
              <a:rPr lang="en-US" sz="40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-se </a:t>
            </a:r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muito</a:t>
            </a:r>
            <a:r>
              <a:rPr lang="en-US" sz="40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pouco</a:t>
            </a:r>
            <a:endParaRPr lang="en-US" sz="4000" dirty="0" smtClean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Evasão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no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Básico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Médio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matrícula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encolhe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excesso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disciplinas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diversificação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ambígua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Formação</a:t>
            </a:r>
            <a:r>
              <a:rPr lang="en-US" sz="40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professores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teoria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ideologia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demais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como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ensinar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conteúdo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menos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Técnico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carga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excessiva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integrado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</p:spTree>
    <p:extLst>
      <p:ext uri="{BB962C8B-B14F-4D97-AF65-F5344CB8AC3E}">
        <p14:creationId xmlns="" xmlns:p14="http://schemas.microsoft.com/office/powerpoint/2010/main" val="164939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4000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rPr>
              <a:t>"" (Camões)</a:t>
            </a:r>
          </a:p>
        </p:txBody>
      </p:sp>
      <p:sp>
        <p:nvSpPr>
          <p:cNvPr id="18435" name="Título 5"/>
          <p:cNvSpPr>
            <a:spLocks noGrp="1"/>
          </p:cNvSpPr>
          <p:nvPr>
            <p:ph type="ctrTitle"/>
          </p:nvPr>
        </p:nvSpPr>
        <p:spPr>
          <a:xfrm>
            <a:off x="0" y="5085184"/>
            <a:ext cx="8451279" cy="1384995"/>
          </a:xfrm>
        </p:spPr>
        <p:txBody>
          <a:bodyPr wrap="square">
            <a:spAutoFit/>
          </a:bodyPr>
          <a:lstStyle/>
          <a:p>
            <a:pPr algn="r" eaLnBrk="1" hangingPunct="1"/>
            <a: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Parte 4</a:t>
            </a:r>
            <a:b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pt-BR" sz="4000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Confuso no “como” implementar</a:t>
            </a:r>
            <a:endParaRPr lang="pt-BR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460432" y="5373216"/>
            <a:ext cx="144016" cy="1008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413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Implementação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impossível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061048"/>
          </a:xfrm>
        </p:spPr>
        <p:txBody>
          <a:bodyPr/>
          <a:lstStyle/>
          <a:p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90%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conclusão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no superior 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 US 50%</a:t>
            </a: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Erradicar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analfabetismo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absoluto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?</a:t>
            </a: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Dobrar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 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técnico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sem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apoiar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 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privado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?</a:t>
            </a:r>
          </a:p>
          <a:p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4939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4000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rPr>
              <a:t>"" (Camões)</a:t>
            </a:r>
          </a:p>
        </p:txBody>
      </p:sp>
      <p:sp>
        <p:nvSpPr>
          <p:cNvPr id="18435" name="Título 5"/>
          <p:cNvSpPr>
            <a:spLocks noGrp="1"/>
          </p:cNvSpPr>
          <p:nvPr>
            <p:ph type="ctrTitle"/>
          </p:nvPr>
        </p:nvSpPr>
        <p:spPr>
          <a:xfrm>
            <a:off x="683568" y="4653136"/>
            <a:ext cx="7772400" cy="2000548"/>
          </a:xfrm>
        </p:spPr>
        <p:txBody>
          <a:bodyPr>
            <a:spAutoFit/>
          </a:bodyPr>
          <a:lstStyle/>
          <a:p>
            <a:pPr algn="r" eaLnBrk="1" hangingPunct="1"/>
            <a:r>
              <a:rPr lang="pt-BR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Parte 5</a:t>
            </a:r>
            <a:br>
              <a:rPr lang="pt-BR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pt-BR" sz="4000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Orçamentos, eficiência e custos ignorados</a:t>
            </a:r>
            <a:endParaRPr lang="pt-BR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460432" y="5013176"/>
            <a:ext cx="216024" cy="151216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356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Quem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manda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em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quem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?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MEC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não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manda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nas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suas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universidades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(90%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universidades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federais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não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fazem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pesquisa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Não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manda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nos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Estados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Municípios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Inconstitucional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gerar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gastos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sem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receita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(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Quem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paga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os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7%?)</a:t>
            </a: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Burocracia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paralizante</a:t>
            </a:r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536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4000" dirty="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rPr>
              <a:t>"" (Camões)</a:t>
            </a:r>
          </a:p>
        </p:txBody>
      </p:sp>
      <p:sp>
        <p:nvSpPr>
          <p:cNvPr id="18435" name="Título 5"/>
          <p:cNvSpPr>
            <a:spLocks noGrp="1"/>
          </p:cNvSpPr>
          <p:nvPr>
            <p:ph type="ctrTitle"/>
          </p:nvPr>
        </p:nvSpPr>
        <p:spPr>
          <a:xfrm>
            <a:off x="683568" y="5032920"/>
            <a:ext cx="7772400" cy="1384995"/>
          </a:xfrm>
        </p:spPr>
        <p:txBody>
          <a:bodyPr>
            <a:spAutoFit/>
          </a:bodyPr>
          <a:lstStyle/>
          <a:p>
            <a:pPr algn="r" eaLnBrk="1" hangingPunct="1"/>
            <a: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Parte </a:t>
            </a:r>
            <a:r>
              <a:rPr lang="pt-BR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6</a:t>
            </a:r>
            <a: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/>
            </a:r>
            <a:b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pt-BR" sz="4000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Propostas irrelevantes ou irrealistas</a:t>
            </a:r>
            <a:endParaRPr lang="pt-BR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460432" y="5301208"/>
            <a:ext cx="216024" cy="93610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98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13474"/>
            <a:ext cx="8229600" cy="1143000"/>
          </a:xfrm>
        </p:spPr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Ensino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Básico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472608"/>
          </a:xfrm>
        </p:spPr>
        <p:txBody>
          <a:bodyPr/>
          <a:lstStyle/>
          <a:p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Se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diretor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é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escolhido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pela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comunidade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onde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estão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as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empresas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?</a:t>
            </a:r>
          </a:p>
          <a:p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Escola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integral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sem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aumentar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matérias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essenciais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?</a:t>
            </a:r>
          </a:p>
          <a:p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Computadores</a:t>
            </a:r>
            <a:r>
              <a:rPr lang="en-US" sz="3600" dirty="0">
                <a:latin typeface="Calibri" charset="0"/>
                <a:ea typeface="ＭＳ Ｐゴシック" charset="0"/>
                <a:cs typeface="ＭＳ Ｐゴシック" charset="0"/>
              </a:rPr>
              <a:t>,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banda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larga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portais</a:t>
            </a:r>
            <a:endParaRPr lang="en-US" sz="36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Privado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forma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professores</a:t>
            </a:r>
            <a:r>
              <a:rPr lang="en-US" sz="3600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(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público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até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95%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deserção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)</a:t>
            </a:r>
            <a:endParaRPr lang="en-US" sz="36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Rural: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ônibus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ou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i="1" dirty="0" err="1" smtClean="0">
                <a:latin typeface="Calibri" charset="0"/>
                <a:ea typeface="ＭＳ Ｐゴシック" charset="0"/>
                <a:cs typeface="ＭＳ Ｐゴシック" charset="0"/>
              </a:rPr>
              <a:t>Escuela</a:t>
            </a:r>
            <a:r>
              <a:rPr lang="en-US" sz="3600" i="1" dirty="0" smtClean="0">
                <a:latin typeface="Calibri" charset="0"/>
                <a:ea typeface="ＭＳ Ｐゴシック" charset="0"/>
                <a:cs typeface="ＭＳ Ｐゴシック" charset="0"/>
              </a:rPr>
              <a:t> Nueva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escolas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multiseriadas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?</a:t>
            </a:r>
          </a:p>
          <a:p>
            <a:pPr marL="0" indent="0">
              <a:buNone/>
            </a:pP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536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22877"/>
            <a:ext cx="8229600" cy="1143000"/>
          </a:xfrm>
        </p:spPr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Ensino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Técnico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800" dirty="0" err="1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ecnólogo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616624"/>
          </a:xfrm>
        </p:spPr>
        <p:txBody>
          <a:bodyPr/>
          <a:lstStyle/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Carga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excessiva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alunos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modestos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(1000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horas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a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mais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Duplicar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matrícula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sem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privado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?</a:t>
            </a: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Formação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profissional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sem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falar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mercado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?</a:t>
            </a: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Passarela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Técnico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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Tecnólogo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  <a:sym typeface="Wingdings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Perfil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errado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dos prof.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profissionais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Estágio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quem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oferece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são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empresas</a:t>
            </a:r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536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400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rPr>
              <a:t>"" (Camões)</a:t>
            </a:r>
          </a:p>
        </p:txBody>
      </p:sp>
      <p:sp>
        <p:nvSpPr>
          <p:cNvPr id="16387" name="Título 5"/>
          <p:cNvSpPr>
            <a:spLocks noGrp="1"/>
          </p:cNvSpPr>
          <p:nvPr>
            <p:ph type="ctrTitle"/>
          </p:nvPr>
        </p:nvSpPr>
        <p:spPr>
          <a:xfrm>
            <a:off x="762000" y="4633913"/>
            <a:ext cx="7772400" cy="1322387"/>
          </a:xfrm>
        </p:spPr>
        <p:txBody>
          <a:bodyPr>
            <a:spAutoFit/>
          </a:bodyPr>
          <a:lstStyle/>
          <a:p>
            <a:pPr algn="r" eaLnBrk="1" hangingPunct="1"/>
            <a: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Parte 1</a:t>
            </a:r>
            <a:b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pt-BR" sz="3600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A mecânica de fazer planos</a:t>
            </a:r>
            <a:endParaRPr lang="pt-BR" sz="3600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610600" y="4941168"/>
            <a:ext cx="209872" cy="86409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843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Superior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Privado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sufocado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pelo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mandonismo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burocracia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paralizante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Currículos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obsoletos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longe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mercado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Penalisa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experiência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profissional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Mestres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doutores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privado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?</a:t>
            </a:r>
          </a:p>
          <a:p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895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568952" cy="1143000"/>
          </a:xfrm>
        </p:spPr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Em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cursos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com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muitos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doutores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os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alunos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aprendem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mais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?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1012782965"/>
              </p:ext>
            </p:extLst>
          </p:nvPr>
        </p:nvGraphicFramePr>
        <p:xfrm>
          <a:off x="755576" y="2132856"/>
          <a:ext cx="7723296" cy="4347668"/>
        </p:xfrm>
        <a:graphic>
          <a:graphicData uri="http://schemas.openxmlformats.org/presentationml/2006/ole">
            <p:oleObj spid="_x0000_s1027" name="Document" r:id="rId3" imgW="5549696" imgH="3124085" progId="Word.Document.12">
              <p:embed/>
            </p:oleObj>
          </a:graphicData>
        </a:graphic>
      </p:graphicFrame>
      <p:sp>
        <p:nvSpPr>
          <p:cNvPr id="3" name="Rectangle 2"/>
          <p:cNvSpPr/>
          <p:nvPr/>
        </p:nvSpPr>
        <p:spPr>
          <a:xfrm>
            <a:off x="755576" y="4869160"/>
            <a:ext cx="7704856" cy="432048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 w="57150" cmpd="sng"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996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ítulo 3"/>
          <p:cNvSpPr>
            <a:spLocks noGrp="1"/>
          </p:cNvSpPr>
          <p:nvPr>
            <p:ph type="title"/>
          </p:nvPr>
        </p:nvSpPr>
        <p:spPr>
          <a:xfrm>
            <a:off x="228600" y="4800600"/>
            <a:ext cx="8715375" cy="1462088"/>
          </a:xfrm>
        </p:spPr>
        <p:txBody>
          <a:bodyPr/>
          <a:lstStyle/>
          <a:p>
            <a:pPr eaLnBrk="1" hangingPunct="1"/>
            <a:r>
              <a:rPr lang="pt-BR" sz="4000">
                <a:latin typeface="Calibri" charset="0"/>
                <a:ea typeface="ＭＳ Ｐゴシック" charset="0"/>
                <a:cs typeface="ＭＳ Ｐゴシック" charset="0"/>
              </a:rPr>
              <a:t>claudiodemouracastro@positivo.com.br</a:t>
            </a:r>
            <a:br>
              <a:rPr lang="pt-BR" sz="4000"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pt-BR" sz="4000">
                <a:latin typeface="Calibri" charset="0"/>
                <a:ea typeface="ＭＳ Ｐゴシック" charset="0"/>
                <a:cs typeface="ＭＳ Ｐゴシック" charset="0"/>
              </a:rPr>
              <a:t>www.cmcastro.com.br</a:t>
            </a:r>
          </a:p>
        </p:txBody>
      </p:sp>
      <p:pic>
        <p:nvPicPr>
          <p:cNvPr id="20483" name="Picture 2" descr="sol14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663" y="1066800"/>
            <a:ext cx="6637337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Voltemos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a Rousseau</a:t>
            </a:r>
            <a:r>
              <a:rPr lang="en-US" sz="4800" dirty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: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53136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44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Volonté</a:t>
            </a:r>
            <a:r>
              <a:rPr lang="en-US" sz="44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4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Tous</a:t>
            </a:r>
            <a:r>
              <a:rPr lang="en-US" sz="44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Somatório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que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cada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um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quer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advocacia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causa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própria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r>
              <a:rPr lang="en-US" sz="44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44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Volonté</a:t>
            </a:r>
            <a:r>
              <a:rPr lang="en-US" sz="44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Génerale</a:t>
            </a:r>
            <a:r>
              <a:rPr lang="en-US" sz="44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Denominador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comum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interesse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coletivo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. 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que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é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bom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todos</a:t>
            </a:r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044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18728"/>
            <a:ext cx="8229600" cy="1143000"/>
          </a:xfrm>
        </p:spPr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Duas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receitas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planos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328592"/>
          </a:xfrm>
        </p:spPr>
        <p:txBody>
          <a:bodyPr/>
          <a:lstStyle/>
          <a:p>
            <a:pPr marL="0" indent="0">
              <a:buNone/>
            </a:pPr>
            <a:r>
              <a:rPr lang="en-US" sz="4400" dirty="0" smtClean="0">
                <a:solidFill>
                  <a:schemeClr val="accent6"/>
                </a:solidFill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4400" dirty="0" err="1" smtClean="0">
                <a:solidFill>
                  <a:schemeClr val="accent6"/>
                </a:solidFill>
                <a:latin typeface="Calibri" charset="0"/>
                <a:ea typeface="ＭＳ Ｐゴシック" charset="0"/>
                <a:cs typeface="ＭＳ Ｐゴシック" charset="0"/>
              </a:rPr>
              <a:t>Volonté</a:t>
            </a:r>
            <a:r>
              <a:rPr lang="en-US" sz="4400" dirty="0" smtClean="0">
                <a:solidFill>
                  <a:schemeClr val="accent6"/>
                </a:solidFill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400" dirty="0" err="1" smtClean="0">
                <a:solidFill>
                  <a:schemeClr val="accent6"/>
                </a:solidFill>
                <a:latin typeface="Calibri" charset="0"/>
                <a:ea typeface="ＭＳ Ｐゴシック" charset="0"/>
                <a:cs typeface="ＭＳ Ｐゴシック" charset="0"/>
              </a:rPr>
              <a:t>Tous</a:t>
            </a:r>
            <a:r>
              <a:rPr lang="en-US" sz="4400" dirty="0" smtClean="0">
                <a:solidFill>
                  <a:schemeClr val="accent6"/>
                </a:solidFill>
                <a:latin typeface="Calibri" charset="0"/>
                <a:ea typeface="ＭＳ Ｐゴシック" charset="0"/>
                <a:cs typeface="ＭＳ Ｐゴシック" charset="0"/>
              </a:rPr>
              <a:t>”</a:t>
            </a:r>
          </a:p>
          <a:p>
            <a:pPr marL="0" indent="0">
              <a:buNone/>
            </a:pP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Consulta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a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grupos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interesse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 </a:t>
            </a:r>
          </a:p>
          <a:p>
            <a:pPr marL="0" indent="0">
              <a:buNone/>
            </a:pP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Plano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caótico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inviável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mais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 $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que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  <a:sym typeface="Wingdings"/>
              </a:rPr>
              <a:t> PIB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44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Volonté</a:t>
            </a:r>
            <a:r>
              <a:rPr lang="en-US" sz="44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4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Génerale</a:t>
            </a:r>
            <a:endParaRPr lang="en-US" sz="4400" dirty="0" smtClean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Faz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quem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sabe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Depois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consultas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buscando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equilíbrio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correções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5095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Em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países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sérios</a:t>
            </a:r>
            <a:r>
              <a:rPr lang="en-US" sz="4800" dirty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: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Planos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feitos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pelos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melhores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no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assunto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refletindo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sobre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cenários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futuros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interesse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nacional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Depois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consultas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amplas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legitimar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ajustar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Discute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o “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como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”,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orçamento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implementação</a:t>
            </a:r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044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Bons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exemplos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brasileiros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?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Propostas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Transformadoras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”: doze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pessoas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cinco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prioridades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dez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páginas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cada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(80% a 90%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coincidência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TPE: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Cinco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metas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+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Metas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quantitativas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do IDEB 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800" dirty="0" err="1">
                <a:latin typeface="Calibri" charset="0"/>
                <a:ea typeface="ＭＳ Ｐゴシック" charset="0"/>
                <a:cs typeface="ＭＳ Ｐゴシック" charset="0"/>
              </a:rPr>
              <a:t>incorporadas</a:t>
            </a:r>
            <a:r>
              <a:rPr lang="en-US" sz="2800" dirty="0">
                <a:latin typeface="Calibri" charset="0"/>
                <a:ea typeface="ＭＳ Ｐゴシック" charset="0"/>
                <a:cs typeface="ＭＳ Ｐゴシック" charset="0"/>
              </a:rPr>
              <a:t> no PNE)</a:t>
            </a:r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044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936104"/>
          </a:xfrm>
        </p:spPr>
        <p:txBody>
          <a:bodyPr/>
          <a:lstStyle/>
          <a:p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PNE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83264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Construído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por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grupos</a:t>
            </a:r>
            <a:r>
              <a:rPr lang="en-US" sz="40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interesse</a:t>
            </a:r>
            <a:endParaRPr lang="en-US" sz="4000" dirty="0" smtClean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r>
              <a:rPr lang="en-US" sz="4000" dirty="0" err="1" smtClean="0">
                <a:solidFill>
                  <a:schemeClr val="accent6"/>
                </a:solidFill>
                <a:latin typeface="Calibri" charset="0"/>
                <a:ea typeface="ＭＳ Ｐゴシック" charset="0"/>
                <a:cs typeface="ＭＳ Ｐゴシック" charset="0"/>
              </a:rPr>
              <a:t>Inviável</a:t>
            </a:r>
            <a:r>
              <a:rPr lang="en-US" sz="4000" dirty="0" smtClean="0">
                <a:solidFill>
                  <a:schemeClr val="accent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(2 </a:t>
            </a:r>
            <a:r>
              <a:rPr lang="en-US" sz="3600" dirty="0">
                <a:latin typeface="Calibri" charset="0"/>
                <a:ea typeface="ＭＳ Ｐゴシック" charset="0"/>
                <a:cs typeface="ＭＳ Ｐゴシック" charset="0"/>
              </a:rPr>
              <a:t>mil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propostas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excesso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600" dirty="0">
                <a:latin typeface="Calibri" charset="0"/>
                <a:ea typeface="ＭＳ Ｐゴシック" charset="0"/>
                <a:cs typeface="ＭＳ Ｐゴシック" charset="0"/>
              </a:rPr>
              <a:t>de </a:t>
            </a:r>
            <a:r>
              <a:rPr lang="en-US" sz="3600" dirty="0" err="1">
                <a:latin typeface="Calibri" charset="0"/>
                <a:ea typeface="ＭＳ Ｐゴシック" charset="0"/>
                <a:cs typeface="ＭＳ Ｐゴシック" charset="0"/>
              </a:rPr>
              <a:t>ambição</a:t>
            </a:r>
            <a:r>
              <a:rPr lang="en-US" sz="3600" dirty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3600" dirty="0" err="1" smtClean="0">
                <a:latin typeface="Calibri" charset="0"/>
                <a:ea typeface="ＭＳ Ｐゴシック" charset="0"/>
                <a:cs typeface="ＭＳ Ｐゴシック" charset="0"/>
              </a:rPr>
              <a:t>incompatibilidades</a:t>
            </a:r>
            <a:r>
              <a:rPr lang="en-US" sz="3600" dirty="0" smtClean="0">
                <a:latin typeface="Calibri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1600" dirty="0" smtClean="0">
                <a:latin typeface="Calibri" charset="0"/>
                <a:ea typeface="ＭＳ Ｐゴシック" charset="0"/>
                <a:cs typeface="ＭＳ Ｐゴシック" charset="0"/>
              </a:rPr>
              <a:t>FH, </a:t>
            </a:r>
            <a:r>
              <a:rPr lang="en-US" sz="1600" dirty="0" err="1" smtClean="0">
                <a:latin typeface="Calibri" charset="0"/>
                <a:ea typeface="ＭＳ Ｐゴシック" charset="0"/>
                <a:cs typeface="ＭＳ Ｐゴシック" charset="0"/>
              </a:rPr>
              <a:t>vaia</a:t>
            </a:r>
            <a:endParaRPr lang="en-US" sz="16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Nem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todos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foram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representados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(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ausentes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pais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empresas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que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pagam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impostos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)</a:t>
            </a:r>
            <a:endParaRPr lang="en-US" sz="36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>
              <a:buNone/>
            </a:pP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Reflete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ativismo</a:t>
            </a:r>
            <a:r>
              <a:rPr lang="en-US" sz="40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dos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grupos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presentes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campeonato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decibeis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(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sindicatos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)</a:t>
            </a:r>
          </a:p>
          <a:p>
            <a:pPr marL="0" indent="0">
              <a:buNone/>
            </a:pP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Não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mobilizou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as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pessoas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que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sabem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e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são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respeitadas</a:t>
            </a:r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err="1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Resultados</a:t>
            </a:r>
            <a:r>
              <a:rPr lang="en-US" sz="4800" dirty="0" smtClean="0">
                <a:solidFill>
                  <a:srgbClr val="F79646"/>
                </a:solidFill>
                <a:latin typeface="Calibri" charset="0"/>
                <a:ea typeface="ＭＳ Ｐゴシック" charset="0"/>
                <a:cs typeface="ＭＳ Ｐゴシック" charset="0"/>
              </a:rPr>
              <a:t>:</a:t>
            </a:r>
            <a:endParaRPr lang="en-US" sz="4800" dirty="0">
              <a:solidFill>
                <a:srgbClr val="F79646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Esforços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heróicos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das </a:t>
            </a:r>
            <a:r>
              <a:rPr lang="en-US" sz="4000" dirty="0" err="1">
                <a:latin typeface="Calibri" charset="0"/>
                <a:ea typeface="ＭＳ Ｐゴシック" charset="0"/>
                <a:cs typeface="ＭＳ Ｐゴシック" charset="0"/>
              </a:rPr>
              <a:t>equipes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 do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legislativo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. Mas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não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dá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para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jogar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fora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as 2 </a:t>
            </a:r>
            <a:r>
              <a:rPr lang="en-US" sz="4000" dirty="0">
                <a:latin typeface="Calibri" charset="0"/>
                <a:ea typeface="ＭＳ Ｐゴシック" charset="0"/>
                <a:cs typeface="ＭＳ Ｐゴシック" charset="0"/>
              </a:rPr>
              <a:t>mil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metas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Ideias boas,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perdidas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em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uma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salada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de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irrelevâncias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 e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equívocos</a:t>
            </a:r>
            <a:endParaRPr lang="en-US" sz="4000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Ensino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Médio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: um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artigo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4000" dirty="0" err="1" smtClean="0">
                <a:latin typeface="Calibri" charset="0"/>
                <a:ea typeface="ＭＳ Ｐゴシック" charset="0"/>
                <a:cs typeface="ＭＳ Ｐゴシック" charset="0"/>
              </a:rPr>
              <a:t>só</a:t>
            </a:r>
            <a:r>
              <a:rPr lang="en-US" sz="4000" dirty="0" smtClean="0">
                <a:latin typeface="Calibri" charset="0"/>
                <a:ea typeface="ＭＳ Ｐゴシック" charset="0"/>
                <a:cs typeface="ＭＳ Ｐゴシック" charset="0"/>
              </a:rPr>
              <a:t>!</a:t>
            </a:r>
            <a:endParaRPr lang="en-US" sz="4000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044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pt-BR" sz="4000">
                <a:solidFill>
                  <a:srgbClr val="FFFFFF"/>
                </a:solidFill>
                <a:ea typeface="ＭＳ Ｐゴシック" pitchFamily="-106" charset="-128"/>
                <a:cs typeface="ＭＳ Ｐゴシック" pitchFamily="-106" charset="-128"/>
              </a:rPr>
              <a:t>"" (Camões)</a:t>
            </a:r>
          </a:p>
        </p:txBody>
      </p:sp>
      <p:sp>
        <p:nvSpPr>
          <p:cNvPr id="16387" name="Título 5"/>
          <p:cNvSpPr>
            <a:spLocks noGrp="1"/>
          </p:cNvSpPr>
          <p:nvPr>
            <p:ph type="ctrTitle"/>
          </p:nvPr>
        </p:nvSpPr>
        <p:spPr>
          <a:xfrm>
            <a:off x="762000" y="4633913"/>
            <a:ext cx="7772400" cy="1322387"/>
          </a:xfrm>
        </p:spPr>
        <p:txBody>
          <a:bodyPr>
            <a:spAutoFit/>
          </a:bodyPr>
          <a:lstStyle/>
          <a:p>
            <a:pPr algn="r" eaLnBrk="1" hangingPunct="1"/>
            <a: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Parte </a:t>
            </a:r>
            <a:r>
              <a:rPr lang="pt-BR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2</a:t>
            </a:r>
            <a: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/>
            </a:r>
            <a:br>
              <a:rPr lang="pt-BR" b="1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pt-BR" sz="3600" b="1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Quando tudo é prioritário....</a:t>
            </a:r>
            <a:endParaRPr lang="pt-BR" sz="3600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610600" y="4941168"/>
            <a:ext cx="209872" cy="86409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FFFFFF"/>
              </a:solidFill>
              <a:ea typeface="ＭＳ Ｐゴシック" pitchFamily="-106" charset="-128"/>
              <a:cs typeface="ＭＳ Ｐゴシック" pitchFamily="-106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preto CMC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preto CMC.pot</Template>
  <TotalTime>5202</TotalTime>
  <Words>623</Words>
  <Application>Microsoft Office PowerPoint</Application>
  <PresentationFormat>Apresentação na tela (4:3)</PresentationFormat>
  <Paragraphs>93</Paragraphs>
  <Slides>22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4" baseType="lpstr">
      <vt:lpstr>Template preto CMC</vt:lpstr>
      <vt:lpstr>Document</vt:lpstr>
      <vt:lpstr>PNE:  Equivocado e Inócuo   Claudio de Moura Castro</vt:lpstr>
      <vt:lpstr>Parte 1 A mecânica de fazer planos</vt:lpstr>
      <vt:lpstr>Voltemos a Rousseau:</vt:lpstr>
      <vt:lpstr>Duas receitas de planos</vt:lpstr>
      <vt:lpstr>Em países sérios:</vt:lpstr>
      <vt:lpstr>Bons exemplos brasileiros?</vt:lpstr>
      <vt:lpstr>PNE</vt:lpstr>
      <vt:lpstr>Resultados:</vt:lpstr>
      <vt:lpstr>Parte 2 Quando tudo é prioritário....</vt:lpstr>
      <vt:lpstr>Não destaca prioridades</vt:lpstr>
      <vt:lpstr>Parte 3 Onde está o destaque  para as grandes crises?</vt:lpstr>
      <vt:lpstr>Onde enguiçamos:</vt:lpstr>
      <vt:lpstr>Parte 4 Confuso no “como” implementar</vt:lpstr>
      <vt:lpstr>Implementação impossível</vt:lpstr>
      <vt:lpstr>Parte 5 Orçamentos, eficiência e custos ignorados</vt:lpstr>
      <vt:lpstr>Quem manda em quem?</vt:lpstr>
      <vt:lpstr>Parte 6 Propostas irrelevantes ou irrealistas</vt:lpstr>
      <vt:lpstr>Ensino Básico</vt:lpstr>
      <vt:lpstr>Ensino Técnico e Tecnólogo</vt:lpstr>
      <vt:lpstr>Superior</vt:lpstr>
      <vt:lpstr>Em cursos com muitos doutores, os alunos aprendem mais?</vt:lpstr>
      <vt:lpstr>claudiodemouracastro@positivo.com.br www.cmcastro.com.br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Tecnólogo:  Solução ou empulhação?</dc:title>
  <dc:creator>CMC</dc:creator>
  <cp:lastModifiedBy>angomes</cp:lastModifiedBy>
  <cp:revision>200</cp:revision>
  <dcterms:created xsi:type="dcterms:W3CDTF">2010-10-11T00:01:11Z</dcterms:created>
  <dcterms:modified xsi:type="dcterms:W3CDTF">2013-10-22T11:46:38Z</dcterms:modified>
</cp:coreProperties>
</file>