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7" r:id="rId4"/>
    <p:sldId id="258" r:id="rId5"/>
    <p:sldId id="259" r:id="rId6"/>
    <p:sldId id="266" r:id="rId7"/>
    <p:sldId id="260" r:id="rId8"/>
    <p:sldId id="261" r:id="rId9"/>
    <p:sldId id="262" r:id="rId10"/>
    <p:sldId id="263" r:id="rId11"/>
  </p:sldIdLst>
  <p:sldSz cx="12192000" cy="6858000"/>
  <p:notesSz cx="6858000" cy="9144000"/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38F44"/>
    <a:srgbClr val="227E8F"/>
    <a:srgbClr val="E02A1D"/>
    <a:srgbClr val="DEAC5C"/>
    <a:srgbClr val="8F951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 showGuides="1">
      <p:cViewPr varScale="1">
        <p:scale>
          <a:sx n="92" d="100"/>
          <a:sy n="92" d="100"/>
        </p:scale>
        <p:origin x="90" y="9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BR" smtClean="0"/>
              <a:t>Clique para editar o título mestre</a:t>
            </a:r>
            <a:endParaRPr lang="pt-BR"/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BR" smtClean="0"/>
              <a:t>Clique para editar o estilo do subtítulo mestre</a:t>
            </a:r>
            <a:endParaRPr lang="pt-BR"/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20E7F-9EC0-49C1-9F79-E3D7147E256A}" type="datetimeFigureOut">
              <a:rPr lang="pt-BR" smtClean="0"/>
              <a:t>14/05/2018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88E08-F4C2-414E-8AE9-C8F09D614F1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374892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sp>
        <p:nvSpPr>
          <p:cNvPr id="3" name="Espaço Reservado para Conteú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 smtClean="0"/>
              <a:t>Clique para editar 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pt-BR"/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20E7F-9EC0-49C1-9F79-E3D7147E256A}" type="datetimeFigureOut">
              <a:rPr lang="pt-BR" smtClean="0"/>
              <a:t>14/05/2018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88E08-F4C2-414E-8AE9-C8F09D614F1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893803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BR" smtClean="0"/>
              <a:t>Clique para editar o título mestre</a:t>
            </a:r>
            <a:endParaRPr lang="pt-BR"/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 smtClean="0"/>
              <a:t>Clique para editar o texto mestre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20E7F-9EC0-49C1-9F79-E3D7147E256A}" type="datetimeFigureOut">
              <a:rPr lang="pt-BR" smtClean="0"/>
              <a:t>14/05/2018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88E08-F4C2-414E-8AE9-C8F09D614F1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715858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sp>
        <p:nvSpPr>
          <p:cNvPr id="3" name="Espaço Reservado para Conteúdo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BR" smtClean="0"/>
              <a:t>Clique para editar 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pt-BR"/>
          </a:p>
        </p:txBody>
      </p:sp>
      <p:sp>
        <p:nvSpPr>
          <p:cNvPr id="4" name="Espaço Reservado para Conteúdo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BR" smtClean="0"/>
              <a:t>Clique para editar 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pt-BR"/>
          </a:p>
        </p:txBody>
      </p:sp>
      <p:sp>
        <p:nvSpPr>
          <p:cNvPr id="5" name="Espaço Reservado par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20E7F-9EC0-49C1-9F79-E3D7147E256A}" type="datetimeFigureOut">
              <a:rPr lang="pt-BR" smtClean="0"/>
              <a:t>14/05/2018</a:t>
            </a:fld>
            <a:endParaRPr lang="pt-BR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88E08-F4C2-414E-8AE9-C8F09D614F1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1970403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 smtClean="0"/>
              <a:t>Clique para editar o texto mestre</a:t>
            </a:r>
          </a:p>
        </p:txBody>
      </p:sp>
      <p:sp>
        <p:nvSpPr>
          <p:cNvPr id="4" name="Espaço Reservado para Conteúdo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BR" smtClean="0"/>
              <a:t>Clique para editar 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pt-BR"/>
          </a:p>
        </p:txBody>
      </p:sp>
      <p:sp>
        <p:nvSpPr>
          <p:cNvPr id="5" name="Espaço Reservado para Texto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 smtClean="0"/>
              <a:t>Clique para editar o texto mestre</a:t>
            </a:r>
          </a:p>
        </p:txBody>
      </p:sp>
      <p:sp>
        <p:nvSpPr>
          <p:cNvPr id="6" name="Espaço Reservado para Conteúdo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BR" smtClean="0"/>
              <a:t>Clique para editar 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pt-BR"/>
          </a:p>
        </p:txBody>
      </p:sp>
      <p:sp>
        <p:nvSpPr>
          <p:cNvPr id="7" name="Espaço Reservado para Dat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20E7F-9EC0-49C1-9F79-E3D7147E256A}" type="datetimeFigureOut">
              <a:rPr lang="pt-BR" smtClean="0"/>
              <a:t>14/05/2018</a:t>
            </a:fld>
            <a:endParaRPr lang="pt-BR"/>
          </a:p>
        </p:txBody>
      </p:sp>
      <p:sp>
        <p:nvSpPr>
          <p:cNvPr id="8" name="Espaço Reservado para Rodapé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Espaço Reservado para Número de Slid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88E08-F4C2-414E-8AE9-C8F09D614F1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1254352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20E7F-9EC0-49C1-9F79-E3D7147E256A}" type="datetimeFigureOut">
              <a:rPr lang="pt-BR" smtClean="0"/>
              <a:t>14/05/2018</a:t>
            </a:fld>
            <a:endParaRPr lang="pt-BR"/>
          </a:p>
        </p:txBody>
      </p:sp>
      <p:sp>
        <p:nvSpPr>
          <p:cNvPr id="4" name="Espaço Reservado para Rodapé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88E08-F4C2-414E-8AE9-C8F09D614F1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8227070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20E7F-9EC0-49C1-9F79-E3D7147E256A}" type="datetimeFigureOut">
              <a:rPr lang="pt-BR" smtClean="0"/>
              <a:t>14/05/2018</a:t>
            </a:fld>
            <a:endParaRPr lang="pt-BR"/>
          </a:p>
        </p:txBody>
      </p:sp>
      <p:sp>
        <p:nvSpPr>
          <p:cNvPr id="3" name="Espaço Reservado para Rodapé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88E08-F4C2-414E-8AE9-C8F09D614F1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295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 smtClean="0"/>
              <a:t>Clique para editar o título mestre</a:t>
            </a:r>
            <a:endParaRPr lang="pt-BR"/>
          </a:p>
        </p:txBody>
      </p:sp>
      <p:sp>
        <p:nvSpPr>
          <p:cNvPr id="3" name="Espaço Reservado para Conteúdo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 smtClean="0"/>
              <a:t>Clique para editar 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pt-BR"/>
          </a:p>
        </p:txBody>
      </p:sp>
      <p:sp>
        <p:nvSpPr>
          <p:cNvPr id="4" name="Espaço Reservado para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 smtClean="0"/>
              <a:t>Clique para editar o texto mestre</a:t>
            </a:r>
          </a:p>
        </p:txBody>
      </p:sp>
      <p:sp>
        <p:nvSpPr>
          <p:cNvPr id="5" name="Espaço Reservado par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20E7F-9EC0-49C1-9F79-E3D7147E256A}" type="datetimeFigureOut">
              <a:rPr lang="pt-BR" smtClean="0"/>
              <a:t>14/05/2018</a:t>
            </a:fld>
            <a:endParaRPr lang="pt-BR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88E08-F4C2-414E-8AE9-C8F09D614F1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191304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 smtClean="0"/>
              <a:t>Clique para editar o título mestre</a:t>
            </a:r>
            <a:endParaRPr lang="pt-BR"/>
          </a:p>
        </p:txBody>
      </p:sp>
      <p:sp>
        <p:nvSpPr>
          <p:cNvPr id="3" name="Espaço Reservado para Imagem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BR"/>
          </a:p>
        </p:txBody>
      </p:sp>
      <p:sp>
        <p:nvSpPr>
          <p:cNvPr id="4" name="Espaço Reservado para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 smtClean="0"/>
              <a:t>Clique para editar o texto mestre</a:t>
            </a:r>
          </a:p>
        </p:txBody>
      </p:sp>
      <p:sp>
        <p:nvSpPr>
          <p:cNvPr id="5" name="Espaço Reservado par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20E7F-9EC0-49C1-9F79-E3D7147E256A}" type="datetimeFigureOut">
              <a:rPr lang="pt-BR" smtClean="0"/>
              <a:t>14/05/2018</a:t>
            </a:fld>
            <a:endParaRPr lang="pt-BR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88E08-F4C2-414E-8AE9-C8F09D614F1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2042128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sp>
        <p:nvSpPr>
          <p:cNvPr id="3" name="Espaço Reservado para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 smtClean="0"/>
              <a:t>Clique para editar 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pt-BR"/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20E7F-9EC0-49C1-9F79-E3D7147E256A}" type="datetimeFigureOut">
              <a:rPr lang="pt-BR" smtClean="0"/>
              <a:t>14/05/2018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88E08-F4C2-414E-8AE9-C8F09D614F1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966986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e texto vertica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sp>
        <p:nvSpPr>
          <p:cNvPr id="3" name="Espaço Reservado para Texto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BR" smtClean="0"/>
              <a:t>Clique para editar 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pt-BR"/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20E7F-9EC0-49C1-9F79-E3D7147E256A}" type="datetimeFigureOut">
              <a:rPr lang="pt-BR" smtClean="0"/>
              <a:t>14/05/2018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88E08-F4C2-414E-8AE9-C8F09D614F1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2126171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 smtClean="0"/>
              <a:t>Clique para editar 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pt-BR"/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20E7F-9EC0-49C1-9F79-E3D7147E256A}" type="datetimeFigureOut">
              <a:rPr lang="pt-BR" smtClean="0"/>
              <a:t>14/05/2018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988E08-F4C2-414E-8AE9-C8F09D614F1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696052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7325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8229" y="-1995144"/>
            <a:ext cx="5863771" cy="8853144"/>
          </a:xfrm>
          <a:prstGeom prst="rect">
            <a:avLst/>
          </a:prstGeom>
        </p:spPr>
      </p:pic>
      <p:sp>
        <p:nvSpPr>
          <p:cNvPr id="6" name="CaixaDeTexto 5"/>
          <p:cNvSpPr txBox="1"/>
          <p:nvPr/>
        </p:nvSpPr>
        <p:spPr>
          <a:xfrm>
            <a:off x="1059542" y="378304"/>
            <a:ext cx="503645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800" b="1" dirty="0" smtClean="0">
                <a:solidFill>
                  <a:srgbClr val="8F9512"/>
                </a:solidFill>
              </a:rPr>
              <a:t>Museu da Gente Sergipana</a:t>
            </a:r>
          </a:p>
        </p:txBody>
      </p:sp>
      <p:pic>
        <p:nvPicPr>
          <p:cNvPr id="11" name="Imagem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Retângulo 11"/>
          <p:cNvSpPr/>
          <p:nvPr/>
        </p:nvSpPr>
        <p:spPr>
          <a:xfrm>
            <a:off x="1059542" y="2138140"/>
            <a:ext cx="5036458" cy="37379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pt-BR" sz="20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Inaugurado em 26 de novembro de 2011, o Museu da Gente Sergipana tem perfil etnográfico com um acervo que proporciona experiências sensoriais e interatividade com manifestações culturais, paisagens naturais, história, culinária, costumes e tipos humanos através de recursos de alta tecnologia e de uma abordagem contemporânea e multidisciplinar.</a:t>
            </a:r>
            <a:endParaRPr lang="pt-BR" sz="200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252455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Video Arquitetura Museu da Gente Sergipana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6200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4"/>
          <p:cNvSpPr txBox="1"/>
          <p:nvPr/>
        </p:nvSpPr>
        <p:spPr>
          <a:xfrm>
            <a:off x="1059541" y="362851"/>
            <a:ext cx="503645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800" b="1" dirty="0">
                <a:solidFill>
                  <a:srgbClr val="E02A1D"/>
                </a:solidFill>
              </a:rPr>
              <a:t>Primeiro museu interativo do </a:t>
            </a:r>
            <a:endParaRPr lang="pt-BR" sz="4800" b="1" dirty="0" smtClean="0">
              <a:solidFill>
                <a:srgbClr val="E02A1D"/>
              </a:solidFill>
            </a:endParaRPr>
          </a:p>
          <a:p>
            <a:r>
              <a:rPr lang="pt-BR" sz="4800" b="1" dirty="0" smtClean="0">
                <a:solidFill>
                  <a:srgbClr val="E02A1D"/>
                </a:solidFill>
              </a:rPr>
              <a:t>norte </a:t>
            </a:r>
            <a:r>
              <a:rPr lang="pt-BR" sz="4800" b="1" dirty="0">
                <a:solidFill>
                  <a:srgbClr val="E02A1D"/>
                </a:solidFill>
              </a:rPr>
              <a:t>e </a:t>
            </a:r>
            <a:r>
              <a:rPr lang="pt-BR" sz="4800" b="1" dirty="0" smtClean="0">
                <a:solidFill>
                  <a:srgbClr val="E02A1D"/>
                </a:solidFill>
              </a:rPr>
              <a:t>nordeste</a:t>
            </a:r>
            <a:endParaRPr lang="pt-BR" sz="4800" b="1" dirty="0">
              <a:solidFill>
                <a:srgbClr val="E02A1D"/>
              </a:solidFill>
            </a:endParaRPr>
          </a:p>
        </p:txBody>
      </p:sp>
      <p:pic>
        <p:nvPicPr>
          <p:cNvPr id="7" name="Imagem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01" t="-417" r="6448" b="417"/>
          <a:stretch/>
        </p:blipFill>
        <p:spPr>
          <a:xfrm>
            <a:off x="6096000" y="-50800"/>
            <a:ext cx="2061029" cy="3479800"/>
          </a:xfrm>
          <a:prstGeom prst="rect">
            <a:avLst/>
          </a:prstGeom>
        </p:spPr>
      </p:pic>
      <p:pic>
        <p:nvPicPr>
          <p:cNvPr id="8" name="Imagem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97" r="1"/>
          <a:stretch/>
        </p:blipFill>
        <p:spPr>
          <a:xfrm>
            <a:off x="2103815" y="3429000"/>
            <a:ext cx="1618012" cy="3479800"/>
          </a:xfrm>
          <a:prstGeom prst="rect">
            <a:avLst/>
          </a:prstGeom>
        </p:spPr>
      </p:pic>
      <p:pic>
        <p:nvPicPr>
          <p:cNvPr id="9" name="Imagem 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04" t="20124" r="25603" b="27915"/>
          <a:stretch/>
        </p:blipFill>
        <p:spPr>
          <a:xfrm>
            <a:off x="-38101" y="3416300"/>
            <a:ext cx="2006601" cy="3467100"/>
          </a:xfrm>
          <a:prstGeom prst="rect">
            <a:avLst/>
          </a:prstGeom>
        </p:spPr>
      </p:pic>
      <p:pic>
        <p:nvPicPr>
          <p:cNvPr id="10" name="Imagem 9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87" r="491"/>
          <a:stretch/>
        </p:blipFill>
        <p:spPr>
          <a:xfrm>
            <a:off x="8316685" y="-50800"/>
            <a:ext cx="3875315" cy="3479800"/>
          </a:xfrm>
          <a:prstGeom prst="rect">
            <a:avLst/>
          </a:prstGeom>
        </p:spPr>
      </p:pic>
      <p:pic>
        <p:nvPicPr>
          <p:cNvPr id="11" name="Imagem 10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56" r="39123"/>
          <a:stretch/>
        </p:blipFill>
        <p:spPr>
          <a:xfrm>
            <a:off x="3848100" y="3429000"/>
            <a:ext cx="2247900" cy="3429000"/>
          </a:xfrm>
          <a:prstGeom prst="rect">
            <a:avLst/>
          </a:prstGeom>
        </p:spPr>
      </p:pic>
      <p:pic>
        <p:nvPicPr>
          <p:cNvPr id="13" name="Imagem 12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50"/>
          <a:stretch/>
        </p:blipFill>
        <p:spPr>
          <a:xfrm>
            <a:off x="6222273" y="3562350"/>
            <a:ext cx="5969727" cy="3295649"/>
          </a:xfrm>
          <a:prstGeom prst="rect">
            <a:avLst/>
          </a:prstGeom>
        </p:spPr>
      </p:pic>
      <p:pic>
        <p:nvPicPr>
          <p:cNvPr id="14" name="Imagem 13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273" y="3207658"/>
            <a:ext cx="12192000" cy="6858000"/>
          </a:xfrm>
          <a:prstGeom prst="rect">
            <a:avLst/>
          </a:prstGeom>
        </p:spPr>
      </p:pic>
      <p:pic>
        <p:nvPicPr>
          <p:cNvPr id="12" name="Imagem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325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/>
          <p:cNvSpPr txBox="1"/>
          <p:nvPr/>
        </p:nvSpPr>
        <p:spPr>
          <a:xfrm>
            <a:off x="1059541" y="333823"/>
            <a:ext cx="503645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b="1" dirty="0" smtClean="0">
                <a:solidFill>
                  <a:srgbClr val="F38F44"/>
                </a:solidFill>
              </a:rPr>
              <a:t>Preservação e fortalecimento </a:t>
            </a:r>
          </a:p>
          <a:p>
            <a:r>
              <a:rPr lang="pt-BR" sz="2800" b="1" dirty="0" smtClean="0">
                <a:solidFill>
                  <a:srgbClr val="F38F44"/>
                </a:solidFill>
              </a:rPr>
              <a:t>do patrimônio cultural popular</a:t>
            </a:r>
            <a:endParaRPr lang="pt-BR" sz="2800" b="1" dirty="0">
              <a:solidFill>
                <a:srgbClr val="F38F44"/>
              </a:solidFill>
            </a:endParaRPr>
          </a:p>
        </p:txBody>
      </p:sp>
      <p:pic>
        <p:nvPicPr>
          <p:cNvPr id="6" name="Imagem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158270" y="832464"/>
            <a:ext cx="6895691" cy="5171768"/>
          </a:xfrm>
          <a:prstGeom prst="rect">
            <a:avLst/>
          </a:prstGeom>
        </p:spPr>
      </p:pic>
      <p:pic>
        <p:nvPicPr>
          <p:cNvPr id="7" name="Imagem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46"/>
          <a:stretch/>
        </p:blipFill>
        <p:spPr>
          <a:xfrm>
            <a:off x="0" y="3724787"/>
            <a:ext cx="3512267" cy="3141407"/>
          </a:xfrm>
          <a:prstGeom prst="rect">
            <a:avLst/>
          </a:prstGeom>
        </p:spPr>
      </p:pic>
      <p:pic>
        <p:nvPicPr>
          <p:cNvPr id="8" name="Imagem 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53"/>
          <a:stretch/>
        </p:blipFill>
        <p:spPr>
          <a:xfrm>
            <a:off x="3688273" y="3716593"/>
            <a:ext cx="3155952" cy="3141407"/>
          </a:xfrm>
          <a:prstGeom prst="rect">
            <a:avLst/>
          </a:prstGeom>
        </p:spPr>
      </p:pic>
      <p:pic>
        <p:nvPicPr>
          <p:cNvPr id="5" name="Imagem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Retângulo 8"/>
          <p:cNvSpPr/>
          <p:nvPr/>
        </p:nvSpPr>
        <p:spPr>
          <a:xfrm>
            <a:off x="1059542" y="1394465"/>
            <a:ext cx="503645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pt-BR" sz="24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Fortalecimento da identidade </a:t>
            </a:r>
          </a:p>
          <a:p>
            <a:pPr>
              <a:lnSpc>
                <a:spcPct val="150000"/>
              </a:lnSpc>
            </a:pPr>
            <a:r>
              <a:rPr lang="pt-BR" sz="24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cultural, educação patrimonial e a </a:t>
            </a:r>
          </a:p>
          <a:p>
            <a:pPr>
              <a:lnSpc>
                <a:spcPct val="150000"/>
              </a:lnSpc>
            </a:pPr>
            <a:r>
              <a:rPr lang="pt-BR" sz="24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preservação da memória.</a:t>
            </a:r>
            <a:endParaRPr lang="pt-BR" sz="240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238910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/>
          <p:cNvSpPr txBox="1"/>
          <p:nvPr/>
        </p:nvSpPr>
        <p:spPr>
          <a:xfrm>
            <a:off x="1059541" y="348337"/>
            <a:ext cx="50364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800" b="1" dirty="0" smtClean="0">
                <a:solidFill>
                  <a:srgbClr val="E02A1D"/>
                </a:solidFill>
              </a:rPr>
              <a:t>Eventos culturais</a:t>
            </a:r>
            <a:endParaRPr lang="pt-BR" sz="4800" b="1" dirty="0">
              <a:solidFill>
                <a:srgbClr val="E02A1D"/>
              </a:solidFill>
            </a:endParaRPr>
          </a:p>
        </p:txBody>
      </p:sp>
      <p:sp>
        <p:nvSpPr>
          <p:cNvPr id="5" name="Retângulo 4"/>
          <p:cNvSpPr/>
          <p:nvPr/>
        </p:nvSpPr>
        <p:spPr>
          <a:xfrm>
            <a:off x="1059542" y="1327092"/>
            <a:ext cx="5036458" cy="16970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pt-BR" sz="24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Encontro de manifestações da cultura, agentes culturais e o público, valorizando a pluralidade de vozes.</a:t>
            </a:r>
            <a:endParaRPr lang="pt-BR" sz="240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</a:endParaRPr>
          </a:p>
        </p:txBody>
      </p:sp>
      <p:pic>
        <p:nvPicPr>
          <p:cNvPr id="7" name="Imagem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61" r="10537"/>
          <a:stretch/>
        </p:blipFill>
        <p:spPr>
          <a:xfrm>
            <a:off x="0" y="3473143"/>
            <a:ext cx="4354286" cy="3384857"/>
          </a:xfrm>
          <a:prstGeom prst="rect">
            <a:avLst/>
          </a:prstGeom>
        </p:spPr>
      </p:pic>
      <p:pic>
        <p:nvPicPr>
          <p:cNvPr id="8" name="Imagem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36" r="8379"/>
          <a:stretch/>
        </p:blipFill>
        <p:spPr>
          <a:xfrm>
            <a:off x="4542972" y="3473144"/>
            <a:ext cx="4296229" cy="3384856"/>
          </a:xfrm>
          <a:prstGeom prst="rect">
            <a:avLst/>
          </a:prstGeom>
        </p:spPr>
      </p:pic>
      <p:pic>
        <p:nvPicPr>
          <p:cNvPr id="9" name="Imagem 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9903"/>
          <a:stretch/>
        </p:blipFill>
        <p:spPr>
          <a:xfrm>
            <a:off x="9027885" y="3473143"/>
            <a:ext cx="3164115" cy="3385457"/>
          </a:xfrm>
          <a:prstGeom prst="rect">
            <a:avLst/>
          </a:prstGeom>
        </p:spPr>
      </p:pic>
      <p:pic>
        <p:nvPicPr>
          <p:cNvPr id="10" name="Imagem 9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729" b="9842"/>
          <a:stretch/>
        </p:blipFill>
        <p:spPr>
          <a:xfrm>
            <a:off x="6096000" y="0"/>
            <a:ext cx="6096000" cy="3265713"/>
          </a:xfrm>
          <a:prstGeom prst="rect">
            <a:avLst/>
          </a:prstGeom>
        </p:spPr>
      </p:pic>
      <p:pic>
        <p:nvPicPr>
          <p:cNvPr id="11" name="Imagem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703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CaixaDeTexto 3"/>
          <p:cNvSpPr txBox="1"/>
          <p:nvPr/>
        </p:nvSpPr>
        <p:spPr>
          <a:xfrm>
            <a:off x="1059541" y="375553"/>
            <a:ext cx="902010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800" b="1" dirty="0" smtClean="0">
                <a:solidFill>
                  <a:srgbClr val="8F9512"/>
                </a:solidFill>
              </a:rPr>
              <a:t>Premiação e Reconhecimento</a:t>
            </a:r>
            <a:endParaRPr lang="pt-BR" sz="4800" b="1" dirty="0">
              <a:solidFill>
                <a:srgbClr val="8F9512"/>
              </a:solidFill>
            </a:endParaRPr>
          </a:p>
        </p:txBody>
      </p:sp>
      <p:pic>
        <p:nvPicPr>
          <p:cNvPr id="6" name="Imagem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84" t="57500" r="76726" b="1111"/>
          <a:stretch/>
        </p:blipFill>
        <p:spPr>
          <a:xfrm>
            <a:off x="167111" y="1696695"/>
            <a:ext cx="1752601" cy="3956627"/>
          </a:xfrm>
          <a:prstGeom prst="rect">
            <a:avLst/>
          </a:prstGeom>
        </p:spPr>
      </p:pic>
      <p:pic>
        <p:nvPicPr>
          <p:cNvPr id="7" name="Imagem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33" t="57222" r="57858" b="2599"/>
          <a:stretch/>
        </p:blipFill>
        <p:spPr>
          <a:xfrm>
            <a:off x="2068871" y="1696694"/>
            <a:ext cx="1851482" cy="3825807"/>
          </a:xfrm>
          <a:prstGeom prst="rect">
            <a:avLst/>
          </a:prstGeom>
        </p:spPr>
      </p:pic>
      <p:pic>
        <p:nvPicPr>
          <p:cNvPr id="8" name="Imagem 7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878" t="57244" r="39470" b="3867"/>
          <a:stretch/>
        </p:blipFill>
        <p:spPr>
          <a:xfrm>
            <a:off x="3967915" y="1696695"/>
            <a:ext cx="1949891" cy="3844855"/>
          </a:xfrm>
          <a:prstGeom prst="rect">
            <a:avLst/>
          </a:prstGeom>
        </p:spPr>
      </p:pic>
      <p:pic>
        <p:nvPicPr>
          <p:cNvPr id="9" name="Imagem 8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574" t="57500" r="21351" b="3056"/>
          <a:stretch/>
        </p:blipFill>
        <p:spPr>
          <a:xfrm>
            <a:off x="6096000" y="1696695"/>
            <a:ext cx="1912968" cy="3994727"/>
          </a:xfrm>
          <a:prstGeom prst="rect">
            <a:avLst/>
          </a:prstGeom>
        </p:spPr>
      </p:pic>
      <p:pic>
        <p:nvPicPr>
          <p:cNvPr id="10" name="Imagem 9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648" t="56945" r="2701" b="3055"/>
          <a:stretch/>
        </p:blipFill>
        <p:spPr>
          <a:xfrm>
            <a:off x="8158133" y="1696695"/>
            <a:ext cx="1886334" cy="3825804"/>
          </a:xfrm>
          <a:prstGeom prst="rect">
            <a:avLst/>
          </a:prstGeom>
        </p:spPr>
      </p:pic>
      <p:pic>
        <p:nvPicPr>
          <p:cNvPr id="13" name="Imagem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9920" y="1791944"/>
            <a:ext cx="1638300" cy="1638300"/>
          </a:xfrm>
          <a:prstGeom prst="rect">
            <a:avLst/>
          </a:prstGeom>
        </p:spPr>
      </p:pic>
      <p:sp>
        <p:nvSpPr>
          <p:cNvPr id="14" name="CaixaDeTexto 13"/>
          <p:cNvSpPr txBox="1"/>
          <p:nvPr/>
        </p:nvSpPr>
        <p:spPr>
          <a:xfrm>
            <a:off x="10404499" y="3657608"/>
            <a:ext cx="143815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1600" b="1" dirty="0" smtClean="0">
                <a:solidFill>
                  <a:srgbClr val="DEAC5C"/>
                </a:solidFill>
                <a:latin typeface="Myriad Pro Light" panose="020B0403030403020204" pitchFamily="34" charset="0"/>
              </a:rPr>
              <a:t>Entre os dez</a:t>
            </a:r>
          </a:p>
          <a:p>
            <a:pPr algn="ctr"/>
            <a:r>
              <a:rPr lang="pt-BR" sz="1600" b="1" dirty="0">
                <a:solidFill>
                  <a:srgbClr val="DEAC5C"/>
                </a:solidFill>
                <a:latin typeface="Myriad Pro Light" panose="020B0403030403020204" pitchFamily="34" charset="0"/>
              </a:rPr>
              <a:t>m</a:t>
            </a:r>
            <a:r>
              <a:rPr lang="pt-BR" sz="1600" b="1" dirty="0" smtClean="0">
                <a:solidFill>
                  <a:srgbClr val="DEAC5C"/>
                </a:solidFill>
                <a:latin typeface="Myriad Pro Light" panose="020B0403030403020204" pitchFamily="34" charset="0"/>
              </a:rPr>
              <a:t>elhores</a:t>
            </a:r>
          </a:p>
          <a:p>
            <a:pPr algn="ctr"/>
            <a:r>
              <a:rPr lang="pt-BR" sz="1600" b="1" dirty="0">
                <a:solidFill>
                  <a:srgbClr val="DEAC5C"/>
                </a:solidFill>
                <a:latin typeface="Myriad Pro Light" panose="020B0403030403020204" pitchFamily="34" charset="0"/>
              </a:rPr>
              <a:t>m</a:t>
            </a:r>
            <a:r>
              <a:rPr lang="pt-BR" sz="1600" b="1" dirty="0" smtClean="0">
                <a:solidFill>
                  <a:srgbClr val="DEAC5C"/>
                </a:solidFill>
                <a:latin typeface="Myriad Pro Light" panose="020B0403030403020204" pitchFamily="34" charset="0"/>
              </a:rPr>
              <a:t>useus do</a:t>
            </a:r>
          </a:p>
          <a:p>
            <a:pPr algn="ctr"/>
            <a:r>
              <a:rPr lang="pt-BR" sz="1600" b="1" dirty="0" smtClean="0">
                <a:solidFill>
                  <a:srgbClr val="DEAC5C"/>
                </a:solidFill>
                <a:latin typeface="Myriad Pro Light" panose="020B0403030403020204" pitchFamily="34" charset="0"/>
              </a:rPr>
              <a:t>Brasil 2015</a:t>
            </a:r>
          </a:p>
          <a:p>
            <a:pPr algn="ctr"/>
            <a:r>
              <a:rPr lang="pt-BR" sz="1600" i="1" dirty="0" smtClean="0">
                <a:solidFill>
                  <a:schemeClr val="bg1">
                    <a:lumMod val="65000"/>
                  </a:schemeClr>
                </a:solidFill>
                <a:latin typeface="Myriad Pro" panose="020B0503030403020204" pitchFamily="34" charset="0"/>
              </a:rPr>
              <a:t>Revista Viagem</a:t>
            </a:r>
          </a:p>
          <a:p>
            <a:pPr algn="ctr"/>
            <a:r>
              <a:rPr lang="pt-BR" sz="1600" i="1" dirty="0" smtClean="0">
                <a:solidFill>
                  <a:schemeClr val="bg1">
                    <a:lumMod val="65000"/>
                  </a:schemeClr>
                </a:solidFill>
                <a:latin typeface="Myriad Pro" panose="020B0503030403020204" pitchFamily="34" charset="0"/>
              </a:rPr>
              <a:t>E Turismo</a:t>
            </a:r>
            <a:endParaRPr lang="pt-BR" sz="1600" i="1" dirty="0">
              <a:solidFill>
                <a:schemeClr val="bg1">
                  <a:lumMod val="65000"/>
                </a:schemeClr>
              </a:solidFill>
              <a:latin typeface="Myriad Pro" panose="020B05030304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544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570514"/>
            <a:ext cx="2605930" cy="3934442"/>
          </a:xfrm>
          <a:prstGeom prst="rect">
            <a:avLst/>
          </a:prstGeom>
        </p:spPr>
      </p:pic>
      <p:pic>
        <p:nvPicPr>
          <p:cNvPr id="10" name="Imagem 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08" r="9131"/>
          <a:stretch/>
        </p:blipFill>
        <p:spPr>
          <a:xfrm>
            <a:off x="2748676" y="3570514"/>
            <a:ext cx="3759200" cy="3598340"/>
          </a:xfrm>
          <a:prstGeom prst="rect">
            <a:avLst/>
          </a:prstGeom>
        </p:spPr>
      </p:pic>
      <p:sp>
        <p:nvSpPr>
          <p:cNvPr id="5" name="Retângulo 4"/>
          <p:cNvSpPr/>
          <p:nvPr/>
        </p:nvSpPr>
        <p:spPr>
          <a:xfrm>
            <a:off x="6792686" y="522515"/>
            <a:ext cx="5399314" cy="6335486"/>
          </a:xfrm>
          <a:prstGeom prst="rect">
            <a:avLst/>
          </a:prstGeom>
          <a:solidFill>
            <a:srgbClr val="227E8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4" name="CaixaDeTexto 3"/>
          <p:cNvSpPr txBox="1"/>
          <p:nvPr/>
        </p:nvSpPr>
        <p:spPr>
          <a:xfrm>
            <a:off x="957942" y="387343"/>
            <a:ext cx="503645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400" b="1" dirty="0" smtClean="0">
                <a:solidFill>
                  <a:srgbClr val="227E8F"/>
                </a:solidFill>
              </a:rPr>
              <a:t>Um dos espaços culturais mais visitados de </a:t>
            </a:r>
            <a:r>
              <a:rPr lang="pt-BR" sz="4400" b="1" dirty="0">
                <a:solidFill>
                  <a:srgbClr val="227E8F"/>
                </a:solidFill>
              </a:rPr>
              <a:t>S</a:t>
            </a:r>
            <a:r>
              <a:rPr lang="pt-BR" sz="4400" b="1" dirty="0" smtClean="0">
                <a:solidFill>
                  <a:srgbClr val="227E8F"/>
                </a:solidFill>
              </a:rPr>
              <a:t>ergipe</a:t>
            </a:r>
            <a:endParaRPr lang="pt-BR" sz="4400" b="1" dirty="0">
              <a:solidFill>
                <a:srgbClr val="227E8F"/>
              </a:solidFill>
            </a:endParaRPr>
          </a:p>
        </p:txBody>
      </p:sp>
      <p:sp>
        <p:nvSpPr>
          <p:cNvPr id="2" name="CaixaDeTexto 1"/>
          <p:cNvSpPr txBox="1"/>
          <p:nvPr/>
        </p:nvSpPr>
        <p:spPr>
          <a:xfrm>
            <a:off x="7371444" y="1191493"/>
            <a:ext cx="3783472" cy="166199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400" dirty="0" smtClean="0">
                <a:solidFill>
                  <a:schemeClr val="bg1"/>
                </a:solidFill>
              </a:rPr>
              <a:t>Total de visitantes </a:t>
            </a:r>
          </a:p>
          <a:p>
            <a:r>
              <a:rPr lang="pt-BR" sz="2400" dirty="0" smtClean="0">
                <a:solidFill>
                  <a:schemeClr val="bg1"/>
                </a:solidFill>
              </a:rPr>
              <a:t>desde a inauguração (2012):</a:t>
            </a:r>
          </a:p>
          <a:p>
            <a:r>
              <a:rPr lang="pt-BR" sz="5400" b="1" dirty="0" smtClean="0">
                <a:solidFill>
                  <a:srgbClr val="F38F44"/>
                </a:solidFill>
              </a:rPr>
              <a:t>522.357</a:t>
            </a:r>
            <a:endParaRPr lang="pt-BR" sz="5400" dirty="0">
              <a:solidFill>
                <a:srgbClr val="F38F44"/>
              </a:solidFill>
            </a:endParaRPr>
          </a:p>
        </p:txBody>
      </p:sp>
      <p:sp>
        <p:nvSpPr>
          <p:cNvPr id="6" name="CaixaDeTexto 5"/>
          <p:cNvSpPr txBox="1"/>
          <p:nvPr/>
        </p:nvSpPr>
        <p:spPr>
          <a:xfrm>
            <a:off x="7722618" y="3396202"/>
            <a:ext cx="371710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400" dirty="0" smtClean="0">
                <a:solidFill>
                  <a:schemeClr val="bg1"/>
                </a:solidFill>
              </a:rPr>
              <a:t>Sergipe: </a:t>
            </a:r>
            <a:r>
              <a:rPr lang="pt-BR" sz="3200" b="1" dirty="0" smtClean="0">
                <a:solidFill>
                  <a:srgbClr val="F38F44"/>
                </a:solidFill>
              </a:rPr>
              <a:t>287.864</a:t>
            </a:r>
          </a:p>
          <a:p>
            <a:r>
              <a:rPr lang="pt-BR" sz="2400" dirty="0" smtClean="0">
                <a:solidFill>
                  <a:schemeClr val="bg1"/>
                </a:solidFill>
              </a:rPr>
              <a:t>Outros estados: </a:t>
            </a:r>
            <a:r>
              <a:rPr lang="pt-BR" sz="3200" b="1" dirty="0" smtClean="0">
                <a:solidFill>
                  <a:srgbClr val="F38F44"/>
                </a:solidFill>
              </a:rPr>
              <a:t>230.852</a:t>
            </a:r>
          </a:p>
          <a:p>
            <a:r>
              <a:rPr lang="pt-BR" sz="2400" dirty="0" smtClean="0">
                <a:solidFill>
                  <a:schemeClr val="bg1"/>
                </a:solidFill>
              </a:rPr>
              <a:t>Outros países: </a:t>
            </a:r>
            <a:r>
              <a:rPr lang="pt-BR" sz="3200" b="1" dirty="0" smtClean="0">
                <a:solidFill>
                  <a:srgbClr val="F38F44"/>
                </a:solidFill>
              </a:rPr>
              <a:t>3.643</a:t>
            </a:r>
            <a:endParaRPr lang="pt-BR" sz="3200" b="1" dirty="0">
              <a:solidFill>
                <a:srgbClr val="F38F44"/>
              </a:solidFill>
            </a:endParaRPr>
          </a:p>
        </p:txBody>
      </p:sp>
      <p:sp>
        <p:nvSpPr>
          <p:cNvPr id="7" name="Retângulo 6"/>
          <p:cNvSpPr/>
          <p:nvPr/>
        </p:nvSpPr>
        <p:spPr>
          <a:xfrm>
            <a:off x="7474857" y="3120571"/>
            <a:ext cx="5036457" cy="3904345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11" name="Imagem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0193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55" t="20802" r="12247"/>
          <a:stretch/>
        </p:blipFill>
        <p:spPr>
          <a:xfrm>
            <a:off x="-20030" y="-13934"/>
            <a:ext cx="12212030" cy="6871933"/>
          </a:xfrm>
          <a:prstGeom prst="rect">
            <a:avLst/>
          </a:prstGeom>
        </p:spPr>
      </p:pic>
      <p:pic>
        <p:nvPicPr>
          <p:cNvPr id="8" name="Imagem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7678056" y="-201610"/>
            <a:ext cx="4513941" cy="2283214"/>
          </a:xfrm>
          <a:prstGeom prst="rect">
            <a:avLst/>
          </a:prstGeom>
        </p:spPr>
      </p:pic>
      <p:pic>
        <p:nvPicPr>
          <p:cNvPr id="9" name="Imagem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37183" y="407418"/>
            <a:ext cx="2620987" cy="918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9635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VIDEO LARGO TOMIE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914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Tema do Office">
  <a:themeElements>
    <a:clrScheme name="Escritório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Escritório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773</TotalTime>
  <Words>149</Words>
  <Application>Microsoft Office PowerPoint</Application>
  <PresentationFormat>Widescreen</PresentationFormat>
  <Paragraphs>25</Paragraphs>
  <Slides>10</Slides>
  <Notes>0</Notes>
  <HiddenSlides>0</HiddenSlides>
  <MMClips>2</MMClips>
  <ScaleCrop>false</ScaleCrop>
  <HeadingPairs>
    <vt:vector size="6" baseType="variant">
      <vt:variant>
        <vt:lpstr>Fontes usadas</vt:lpstr>
      </vt:variant>
      <vt:variant>
        <vt:i4>5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Myriad Pro</vt:lpstr>
      <vt:lpstr>Myriad Pro Light</vt:lpstr>
      <vt:lpstr>Tema do Office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Vitor Rodrigues</dc:creator>
  <cp:lastModifiedBy>Carolina de Almeida Pereira</cp:lastModifiedBy>
  <cp:revision>25</cp:revision>
  <dcterms:created xsi:type="dcterms:W3CDTF">2018-05-10T12:30:31Z</dcterms:created>
  <dcterms:modified xsi:type="dcterms:W3CDTF">2018-05-14T13:24:25Z</dcterms:modified>
</cp:coreProperties>
</file>