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2"/>
  </p:notesMasterIdLst>
  <p:sldIdLst>
    <p:sldId id="289" r:id="rId6"/>
    <p:sldId id="477" r:id="rId7"/>
    <p:sldId id="488" r:id="rId8"/>
    <p:sldId id="464" r:id="rId9"/>
    <p:sldId id="459" r:id="rId10"/>
    <p:sldId id="463" r:id="rId11"/>
    <p:sldId id="485" r:id="rId12"/>
    <p:sldId id="465" r:id="rId13"/>
    <p:sldId id="497" r:id="rId14"/>
    <p:sldId id="467" r:id="rId15"/>
    <p:sldId id="491" r:id="rId16"/>
    <p:sldId id="490" r:id="rId17"/>
    <p:sldId id="478" r:id="rId18"/>
    <p:sldId id="476" r:id="rId19"/>
    <p:sldId id="492" r:id="rId20"/>
    <p:sldId id="493" r:id="rId21"/>
    <p:sldId id="494" r:id="rId22"/>
    <p:sldId id="495" r:id="rId23"/>
    <p:sldId id="481" r:id="rId24"/>
    <p:sldId id="482" r:id="rId25"/>
    <p:sldId id="287" r:id="rId26"/>
    <p:sldId id="498" r:id="rId27"/>
    <p:sldId id="499" r:id="rId28"/>
    <p:sldId id="474" r:id="rId29"/>
    <p:sldId id="496" r:id="rId30"/>
    <p:sldId id="489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B115FE9-5647-463F-94F0-214E24F64FFF}">
          <p14:sldIdLst>
            <p14:sldId id="289"/>
            <p14:sldId id="477"/>
            <p14:sldId id="488"/>
            <p14:sldId id="464"/>
            <p14:sldId id="459"/>
            <p14:sldId id="463"/>
            <p14:sldId id="485"/>
            <p14:sldId id="465"/>
            <p14:sldId id="497"/>
            <p14:sldId id="467"/>
            <p14:sldId id="491"/>
            <p14:sldId id="490"/>
            <p14:sldId id="478"/>
            <p14:sldId id="476"/>
            <p14:sldId id="492"/>
            <p14:sldId id="493"/>
            <p14:sldId id="494"/>
            <p14:sldId id="495"/>
            <p14:sldId id="481"/>
            <p14:sldId id="482"/>
            <p14:sldId id="287"/>
            <p14:sldId id="498"/>
            <p14:sldId id="499"/>
            <p14:sldId id="474"/>
            <p14:sldId id="496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D9D04-836D-178C-0973-30EC31C0174B}" name="Rodrigo Freisleben Lacerda" initials="RF" userId="S::rodrigo.lacerda@antt.gov.br::83aa794a-4ae5-41b9-9128-0798d1830562" providerId="AD"/>
  <p188:author id="{8E81AB1B-C966-007C-956E-E2ED07A99BF2}" name="Carlos Roberto de Mello Netto" initials="CRdMN" userId="S::carlos.netto@antt.gov.br::4a54ad1c-d66d-4e7b-84ea-ed9bb7eec1f9" providerId="AD"/>
  <p188:author id="{CBB3A293-FB1F-2203-89AD-DF0E18C21F82}" name="Fernando Fernandes Fontes" initials="FFF" userId="S::fernando.fontes@antt.gov.br::e061ff49-25f2-4866-96fe-57ee0dde243d" providerId="AD"/>
  <p188:author id="{D60E85FB-255D-4605-2E65-43FDF562F91B}" name="Romulo Lucena Silva" initials="RL" userId="S::romulo.silva@antt.gov.br::630cb736-2e18-4458-bca7-dcac16c6a8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BF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74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7FB84-2CEE-466D-BA49-E07914AD2B9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9D7FD-1EB3-4059-A299-8F8618B34A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D1233-59B5-2C76-1FD7-84C7AF62F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4EED5F-B759-CB2A-AAD1-4195C90D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41C805-7458-9E32-B14E-3BBDEE158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2F93BE-2C85-A235-F522-92A3E2574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1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146B-A1C1-B579-FEA0-AAE8EE80F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D137294-CC8F-C6F5-99E5-333464F78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51984F0-DB47-4C83-61B4-760A2E8F9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8278FD-14C8-522E-1B48-D4936D288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5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FC43-8290-A8AD-47B0-6021FA5F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36745CE-222D-11BE-AFC5-240E4DB81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BC131B-3118-641C-C0B2-A1BF69012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60ACB1-D8ED-F9F4-6A1F-621D65C59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1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034E4-CB8D-0294-5EEB-6C8B44CC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9013F2-08AF-002B-25EB-9DC47235E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EDAD42-508C-6692-68CA-3D1D0055D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14B01B-DBE2-E073-6E00-C38229B49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1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76A4-C609-458C-440D-3C39476F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43BD72-1AC9-9FCD-6F1A-C45643A71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A5E9D8-6AB7-6201-719A-CB74D968C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6FFD2E-8956-A22E-0339-3C41016D1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2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6BD61-A6F9-BB44-0D69-7FE0E4800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6E7EC6-B192-9D5D-3994-91FF97834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8013E2-0FA5-CA7A-3B55-BFF2E601A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64483C-6FB7-D00E-BE7A-D37D8F6FB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0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7CD72-01FA-7D1C-E775-5BEB7ABE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475C89-B4DA-964A-58BE-9F19D4419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1D59DA-0D1A-54D1-4898-44A7BD1E4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24D9F0-C43A-D7B1-797F-97F51A824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29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38A1-5F4B-155B-2076-6AC3DA74D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A90E4D-FFFF-C554-108C-662C7DC36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75FCB2-77B0-F60D-E8F3-DF9B7EECE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72B980-90BC-8AE0-9398-6E460AA46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0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9935C-AB85-4E28-A08E-210BDF8A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29AC15-B31A-5706-7941-670ECF124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C719B6C-6248-F109-B00D-F34F2FEE3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F5B8BA-158D-866C-9203-AC94F1888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01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D3E92-F44B-FC7E-751A-ECAECBF5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C3AEF1-E4E4-329F-1388-CC024DD38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C90487-6D3E-B368-03F3-11A975C94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3E6803-85DB-ABED-E89C-5FA3C3CD3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1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1532-2474-1C5E-2D74-74121BF4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AE7CBEE-F46F-B0ED-E3EA-E4C7769EA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D1DB68-E15C-E0A2-695E-03AAEBC40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0C243E-81BC-CFDC-80D4-F62BE1E3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13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578F-D91A-F179-584D-7C5ECB15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332762-7A50-D2AE-1DA4-02972ADA1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F7D2A1-E8E8-AD0E-258D-DB7E8B1A3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1E33B9-4409-5C1A-3A12-163DD790D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62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D7FD-1EB3-4059-A299-8F8618B34AC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697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02C9-EA0D-A808-424F-6A8DB67E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DC5A813-9CA3-1490-31C3-B3AACF69C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AB0EBC-8ADC-E3EF-51A1-53F5641A7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044375-8DAD-60BD-A8B5-412531084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D7FD-1EB3-4059-A299-8F8618B34AC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620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9492-B448-493D-B93B-3FB27F9D0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C57CC7-C282-4C2A-269D-59C805601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74C2EF3-5E54-3C47-F32E-F13CA1AD6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ADF6A6-D1D3-2E77-D4A4-DED58CE35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D7FD-1EB3-4059-A299-8F8618B34AC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53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206F-E4D6-33C1-C724-0CD79CD3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DEB0CE-200D-4BBF-9521-AD1E6A4C5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DEAC28-1F02-3B44-6292-824B1BDC5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DE48CF-970B-9075-1834-11A27AAB7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37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D101-4F2D-9F70-2EDA-E59FBF925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2B0DC0-92F9-EC99-C733-B38FE35EA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C04205-0568-DD5C-9115-B68540E29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AE6275-DE98-277F-1E3E-CE5491805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83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6480-412F-F6A9-7707-327C8FDD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11A187-D20A-EC92-2F3A-05991864F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C65AFE-B07B-3AD4-81FF-D4E1E9EDF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C1A312-3F49-B334-9945-D5F93E68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6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9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1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9EAFB-B8A0-1534-7F27-D2445ECBC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57B4A0-EED9-FE9D-CA35-D72026350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4D1CE4-A833-59D0-F4C3-02B02AC88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03B81-7C97-ABFE-2417-9AAC8F687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9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9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D955-FF05-6C2E-D75F-71F5D7D1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B7F002A-18BE-F75A-BD63-96FA5681D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FC9AB5-5C7B-783D-7A2A-26DF0235D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6CC1A4-9BC4-7669-B757-B311A9263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5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7FD-1EB3-4059-A299-8F8618B34AC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8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DE-1858-4297-BA8A-5A402C63E26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DE-1858-4297-BA8A-5A402C63E26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10CD89-5ECC-4E40-8973-91CB4FDFB12B}"/>
              </a:ext>
            </a:extLst>
          </p:cNvPr>
          <p:cNvSpPr txBox="1"/>
          <p:nvPr/>
        </p:nvSpPr>
        <p:spPr>
          <a:xfrm>
            <a:off x="528505" y="1113113"/>
            <a:ext cx="403397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Rota Agro Norte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554BF0-B1A0-4F37-B2CC-87E7DB127DA9}"/>
              </a:ext>
            </a:extLst>
          </p:cNvPr>
          <p:cNvSpPr txBox="1"/>
          <p:nvPr/>
        </p:nvSpPr>
        <p:spPr>
          <a:xfrm>
            <a:off x="528504" y="3772410"/>
            <a:ext cx="35569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Senado Federal</a:t>
            </a:r>
          </a:p>
          <a:p>
            <a:r>
              <a:rPr lang="da-DK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25/03/2025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67DA77F-068E-43B1-8E40-4CA560F85B70}"/>
              </a:ext>
            </a:extLst>
          </p:cNvPr>
          <p:cNvCxnSpPr>
            <a:cxnSpLocks/>
          </p:cNvCxnSpPr>
          <p:nvPr/>
        </p:nvCxnSpPr>
        <p:spPr>
          <a:xfrm>
            <a:off x="616995" y="2140653"/>
            <a:ext cx="144290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8BDB545-094E-4308-8360-E40C3E4BC228}"/>
              </a:ext>
            </a:extLst>
          </p:cNvPr>
          <p:cNvCxnSpPr>
            <a:cxnSpLocks/>
          </p:cNvCxnSpPr>
          <p:nvPr/>
        </p:nvCxnSpPr>
        <p:spPr>
          <a:xfrm>
            <a:off x="528505" y="730059"/>
            <a:ext cx="144290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199662-14B0-C8AA-AB7C-6A3D98A68C91}"/>
              </a:ext>
            </a:extLst>
          </p:cNvPr>
          <p:cNvSpPr txBox="1"/>
          <p:nvPr/>
        </p:nvSpPr>
        <p:spPr>
          <a:xfrm>
            <a:off x="528503" y="2679533"/>
            <a:ext cx="355693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Apresentação do Projeto</a:t>
            </a:r>
          </a:p>
        </p:txBody>
      </p:sp>
    </p:spTree>
    <p:extLst>
      <p:ext uri="{BB962C8B-B14F-4D97-AF65-F5344CB8AC3E}">
        <p14:creationId xmlns:p14="http://schemas.microsoft.com/office/powerpoint/2010/main" val="112031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9AF34-B027-5148-031E-5C96DA0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535" y="393701"/>
            <a:ext cx="5154930" cy="787400"/>
          </a:xfrm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Evolução - CAPEX por ano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4EFE48-ADAB-4D5C-CA88-A6E793749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9" y="1329489"/>
            <a:ext cx="10799064" cy="4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1B616-FBA0-021E-99B0-BD175F70E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95343"/>
              </p:ext>
            </p:extLst>
          </p:nvPr>
        </p:nvGraphicFramePr>
        <p:xfrm>
          <a:off x="1625646" y="1744060"/>
          <a:ext cx="3995504" cy="3059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977">
                <a:tc>
                  <a:txBody>
                    <a:bodyPr/>
                    <a:lstStyle/>
                    <a:p>
                      <a:pPr marL="795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Investimentos</a:t>
                      </a:r>
                      <a:r>
                        <a:rPr sz="1000" b="1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(CAPEX)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4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1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4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Trabalhos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iniciais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270.885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Restauração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910.560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Manutenção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1.673.569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Ampliações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2.007.119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Sistemas</a:t>
                      </a:r>
                      <a:r>
                        <a:rPr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Operação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791.875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Capex</a:t>
                      </a:r>
                      <a:r>
                        <a:rPr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Socioambiental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341.085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Administração</a:t>
                      </a:r>
                      <a:r>
                        <a:rPr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obras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117.821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Canteiro</a:t>
                      </a:r>
                      <a:r>
                        <a:rPr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obras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23.746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Mobilização</a:t>
                      </a:r>
                      <a:r>
                        <a:rPr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desmobilização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20">
                          <a:latin typeface="Arial MT"/>
                          <a:cs typeface="Arial MT"/>
                        </a:rPr>
                        <a:t>1.144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Projetos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199.347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Custos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 pré-operacionais</a:t>
                      </a:r>
                      <a:r>
                        <a:rPr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(emolumentos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estudos)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10.147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6.347.299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2479482" y="5665663"/>
            <a:ext cx="3769595" cy="122172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>
              <a:spcBef>
                <a:spcPts val="82"/>
              </a:spcBef>
            </a:pPr>
            <a:r>
              <a:rPr sz="726" i="1">
                <a:solidFill>
                  <a:srgbClr val="3B3B3B"/>
                </a:solidFill>
                <a:latin typeface="Calibri"/>
                <a:cs typeface="Calibri"/>
              </a:rPr>
              <a:t>1-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 OPEX</a:t>
            </a:r>
            <a:r>
              <a:rPr sz="726" i="1" spc="-18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sem</a:t>
            </a:r>
            <a:r>
              <a:rPr sz="726" i="1" spc="-27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 rubricas “Outras</a:t>
            </a:r>
            <a:r>
              <a:rPr sz="726" i="1" spc="-23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Despesas”</a:t>
            </a:r>
            <a:r>
              <a:rPr sz="726" i="1" spc="-41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(recursos</a:t>
            </a:r>
            <a:r>
              <a:rPr sz="726" i="1" spc="-23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vinculados, verbas,</a:t>
            </a:r>
            <a:r>
              <a:rPr sz="726" i="1" spc="-32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>
                <a:solidFill>
                  <a:srgbClr val="3B3B3B"/>
                </a:solidFill>
                <a:latin typeface="Calibri"/>
                <a:cs typeface="Calibri"/>
              </a:rPr>
              <a:t>etc.)</a:t>
            </a:r>
            <a:r>
              <a:rPr sz="726" i="1" spc="-14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 “Seguros</a:t>
            </a:r>
            <a:r>
              <a:rPr sz="726" i="1" spc="-32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726" i="1" spc="-18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726" i="1" spc="-9">
                <a:solidFill>
                  <a:srgbClr val="3B3B3B"/>
                </a:solidFill>
                <a:latin typeface="Calibri"/>
                <a:cs typeface="Calibri"/>
              </a:rPr>
              <a:t>Garantias”</a:t>
            </a:r>
            <a:endParaRPr sz="726">
              <a:latin typeface="Calibri"/>
              <a:cs typeface="Calibri"/>
            </a:endParaRPr>
          </a:p>
        </p:txBody>
      </p:sp>
      <p:graphicFrame>
        <p:nvGraphicFramePr>
          <p:cNvPr id="8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62920"/>
              </p:ext>
            </p:extLst>
          </p:nvPr>
        </p:nvGraphicFramePr>
        <p:xfrm>
          <a:off x="3026750" y="5132218"/>
          <a:ext cx="1546220" cy="383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08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RODOVIA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PADRÃO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08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BR-364/RO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50">
                          <a:latin typeface="Arial MT"/>
                          <a:cs typeface="Arial MT"/>
                        </a:rPr>
                        <a:t>B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43997"/>
              </p:ext>
            </p:extLst>
          </p:nvPr>
        </p:nvGraphicFramePr>
        <p:xfrm>
          <a:off x="7035049" y="5461902"/>
          <a:ext cx="2163439" cy="382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756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Rodovia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BR-364/RO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Padrões</a:t>
                      </a:r>
                      <a:r>
                        <a:rPr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Operacionais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50">
                          <a:latin typeface="Arial MT"/>
                          <a:cs typeface="Arial MT"/>
                        </a:rPr>
                        <a:t>B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7"/>
          <p:cNvSpPr txBox="1"/>
          <p:nvPr/>
        </p:nvSpPr>
        <p:spPr>
          <a:xfrm>
            <a:off x="3072842" y="4889229"/>
            <a:ext cx="1485132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Padrão</a:t>
            </a:r>
            <a:r>
              <a:rPr sz="1271" b="1" i="1" spc="-36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da</a:t>
            </a:r>
            <a:r>
              <a:rPr sz="1271" b="1" i="1" spc="-14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 spc="-9">
                <a:solidFill>
                  <a:srgbClr val="1D418B"/>
                </a:solidFill>
                <a:latin typeface="Arial"/>
                <a:cs typeface="Arial"/>
              </a:rPr>
              <a:t>Rodovia</a:t>
            </a:r>
            <a:endParaRPr sz="1271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7346701" y="5210614"/>
            <a:ext cx="1549677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Padrão</a:t>
            </a:r>
            <a:r>
              <a:rPr sz="1271" b="1" i="1" spc="-45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 spc="-9">
                <a:solidFill>
                  <a:srgbClr val="1D418B"/>
                </a:solidFill>
                <a:latin typeface="Arial"/>
                <a:cs typeface="Arial"/>
              </a:rPr>
              <a:t>Operacional</a:t>
            </a:r>
            <a:endParaRPr sz="1271">
              <a:latin typeface="Arial"/>
              <a:cs typeface="Arial"/>
            </a:endParaRPr>
          </a:p>
        </p:txBody>
      </p:sp>
      <p:graphicFrame>
        <p:nvGraphicFramePr>
          <p:cNvPr id="12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30585"/>
              </p:ext>
            </p:extLst>
          </p:nvPr>
        </p:nvGraphicFramePr>
        <p:xfrm>
          <a:off x="6474883" y="1330505"/>
          <a:ext cx="3994353" cy="3862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977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Custos</a:t>
                      </a:r>
                      <a:r>
                        <a:rPr sz="1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Despesas</a:t>
                      </a:r>
                      <a:r>
                        <a:rPr sz="10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Operacionais</a:t>
                      </a:r>
                      <a:r>
                        <a:rPr sz="1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(OPEX)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3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R$</a:t>
                      </a:r>
                      <a:r>
                        <a:rPr sz="1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3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4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Arrecadação</a:t>
                      </a:r>
                      <a:r>
                        <a:rPr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Pedágio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387.417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Atendimento</a:t>
                      </a:r>
                      <a:r>
                        <a:rPr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ao</a:t>
                      </a:r>
                      <a:r>
                        <a:rPr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Usuário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444.877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Inspeção</a:t>
                      </a:r>
                      <a:r>
                        <a:rPr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Tráfego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198.141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Pesagem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46.964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Guarda</a:t>
                      </a:r>
                      <a:r>
                        <a:rPr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 Vigilância</a:t>
                      </a:r>
                      <a:r>
                        <a:rPr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Patrimonial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44.993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Sistemas</a:t>
                      </a:r>
                      <a:r>
                        <a:rPr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Comunicação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104.342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Sistemas</a:t>
                      </a:r>
                      <a:r>
                        <a:rPr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Controle</a:t>
                      </a:r>
                      <a:r>
                        <a:rPr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tráfego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46.902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CCO</a:t>
                      </a:r>
                      <a:r>
                        <a:rPr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>
                          <a:latin typeface="Arial MT"/>
                          <a:cs typeface="Arial MT"/>
                        </a:rPr>
                        <a:t>COC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20">
                          <a:latin typeface="Arial MT"/>
                          <a:cs typeface="Arial MT"/>
                        </a:rPr>
                        <a:t>9.225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Monitoração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56.988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Conservação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842.831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Presidência/Diretoria</a:t>
                      </a:r>
                      <a:r>
                        <a:rPr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Administrativa</a:t>
                      </a:r>
                      <a:r>
                        <a:rPr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e</a:t>
                      </a:r>
                      <a:r>
                        <a:rPr sz="10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financeira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179.154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Diretoria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Operações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384.911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Diretoria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>
                          <a:latin typeface="Arial MT"/>
                          <a:cs typeface="Arial MT"/>
                        </a:rPr>
                        <a:t>de</a:t>
                      </a:r>
                      <a:r>
                        <a:rPr sz="10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Engenharia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53.484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Fiscalização</a:t>
                      </a:r>
                      <a:r>
                        <a:rPr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>
                          <a:latin typeface="Arial MT"/>
                          <a:cs typeface="Arial MT"/>
                        </a:rPr>
                        <a:t>ANTT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25">
                          <a:latin typeface="Arial MT"/>
                          <a:cs typeface="Arial MT"/>
                        </a:rPr>
                        <a:t>733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1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>
                          <a:latin typeface="Arial MT"/>
                          <a:cs typeface="Arial MT"/>
                        </a:rPr>
                        <a:t>Programas</a:t>
                      </a:r>
                      <a:r>
                        <a:rPr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>
                          <a:latin typeface="Arial MT"/>
                          <a:cs typeface="Arial MT"/>
                        </a:rPr>
                        <a:t>ambientais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>
                          <a:latin typeface="Arial MT"/>
                          <a:cs typeface="Arial MT"/>
                        </a:rPr>
                        <a:t>84.725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3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36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2.885.687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3" name="object 10"/>
          <p:cNvSpPr txBox="1"/>
          <p:nvPr/>
        </p:nvSpPr>
        <p:spPr>
          <a:xfrm>
            <a:off x="7202394" y="1055705"/>
            <a:ext cx="2576072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3053">
              <a:spcBef>
                <a:spcPts val="91"/>
              </a:spcBef>
            </a:pP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Custos</a:t>
            </a:r>
            <a:r>
              <a:rPr sz="1271" b="1" i="1" spc="-27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Operacionais</a:t>
            </a:r>
            <a:r>
              <a:rPr sz="1271" b="1" i="1" spc="-27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(OPEX</a:t>
            </a:r>
            <a:r>
              <a:rPr sz="1225" b="1" i="1" baseline="24691">
                <a:solidFill>
                  <a:srgbClr val="1D418B"/>
                </a:solidFill>
                <a:latin typeface="Arial"/>
                <a:cs typeface="Arial"/>
              </a:rPr>
              <a:t>1</a:t>
            </a: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)</a:t>
            </a:r>
            <a:r>
              <a:rPr sz="1271" b="1" i="1" spc="-32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 spc="-23">
                <a:solidFill>
                  <a:srgbClr val="1D418B"/>
                </a:solidFill>
                <a:latin typeface="Arial"/>
                <a:cs typeface="Arial"/>
              </a:rPr>
              <a:t>R$</a:t>
            </a:r>
            <a:endParaRPr sz="1271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2594282" y="1429149"/>
            <a:ext cx="2070655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Investimentos</a:t>
            </a:r>
            <a:r>
              <a:rPr sz="1271" b="1" i="1" spc="-45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>
                <a:solidFill>
                  <a:srgbClr val="1D418B"/>
                </a:solidFill>
                <a:latin typeface="Arial"/>
                <a:cs typeface="Arial"/>
              </a:rPr>
              <a:t>(CAPEX)</a:t>
            </a:r>
            <a:r>
              <a:rPr sz="1271" b="1" i="1" spc="-50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 i="1" spc="-23">
                <a:solidFill>
                  <a:srgbClr val="1D418B"/>
                </a:solidFill>
                <a:latin typeface="Arial"/>
                <a:cs typeface="Arial"/>
              </a:rPr>
              <a:t>R$</a:t>
            </a:r>
            <a:endParaRPr sz="1271">
              <a:latin typeface="Arial"/>
              <a:cs typeface="Arial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BF9DFF8-EE76-92E6-EDA1-8F84C2562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0252" y="438216"/>
            <a:ext cx="57964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10"/>
              </a:spcBef>
            </a:pPr>
            <a:r>
              <a:rPr lang="pt-BR" sz="3600" b="1">
                <a:latin typeface="+mn-lt"/>
              </a:rPr>
              <a:t>A</a:t>
            </a:r>
            <a:r>
              <a:rPr sz="3600" b="1" err="1">
                <a:latin typeface="+mn-lt"/>
              </a:rPr>
              <a:t>bertura</a:t>
            </a:r>
            <a:r>
              <a:rPr sz="3600" b="1" spc="-10">
                <a:latin typeface="+mn-lt"/>
              </a:rPr>
              <a:t> </a:t>
            </a:r>
            <a:r>
              <a:rPr sz="3600" b="1">
                <a:latin typeface="+mn-lt"/>
              </a:rPr>
              <a:t>d</a:t>
            </a:r>
            <a:r>
              <a:rPr lang="pt-BR" sz="3600" b="1">
                <a:latin typeface="+mn-lt"/>
              </a:rPr>
              <a:t>e</a:t>
            </a:r>
            <a:r>
              <a:rPr sz="3600" b="1" spc="-10">
                <a:latin typeface="+mn-lt"/>
              </a:rPr>
              <a:t> </a:t>
            </a:r>
            <a:r>
              <a:rPr sz="3600" b="1">
                <a:latin typeface="+mn-lt"/>
              </a:rPr>
              <a:t>CAPEX</a:t>
            </a:r>
            <a:r>
              <a:rPr sz="3600" b="1" spc="-55">
                <a:latin typeface="+mn-lt"/>
              </a:rPr>
              <a:t> </a:t>
            </a:r>
            <a:r>
              <a:rPr sz="3600" b="1">
                <a:latin typeface="+mn-lt"/>
              </a:rPr>
              <a:t>e</a:t>
            </a:r>
            <a:r>
              <a:rPr sz="3600" b="1" spc="-5">
                <a:latin typeface="+mn-lt"/>
              </a:rPr>
              <a:t> </a:t>
            </a:r>
            <a:r>
              <a:rPr sz="3600" b="1" spc="-20">
                <a:latin typeface="+mn-lt"/>
              </a:rPr>
              <a:t>OPEX</a:t>
            </a:r>
          </a:p>
        </p:txBody>
      </p:sp>
    </p:spTree>
    <p:extLst>
      <p:ext uri="{BB962C8B-B14F-4D97-AF65-F5344CB8AC3E}">
        <p14:creationId xmlns:p14="http://schemas.microsoft.com/office/powerpoint/2010/main" val="178588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6BF6B-E0D3-6D51-64E5-E3296A17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/>
          <p:cNvGrpSpPr/>
          <p:nvPr/>
        </p:nvGrpSpPr>
        <p:grpSpPr>
          <a:xfrm>
            <a:off x="2989405" y="5133260"/>
            <a:ext cx="3682573" cy="854079"/>
            <a:chOff x="1923693" y="5656091"/>
            <a:chExt cx="4057650" cy="941069"/>
          </a:xfrm>
        </p:grpSpPr>
        <p:sp>
          <p:nvSpPr>
            <p:cNvPr id="7" name="object 3"/>
            <p:cNvSpPr/>
            <p:nvPr/>
          </p:nvSpPr>
          <p:spPr>
            <a:xfrm>
              <a:off x="1929262" y="5661659"/>
              <a:ext cx="4046220" cy="929640"/>
            </a:xfrm>
            <a:custGeom>
              <a:avLst/>
              <a:gdLst/>
              <a:ahLst/>
              <a:cxnLst/>
              <a:rect l="l" t="t" r="r" b="b"/>
              <a:pathLst>
                <a:path w="4046220" h="929640">
                  <a:moveTo>
                    <a:pt x="4046219" y="774191"/>
                  </a:moveTo>
                  <a:lnTo>
                    <a:pt x="4046219" y="155447"/>
                  </a:lnTo>
                  <a:lnTo>
                    <a:pt x="4038404" y="105924"/>
                  </a:lnTo>
                  <a:lnTo>
                    <a:pt x="4016617" y="63203"/>
                  </a:lnTo>
                  <a:lnTo>
                    <a:pt x="3983345" y="29699"/>
                  </a:lnTo>
                  <a:lnTo>
                    <a:pt x="3941076" y="7827"/>
                  </a:lnTo>
                  <a:lnTo>
                    <a:pt x="3892295" y="0"/>
                  </a:lnTo>
                  <a:lnTo>
                    <a:pt x="155447" y="0"/>
                  </a:lnTo>
                  <a:lnTo>
                    <a:pt x="106509" y="7827"/>
                  </a:lnTo>
                  <a:lnTo>
                    <a:pt x="63861" y="29699"/>
                  </a:lnTo>
                  <a:lnTo>
                    <a:pt x="30138" y="63203"/>
                  </a:lnTo>
                  <a:lnTo>
                    <a:pt x="7973" y="105924"/>
                  </a:lnTo>
                  <a:lnTo>
                    <a:pt x="0" y="155447"/>
                  </a:lnTo>
                  <a:lnTo>
                    <a:pt x="0" y="774191"/>
                  </a:lnTo>
                  <a:lnTo>
                    <a:pt x="7973" y="823715"/>
                  </a:lnTo>
                  <a:lnTo>
                    <a:pt x="30138" y="866436"/>
                  </a:lnTo>
                  <a:lnTo>
                    <a:pt x="63861" y="899940"/>
                  </a:lnTo>
                  <a:lnTo>
                    <a:pt x="106509" y="921812"/>
                  </a:lnTo>
                  <a:lnTo>
                    <a:pt x="155447" y="929639"/>
                  </a:lnTo>
                  <a:lnTo>
                    <a:pt x="3892295" y="929639"/>
                  </a:lnTo>
                  <a:lnTo>
                    <a:pt x="3941076" y="921812"/>
                  </a:lnTo>
                  <a:lnTo>
                    <a:pt x="3983345" y="899940"/>
                  </a:lnTo>
                  <a:lnTo>
                    <a:pt x="4016617" y="866436"/>
                  </a:lnTo>
                  <a:lnTo>
                    <a:pt x="4038404" y="823715"/>
                  </a:lnTo>
                  <a:lnTo>
                    <a:pt x="4046219" y="774191"/>
                  </a:lnTo>
                  <a:close/>
                </a:path>
              </a:pathLst>
            </a:custGeom>
            <a:solidFill>
              <a:srgbClr val="C7D5F3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8" name="object 4"/>
            <p:cNvSpPr/>
            <p:nvPr/>
          </p:nvSpPr>
          <p:spPr>
            <a:xfrm>
              <a:off x="1929262" y="5661659"/>
              <a:ext cx="4046220" cy="929640"/>
            </a:xfrm>
            <a:custGeom>
              <a:avLst/>
              <a:gdLst/>
              <a:ahLst/>
              <a:cxnLst/>
              <a:rect l="l" t="t" r="r" b="b"/>
              <a:pathLst>
                <a:path w="4046220" h="929640">
                  <a:moveTo>
                    <a:pt x="0" y="155447"/>
                  </a:moveTo>
                  <a:lnTo>
                    <a:pt x="7973" y="105924"/>
                  </a:lnTo>
                  <a:lnTo>
                    <a:pt x="30138" y="63203"/>
                  </a:lnTo>
                  <a:lnTo>
                    <a:pt x="63861" y="29699"/>
                  </a:lnTo>
                  <a:lnTo>
                    <a:pt x="106509" y="7827"/>
                  </a:lnTo>
                  <a:lnTo>
                    <a:pt x="155447" y="0"/>
                  </a:lnTo>
                  <a:lnTo>
                    <a:pt x="3892295" y="0"/>
                  </a:lnTo>
                  <a:lnTo>
                    <a:pt x="3941076" y="7827"/>
                  </a:lnTo>
                  <a:lnTo>
                    <a:pt x="3983345" y="29699"/>
                  </a:lnTo>
                  <a:lnTo>
                    <a:pt x="4016617" y="63203"/>
                  </a:lnTo>
                  <a:lnTo>
                    <a:pt x="4038404" y="105924"/>
                  </a:lnTo>
                  <a:lnTo>
                    <a:pt x="4046219" y="155447"/>
                  </a:lnTo>
                  <a:lnTo>
                    <a:pt x="4046219" y="774191"/>
                  </a:lnTo>
                  <a:lnTo>
                    <a:pt x="4038404" y="823715"/>
                  </a:lnTo>
                  <a:lnTo>
                    <a:pt x="4016617" y="866436"/>
                  </a:lnTo>
                  <a:lnTo>
                    <a:pt x="3983345" y="899940"/>
                  </a:lnTo>
                  <a:lnTo>
                    <a:pt x="3941076" y="921812"/>
                  </a:lnTo>
                  <a:lnTo>
                    <a:pt x="3892295" y="929639"/>
                  </a:lnTo>
                  <a:lnTo>
                    <a:pt x="155447" y="929639"/>
                  </a:lnTo>
                  <a:lnTo>
                    <a:pt x="106509" y="921812"/>
                  </a:lnTo>
                  <a:lnTo>
                    <a:pt x="63861" y="899940"/>
                  </a:lnTo>
                  <a:lnTo>
                    <a:pt x="30138" y="866436"/>
                  </a:lnTo>
                  <a:lnTo>
                    <a:pt x="7973" y="823715"/>
                  </a:lnTo>
                  <a:lnTo>
                    <a:pt x="0" y="774191"/>
                  </a:lnTo>
                  <a:lnTo>
                    <a:pt x="0" y="155447"/>
                  </a:lnTo>
                  <a:close/>
                </a:path>
              </a:pathLst>
            </a:custGeom>
            <a:ln w="11137">
              <a:solidFill>
                <a:srgbClr val="153067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9" name="object 5"/>
          <p:cNvSpPr txBox="1"/>
          <p:nvPr/>
        </p:nvSpPr>
        <p:spPr>
          <a:xfrm>
            <a:off x="2504379" y="1689719"/>
            <a:ext cx="2384164" cy="231664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sz="1407" b="1">
                <a:solidFill>
                  <a:srgbClr val="1D418B"/>
                </a:solidFill>
                <a:latin typeface="Calibri"/>
                <a:cs typeface="Calibri"/>
              </a:rPr>
              <a:t>Curva</a:t>
            </a:r>
            <a:r>
              <a:rPr sz="1407" b="1" spc="23">
                <a:solidFill>
                  <a:srgbClr val="1D418B"/>
                </a:solidFill>
                <a:latin typeface="Calibri"/>
                <a:cs typeface="Calibri"/>
              </a:rPr>
              <a:t> </a:t>
            </a:r>
            <a:r>
              <a:rPr sz="1407" b="1">
                <a:solidFill>
                  <a:srgbClr val="1D418B"/>
                </a:solidFill>
                <a:latin typeface="Calibri"/>
                <a:cs typeface="Calibri"/>
              </a:rPr>
              <a:t>de</a:t>
            </a:r>
            <a:r>
              <a:rPr sz="1407" b="1" spc="23">
                <a:solidFill>
                  <a:srgbClr val="1D418B"/>
                </a:solidFill>
                <a:latin typeface="Calibri"/>
                <a:cs typeface="Calibri"/>
              </a:rPr>
              <a:t> </a:t>
            </a:r>
            <a:r>
              <a:rPr sz="1407" b="1">
                <a:solidFill>
                  <a:srgbClr val="1D418B"/>
                </a:solidFill>
                <a:latin typeface="Calibri"/>
                <a:cs typeface="Calibri"/>
              </a:rPr>
              <a:t>Crescimento</a:t>
            </a:r>
            <a:r>
              <a:rPr sz="1407" b="1" spc="-9">
                <a:solidFill>
                  <a:srgbClr val="1D418B"/>
                </a:solidFill>
                <a:latin typeface="Calibri"/>
                <a:cs typeface="Calibri"/>
              </a:rPr>
              <a:t> VDMAeq</a:t>
            </a:r>
            <a:endParaRPr sz="1407">
              <a:latin typeface="Calibri"/>
              <a:cs typeface="Calibri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3021667" y="5247116"/>
            <a:ext cx="3487207" cy="602831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46106">
              <a:lnSpc>
                <a:spcPts val="1144"/>
              </a:lnSpc>
              <a:spcBef>
                <a:spcPts val="95"/>
              </a:spcBef>
            </a:pPr>
            <a:r>
              <a:rPr sz="953" b="1">
                <a:latin typeface="Arial"/>
                <a:cs typeface="Arial"/>
              </a:rPr>
              <a:t>Taxa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de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crescimento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do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tráfego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CAGR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-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VDMAeq</a:t>
            </a:r>
            <a:r>
              <a:rPr sz="953" b="1" baseline="23809">
                <a:latin typeface="Arial"/>
                <a:cs typeface="Arial"/>
              </a:rPr>
              <a:t>1</a:t>
            </a:r>
            <a:r>
              <a:rPr sz="953" b="1" spc="177" baseline="23809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=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 spc="-9">
                <a:latin typeface="Arial"/>
                <a:cs typeface="Arial"/>
              </a:rPr>
              <a:t>1,08%</a:t>
            </a:r>
            <a:endParaRPr sz="953">
              <a:latin typeface="Arial"/>
              <a:cs typeface="Arial"/>
            </a:endParaRPr>
          </a:p>
          <a:p>
            <a:pPr marL="46106">
              <a:lnSpc>
                <a:spcPts val="871"/>
              </a:lnSpc>
            </a:pPr>
            <a:r>
              <a:rPr sz="681" b="1" baseline="27777">
                <a:latin typeface="Arial"/>
                <a:cs typeface="Arial"/>
              </a:rPr>
              <a:t>1</a:t>
            </a:r>
            <a:r>
              <a:rPr sz="726" b="1">
                <a:latin typeface="Arial"/>
                <a:cs typeface="Arial"/>
              </a:rPr>
              <a:t>Ano</a:t>
            </a:r>
            <a:r>
              <a:rPr sz="726" b="1" spc="-5">
                <a:latin typeface="Arial"/>
                <a:cs typeface="Arial"/>
              </a:rPr>
              <a:t> </a:t>
            </a:r>
            <a:r>
              <a:rPr sz="726" b="1">
                <a:latin typeface="Arial"/>
                <a:cs typeface="Arial"/>
              </a:rPr>
              <a:t>2</a:t>
            </a:r>
            <a:r>
              <a:rPr sz="726" b="1" spc="-32">
                <a:latin typeface="Arial"/>
                <a:cs typeface="Arial"/>
              </a:rPr>
              <a:t> </a:t>
            </a:r>
            <a:r>
              <a:rPr sz="726" b="1">
                <a:latin typeface="Arial"/>
                <a:cs typeface="Arial"/>
              </a:rPr>
              <a:t>ao</a:t>
            </a:r>
            <a:r>
              <a:rPr sz="726" b="1" spc="-45">
                <a:latin typeface="Arial"/>
                <a:cs typeface="Arial"/>
              </a:rPr>
              <a:t> </a:t>
            </a:r>
            <a:r>
              <a:rPr sz="726" b="1">
                <a:latin typeface="Arial"/>
                <a:cs typeface="Arial"/>
              </a:rPr>
              <a:t>Ano</a:t>
            </a:r>
            <a:r>
              <a:rPr sz="726" b="1" spc="-9">
                <a:latin typeface="Arial"/>
                <a:cs typeface="Arial"/>
              </a:rPr>
              <a:t> </a:t>
            </a:r>
            <a:r>
              <a:rPr sz="726" b="1" spc="-23">
                <a:latin typeface="Arial"/>
                <a:cs typeface="Arial"/>
              </a:rPr>
              <a:t>30</a:t>
            </a:r>
            <a:endParaRPr sz="726">
              <a:latin typeface="Arial"/>
              <a:cs typeface="Arial"/>
            </a:endParaRPr>
          </a:p>
          <a:p>
            <a:pPr marL="46106">
              <a:spcBef>
                <a:spcPts val="708"/>
              </a:spcBef>
            </a:pPr>
            <a:r>
              <a:rPr sz="953" b="1">
                <a:latin typeface="Arial"/>
                <a:cs typeface="Arial"/>
              </a:rPr>
              <a:t>Taxa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de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crescimento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do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tráfego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CAGR</a:t>
            </a:r>
            <a:r>
              <a:rPr sz="953" b="1" spc="14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-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VDMAeq</a:t>
            </a:r>
            <a:r>
              <a:rPr sz="953" b="1" baseline="23809">
                <a:latin typeface="Arial"/>
                <a:cs typeface="Arial"/>
              </a:rPr>
              <a:t>2</a:t>
            </a:r>
            <a:r>
              <a:rPr sz="953" b="1" spc="177" baseline="23809">
                <a:latin typeface="Arial"/>
                <a:cs typeface="Arial"/>
              </a:rPr>
              <a:t> </a:t>
            </a:r>
            <a:r>
              <a:rPr sz="953" b="1">
                <a:latin typeface="Arial"/>
                <a:cs typeface="Arial"/>
              </a:rPr>
              <a:t>=</a:t>
            </a:r>
            <a:r>
              <a:rPr sz="953" b="1" spc="18">
                <a:latin typeface="Arial"/>
                <a:cs typeface="Arial"/>
              </a:rPr>
              <a:t> </a:t>
            </a:r>
            <a:r>
              <a:rPr sz="953" b="1" spc="-9">
                <a:latin typeface="Arial"/>
                <a:cs typeface="Arial"/>
              </a:rPr>
              <a:t>3,53%</a:t>
            </a:r>
            <a:endParaRPr sz="953">
              <a:latin typeface="Arial"/>
              <a:cs typeface="Arial"/>
            </a:endParaRPr>
          </a:p>
          <a:p>
            <a:pPr marL="46106">
              <a:spcBef>
                <a:spcPts val="14"/>
              </a:spcBef>
            </a:pPr>
            <a:r>
              <a:rPr sz="613" b="1" baseline="24691">
                <a:latin typeface="Arial"/>
                <a:cs typeface="Arial"/>
              </a:rPr>
              <a:t>2</a:t>
            </a:r>
            <a:r>
              <a:rPr sz="635" b="1">
                <a:latin typeface="Arial"/>
                <a:cs typeface="Arial"/>
              </a:rPr>
              <a:t>Ano</a:t>
            </a:r>
            <a:r>
              <a:rPr sz="635" b="1" spc="9">
                <a:latin typeface="Arial"/>
                <a:cs typeface="Arial"/>
              </a:rPr>
              <a:t> </a:t>
            </a:r>
            <a:r>
              <a:rPr sz="635" b="1">
                <a:latin typeface="Arial"/>
                <a:cs typeface="Arial"/>
              </a:rPr>
              <a:t>2</a:t>
            </a:r>
            <a:r>
              <a:rPr sz="635" b="1" spc="-9">
                <a:latin typeface="Arial"/>
                <a:cs typeface="Arial"/>
              </a:rPr>
              <a:t> </a:t>
            </a:r>
            <a:r>
              <a:rPr sz="635" b="1">
                <a:latin typeface="Arial"/>
                <a:cs typeface="Arial"/>
              </a:rPr>
              <a:t>ao</a:t>
            </a:r>
            <a:r>
              <a:rPr sz="635" b="1" spc="5">
                <a:latin typeface="Arial"/>
                <a:cs typeface="Arial"/>
              </a:rPr>
              <a:t> </a:t>
            </a:r>
            <a:r>
              <a:rPr sz="635" b="1">
                <a:latin typeface="Arial"/>
                <a:cs typeface="Arial"/>
              </a:rPr>
              <a:t>Ano</a:t>
            </a:r>
            <a:r>
              <a:rPr sz="635" b="1" spc="9">
                <a:latin typeface="Arial"/>
                <a:cs typeface="Arial"/>
              </a:rPr>
              <a:t> </a:t>
            </a:r>
            <a:r>
              <a:rPr sz="635" b="1" spc="-45">
                <a:latin typeface="Arial"/>
                <a:cs typeface="Arial"/>
              </a:rPr>
              <a:t>8</a:t>
            </a:r>
            <a:endParaRPr sz="635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8268445" y="2311966"/>
            <a:ext cx="2754150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sz="1271" b="1" err="1">
                <a:solidFill>
                  <a:srgbClr val="1D418B"/>
                </a:solidFill>
                <a:latin typeface="Arial"/>
                <a:cs typeface="Arial"/>
              </a:rPr>
              <a:t>Praças</a:t>
            </a:r>
            <a:r>
              <a:rPr sz="1271" b="1" spc="-36">
                <a:solidFill>
                  <a:srgbClr val="1D418B"/>
                </a:solidFill>
                <a:latin typeface="Arial"/>
                <a:cs typeface="Arial"/>
              </a:rPr>
              <a:t> </a:t>
            </a:r>
            <a:r>
              <a:rPr sz="1271" b="1">
                <a:solidFill>
                  <a:srgbClr val="1D418B"/>
                </a:solidFill>
                <a:latin typeface="Arial"/>
                <a:cs typeface="Arial"/>
              </a:rPr>
              <a:t>d</a:t>
            </a:r>
            <a:r>
              <a:rPr lang="pt-BR" sz="1271" b="1">
                <a:solidFill>
                  <a:srgbClr val="1D418B"/>
                </a:solidFill>
                <a:latin typeface="Arial"/>
                <a:cs typeface="Arial"/>
              </a:rPr>
              <a:t>e</a:t>
            </a:r>
            <a:r>
              <a:rPr sz="1271" b="1" spc="-9">
                <a:solidFill>
                  <a:srgbClr val="1D418B"/>
                </a:solidFill>
                <a:latin typeface="Arial"/>
                <a:cs typeface="Arial"/>
              </a:rPr>
              <a:t> Pedágio</a:t>
            </a:r>
            <a:endParaRPr sz="1271">
              <a:latin typeface="Arial"/>
              <a:cs typeface="Arial"/>
            </a:endParaRPr>
          </a:p>
        </p:txBody>
      </p:sp>
      <p:pic>
        <p:nvPicPr>
          <p:cNvPr id="1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0085" y="2594872"/>
            <a:ext cx="3190871" cy="2127247"/>
          </a:xfrm>
          <a:prstGeom prst="rect">
            <a:avLst/>
          </a:prstGeom>
        </p:spPr>
      </p:pic>
      <p:sp>
        <p:nvSpPr>
          <p:cNvPr id="13" name="object 9"/>
          <p:cNvSpPr txBox="1"/>
          <p:nvPr/>
        </p:nvSpPr>
        <p:spPr>
          <a:xfrm>
            <a:off x="2729827" y="1973259"/>
            <a:ext cx="511757" cy="27813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30545">
              <a:spcBef>
                <a:spcPts val="100"/>
              </a:spcBef>
            </a:pPr>
            <a:r>
              <a:rPr sz="862" b="1" spc="-9">
                <a:solidFill>
                  <a:srgbClr val="001F5F"/>
                </a:solidFill>
                <a:latin typeface="Calibri"/>
                <a:cs typeface="Calibri"/>
              </a:rPr>
              <a:t>Ferrogrão</a:t>
            </a:r>
            <a:endParaRPr sz="862">
              <a:latin typeface="Calibri"/>
              <a:cs typeface="Calibri"/>
            </a:endParaRPr>
          </a:p>
          <a:p>
            <a:pPr marL="11527">
              <a:spcBef>
                <a:spcPts val="18"/>
              </a:spcBef>
            </a:pPr>
            <a:r>
              <a:rPr sz="862">
                <a:solidFill>
                  <a:srgbClr val="001F5F"/>
                </a:solidFill>
                <a:latin typeface="Calibri"/>
                <a:cs typeface="Calibri"/>
              </a:rPr>
              <a:t>(até</a:t>
            </a:r>
            <a:r>
              <a:rPr sz="862" spc="18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 spc="-9">
                <a:solidFill>
                  <a:srgbClr val="001F5F"/>
                </a:solidFill>
                <a:latin typeface="Calibri"/>
                <a:cs typeface="Calibri"/>
              </a:rPr>
              <a:t>Sinop)</a:t>
            </a:r>
            <a:endParaRPr sz="862">
              <a:latin typeface="Calibri"/>
              <a:cs typeface="Calibri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331487" y="1973259"/>
            <a:ext cx="886930" cy="27813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58209">
              <a:spcBef>
                <a:spcPts val="100"/>
              </a:spcBef>
            </a:pPr>
            <a:r>
              <a:rPr sz="862" b="1">
                <a:solidFill>
                  <a:srgbClr val="001F5F"/>
                </a:solidFill>
                <a:latin typeface="Calibri"/>
                <a:cs typeface="Calibri"/>
              </a:rPr>
              <a:t>FICO</a:t>
            </a:r>
            <a:r>
              <a:rPr sz="862" b="1" spc="18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 b="1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862" b="1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 b="1" spc="-9">
                <a:solidFill>
                  <a:srgbClr val="001F5F"/>
                </a:solidFill>
                <a:latin typeface="Calibri"/>
                <a:cs typeface="Calibri"/>
              </a:rPr>
              <a:t>Ferrogrão</a:t>
            </a:r>
            <a:endParaRPr sz="862">
              <a:latin typeface="Calibri"/>
              <a:cs typeface="Calibri"/>
            </a:endParaRPr>
          </a:p>
          <a:p>
            <a:pPr marL="11527">
              <a:spcBef>
                <a:spcPts val="18"/>
              </a:spcBef>
            </a:pPr>
            <a:r>
              <a:rPr sz="862">
                <a:solidFill>
                  <a:srgbClr val="001F5F"/>
                </a:solidFill>
                <a:latin typeface="Calibri"/>
                <a:cs typeface="Calibri"/>
              </a:rPr>
              <a:t>(até</a:t>
            </a:r>
            <a:r>
              <a:rPr sz="862" spc="14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>
                <a:solidFill>
                  <a:srgbClr val="001F5F"/>
                </a:solidFill>
                <a:latin typeface="Calibri"/>
                <a:cs typeface="Calibri"/>
              </a:rPr>
              <a:t>L. do R.</a:t>
            </a:r>
            <a:r>
              <a:rPr sz="862" spc="23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 spc="-9">
                <a:solidFill>
                  <a:srgbClr val="001F5F"/>
                </a:solidFill>
                <a:latin typeface="Calibri"/>
                <a:cs typeface="Calibri"/>
              </a:rPr>
              <a:t>Verde)</a:t>
            </a:r>
            <a:endParaRPr sz="862">
              <a:latin typeface="Calibri"/>
              <a:cs typeface="Calibri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5876438" y="1953896"/>
            <a:ext cx="765330" cy="27813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862" b="1" spc="-18">
                <a:solidFill>
                  <a:srgbClr val="001F5F"/>
                </a:solidFill>
                <a:latin typeface="Calibri"/>
                <a:cs typeface="Calibri"/>
              </a:rPr>
              <a:t>FICO</a:t>
            </a:r>
            <a:endParaRPr sz="862">
              <a:latin typeface="Calibri"/>
              <a:cs typeface="Calibri"/>
            </a:endParaRPr>
          </a:p>
          <a:p>
            <a:pPr algn="ctr">
              <a:spcBef>
                <a:spcPts val="18"/>
              </a:spcBef>
            </a:pPr>
            <a:r>
              <a:rPr sz="862">
                <a:solidFill>
                  <a:srgbClr val="001F5F"/>
                </a:solidFill>
                <a:latin typeface="Calibri"/>
                <a:cs typeface="Calibri"/>
              </a:rPr>
              <a:t>(até</a:t>
            </a:r>
            <a:r>
              <a:rPr sz="862" spc="36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862">
                <a:solidFill>
                  <a:srgbClr val="001F5F"/>
                </a:solidFill>
                <a:latin typeface="Calibri"/>
                <a:cs typeface="Calibri"/>
              </a:rPr>
              <a:t>Vilhena-</a:t>
            </a:r>
            <a:r>
              <a:rPr sz="862" spc="-23">
                <a:solidFill>
                  <a:srgbClr val="001F5F"/>
                </a:solidFill>
                <a:latin typeface="Calibri"/>
                <a:cs typeface="Calibri"/>
              </a:rPr>
              <a:t>RO)</a:t>
            </a:r>
            <a:endParaRPr sz="862">
              <a:latin typeface="Calibri"/>
              <a:cs typeface="Calibri"/>
            </a:endParaRPr>
          </a:p>
        </p:txBody>
      </p:sp>
      <p:grpSp>
        <p:nvGrpSpPr>
          <p:cNvPr id="16" name="object 12"/>
          <p:cNvGrpSpPr/>
          <p:nvPr/>
        </p:nvGrpSpPr>
        <p:grpSpPr>
          <a:xfrm>
            <a:off x="1734434" y="2247939"/>
            <a:ext cx="5013832" cy="2378401"/>
            <a:chOff x="540901" y="2476895"/>
            <a:chExt cx="5524500" cy="2620645"/>
          </a:xfrm>
        </p:grpSpPr>
        <p:sp>
          <p:nvSpPr>
            <p:cNvPr id="17" name="object 13"/>
            <p:cNvSpPr/>
            <p:nvPr/>
          </p:nvSpPr>
          <p:spPr>
            <a:xfrm>
              <a:off x="1808861" y="2502420"/>
              <a:ext cx="3729354" cy="643255"/>
            </a:xfrm>
            <a:custGeom>
              <a:avLst/>
              <a:gdLst/>
              <a:ahLst/>
              <a:cxnLst/>
              <a:rect l="l" t="t" r="r" b="b"/>
              <a:pathLst>
                <a:path w="3729354" h="643255">
                  <a:moveTo>
                    <a:pt x="67056" y="576072"/>
                  </a:moveTo>
                  <a:lnTo>
                    <a:pt x="36576" y="576072"/>
                  </a:lnTo>
                  <a:lnTo>
                    <a:pt x="36576" y="28956"/>
                  </a:lnTo>
                  <a:lnTo>
                    <a:pt x="30480" y="28956"/>
                  </a:lnTo>
                  <a:lnTo>
                    <a:pt x="30480" y="576072"/>
                  </a:lnTo>
                  <a:lnTo>
                    <a:pt x="0" y="576072"/>
                  </a:lnTo>
                  <a:lnTo>
                    <a:pt x="30480" y="637032"/>
                  </a:lnTo>
                  <a:lnTo>
                    <a:pt x="33528" y="643128"/>
                  </a:lnTo>
                  <a:lnTo>
                    <a:pt x="36576" y="637032"/>
                  </a:lnTo>
                  <a:lnTo>
                    <a:pt x="67056" y="576072"/>
                  </a:lnTo>
                  <a:close/>
                </a:path>
                <a:path w="3729354" h="643255">
                  <a:moveTo>
                    <a:pt x="2086356" y="362712"/>
                  </a:moveTo>
                  <a:lnTo>
                    <a:pt x="2055876" y="362712"/>
                  </a:lnTo>
                  <a:lnTo>
                    <a:pt x="2055876" y="15240"/>
                  </a:lnTo>
                  <a:lnTo>
                    <a:pt x="2049780" y="15240"/>
                  </a:lnTo>
                  <a:lnTo>
                    <a:pt x="2049780" y="362712"/>
                  </a:lnTo>
                  <a:lnTo>
                    <a:pt x="2019300" y="362712"/>
                  </a:lnTo>
                  <a:lnTo>
                    <a:pt x="2049780" y="423672"/>
                  </a:lnTo>
                  <a:lnTo>
                    <a:pt x="2052828" y="429768"/>
                  </a:lnTo>
                  <a:lnTo>
                    <a:pt x="2055876" y="423672"/>
                  </a:lnTo>
                  <a:lnTo>
                    <a:pt x="2086356" y="362712"/>
                  </a:lnTo>
                  <a:close/>
                </a:path>
                <a:path w="3729354" h="643255">
                  <a:moveTo>
                    <a:pt x="3729228" y="245364"/>
                  </a:moveTo>
                  <a:lnTo>
                    <a:pt x="3698748" y="245364"/>
                  </a:lnTo>
                  <a:lnTo>
                    <a:pt x="3698748" y="0"/>
                  </a:lnTo>
                  <a:lnTo>
                    <a:pt x="3692652" y="0"/>
                  </a:lnTo>
                  <a:lnTo>
                    <a:pt x="3692652" y="245364"/>
                  </a:lnTo>
                  <a:lnTo>
                    <a:pt x="3662172" y="245364"/>
                  </a:lnTo>
                  <a:lnTo>
                    <a:pt x="3692652" y="304927"/>
                  </a:lnTo>
                  <a:lnTo>
                    <a:pt x="3695700" y="310896"/>
                  </a:lnTo>
                  <a:lnTo>
                    <a:pt x="3698748" y="304927"/>
                  </a:lnTo>
                  <a:lnTo>
                    <a:pt x="3729228" y="24536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4"/>
            <p:cNvSpPr/>
            <p:nvPr/>
          </p:nvSpPr>
          <p:spPr>
            <a:xfrm>
              <a:off x="540901" y="2854451"/>
              <a:ext cx="5524500" cy="1865630"/>
            </a:xfrm>
            <a:custGeom>
              <a:avLst/>
              <a:gdLst/>
              <a:ahLst/>
              <a:cxnLst/>
              <a:rect l="l" t="t" r="r" b="b"/>
              <a:pathLst>
                <a:path w="5524500" h="1865629">
                  <a:moveTo>
                    <a:pt x="0" y="1865375"/>
                  </a:moveTo>
                  <a:lnTo>
                    <a:pt x="64008" y="1865375"/>
                  </a:lnTo>
                </a:path>
                <a:path w="5524500" h="1865629">
                  <a:moveTo>
                    <a:pt x="1594101" y="1865375"/>
                  </a:moveTo>
                  <a:lnTo>
                    <a:pt x="1720593" y="1865375"/>
                  </a:lnTo>
                </a:path>
                <a:path w="5524500" h="1865629">
                  <a:moveTo>
                    <a:pt x="2514597" y="1865375"/>
                  </a:moveTo>
                  <a:lnTo>
                    <a:pt x="2641089" y="1865375"/>
                  </a:lnTo>
                </a:path>
                <a:path w="5524500" h="1865629">
                  <a:moveTo>
                    <a:pt x="3252213" y="1865375"/>
                  </a:moveTo>
                  <a:lnTo>
                    <a:pt x="3378705" y="1865375"/>
                  </a:lnTo>
                </a:path>
                <a:path w="5524500" h="1865629">
                  <a:moveTo>
                    <a:pt x="4172709" y="1865375"/>
                  </a:moveTo>
                  <a:lnTo>
                    <a:pt x="4299201" y="1865375"/>
                  </a:lnTo>
                </a:path>
                <a:path w="5524500" h="1865629">
                  <a:moveTo>
                    <a:pt x="858012" y="1865375"/>
                  </a:moveTo>
                  <a:lnTo>
                    <a:pt x="984501" y="1865375"/>
                  </a:lnTo>
                </a:path>
                <a:path w="5524500" h="1865629">
                  <a:moveTo>
                    <a:pt x="1778505" y="1865375"/>
                  </a:moveTo>
                  <a:lnTo>
                    <a:pt x="1904997" y="1865375"/>
                  </a:lnTo>
                </a:path>
                <a:path w="5524500" h="1865629">
                  <a:moveTo>
                    <a:pt x="1409697" y="1865375"/>
                  </a:moveTo>
                  <a:lnTo>
                    <a:pt x="1536189" y="1865375"/>
                  </a:lnTo>
                </a:path>
                <a:path w="5524500" h="1865629">
                  <a:moveTo>
                    <a:pt x="489204" y="1865375"/>
                  </a:moveTo>
                  <a:lnTo>
                    <a:pt x="615696" y="1865375"/>
                  </a:lnTo>
                </a:path>
                <a:path w="5524500" h="1865629">
                  <a:moveTo>
                    <a:pt x="120396" y="1865375"/>
                  </a:moveTo>
                  <a:lnTo>
                    <a:pt x="431292" y="1865375"/>
                  </a:lnTo>
                </a:path>
                <a:path w="5524500" h="1865629">
                  <a:moveTo>
                    <a:pt x="673608" y="1865375"/>
                  </a:moveTo>
                  <a:lnTo>
                    <a:pt x="800100" y="1865375"/>
                  </a:lnTo>
                </a:path>
                <a:path w="5524500" h="1865629">
                  <a:moveTo>
                    <a:pt x="2147313" y="1865375"/>
                  </a:moveTo>
                  <a:lnTo>
                    <a:pt x="2273805" y="1865375"/>
                  </a:lnTo>
                </a:path>
                <a:path w="5524500" h="1865629">
                  <a:moveTo>
                    <a:pt x="2883405" y="1865375"/>
                  </a:moveTo>
                  <a:lnTo>
                    <a:pt x="3009897" y="1865375"/>
                  </a:lnTo>
                </a:path>
                <a:path w="5524500" h="1865629">
                  <a:moveTo>
                    <a:pt x="5277609" y="1865375"/>
                  </a:moveTo>
                  <a:lnTo>
                    <a:pt x="5404101" y="1865375"/>
                  </a:lnTo>
                </a:path>
                <a:path w="5524500" h="1865629">
                  <a:moveTo>
                    <a:pt x="3436617" y="1865375"/>
                  </a:moveTo>
                  <a:lnTo>
                    <a:pt x="3563109" y="1865375"/>
                  </a:lnTo>
                </a:path>
                <a:path w="5524500" h="1865629">
                  <a:moveTo>
                    <a:pt x="3803901" y="1865375"/>
                  </a:moveTo>
                  <a:lnTo>
                    <a:pt x="3930393" y="1865375"/>
                  </a:lnTo>
                </a:path>
                <a:path w="5524500" h="1865629">
                  <a:moveTo>
                    <a:pt x="2331717" y="1865375"/>
                  </a:moveTo>
                  <a:lnTo>
                    <a:pt x="2456685" y="1865375"/>
                  </a:lnTo>
                </a:path>
                <a:path w="5524500" h="1865629">
                  <a:moveTo>
                    <a:pt x="4908801" y="1865375"/>
                  </a:moveTo>
                  <a:lnTo>
                    <a:pt x="5035293" y="1865375"/>
                  </a:lnTo>
                </a:path>
                <a:path w="5524500" h="1865629">
                  <a:moveTo>
                    <a:pt x="4724397" y="1865375"/>
                  </a:moveTo>
                  <a:lnTo>
                    <a:pt x="4850889" y="1865375"/>
                  </a:lnTo>
                </a:path>
                <a:path w="5524500" h="1865629">
                  <a:moveTo>
                    <a:pt x="4541517" y="1865375"/>
                  </a:moveTo>
                  <a:lnTo>
                    <a:pt x="4668009" y="1865375"/>
                  </a:lnTo>
                </a:path>
                <a:path w="5524500" h="1865629">
                  <a:moveTo>
                    <a:pt x="1225293" y="1865375"/>
                  </a:moveTo>
                  <a:lnTo>
                    <a:pt x="1351785" y="1865375"/>
                  </a:lnTo>
                </a:path>
                <a:path w="5524500" h="1865629">
                  <a:moveTo>
                    <a:pt x="1042413" y="1865375"/>
                  </a:moveTo>
                  <a:lnTo>
                    <a:pt x="1168905" y="1865375"/>
                  </a:lnTo>
                </a:path>
                <a:path w="5524500" h="1865629">
                  <a:moveTo>
                    <a:pt x="1962909" y="1865375"/>
                  </a:moveTo>
                  <a:lnTo>
                    <a:pt x="2089401" y="1865375"/>
                  </a:lnTo>
                </a:path>
                <a:path w="5524500" h="1865629">
                  <a:moveTo>
                    <a:pt x="5093205" y="1865375"/>
                  </a:moveTo>
                  <a:lnTo>
                    <a:pt x="5219697" y="1865375"/>
                  </a:lnTo>
                </a:path>
                <a:path w="5524500" h="1865629">
                  <a:moveTo>
                    <a:pt x="3067809" y="1865375"/>
                  </a:moveTo>
                  <a:lnTo>
                    <a:pt x="3194301" y="1865375"/>
                  </a:lnTo>
                </a:path>
                <a:path w="5524500" h="1865629">
                  <a:moveTo>
                    <a:pt x="3988305" y="1865375"/>
                  </a:moveTo>
                  <a:lnTo>
                    <a:pt x="4114797" y="1865375"/>
                  </a:lnTo>
                </a:path>
                <a:path w="5524500" h="1865629">
                  <a:moveTo>
                    <a:pt x="3619497" y="1865375"/>
                  </a:moveTo>
                  <a:lnTo>
                    <a:pt x="3745989" y="1865375"/>
                  </a:lnTo>
                </a:path>
                <a:path w="5524500" h="1865629">
                  <a:moveTo>
                    <a:pt x="2699001" y="1865375"/>
                  </a:moveTo>
                  <a:lnTo>
                    <a:pt x="2825493" y="1865375"/>
                  </a:lnTo>
                </a:path>
                <a:path w="5524500" h="1865629">
                  <a:moveTo>
                    <a:pt x="5462013" y="1865375"/>
                  </a:moveTo>
                  <a:lnTo>
                    <a:pt x="5524496" y="1865375"/>
                  </a:lnTo>
                </a:path>
                <a:path w="5524500" h="1865629">
                  <a:moveTo>
                    <a:pt x="4357113" y="1865375"/>
                  </a:moveTo>
                  <a:lnTo>
                    <a:pt x="4483605" y="1865375"/>
                  </a:lnTo>
                </a:path>
                <a:path w="5524500" h="1865629">
                  <a:moveTo>
                    <a:pt x="304800" y="1491995"/>
                  </a:moveTo>
                  <a:lnTo>
                    <a:pt x="431292" y="1491995"/>
                  </a:lnTo>
                </a:path>
                <a:path w="5524500" h="1865629">
                  <a:moveTo>
                    <a:pt x="1594101" y="1491995"/>
                  </a:moveTo>
                  <a:lnTo>
                    <a:pt x="1720593" y="1491995"/>
                  </a:lnTo>
                </a:path>
                <a:path w="5524500" h="1865629">
                  <a:moveTo>
                    <a:pt x="5277609" y="1491995"/>
                  </a:moveTo>
                  <a:lnTo>
                    <a:pt x="5404101" y="1491995"/>
                  </a:lnTo>
                </a:path>
                <a:path w="5524500" h="1865629">
                  <a:moveTo>
                    <a:pt x="673608" y="1491995"/>
                  </a:moveTo>
                  <a:lnTo>
                    <a:pt x="800100" y="1491995"/>
                  </a:lnTo>
                </a:path>
                <a:path w="5524500" h="1865629">
                  <a:moveTo>
                    <a:pt x="858012" y="1491995"/>
                  </a:moveTo>
                  <a:lnTo>
                    <a:pt x="984501" y="1491995"/>
                  </a:lnTo>
                </a:path>
                <a:path w="5524500" h="1865629">
                  <a:moveTo>
                    <a:pt x="3803901" y="1491995"/>
                  </a:moveTo>
                  <a:lnTo>
                    <a:pt x="3930393" y="1491995"/>
                  </a:lnTo>
                </a:path>
                <a:path w="5524500" h="1865629">
                  <a:moveTo>
                    <a:pt x="1409697" y="1491995"/>
                  </a:moveTo>
                  <a:lnTo>
                    <a:pt x="1536189" y="1491995"/>
                  </a:lnTo>
                </a:path>
                <a:path w="5524500" h="1865629">
                  <a:moveTo>
                    <a:pt x="4172709" y="1491995"/>
                  </a:moveTo>
                  <a:lnTo>
                    <a:pt x="4299201" y="1491995"/>
                  </a:lnTo>
                </a:path>
                <a:path w="5524500" h="1865629">
                  <a:moveTo>
                    <a:pt x="1962909" y="1491995"/>
                  </a:moveTo>
                  <a:lnTo>
                    <a:pt x="2089401" y="1491995"/>
                  </a:lnTo>
                </a:path>
                <a:path w="5524500" h="1865629">
                  <a:moveTo>
                    <a:pt x="5093205" y="1491995"/>
                  </a:moveTo>
                  <a:lnTo>
                    <a:pt x="5219697" y="1491995"/>
                  </a:lnTo>
                </a:path>
                <a:path w="5524500" h="1865629">
                  <a:moveTo>
                    <a:pt x="4908801" y="1491995"/>
                  </a:moveTo>
                  <a:lnTo>
                    <a:pt x="5035293" y="1491995"/>
                  </a:lnTo>
                </a:path>
                <a:path w="5524500" h="1865629">
                  <a:moveTo>
                    <a:pt x="2883405" y="1491995"/>
                  </a:moveTo>
                  <a:lnTo>
                    <a:pt x="3009897" y="1491995"/>
                  </a:lnTo>
                </a:path>
                <a:path w="5524500" h="1865629">
                  <a:moveTo>
                    <a:pt x="3619497" y="1491995"/>
                  </a:moveTo>
                  <a:lnTo>
                    <a:pt x="3745989" y="1491995"/>
                  </a:lnTo>
                </a:path>
                <a:path w="5524500" h="1865629">
                  <a:moveTo>
                    <a:pt x="3067809" y="1491995"/>
                  </a:moveTo>
                  <a:lnTo>
                    <a:pt x="3194301" y="1491995"/>
                  </a:lnTo>
                </a:path>
                <a:path w="5524500" h="1865629">
                  <a:moveTo>
                    <a:pt x="4541517" y="1491995"/>
                  </a:moveTo>
                  <a:lnTo>
                    <a:pt x="4668009" y="1491995"/>
                  </a:lnTo>
                </a:path>
                <a:path w="5524500" h="1865629">
                  <a:moveTo>
                    <a:pt x="2514597" y="1491995"/>
                  </a:moveTo>
                  <a:lnTo>
                    <a:pt x="2641089" y="1491995"/>
                  </a:lnTo>
                </a:path>
                <a:path w="5524500" h="1865629">
                  <a:moveTo>
                    <a:pt x="3988305" y="1491995"/>
                  </a:moveTo>
                  <a:lnTo>
                    <a:pt x="4114797" y="1491995"/>
                  </a:lnTo>
                </a:path>
                <a:path w="5524500" h="1865629">
                  <a:moveTo>
                    <a:pt x="489204" y="1491995"/>
                  </a:moveTo>
                  <a:lnTo>
                    <a:pt x="615696" y="1491995"/>
                  </a:lnTo>
                </a:path>
                <a:path w="5524500" h="1865629">
                  <a:moveTo>
                    <a:pt x="3252213" y="1491995"/>
                  </a:moveTo>
                  <a:lnTo>
                    <a:pt x="3378705" y="1491995"/>
                  </a:lnTo>
                </a:path>
                <a:path w="5524500" h="1865629">
                  <a:moveTo>
                    <a:pt x="120396" y="1491995"/>
                  </a:moveTo>
                  <a:lnTo>
                    <a:pt x="246888" y="1491995"/>
                  </a:lnTo>
                </a:path>
                <a:path w="5524500" h="1865629">
                  <a:moveTo>
                    <a:pt x="1042413" y="1491995"/>
                  </a:moveTo>
                  <a:lnTo>
                    <a:pt x="1168905" y="1491995"/>
                  </a:lnTo>
                </a:path>
                <a:path w="5524500" h="1865629">
                  <a:moveTo>
                    <a:pt x="5462013" y="1491995"/>
                  </a:moveTo>
                  <a:lnTo>
                    <a:pt x="5524496" y="1491995"/>
                  </a:lnTo>
                </a:path>
                <a:path w="5524500" h="1865629">
                  <a:moveTo>
                    <a:pt x="3436617" y="1491995"/>
                  </a:moveTo>
                  <a:lnTo>
                    <a:pt x="3563109" y="1491995"/>
                  </a:lnTo>
                </a:path>
                <a:path w="5524500" h="1865629">
                  <a:moveTo>
                    <a:pt x="1225293" y="1491995"/>
                  </a:moveTo>
                  <a:lnTo>
                    <a:pt x="1351785" y="1491995"/>
                  </a:lnTo>
                </a:path>
                <a:path w="5524500" h="1865629">
                  <a:moveTo>
                    <a:pt x="1778505" y="1491995"/>
                  </a:moveTo>
                  <a:lnTo>
                    <a:pt x="1904997" y="1491995"/>
                  </a:lnTo>
                </a:path>
                <a:path w="5524500" h="1865629">
                  <a:moveTo>
                    <a:pt x="0" y="1491995"/>
                  </a:moveTo>
                  <a:lnTo>
                    <a:pt x="64008" y="1491995"/>
                  </a:lnTo>
                </a:path>
                <a:path w="5524500" h="1865629">
                  <a:moveTo>
                    <a:pt x="4724397" y="1491995"/>
                  </a:moveTo>
                  <a:lnTo>
                    <a:pt x="4850889" y="1491995"/>
                  </a:lnTo>
                </a:path>
                <a:path w="5524500" h="1865629">
                  <a:moveTo>
                    <a:pt x="2699001" y="1491995"/>
                  </a:moveTo>
                  <a:lnTo>
                    <a:pt x="2825493" y="1491995"/>
                  </a:lnTo>
                </a:path>
                <a:path w="5524500" h="1865629">
                  <a:moveTo>
                    <a:pt x="2147313" y="1491995"/>
                  </a:moveTo>
                  <a:lnTo>
                    <a:pt x="2456685" y="1491995"/>
                  </a:lnTo>
                </a:path>
                <a:path w="5524500" h="1865629">
                  <a:moveTo>
                    <a:pt x="4357113" y="1491995"/>
                  </a:moveTo>
                  <a:lnTo>
                    <a:pt x="4483605" y="1491995"/>
                  </a:lnTo>
                </a:path>
                <a:path w="5524500" h="1865629">
                  <a:moveTo>
                    <a:pt x="2883405" y="1120139"/>
                  </a:moveTo>
                  <a:lnTo>
                    <a:pt x="3009897" y="1120139"/>
                  </a:lnTo>
                </a:path>
                <a:path w="5524500" h="1865629">
                  <a:moveTo>
                    <a:pt x="4908801" y="1120139"/>
                  </a:moveTo>
                  <a:lnTo>
                    <a:pt x="5035293" y="1120139"/>
                  </a:lnTo>
                </a:path>
                <a:path w="5524500" h="1865629">
                  <a:moveTo>
                    <a:pt x="120396" y="1120139"/>
                  </a:moveTo>
                  <a:lnTo>
                    <a:pt x="246888" y="1120139"/>
                  </a:lnTo>
                </a:path>
                <a:path w="5524500" h="1865629">
                  <a:moveTo>
                    <a:pt x="3988305" y="1120139"/>
                  </a:moveTo>
                  <a:lnTo>
                    <a:pt x="4114797" y="1120139"/>
                  </a:lnTo>
                </a:path>
                <a:path w="5524500" h="1865629">
                  <a:moveTo>
                    <a:pt x="1225293" y="1120139"/>
                  </a:moveTo>
                  <a:lnTo>
                    <a:pt x="1351785" y="1120139"/>
                  </a:lnTo>
                </a:path>
                <a:path w="5524500" h="1865629">
                  <a:moveTo>
                    <a:pt x="4724397" y="1120139"/>
                  </a:moveTo>
                  <a:lnTo>
                    <a:pt x="4850889" y="1120139"/>
                  </a:lnTo>
                </a:path>
                <a:path w="5524500" h="1865629">
                  <a:moveTo>
                    <a:pt x="0" y="1120139"/>
                  </a:moveTo>
                  <a:lnTo>
                    <a:pt x="64008" y="1120139"/>
                  </a:lnTo>
                </a:path>
                <a:path w="5524500" h="1865629">
                  <a:moveTo>
                    <a:pt x="5093205" y="1120139"/>
                  </a:moveTo>
                  <a:lnTo>
                    <a:pt x="5219697" y="1120139"/>
                  </a:lnTo>
                </a:path>
                <a:path w="5524500" h="1865629">
                  <a:moveTo>
                    <a:pt x="304800" y="1120139"/>
                  </a:moveTo>
                  <a:lnTo>
                    <a:pt x="431292" y="1120139"/>
                  </a:lnTo>
                </a:path>
                <a:path w="5524500" h="1865629">
                  <a:moveTo>
                    <a:pt x="3436617" y="1120139"/>
                  </a:moveTo>
                  <a:lnTo>
                    <a:pt x="3563109" y="1120139"/>
                  </a:lnTo>
                </a:path>
                <a:path w="5524500" h="1865629">
                  <a:moveTo>
                    <a:pt x="3067809" y="1120139"/>
                  </a:moveTo>
                  <a:lnTo>
                    <a:pt x="3194301" y="1120139"/>
                  </a:lnTo>
                </a:path>
                <a:path w="5524500" h="1865629">
                  <a:moveTo>
                    <a:pt x="3619497" y="1120139"/>
                  </a:moveTo>
                  <a:lnTo>
                    <a:pt x="3745989" y="1120139"/>
                  </a:lnTo>
                </a:path>
                <a:path w="5524500" h="1865629">
                  <a:moveTo>
                    <a:pt x="1409697" y="1120139"/>
                  </a:moveTo>
                  <a:lnTo>
                    <a:pt x="1536189" y="1120139"/>
                  </a:lnTo>
                </a:path>
                <a:path w="5524500" h="1865629">
                  <a:moveTo>
                    <a:pt x="4172709" y="1120139"/>
                  </a:moveTo>
                  <a:lnTo>
                    <a:pt x="4299201" y="1120139"/>
                  </a:lnTo>
                </a:path>
                <a:path w="5524500" h="1865629">
                  <a:moveTo>
                    <a:pt x="489204" y="1120139"/>
                  </a:moveTo>
                  <a:lnTo>
                    <a:pt x="615696" y="1120139"/>
                  </a:lnTo>
                </a:path>
                <a:path w="5524500" h="1865629">
                  <a:moveTo>
                    <a:pt x="4357113" y="1120139"/>
                  </a:moveTo>
                  <a:lnTo>
                    <a:pt x="4483605" y="1120139"/>
                  </a:lnTo>
                </a:path>
                <a:path w="5524500" h="1865629">
                  <a:moveTo>
                    <a:pt x="2699001" y="1120139"/>
                  </a:moveTo>
                  <a:lnTo>
                    <a:pt x="2825493" y="1120139"/>
                  </a:lnTo>
                </a:path>
                <a:path w="5524500" h="1865629">
                  <a:moveTo>
                    <a:pt x="1042413" y="1120139"/>
                  </a:moveTo>
                  <a:lnTo>
                    <a:pt x="1168905" y="1120139"/>
                  </a:lnTo>
                </a:path>
                <a:path w="5524500" h="1865629">
                  <a:moveTo>
                    <a:pt x="1778505" y="1120139"/>
                  </a:moveTo>
                  <a:lnTo>
                    <a:pt x="1904997" y="1120139"/>
                  </a:lnTo>
                </a:path>
                <a:path w="5524500" h="1865629">
                  <a:moveTo>
                    <a:pt x="3803901" y="1120139"/>
                  </a:moveTo>
                  <a:lnTo>
                    <a:pt x="3930393" y="1120139"/>
                  </a:lnTo>
                </a:path>
                <a:path w="5524500" h="1865629">
                  <a:moveTo>
                    <a:pt x="673608" y="1120139"/>
                  </a:moveTo>
                  <a:lnTo>
                    <a:pt x="800100" y="1120139"/>
                  </a:lnTo>
                </a:path>
                <a:path w="5524500" h="1865629">
                  <a:moveTo>
                    <a:pt x="858012" y="1120139"/>
                  </a:moveTo>
                  <a:lnTo>
                    <a:pt x="984501" y="1120139"/>
                  </a:lnTo>
                </a:path>
                <a:path w="5524500" h="1865629">
                  <a:moveTo>
                    <a:pt x="2147313" y="1120139"/>
                  </a:moveTo>
                  <a:lnTo>
                    <a:pt x="2273805" y="1120139"/>
                  </a:lnTo>
                </a:path>
                <a:path w="5524500" h="1865629">
                  <a:moveTo>
                    <a:pt x="5277609" y="1120139"/>
                  </a:moveTo>
                  <a:lnTo>
                    <a:pt x="5404101" y="1120139"/>
                  </a:lnTo>
                </a:path>
                <a:path w="5524500" h="1865629">
                  <a:moveTo>
                    <a:pt x="4541517" y="1120139"/>
                  </a:moveTo>
                  <a:lnTo>
                    <a:pt x="4668009" y="1120139"/>
                  </a:lnTo>
                </a:path>
                <a:path w="5524500" h="1865629">
                  <a:moveTo>
                    <a:pt x="1594101" y="1120139"/>
                  </a:moveTo>
                  <a:lnTo>
                    <a:pt x="1720593" y="1120139"/>
                  </a:lnTo>
                </a:path>
                <a:path w="5524500" h="1865629">
                  <a:moveTo>
                    <a:pt x="2331717" y="1120139"/>
                  </a:moveTo>
                  <a:lnTo>
                    <a:pt x="2456685" y="1120139"/>
                  </a:lnTo>
                </a:path>
                <a:path w="5524500" h="1865629">
                  <a:moveTo>
                    <a:pt x="1962909" y="1120139"/>
                  </a:moveTo>
                  <a:lnTo>
                    <a:pt x="2089401" y="1120139"/>
                  </a:lnTo>
                </a:path>
                <a:path w="5524500" h="1865629">
                  <a:moveTo>
                    <a:pt x="3252213" y="1120139"/>
                  </a:moveTo>
                  <a:lnTo>
                    <a:pt x="3378705" y="1120139"/>
                  </a:lnTo>
                </a:path>
                <a:path w="5524500" h="1865629">
                  <a:moveTo>
                    <a:pt x="5462013" y="1120139"/>
                  </a:moveTo>
                  <a:lnTo>
                    <a:pt x="5524496" y="1120139"/>
                  </a:lnTo>
                </a:path>
                <a:path w="5524500" h="1865629">
                  <a:moveTo>
                    <a:pt x="2514597" y="1120139"/>
                  </a:moveTo>
                  <a:lnTo>
                    <a:pt x="2641089" y="1120139"/>
                  </a:lnTo>
                </a:path>
                <a:path w="5524500" h="1865629">
                  <a:moveTo>
                    <a:pt x="1962909" y="746759"/>
                  </a:moveTo>
                  <a:lnTo>
                    <a:pt x="2089401" y="746759"/>
                  </a:lnTo>
                </a:path>
                <a:path w="5524500" h="1865629">
                  <a:moveTo>
                    <a:pt x="3436617" y="746759"/>
                  </a:moveTo>
                  <a:lnTo>
                    <a:pt x="3563109" y="746759"/>
                  </a:lnTo>
                </a:path>
                <a:path w="5524500" h="1865629">
                  <a:moveTo>
                    <a:pt x="3619497" y="746759"/>
                  </a:moveTo>
                  <a:lnTo>
                    <a:pt x="3745989" y="746759"/>
                  </a:lnTo>
                </a:path>
                <a:path w="5524500" h="1865629">
                  <a:moveTo>
                    <a:pt x="3988305" y="746759"/>
                  </a:moveTo>
                  <a:lnTo>
                    <a:pt x="4114797" y="746759"/>
                  </a:lnTo>
                </a:path>
                <a:path w="5524500" h="1865629">
                  <a:moveTo>
                    <a:pt x="4541517" y="746759"/>
                  </a:moveTo>
                  <a:lnTo>
                    <a:pt x="4668009" y="746759"/>
                  </a:lnTo>
                </a:path>
                <a:path w="5524500" h="1865629">
                  <a:moveTo>
                    <a:pt x="2147313" y="746759"/>
                  </a:moveTo>
                  <a:lnTo>
                    <a:pt x="2273805" y="746759"/>
                  </a:lnTo>
                </a:path>
                <a:path w="5524500" h="1865629">
                  <a:moveTo>
                    <a:pt x="4908801" y="746759"/>
                  </a:moveTo>
                  <a:lnTo>
                    <a:pt x="5035293" y="746759"/>
                  </a:lnTo>
                </a:path>
                <a:path w="5524500" h="1865629">
                  <a:moveTo>
                    <a:pt x="5093205" y="746759"/>
                  </a:moveTo>
                  <a:lnTo>
                    <a:pt x="5219697" y="746759"/>
                  </a:lnTo>
                </a:path>
                <a:path w="5524500" h="1865629">
                  <a:moveTo>
                    <a:pt x="3067809" y="746759"/>
                  </a:moveTo>
                  <a:lnTo>
                    <a:pt x="3194301" y="746759"/>
                  </a:lnTo>
                </a:path>
                <a:path w="5524500" h="1865629">
                  <a:moveTo>
                    <a:pt x="2331717" y="746759"/>
                  </a:moveTo>
                  <a:lnTo>
                    <a:pt x="2456685" y="746759"/>
                  </a:lnTo>
                </a:path>
                <a:path w="5524500" h="1865629">
                  <a:moveTo>
                    <a:pt x="2883405" y="746759"/>
                  </a:moveTo>
                  <a:lnTo>
                    <a:pt x="3009897" y="746759"/>
                  </a:lnTo>
                </a:path>
                <a:path w="5524500" h="1865629">
                  <a:moveTo>
                    <a:pt x="1409697" y="746759"/>
                  </a:moveTo>
                  <a:lnTo>
                    <a:pt x="1536189" y="746759"/>
                  </a:lnTo>
                </a:path>
                <a:path w="5524500" h="1865629">
                  <a:moveTo>
                    <a:pt x="4724397" y="746759"/>
                  </a:moveTo>
                  <a:lnTo>
                    <a:pt x="4850889" y="746759"/>
                  </a:lnTo>
                </a:path>
                <a:path w="5524500" h="1865629">
                  <a:moveTo>
                    <a:pt x="0" y="746759"/>
                  </a:moveTo>
                  <a:lnTo>
                    <a:pt x="64008" y="746759"/>
                  </a:lnTo>
                </a:path>
                <a:path w="5524500" h="1865629">
                  <a:moveTo>
                    <a:pt x="4172709" y="746759"/>
                  </a:moveTo>
                  <a:lnTo>
                    <a:pt x="4299201" y="746759"/>
                  </a:lnTo>
                </a:path>
                <a:path w="5524500" h="1865629">
                  <a:moveTo>
                    <a:pt x="3803901" y="746759"/>
                  </a:moveTo>
                  <a:lnTo>
                    <a:pt x="3930393" y="746759"/>
                  </a:lnTo>
                </a:path>
                <a:path w="5524500" h="1865629">
                  <a:moveTo>
                    <a:pt x="2514597" y="746759"/>
                  </a:moveTo>
                  <a:lnTo>
                    <a:pt x="2641089" y="746759"/>
                  </a:lnTo>
                </a:path>
                <a:path w="5524500" h="1865629">
                  <a:moveTo>
                    <a:pt x="3252213" y="746759"/>
                  </a:moveTo>
                  <a:lnTo>
                    <a:pt x="3378705" y="746759"/>
                  </a:lnTo>
                </a:path>
                <a:path w="5524500" h="1865629">
                  <a:moveTo>
                    <a:pt x="673608" y="746759"/>
                  </a:moveTo>
                  <a:lnTo>
                    <a:pt x="800100" y="746759"/>
                  </a:lnTo>
                </a:path>
                <a:path w="5524500" h="1865629">
                  <a:moveTo>
                    <a:pt x="858012" y="746759"/>
                  </a:moveTo>
                  <a:lnTo>
                    <a:pt x="984501" y="746759"/>
                  </a:lnTo>
                </a:path>
                <a:path w="5524500" h="1865629">
                  <a:moveTo>
                    <a:pt x="4357113" y="746759"/>
                  </a:moveTo>
                  <a:lnTo>
                    <a:pt x="4483605" y="746759"/>
                  </a:lnTo>
                </a:path>
                <a:path w="5524500" h="1865629">
                  <a:moveTo>
                    <a:pt x="1594101" y="746759"/>
                  </a:moveTo>
                  <a:lnTo>
                    <a:pt x="1720593" y="746759"/>
                  </a:lnTo>
                </a:path>
                <a:path w="5524500" h="1865629">
                  <a:moveTo>
                    <a:pt x="5462013" y="746759"/>
                  </a:moveTo>
                  <a:lnTo>
                    <a:pt x="5524496" y="746759"/>
                  </a:lnTo>
                </a:path>
                <a:path w="5524500" h="1865629">
                  <a:moveTo>
                    <a:pt x="2699001" y="746759"/>
                  </a:moveTo>
                  <a:lnTo>
                    <a:pt x="2825493" y="746759"/>
                  </a:lnTo>
                </a:path>
                <a:path w="5524500" h="1865629">
                  <a:moveTo>
                    <a:pt x="1778505" y="746759"/>
                  </a:moveTo>
                  <a:lnTo>
                    <a:pt x="1904997" y="746759"/>
                  </a:lnTo>
                </a:path>
                <a:path w="5524500" h="1865629">
                  <a:moveTo>
                    <a:pt x="5277609" y="746759"/>
                  </a:moveTo>
                  <a:lnTo>
                    <a:pt x="5404101" y="746759"/>
                  </a:lnTo>
                </a:path>
                <a:path w="5524500" h="1865629">
                  <a:moveTo>
                    <a:pt x="120396" y="746759"/>
                  </a:moveTo>
                  <a:lnTo>
                    <a:pt x="431292" y="746759"/>
                  </a:lnTo>
                </a:path>
                <a:path w="5524500" h="1865629">
                  <a:moveTo>
                    <a:pt x="1225293" y="746759"/>
                  </a:moveTo>
                  <a:lnTo>
                    <a:pt x="1351785" y="746759"/>
                  </a:lnTo>
                </a:path>
                <a:path w="5524500" h="1865629">
                  <a:moveTo>
                    <a:pt x="1042413" y="746759"/>
                  </a:moveTo>
                  <a:lnTo>
                    <a:pt x="1168905" y="746759"/>
                  </a:lnTo>
                </a:path>
                <a:path w="5524500" h="1865629">
                  <a:moveTo>
                    <a:pt x="489204" y="746759"/>
                  </a:moveTo>
                  <a:lnTo>
                    <a:pt x="615696" y="746759"/>
                  </a:lnTo>
                </a:path>
                <a:path w="5524500" h="1865629">
                  <a:moveTo>
                    <a:pt x="5462013" y="373379"/>
                  </a:moveTo>
                  <a:lnTo>
                    <a:pt x="5524496" y="373379"/>
                  </a:lnTo>
                </a:path>
                <a:path w="5524500" h="1865629">
                  <a:moveTo>
                    <a:pt x="4908801" y="373379"/>
                  </a:moveTo>
                  <a:lnTo>
                    <a:pt x="5035293" y="373379"/>
                  </a:lnTo>
                </a:path>
                <a:path w="5524500" h="1865629">
                  <a:moveTo>
                    <a:pt x="3988305" y="373379"/>
                  </a:moveTo>
                  <a:lnTo>
                    <a:pt x="4114797" y="373379"/>
                  </a:lnTo>
                </a:path>
                <a:path w="5524500" h="1865629">
                  <a:moveTo>
                    <a:pt x="2699001" y="373379"/>
                  </a:moveTo>
                  <a:lnTo>
                    <a:pt x="2825493" y="373379"/>
                  </a:lnTo>
                </a:path>
                <a:path w="5524500" h="1865629">
                  <a:moveTo>
                    <a:pt x="5277609" y="373379"/>
                  </a:moveTo>
                  <a:lnTo>
                    <a:pt x="5404101" y="373379"/>
                  </a:lnTo>
                </a:path>
                <a:path w="5524500" h="1865629">
                  <a:moveTo>
                    <a:pt x="0" y="373379"/>
                  </a:moveTo>
                  <a:lnTo>
                    <a:pt x="2456685" y="373379"/>
                  </a:lnTo>
                </a:path>
                <a:path w="5524500" h="1865629">
                  <a:moveTo>
                    <a:pt x="4357113" y="373379"/>
                  </a:moveTo>
                  <a:lnTo>
                    <a:pt x="4483605" y="373379"/>
                  </a:lnTo>
                </a:path>
                <a:path w="5524500" h="1865629">
                  <a:moveTo>
                    <a:pt x="4541517" y="373379"/>
                  </a:moveTo>
                  <a:lnTo>
                    <a:pt x="4668009" y="373379"/>
                  </a:lnTo>
                </a:path>
                <a:path w="5524500" h="1865629">
                  <a:moveTo>
                    <a:pt x="3252213" y="373379"/>
                  </a:moveTo>
                  <a:lnTo>
                    <a:pt x="3378705" y="373379"/>
                  </a:lnTo>
                </a:path>
                <a:path w="5524500" h="1865629">
                  <a:moveTo>
                    <a:pt x="3067809" y="373379"/>
                  </a:moveTo>
                  <a:lnTo>
                    <a:pt x="3194301" y="373379"/>
                  </a:lnTo>
                </a:path>
                <a:path w="5524500" h="1865629">
                  <a:moveTo>
                    <a:pt x="3436617" y="373379"/>
                  </a:moveTo>
                  <a:lnTo>
                    <a:pt x="3563109" y="373379"/>
                  </a:lnTo>
                </a:path>
                <a:path w="5524500" h="1865629">
                  <a:moveTo>
                    <a:pt x="4724397" y="373379"/>
                  </a:moveTo>
                  <a:lnTo>
                    <a:pt x="4850889" y="373379"/>
                  </a:lnTo>
                </a:path>
                <a:path w="5524500" h="1865629">
                  <a:moveTo>
                    <a:pt x="3619497" y="373379"/>
                  </a:moveTo>
                  <a:lnTo>
                    <a:pt x="3745989" y="373379"/>
                  </a:lnTo>
                </a:path>
                <a:path w="5524500" h="1865629">
                  <a:moveTo>
                    <a:pt x="2514597" y="373379"/>
                  </a:moveTo>
                  <a:lnTo>
                    <a:pt x="2641089" y="373379"/>
                  </a:lnTo>
                </a:path>
                <a:path w="5524500" h="1865629">
                  <a:moveTo>
                    <a:pt x="4172709" y="373379"/>
                  </a:moveTo>
                  <a:lnTo>
                    <a:pt x="4299201" y="373379"/>
                  </a:lnTo>
                </a:path>
                <a:path w="5524500" h="1865629">
                  <a:moveTo>
                    <a:pt x="2883405" y="373379"/>
                  </a:moveTo>
                  <a:lnTo>
                    <a:pt x="3009897" y="373379"/>
                  </a:lnTo>
                </a:path>
                <a:path w="5524500" h="1865629">
                  <a:moveTo>
                    <a:pt x="3803901" y="373379"/>
                  </a:moveTo>
                  <a:lnTo>
                    <a:pt x="3930393" y="373379"/>
                  </a:lnTo>
                </a:path>
                <a:path w="5524500" h="1865629">
                  <a:moveTo>
                    <a:pt x="5093205" y="373379"/>
                  </a:moveTo>
                  <a:lnTo>
                    <a:pt x="5219697" y="373379"/>
                  </a:lnTo>
                </a:path>
                <a:path w="5524500" h="1865629">
                  <a:moveTo>
                    <a:pt x="4908801" y="0"/>
                  </a:moveTo>
                  <a:lnTo>
                    <a:pt x="5524496" y="0"/>
                  </a:lnTo>
                </a:path>
                <a:path w="5524500" h="1865629">
                  <a:moveTo>
                    <a:pt x="0" y="0"/>
                  </a:moveTo>
                  <a:lnTo>
                    <a:pt x="4850889" y="0"/>
                  </a:lnTo>
                </a:path>
              </a:pathLst>
            </a:custGeom>
            <a:ln w="835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5"/>
            <p:cNvSpPr/>
            <p:nvPr/>
          </p:nvSpPr>
          <p:spPr>
            <a:xfrm>
              <a:off x="540901" y="2481071"/>
              <a:ext cx="5524500" cy="0"/>
            </a:xfrm>
            <a:custGeom>
              <a:avLst/>
              <a:gdLst/>
              <a:ahLst/>
              <a:cxnLst/>
              <a:rect l="l" t="t" r="r" b="b"/>
              <a:pathLst>
                <a:path w="5524500">
                  <a:moveTo>
                    <a:pt x="0" y="0"/>
                  </a:moveTo>
                  <a:lnTo>
                    <a:pt x="5524496" y="0"/>
                  </a:lnTo>
                </a:path>
              </a:pathLst>
            </a:custGeom>
            <a:ln w="835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16"/>
            <p:cNvSpPr/>
            <p:nvPr/>
          </p:nvSpPr>
          <p:spPr>
            <a:xfrm>
              <a:off x="604901" y="4811280"/>
              <a:ext cx="5398135" cy="281940"/>
            </a:xfrm>
            <a:custGeom>
              <a:avLst/>
              <a:gdLst/>
              <a:ahLst/>
              <a:cxnLst/>
              <a:rect l="l" t="t" r="r" b="b"/>
              <a:pathLst>
                <a:path w="5398135" h="281939">
                  <a:moveTo>
                    <a:pt x="56388" y="41148"/>
                  </a:moveTo>
                  <a:lnTo>
                    <a:pt x="0" y="41148"/>
                  </a:lnTo>
                  <a:lnTo>
                    <a:pt x="0" y="281940"/>
                  </a:lnTo>
                  <a:lnTo>
                    <a:pt x="56388" y="281940"/>
                  </a:lnTo>
                  <a:lnTo>
                    <a:pt x="56388" y="41148"/>
                  </a:lnTo>
                  <a:close/>
                </a:path>
                <a:path w="5398135" h="281939">
                  <a:moveTo>
                    <a:pt x="240792" y="85344"/>
                  </a:moveTo>
                  <a:lnTo>
                    <a:pt x="182880" y="85344"/>
                  </a:lnTo>
                  <a:lnTo>
                    <a:pt x="182880" y="281940"/>
                  </a:lnTo>
                  <a:lnTo>
                    <a:pt x="240792" y="281940"/>
                  </a:lnTo>
                  <a:lnTo>
                    <a:pt x="240792" y="85344"/>
                  </a:lnTo>
                  <a:close/>
                </a:path>
                <a:path w="5398135" h="281939">
                  <a:moveTo>
                    <a:pt x="425196" y="76200"/>
                  </a:moveTo>
                  <a:lnTo>
                    <a:pt x="367284" y="76200"/>
                  </a:lnTo>
                  <a:lnTo>
                    <a:pt x="367284" y="281940"/>
                  </a:lnTo>
                  <a:lnTo>
                    <a:pt x="425196" y="281940"/>
                  </a:lnTo>
                  <a:lnTo>
                    <a:pt x="425196" y="76200"/>
                  </a:lnTo>
                  <a:close/>
                </a:path>
                <a:path w="5398135" h="281939">
                  <a:moveTo>
                    <a:pt x="609600" y="65532"/>
                  </a:moveTo>
                  <a:lnTo>
                    <a:pt x="551688" y="65532"/>
                  </a:lnTo>
                  <a:lnTo>
                    <a:pt x="551688" y="281940"/>
                  </a:lnTo>
                  <a:lnTo>
                    <a:pt x="609600" y="281940"/>
                  </a:lnTo>
                  <a:lnTo>
                    <a:pt x="609600" y="65532"/>
                  </a:lnTo>
                  <a:close/>
                </a:path>
                <a:path w="5398135" h="281939">
                  <a:moveTo>
                    <a:pt x="794004" y="56388"/>
                  </a:moveTo>
                  <a:lnTo>
                    <a:pt x="736092" y="56388"/>
                  </a:lnTo>
                  <a:lnTo>
                    <a:pt x="736092" y="281940"/>
                  </a:lnTo>
                  <a:lnTo>
                    <a:pt x="794004" y="281940"/>
                  </a:lnTo>
                  <a:lnTo>
                    <a:pt x="794004" y="56388"/>
                  </a:lnTo>
                  <a:close/>
                </a:path>
                <a:path w="5398135" h="281939">
                  <a:moveTo>
                    <a:pt x="978408" y="19812"/>
                  </a:moveTo>
                  <a:lnTo>
                    <a:pt x="920496" y="19812"/>
                  </a:lnTo>
                  <a:lnTo>
                    <a:pt x="920496" y="281940"/>
                  </a:lnTo>
                  <a:lnTo>
                    <a:pt x="978408" y="281940"/>
                  </a:lnTo>
                  <a:lnTo>
                    <a:pt x="978408" y="19812"/>
                  </a:lnTo>
                  <a:close/>
                </a:path>
                <a:path w="5398135" h="281939">
                  <a:moveTo>
                    <a:pt x="1161288" y="56388"/>
                  </a:moveTo>
                  <a:lnTo>
                    <a:pt x="1104900" y="56388"/>
                  </a:lnTo>
                  <a:lnTo>
                    <a:pt x="1104900" y="281940"/>
                  </a:lnTo>
                  <a:lnTo>
                    <a:pt x="1161288" y="281940"/>
                  </a:lnTo>
                  <a:lnTo>
                    <a:pt x="1161288" y="56388"/>
                  </a:lnTo>
                  <a:close/>
                </a:path>
                <a:path w="5398135" h="281939">
                  <a:moveTo>
                    <a:pt x="1345692" y="53340"/>
                  </a:moveTo>
                  <a:lnTo>
                    <a:pt x="1287780" y="53340"/>
                  </a:lnTo>
                  <a:lnTo>
                    <a:pt x="1287780" y="281940"/>
                  </a:lnTo>
                  <a:lnTo>
                    <a:pt x="1345692" y="281940"/>
                  </a:lnTo>
                  <a:lnTo>
                    <a:pt x="1345692" y="53340"/>
                  </a:lnTo>
                  <a:close/>
                </a:path>
                <a:path w="5398135" h="281939">
                  <a:moveTo>
                    <a:pt x="1530096" y="56388"/>
                  </a:moveTo>
                  <a:lnTo>
                    <a:pt x="1472184" y="56388"/>
                  </a:lnTo>
                  <a:lnTo>
                    <a:pt x="1472184" y="281940"/>
                  </a:lnTo>
                  <a:lnTo>
                    <a:pt x="1530096" y="281940"/>
                  </a:lnTo>
                  <a:lnTo>
                    <a:pt x="1530096" y="56388"/>
                  </a:lnTo>
                  <a:close/>
                </a:path>
                <a:path w="5398135" h="281939">
                  <a:moveTo>
                    <a:pt x="1714500" y="62484"/>
                  </a:moveTo>
                  <a:lnTo>
                    <a:pt x="1656588" y="62484"/>
                  </a:lnTo>
                  <a:lnTo>
                    <a:pt x="1656588" y="281940"/>
                  </a:lnTo>
                  <a:lnTo>
                    <a:pt x="1714500" y="281940"/>
                  </a:lnTo>
                  <a:lnTo>
                    <a:pt x="1714500" y="62484"/>
                  </a:lnTo>
                  <a:close/>
                </a:path>
                <a:path w="5398135" h="281939">
                  <a:moveTo>
                    <a:pt x="1898904" y="59436"/>
                  </a:moveTo>
                  <a:lnTo>
                    <a:pt x="1840992" y="59436"/>
                  </a:lnTo>
                  <a:lnTo>
                    <a:pt x="1840992" y="281940"/>
                  </a:lnTo>
                  <a:lnTo>
                    <a:pt x="1898904" y="281940"/>
                  </a:lnTo>
                  <a:lnTo>
                    <a:pt x="1898904" y="59436"/>
                  </a:lnTo>
                  <a:close/>
                </a:path>
                <a:path w="5398135" h="281939">
                  <a:moveTo>
                    <a:pt x="2083308" y="53340"/>
                  </a:moveTo>
                  <a:lnTo>
                    <a:pt x="2025396" y="53340"/>
                  </a:lnTo>
                  <a:lnTo>
                    <a:pt x="2025396" y="281940"/>
                  </a:lnTo>
                  <a:lnTo>
                    <a:pt x="2083308" y="281940"/>
                  </a:lnTo>
                  <a:lnTo>
                    <a:pt x="2083308" y="53340"/>
                  </a:lnTo>
                  <a:close/>
                </a:path>
                <a:path w="5398135" h="281939">
                  <a:moveTo>
                    <a:pt x="2267712" y="47244"/>
                  </a:moveTo>
                  <a:lnTo>
                    <a:pt x="2209800" y="47244"/>
                  </a:lnTo>
                  <a:lnTo>
                    <a:pt x="2209800" y="281940"/>
                  </a:lnTo>
                  <a:lnTo>
                    <a:pt x="2267712" y="281940"/>
                  </a:lnTo>
                  <a:lnTo>
                    <a:pt x="2267712" y="47244"/>
                  </a:lnTo>
                  <a:close/>
                </a:path>
                <a:path w="5398135" h="281939">
                  <a:moveTo>
                    <a:pt x="2450592" y="42672"/>
                  </a:moveTo>
                  <a:lnTo>
                    <a:pt x="2392680" y="42672"/>
                  </a:lnTo>
                  <a:lnTo>
                    <a:pt x="2392680" y="281940"/>
                  </a:lnTo>
                  <a:lnTo>
                    <a:pt x="2450592" y="281940"/>
                  </a:lnTo>
                  <a:lnTo>
                    <a:pt x="2450592" y="42672"/>
                  </a:lnTo>
                  <a:close/>
                </a:path>
                <a:path w="5398135" h="281939">
                  <a:moveTo>
                    <a:pt x="2634996" y="36576"/>
                  </a:moveTo>
                  <a:lnTo>
                    <a:pt x="2577084" y="36576"/>
                  </a:lnTo>
                  <a:lnTo>
                    <a:pt x="2577084" y="281940"/>
                  </a:lnTo>
                  <a:lnTo>
                    <a:pt x="2634996" y="281940"/>
                  </a:lnTo>
                  <a:lnTo>
                    <a:pt x="2634996" y="36576"/>
                  </a:lnTo>
                  <a:close/>
                </a:path>
                <a:path w="5398135" h="281939">
                  <a:moveTo>
                    <a:pt x="2819400" y="30480"/>
                  </a:moveTo>
                  <a:lnTo>
                    <a:pt x="2761488" y="30480"/>
                  </a:lnTo>
                  <a:lnTo>
                    <a:pt x="2761488" y="281940"/>
                  </a:lnTo>
                  <a:lnTo>
                    <a:pt x="2819400" y="281940"/>
                  </a:lnTo>
                  <a:lnTo>
                    <a:pt x="2819400" y="30480"/>
                  </a:lnTo>
                  <a:close/>
                </a:path>
                <a:path w="5398135" h="281939">
                  <a:moveTo>
                    <a:pt x="3003804" y="25908"/>
                  </a:moveTo>
                  <a:lnTo>
                    <a:pt x="2945892" y="25908"/>
                  </a:lnTo>
                  <a:lnTo>
                    <a:pt x="2945892" y="281940"/>
                  </a:lnTo>
                  <a:lnTo>
                    <a:pt x="3003804" y="281940"/>
                  </a:lnTo>
                  <a:lnTo>
                    <a:pt x="3003804" y="25908"/>
                  </a:lnTo>
                  <a:close/>
                </a:path>
                <a:path w="5398135" h="281939">
                  <a:moveTo>
                    <a:pt x="3188208" y="21336"/>
                  </a:moveTo>
                  <a:lnTo>
                    <a:pt x="3130296" y="21336"/>
                  </a:lnTo>
                  <a:lnTo>
                    <a:pt x="3130296" y="281940"/>
                  </a:lnTo>
                  <a:lnTo>
                    <a:pt x="3188208" y="281940"/>
                  </a:lnTo>
                  <a:lnTo>
                    <a:pt x="3188208" y="21336"/>
                  </a:lnTo>
                  <a:close/>
                </a:path>
                <a:path w="5398135" h="281939">
                  <a:moveTo>
                    <a:pt x="3372612" y="21336"/>
                  </a:moveTo>
                  <a:lnTo>
                    <a:pt x="3314700" y="21336"/>
                  </a:lnTo>
                  <a:lnTo>
                    <a:pt x="3314700" y="281940"/>
                  </a:lnTo>
                  <a:lnTo>
                    <a:pt x="3372612" y="281940"/>
                  </a:lnTo>
                  <a:lnTo>
                    <a:pt x="3372612" y="21336"/>
                  </a:lnTo>
                  <a:close/>
                </a:path>
                <a:path w="5398135" h="281939">
                  <a:moveTo>
                    <a:pt x="3555492" y="22860"/>
                  </a:moveTo>
                  <a:lnTo>
                    <a:pt x="3499104" y="22860"/>
                  </a:lnTo>
                  <a:lnTo>
                    <a:pt x="3499104" y="281940"/>
                  </a:lnTo>
                  <a:lnTo>
                    <a:pt x="3555492" y="281940"/>
                  </a:lnTo>
                  <a:lnTo>
                    <a:pt x="3555492" y="22860"/>
                  </a:lnTo>
                  <a:close/>
                </a:path>
                <a:path w="5398135" h="281939">
                  <a:moveTo>
                    <a:pt x="3739896" y="19812"/>
                  </a:moveTo>
                  <a:lnTo>
                    <a:pt x="3681984" y="19812"/>
                  </a:lnTo>
                  <a:lnTo>
                    <a:pt x="3681984" y="281940"/>
                  </a:lnTo>
                  <a:lnTo>
                    <a:pt x="3739896" y="281940"/>
                  </a:lnTo>
                  <a:lnTo>
                    <a:pt x="3739896" y="19812"/>
                  </a:lnTo>
                  <a:close/>
                </a:path>
                <a:path w="5398135" h="281939">
                  <a:moveTo>
                    <a:pt x="3924300" y="16764"/>
                  </a:moveTo>
                  <a:lnTo>
                    <a:pt x="3866388" y="16764"/>
                  </a:lnTo>
                  <a:lnTo>
                    <a:pt x="3866388" y="281940"/>
                  </a:lnTo>
                  <a:lnTo>
                    <a:pt x="3924300" y="281940"/>
                  </a:lnTo>
                  <a:lnTo>
                    <a:pt x="3924300" y="16764"/>
                  </a:lnTo>
                  <a:close/>
                </a:path>
                <a:path w="5398135" h="281939">
                  <a:moveTo>
                    <a:pt x="4108704" y="13716"/>
                  </a:moveTo>
                  <a:lnTo>
                    <a:pt x="4050792" y="13716"/>
                  </a:lnTo>
                  <a:lnTo>
                    <a:pt x="4050792" y="281940"/>
                  </a:lnTo>
                  <a:lnTo>
                    <a:pt x="4108704" y="281940"/>
                  </a:lnTo>
                  <a:lnTo>
                    <a:pt x="4108704" y="13716"/>
                  </a:lnTo>
                  <a:close/>
                </a:path>
                <a:path w="5398135" h="281939">
                  <a:moveTo>
                    <a:pt x="4293108" y="9144"/>
                  </a:moveTo>
                  <a:lnTo>
                    <a:pt x="4235196" y="9144"/>
                  </a:lnTo>
                  <a:lnTo>
                    <a:pt x="4235196" y="281940"/>
                  </a:lnTo>
                  <a:lnTo>
                    <a:pt x="4293108" y="281940"/>
                  </a:lnTo>
                  <a:lnTo>
                    <a:pt x="4293108" y="9144"/>
                  </a:lnTo>
                  <a:close/>
                </a:path>
                <a:path w="5398135" h="281939">
                  <a:moveTo>
                    <a:pt x="4477512" y="6096"/>
                  </a:moveTo>
                  <a:lnTo>
                    <a:pt x="4419600" y="6096"/>
                  </a:lnTo>
                  <a:lnTo>
                    <a:pt x="4419600" y="281940"/>
                  </a:lnTo>
                  <a:lnTo>
                    <a:pt x="4477512" y="281940"/>
                  </a:lnTo>
                  <a:lnTo>
                    <a:pt x="4477512" y="6096"/>
                  </a:lnTo>
                  <a:close/>
                </a:path>
                <a:path w="5398135" h="281939">
                  <a:moveTo>
                    <a:pt x="4660392" y="3048"/>
                  </a:moveTo>
                  <a:lnTo>
                    <a:pt x="4604004" y="3048"/>
                  </a:lnTo>
                  <a:lnTo>
                    <a:pt x="4604004" y="281940"/>
                  </a:lnTo>
                  <a:lnTo>
                    <a:pt x="4660392" y="281940"/>
                  </a:lnTo>
                  <a:lnTo>
                    <a:pt x="4660392" y="3048"/>
                  </a:lnTo>
                  <a:close/>
                </a:path>
                <a:path w="5398135" h="281939">
                  <a:moveTo>
                    <a:pt x="4844796" y="0"/>
                  </a:moveTo>
                  <a:lnTo>
                    <a:pt x="4786884" y="0"/>
                  </a:lnTo>
                  <a:lnTo>
                    <a:pt x="4786884" y="281940"/>
                  </a:lnTo>
                  <a:lnTo>
                    <a:pt x="4844796" y="281940"/>
                  </a:lnTo>
                  <a:lnTo>
                    <a:pt x="4844796" y="0"/>
                  </a:lnTo>
                  <a:close/>
                </a:path>
                <a:path w="5398135" h="281939">
                  <a:moveTo>
                    <a:pt x="5029200" y="3048"/>
                  </a:moveTo>
                  <a:lnTo>
                    <a:pt x="4971288" y="3048"/>
                  </a:lnTo>
                  <a:lnTo>
                    <a:pt x="4971288" y="281940"/>
                  </a:lnTo>
                  <a:lnTo>
                    <a:pt x="5029200" y="281940"/>
                  </a:lnTo>
                  <a:lnTo>
                    <a:pt x="5029200" y="3048"/>
                  </a:lnTo>
                  <a:close/>
                </a:path>
                <a:path w="5398135" h="281939">
                  <a:moveTo>
                    <a:pt x="5213604" y="18288"/>
                  </a:moveTo>
                  <a:lnTo>
                    <a:pt x="5155692" y="18288"/>
                  </a:lnTo>
                  <a:lnTo>
                    <a:pt x="5155692" y="281940"/>
                  </a:lnTo>
                  <a:lnTo>
                    <a:pt x="5213604" y="281940"/>
                  </a:lnTo>
                  <a:lnTo>
                    <a:pt x="5213604" y="18288"/>
                  </a:lnTo>
                  <a:close/>
                </a:path>
                <a:path w="5398135" h="281939">
                  <a:moveTo>
                    <a:pt x="5398008" y="33528"/>
                  </a:moveTo>
                  <a:lnTo>
                    <a:pt x="5340096" y="33528"/>
                  </a:lnTo>
                  <a:lnTo>
                    <a:pt x="5340096" y="281940"/>
                  </a:lnTo>
                  <a:lnTo>
                    <a:pt x="5398008" y="281940"/>
                  </a:lnTo>
                  <a:lnTo>
                    <a:pt x="5398008" y="33528"/>
                  </a:lnTo>
                  <a:close/>
                </a:path>
              </a:pathLst>
            </a:custGeom>
            <a:solidFill>
              <a:srgbClr val="1E418A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17"/>
            <p:cNvSpPr/>
            <p:nvPr/>
          </p:nvSpPr>
          <p:spPr>
            <a:xfrm>
              <a:off x="604901" y="4535436"/>
              <a:ext cx="5398135" cy="361315"/>
            </a:xfrm>
            <a:custGeom>
              <a:avLst/>
              <a:gdLst/>
              <a:ahLst/>
              <a:cxnLst/>
              <a:rect l="l" t="t" r="r" b="b"/>
              <a:pathLst>
                <a:path w="5398135" h="361314">
                  <a:moveTo>
                    <a:pt x="56388" y="88392"/>
                  </a:moveTo>
                  <a:lnTo>
                    <a:pt x="0" y="88392"/>
                  </a:lnTo>
                  <a:lnTo>
                    <a:pt x="0" y="316992"/>
                  </a:lnTo>
                  <a:lnTo>
                    <a:pt x="56388" y="316992"/>
                  </a:lnTo>
                  <a:lnTo>
                    <a:pt x="56388" y="88392"/>
                  </a:lnTo>
                  <a:close/>
                </a:path>
                <a:path w="5398135" h="361314">
                  <a:moveTo>
                    <a:pt x="240792" y="181356"/>
                  </a:moveTo>
                  <a:lnTo>
                    <a:pt x="182880" y="181356"/>
                  </a:lnTo>
                  <a:lnTo>
                    <a:pt x="182880" y="361188"/>
                  </a:lnTo>
                  <a:lnTo>
                    <a:pt x="240792" y="361188"/>
                  </a:lnTo>
                  <a:lnTo>
                    <a:pt x="240792" y="181356"/>
                  </a:lnTo>
                  <a:close/>
                </a:path>
                <a:path w="5398135" h="361314">
                  <a:moveTo>
                    <a:pt x="425196" y="161544"/>
                  </a:moveTo>
                  <a:lnTo>
                    <a:pt x="367284" y="161544"/>
                  </a:lnTo>
                  <a:lnTo>
                    <a:pt x="367284" y="352044"/>
                  </a:lnTo>
                  <a:lnTo>
                    <a:pt x="425196" y="352044"/>
                  </a:lnTo>
                  <a:lnTo>
                    <a:pt x="425196" y="161544"/>
                  </a:lnTo>
                  <a:close/>
                </a:path>
                <a:path w="5398135" h="361314">
                  <a:moveTo>
                    <a:pt x="609600" y="141732"/>
                  </a:moveTo>
                  <a:lnTo>
                    <a:pt x="551688" y="141732"/>
                  </a:lnTo>
                  <a:lnTo>
                    <a:pt x="551688" y="341376"/>
                  </a:lnTo>
                  <a:lnTo>
                    <a:pt x="609600" y="341376"/>
                  </a:lnTo>
                  <a:lnTo>
                    <a:pt x="609600" y="141732"/>
                  </a:lnTo>
                  <a:close/>
                </a:path>
                <a:path w="5398135" h="361314">
                  <a:moveTo>
                    <a:pt x="794004" y="121920"/>
                  </a:moveTo>
                  <a:lnTo>
                    <a:pt x="736092" y="121920"/>
                  </a:lnTo>
                  <a:lnTo>
                    <a:pt x="736092" y="332232"/>
                  </a:lnTo>
                  <a:lnTo>
                    <a:pt x="794004" y="332232"/>
                  </a:lnTo>
                  <a:lnTo>
                    <a:pt x="794004" y="121920"/>
                  </a:lnTo>
                  <a:close/>
                </a:path>
                <a:path w="5398135" h="361314">
                  <a:moveTo>
                    <a:pt x="978408" y="77724"/>
                  </a:moveTo>
                  <a:lnTo>
                    <a:pt x="920496" y="77724"/>
                  </a:lnTo>
                  <a:lnTo>
                    <a:pt x="920496" y="295656"/>
                  </a:lnTo>
                  <a:lnTo>
                    <a:pt x="978408" y="295656"/>
                  </a:lnTo>
                  <a:lnTo>
                    <a:pt x="978408" y="77724"/>
                  </a:lnTo>
                  <a:close/>
                </a:path>
                <a:path w="5398135" h="361314">
                  <a:moveTo>
                    <a:pt x="1161288" y="105156"/>
                  </a:moveTo>
                  <a:lnTo>
                    <a:pt x="1104900" y="105156"/>
                  </a:lnTo>
                  <a:lnTo>
                    <a:pt x="1104900" y="332232"/>
                  </a:lnTo>
                  <a:lnTo>
                    <a:pt x="1161288" y="332232"/>
                  </a:lnTo>
                  <a:lnTo>
                    <a:pt x="1161288" y="105156"/>
                  </a:lnTo>
                  <a:close/>
                </a:path>
                <a:path w="5398135" h="361314">
                  <a:moveTo>
                    <a:pt x="1345692" y="100584"/>
                  </a:moveTo>
                  <a:lnTo>
                    <a:pt x="1287780" y="100584"/>
                  </a:lnTo>
                  <a:lnTo>
                    <a:pt x="1287780" y="329184"/>
                  </a:lnTo>
                  <a:lnTo>
                    <a:pt x="1345692" y="329184"/>
                  </a:lnTo>
                  <a:lnTo>
                    <a:pt x="1345692" y="100584"/>
                  </a:lnTo>
                  <a:close/>
                </a:path>
                <a:path w="5398135" h="361314">
                  <a:moveTo>
                    <a:pt x="1530096" y="108204"/>
                  </a:moveTo>
                  <a:lnTo>
                    <a:pt x="1472184" y="108204"/>
                  </a:lnTo>
                  <a:lnTo>
                    <a:pt x="1472184" y="332232"/>
                  </a:lnTo>
                  <a:lnTo>
                    <a:pt x="1530096" y="332232"/>
                  </a:lnTo>
                  <a:lnTo>
                    <a:pt x="1530096" y="108204"/>
                  </a:lnTo>
                  <a:close/>
                </a:path>
                <a:path w="5398135" h="361314">
                  <a:moveTo>
                    <a:pt x="1714500" y="120396"/>
                  </a:moveTo>
                  <a:lnTo>
                    <a:pt x="1656588" y="120396"/>
                  </a:lnTo>
                  <a:lnTo>
                    <a:pt x="1656588" y="338328"/>
                  </a:lnTo>
                  <a:lnTo>
                    <a:pt x="1714500" y="338328"/>
                  </a:lnTo>
                  <a:lnTo>
                    <a:pt x="1714500" y="120396"/>
                  </a:lnTo>
                  <a:close/>
                </a:path>
                <a:path w="5398135" h="361314">
                  <a:moveTo>
                    <a:pt x="1898904" y="115824"/>
                  </a:moveTo>
                  <a:lnTo>
                    <a:pt x="1840992" y="115824"/>
                  </a:lnTo>
                  <a:lnTo>
                    <a:pt x="1840992" y="335280"/>
                  </a:lnTo>
                  <a:lnTo>
                    <a:pt x="1898904" y="335280"/>
                  </a:lnTo>
                  <a:lnTo>
                    <a:pt x="1898904" y="115824"/>
                  </a:lnTo>
                  <a:close/>
                </a:path>
                <a:path w="5398135" h="361314">
                  <a:moveTo>
                    <a:pt x="2083308" y="103632"/>
                  </a:moveTo>
                  <a:lnTo>
                    <a:pt x="2025396" y="103632"/>
                  </a:lnTo>
                  <a:lnTo>
                    <a:pt x="2025396" y="329184"/>
                  </a:lnTo>
                  <a:lnTo>
                    <a:pt x="2083308" y="329184"/>
                  </a:lnTo>
                  <a:lnTo>
                    <a:pt x="2083308" y="103632"/>
                  </a:lnTo>
                  <a:close/>
                </a:path>
                <a:path w="5398135" h="361314">
                  <a:moveTo>
                    <a:pt x="2267712" y="92964"/>
                  </a:moveTo>
                  <a:lnTo>
                    <a:pt x="2209800" y="92964"/>
                  </a:lnTo>
                  <a:lnTo>
                    <a:pt x="2209800" y="323088"/>
                  </a:lnTo>
                  <a:lnTo>
                    <a:pt x="2267712" y="323088"/>
                  </a:lnTo>
                  <a:lnTo>
                    <a:pt x="2267712" y="92964"/>
                  </a:lnTo>
                  <a:close/>
                </a:path>
                <a:path w="5398135" h="361314">
                  <a:moveTo>
                    <a:pt x="2450592" y="80772"/>
                  </a:moveTo>
                  <a:lnTo>
                    <a:pt x="2392680" y="80772"/>
                  </a:lnTo>
                  <a:lnTo>
                    <a:pt x="2392680" y="318516"/>
                  </a:lnTo>
                  <a:lnTo>
                    <a:pt x="2450592" y="318516"/>
                  </a:lnTo>
                  <a:lnTo>
                    <a:pt x="2450592" y="80772"/>
                  </a:lnTo>
                  <a:close/>
                </a:path>
                <a:path w="5398135" h="361314">
                  <a:moveTo>
                    <a:pt x="2634996" y="70104"/>
                  </a:moveTo>
                  <a:lnTo>
                    <a:pt x="2577084" y="70104"/>
                  </a:lnTo>
                  <a:lnTo>
                    <a:pt x="2577084" y="312420"/>
                  </a:lnTo>
                  <a:lnTo>
                    <a:pt x="2634996" y="312420"/>
                  </a:lnTo>
                  <a:lnTo>
                    <a:pt x="2634996" y="70104"/>
                  </a:lnTo>
                  <a:close/>
                </a:path>
                <a:path w="5398135" h="361314">
                  <a:moveTo>
                    <a:pt x="2819400" y="59436"/>
                  </a:moveTo>
                  <a:lnTo>
                    <a:pt x="2761488" y="59436"/>
                  </a:lnTo>
                  <a:lnTo>
                    <a:pt x="2761488" y="306324"/>
                  </a:lnTo>
                  <a:lnTo>
                    <a:pt x="2819400" y="306324"/>
                  </a:lnTo>
                  <a:lnTo>
                    <a:pt x="2819400" y="59436"/>
                  </a:lnTo>
                  <a:close/>
                </a:path>
                <a:path w="5398135" h="361314">
                  <a:moveTo>
                    <a:pt x="3003804" y="47244"/>
                  </a:moveTo>
                  <a:lnTo>
                    <a:pt x="2945892" y="47244"/>
                  </a:lnTo>
                  <a:lnTo>
                    <a:pt x="2945892" y="301752"/>
                  </a:lnTo>
                  <a:lnTo>
                    <a:pt x="3003804" y="301752"/>
                  </a:lnTo>
                  <a:lnTo>
                    <a:pt x="3003804" y="47244"/>
                  </a:lnTo>
                  <a:close/>
                </a:path>
                <a:path w="5398135" h="361314">
                  <a:moveTo>
                    <a:pt x="3188208" y="39624"/>
                  </a:moveTo>
                  <a:lnTo>
                    <a:pt x="3130296" y="39624"/>
                  </a:lnTo>
                  <a:lnTo>
                    <a:pt x="3130296" y="297180"/>
                  </a:lnTo>
                  <a:lnTo>
                    <a:pt x="3188208" y="297180"/>
                  </a:lnTo>
                  <a:lnTo>
                    <a:pt x="3188208" y="39624"/>
                  </a:lnTo>
                  <a:close/>
                </a:path>
                <a:path w="5398135" h="361314">
                  <a:moveTo>
                    <a:pt x="3372612" y="41148"/>
                  </a:moveTo>
                  <a:lnTo>
                    <a:pt x="3314700" y="41148"/>
                  </a:lnTo>
                  <a:lnTo>
                    <a:pt x="3314700" y="297180"/>
                  </a:lnTo>
                  <a:lnTo>
                    <a:pt x="3372612" y="297180"/>
                  </a:lnTo>
                  <a:lnTo>
                    <a:pt x="3372612" y="41148"/>
                  </a:lnTo>
                  <a:close/>
                </a:path>
                <a:path w="5398135" h="361314">
                  <a:moveTo>
                    <a:pt x="3555492" y="44196"/>
                  </a:moveTo>
                  <a:lnTo>
                    <a:pt x="3499104" y="44196"/>
                  </a:lnTo>
                  <a:lnTo>
                    <a:pt x="3499104" y="298704"/>
                  </a:lnTo>
                  <a:lnTo>
                    <a:pt x="3555492" y="298704"/>
                  </a:lnTo>
                  <a:lnTo>
                    <a:pt x="3555492" y="44196"/>
                  </a:lnTo>
                  <a:close/>
                </a:path>
                <a:path w="5398135" h="361314">
                  <a:moveTo>
                    <a:pt x="3739896" y="39624"/>
                  </a:moveTo>
                  <a:lnTo>
                    <a:pt x="3681984" y="39624"/>
                  </a:lnTo>
                  <a:lnTo>
                    <a:pt x="3681984" y="295656"/>
                  </a:lnTo>
                  <a:lnTo>
                    <a:pt x="3739896" y="295656"/>
                  </a:lnTo>
                  <a:lnTo>
                    <a:pt x="3739896" y="39624"/>
                  </a:lnTo>
                  <a:close/>
                </a:path>
                <a:path w="5398135" h="361314">
                  <a:moveTo>
                    <a:pt x="3924300" y="33528"/>
                  </a:moveTo>
                  <a:lnTo>
                    <a:pt x="3866388" y="33528"/>
                  </a:lnTo>
                  <a:lnTo>
                    <a:pt x="3866388" y="292608"/>
                  </a:lnTo>
                  <a:lnTo>
                    <a:pt x="3924300" y="292608"/>
                  </a:lnTo>
                  <a:lnTo>
                    <a:pt x="3924300" y="33528"/>
                  </a:lnTo>
                  <a:close/>
                </a:path>
                <a:path w="5398135" h="361314">
                  <a:moveTo>
                    <a:pt x="4108704" y="25908"/>
                  </a:moveTo>
                  <a:lnTo>
                    <a:pt x="4050792" y="25908"/>
                  </a:lnTo>
                  <a:lnTo>
                    <a:pt x="4050792" y="289560"/>
                  </a:lnTo>
                  <a:lnTo>
                    <a:pt x="4108704" y="289560"/>
                  </a:lnTo>
                  <a:lnTo>
                    <a:pt x="4108704" y="25908"/>
                  </a:lnTo>
                  <a:close/>
                </a:path>
                <a:path w="5398135" h="361314">
                  <a:moveTo>
                    <a:pt x="4293108" y="19812"/>
                  </a:moveTo>
                  <a:lnTo>
                    <a:pt x="4235196" y="19812"/>
                  </a:lnTo>
                  <a:lnTo>
                    <a:pt x="4235196" y="284988"/>
                  </a:lnTo>
                  <a:lnTo>
                    <a:pt x="4293108" y="284988"/>
                  </a:lnTo>
                  <a:lnTo>
                    <a:pt x="4293108" y="19812"/>
                  </a:lnTo>
                  <a:close/>
                </a:path>
                <a:path w="5398135" h="361314">
                  <a:moveTo>
                    <a:pt x="4477512" y="12192"/>
                  </a:moveTo>
                  <a:lnTo>
                    <a:pt x="4419600" y="12192"/>
                  </a:lnTo>
                  <a:lnTo>
                    <a:pt x="4419600" y="281940"/>
                  </a:lnTo>
                  <a:lnTo>
                    <a:pt x="4477512" y="281940"/>
                  </a:lnTo>
                  <a:lnTo>
                    <a:pt x="4477512" y="12192"/>
                  </a:lnTo>
                  <a:close/>
                </a:path>
                <a:path w="5398135" h="361314">
                  <a:moveTo>
                    <a:pt x="4660392" y="6096"/>
                  </a:moveTo>
                  <a:lnTo>
                    <a:pt x="4604004" y="6096"/>
                  </a:lnTo>
                  <a:lnTo>
                    <a:pt x="4604004" y="278892"/>
                  </a:lnTo>
                  <a:lnTo>
                    <a:pt x="4660392" y="278892"/>
                  </a:lnTo>
                  <a:lnTo>
                    <a:pt x="4660392" y="6096"/>
                  </a:lnTo>
                  <a:close/>
                </a:path>
                <a:path w="5398135" h="361314">
                  <a:moveTo>
                    <a:pt x="4844796" y="0"/>
                  </a:moveTo>
                  <a:lnTo>
                    <a:pt x="4786884" y="0"/>
                  </a:lnTo>
                  <a:lnTo>
                    <a:pt x="4786884" y="275844"/>
                  </a:lnTo>
                  <a:lnTo>
                    <a:pt x="4844796" y="275844"/>
                  </a:lnTo>
                  <a:lnTo>
                    <a:pt x="4844796" y="0"/>
                  </a:lnTo>
                  <a:close/>
                </a:path>
                <a:path w="5398135" h="361314">
                  <a:moveTo>
                    <a:pt x="5029200" y="6096"/>
                  </a:moveTo>
                  <a:lnTo>
                    <a:pt x="4971288" y="6096"/>
                  </a:lnTo>
                  <a:lnTo>
                    <a:pt x="4971288" y="278892"/>
                  </a:lnTo>
                  <a:lnTo>
                    <a:pt x="5029200" y="278892"/>
                  </a:lnTo>
                  <a:lnTo>
                    <a:pt x="5029200" y="6096"/>
                  </a:lnTo>
                  <a:close/>
                </a:path>
                <a:path w="5398135" h="361314">
                  <a:moveTo>
                    <a:pt x="5213604" y="39624"/>
                  </a:moveTo>
                  <a:lnTo>
                    <a:pt x="5155692" y="39624"/>
                  </a:lnTo>
                  <a:lnTo>
                    <a:pt x="5155692" y="294132"/>
                  </a:lnTo>
                  <a:lnTo>
                    <a:pt x="5213604" y="294132"/>
                  </a:lnTo>
                  <a:lnTo>
                    <a:pt x="5213604" y="39624"/>
                  </a:lnTo>
                  <a:close/>
                </a:path>
                <a:path w="5398135" h="361314">
                  <a:moveTo>
                    <a:pt x="5398008" y="71628"/>
                  </a:moveTo>
                  <a:lnTo>
                    <a:pt x="5340096" y="71628"/>
                  </a:lnTo>
                  <a:lnTo>
                    <a:pt x="5340096" y="309372"/>
                  </a:lnTo>
                  <a:lnTo>
                    <a:pt x="5398008" y="309372"/>
                  </a:lnTo>
                  <a:lnTo>
                    <a:pt x="5398008" y="71628"/>
                  </a:lnTo>
                  <a:close/>
                </a:path>
              </a:pathLst>
            </a:custGeom>
            <a:solidFill>
              <a:srgbClr val="E7520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18"/>
            <p:cNvSpPr/>
            <p:nvPr/>
          </p:nvSpPr>
          <p:spPr>
            <a:xfrm>
              <a:off x="604901" y="4194060"/>
              <a:ext cx="5398135" cy="523240"/>
            </a:xfrm>
            <a:custGeom>
              <a:avLst/>
              <a:gdLst/>
              <a:ahLst/>
              <a:cxnLst/>
              <a:rect l="l" t="t" r="r" b="b"/>
              <a:pathLst>
                <a:path w="5398135" h="523239">
                  <a:moveTo>
                    <a:pt x="56388" y="161544"/>
                  </a:moveTo>
                  <a:lnTo>
                    <a:pt x="0" y="161544"/>
                  </a:lnTo>
                  <a:lnTo>
                    <a:pt x="0" y="429768"/>
                  </a:lnTo>
                  <a:lnTo>
                    <a:pt x="56388" y="429768"/>
                  </a:lnTo>
                  <a:lnTo>
                    <a:pt x="56388" y="161544"/>
                  </a:lnTo>
                  <a:close/>
                </a:path>
                <a:path w="5398135" h="523239">
                  <a:moveTo>
                    <a:pt x="240792" y="303276"/>
                  </a:moveTo>
                  <a:lnTo>
                    <a:pt x="182880" y="303276"/>
                  </a:lnTo>
                  <a:lnTo>
                    <a:pt x="182880" y="522732"/>
                  </a:lnTo>
                  <a:lnTo>
                    <a:pt x="240792" y="522732"/>
                  </a:lnTo>
                  <a:lnTo>
                    <a:pt x="240792" y="303276"/>
                  </a:lnTo>
                  <a:close/>
                </a:path>
                <a:path w="5398135" h="523239">
                  <a:moveTo>
                    <a:pt x="425196" y="272796"/>
                  </a:moveTo>
                  <a:lnTo>
                    <a:pt x="367284" y="272796"/>
                  </a:lnTo>
                  <a:lnTo>
                    <a:pt x="367284" y="502920"/>
                  </a:lnTo>
                  <a:lnTo>
                    <a:pt x="425196" y="502920"/>
                  </a:lnTo>
                  <a:lnTo>
                    <a:pt x="425196" y="272796"/>
                  </a:lnTo>
                  <a:close/>
                </a:path>
                <a:path w="5398135" h="523239">
                  <a:moveTo>
                    <a:pt x="609600" y="243840"/>
                  </a:moveTo>
                  <a:lnTo>
                    <a:pt x="551688" y="243840"/>
                  </a:lnTo>
                  <a:lnTo>
                    <a:pt x="551688" y="483108"/>
                  </a:lnTo>
                  <a:lnTo>
                    <a:pt x="609600" y="483108"/>
                  </a:lnTo>
                  <a:lnTo>
                    <a:pt x="609600" y="243840"/>
                  </a:lnTo>
                  <a:close/>
                </a:path>
                <a:path w="5398135" h="523239">
                  <a:moveTo>
                    <a:pt x="794004" y="216408"/>
                  </a:moveTo>
                  <a:lnTo>
                    <a:pt x="736092" y="216408"/>
                  </a:lnTo>
                  <a:lnTo>
                    <a:pt x="736092" y="463296"/>
                  </a:lnTo>
                  <a:lnTo>
                    <a:pt x="794004" y="463296"/>
                  </a:lnTo>
                  <a:lnTo>
                    <a:pt x="794004" y="216408"/>
                  </a:lnTo>
                  <a:close/>
                </a:path>
                <a:path w="5398135" h="523239">
                  <a:moveTo>
                    <a:pt x="978408" y="158496"/>
                  </a:moveTo>
                  <a:lnTo>
                    <a:pt x="920496" y="158496"/>
                  </a:lnTo>
                  <a:lnTo>
                    <a:pt x="920496" y="419100"/>
                  </a:lnTo>
                  <a:lnTo>
                    <a:pt x="978408" y="419100"/>
                  </a:lnTo>
                  <a:lnTo>
                    <a:pt x="978408" y="158496"/>
                  </a:lnTo>
                  <a:close/>
                </a:path>
                <a:path w="5398135" h="523239">
                  <a:moveTo>
                    <a:pt x="1161288" y="175260"/>
                  </a:moveTo>
                  <a:lnTo>
                    <a:pt x="1104900" y="175260"/>
                  </a:lnTo>
                  <a:lnTo>
                    <a:pt x="1104900" y="446532"/>
                  </a:lnTo>
                  <a:lnTo>
                    <a:pt x="1161288" y="446532"/>
                  </a:lnTo>
                  <a:lnTo>
                    <a:pt x="1161288" y="175260"/>
                  </a:lnTo>
                  <a:close/>
                </a:path>
                <a:path w="5398135" h="523239">
                  <a:moveTo>
                    <a:pt x="1345692" y="167640"/>
                  </a:moveTo>
                  <a:lnTo>
                    <a:pt x="1287780" y="167640"/>
                  </a:lnTo>
                  <a:lnTo>
                    <a:pt x="1287780" y="441960"/>
                  </a:lnTo>
                  <a:lnTo>
                    <a:pt x="1345692" y="441960"/>
                  </a:lnTo>
                  <a:lnTo>
                    <a:pt x="1345692" y="167640"/>
                  </a:lnTo>
                  <a:close/>
                </a:path>
                <a:path w="5398135" h="523239">
                  <a:moveTo>
                    <a:pt x="1530096" y="178308"/>
                  </a:moveTo>
                  <a:lnTo>
                    <a:pt x="1472184" y="178308"/>
                  </a:lnTo>
                  <a:lnTo>
                    <a:pt x="1472184" y="449580"/>
                  </a:lnTo>
                  <a:lnTo>
                    <a:pt x="1530096" y="449580"/>
                  </a:lnTo>
                  <a:lnTo>
                    <a:pt x="1530096" y="178308"/>
                  </a:lnTo>
                  <a:close/>
                </a:path>
                <a:path w="5398135" h="523239">
                  <a:moveTo>
                    <a:pt x="1714500" y="196596"/>
                  </a:moveTo>
                  <a:lnTo>
                    <a:pt x="1656588" y="196596"/>
                  </a:lnTo>
                  <a:lnTo>
                    <a:pt x="1656588" y="461772"/>
                  </a:lnTo>
                  <a:lnTo>
                    <a:pt x="1714500" y="461772"/>
                  </a:lnTo>
                  <a:lnTo>
                    <a:pt x="1714500" y="196596"/>
                  </a:lnTo>
                  <a:close/>
                </a:path>
                <a:path w="5398135" h="523239">
                  <a:moveTo>
                    <a:pt x="1898904" y="187452"/>
                  </a:moveTo>
                  <a:lnTo>
                    <a:pt x="1840992" y="187452"/>
                  </a:lnTo>
                  <a:lnTo>
                    <a:pt x="1840992" y="457200"/>
                  </a:lnTo>
                  <a:lnTo>
                    <a:pt x="1898904" y="457200"/>
                  </a:lnTo>
                  <a:lnTo>
                    <a:pt x="1898904" y="187452"/>
                  </a:lnTo>
                  <a:close/>
                </a:path>
                <a:path w="5398135" h="523239">
                  <a:moveTo>
                    <a:pt x="2083308" y="169164"/>
                  </a:moveTo>
                  <a:lnTo>
                    <a:pt x="2025396" y="169164"/>
                  </a:lnTo>
                  <a:lnTo>
                    <a:pt x="2025396" y="445008"/>
                  </a:lnTo>
                  <a:lnTo>
                    <a:pt x="2083308" y="445008"/>
                  </a:lnTo>
                  <a:lnTo>
                    <a:pt x="2083308" y="169164"/>
                  </a:lnTo>
                  <a:close/>
                </a:path>
                <a:path w="5398135" h="523239">
                  <a:moveTo>
                    <a:pt x="2267712" y="150876"/>
                  </a:moveTo>
                  <a:lnTo>
                    <a:pt x="2209800" y="150876"/>
                  </a:lnTo>
                  <a:lnTo>
                    <a:pt x="2209800" y="434340"/>
                  </a:lnTo>
                  <a:lnTo>
                    <a:pt x="2267712" y="434340"/>
                  </a:lnTo>
                  <a:lnTo>
                    <a:pt x="2267712" y="150876"/>
                  </a:lnTo>
                  <a:close/>
                </a:path>
                <a:path w="5398135" h="523239">
                  <a:moveTo>
                    <a:pt x="2450592" y="132588"/>
                  </a:moveTo>
                  <a:lnTo>
                    <a:pt x="2392680" y="132588"/>
                  </a:lnTo>
                  <a:lnTo>
                    <a:pt x="2392680" y="422148"/>
                  </a:lnTo>
                  <a:lnTo>
                    <a:pt x="2450592" y="422148"/>
                  </a:lnTo>
                  <a:lnTo>
                    <a:pt x="2450592" y="132588"/>
                  </a:lnTo>
                  <a:close/>
                </a:path>
                <a:path w="5398135" h="523239">
                  <a:moveTo>
                    <a:pt x="2634996" y="115824"/>
                  </a:moveTo>
                  <a:lnTo>
                    <a:pt x="2577084" y="115824"/>
                  </a:lnTo>
                  <a:lnTo>
                    <a:pt x="2577084" y="411480"/>
                  </a:lnTo>
                  <a:lnTo>
                    <a:pt x="2634996" y="411480"/>
                  </a:lnTo>
                  <a:lnTo>
                    <a:pt x="2634996" y="115824"/>
                  </a:lnTo>
                  <a:close/>
                </a:path>
                <a:path w="5398135" h="523239">
                  <a:moveTo>
                    <a:pt x="2819400" y="97536"/>
                  </a:moveTo>
                  <a:lnTo>
                    <a:pt x="2761488" y="97536"/>
                  </a:lnTo>
                  <a:lnTo>
                    <a:pt x="2761488" y="400812"/>
                  </a:lnTo>
                  <a:lnTo>
                    <a:pt x="2819400" y="400812"/>
                  </a:lnTo>
                  <a:lnTo>
                    <a:pt x="2819400" y="97536"/>
                  </a:lnTo>
                  <a:close/>
                </a:path>
                <a:path w="5398135" h="523239">
                  <a:moveTo>
                    <a:pt x="3003804" y="79248"/>
                  </a:moveTo>
                  <a:lnTo>
                    <a:pt x="2945892" y="79248"/>
                  </a:lnTo>
                  <a:lnTo>
                    <a:pt x="2945892" y="388620"/>
                  </a:lnTo>
                  <a:lnTo>
                    <a:pt x="3003804" y="388620"/>
                  </a:lnTo>
                  <a:lnTo>
                    <a:pt x="3003804" y="79248"/>
                  </a:lnTo>
                  <a:close/>
                </a:path>
                <a:path w="5398135" h="523239">
                  <a:moveTo>
                    <a:pt x="3188208" y="67056"/>
                  </a:moveTo>
                  <a:lnTo>
                    <a:pt x="3130296" y="67056"/>
                  </a:lnTo>
                  <a:lnTo>
                    <a:pt x="3130296" y="381000"/>
                  </a:lnTo>
                  <a:lnTo>
                    <a:pt x="3188208" y="381000"/>
                  </a:lnTo>
                  <a:lnTo>
                    <a:pt x="3188208" y="67056"/>
                  </a:lnTo>
                  <a:close/>
                </a:path>
                <a:path w="5398135" h="523239">
                  <a:moveTo>
                    <a:pt x="3372612" y="68580"/>
                  </a:moveTo>
                  <a:lnTo>
                    <a:pt x="3314700" y="68580"/>
                  </a:lnTo>
                  <a:lnTo>
                    <a:pt x="3314700" y="382524"/>
                  </a:lnTo>
                  <a:lnTo>
                    <a:pt x="3372612" y="382524"/>
                  </a:lnTo>
                  <a:lnTo>
                    <a:pt x="3372612" y="68580"/>
                  </a:lnTo>
                  <a:close/>
                </a:path>
                <a:path w="5398135" h="523239">
                  <a:moveTo>
                    <a:pt x="3555492" y="71628"/>
                  </a:moveTo>
                  <a:lnTo>
                    <a:pt x="3499104" y="71628"/>
                  </a:lnTo>
                  <a:lnTo>
                    <a:pt x="3499104" y="385572"/>
                  </a:lnTo>
                  <a:lnTo>
                    <a:pt x="3555492" y="385572"/>
                  </a:lnTo>
                  <a:lnTo>
                    <a:pt x="3555492" y="71628"/>
                  </a:lnTo>
                  <a:close/>
                </a:path>
                <a:path w="5398135" h="523239">
                  <a:moveTo>
                    <a:pt x="3739896" y="64008"/>
                  </a:moveTo>
                  <a:lnTo>
                    <a:pt x="3681984" y="64008"/>
                  </a:lnTo>
                  <a:lnTo>
                    <a:pt x="3681984" y="381000"/>
                  </a:lnTo>
                  <a:lnTo>
                    <a:pt x="3739896" y="381000"/>
                  </a:lnTo>
                  <a:lnTo>
                    <a:pt x="3739896" y="64008"/>
                  </a:lnTo>
                  <a:close/>
                </a:path>
                <a:path w="5398135" h="523239">
                  <a:moveTo>
                    <a:pt x="3924300" y="53340"/>
                  </a:moveTo>
                  <a:lnTo>
                    <a:pt x="3866388" y="53340"/>
                  </a:lnTo>
                  <a:lnTo>
                    <a:pt x="3866388" y="374904"/>
                  </a:lnTo>
                  <a:lnTo>
                    <a:pt x="3924300" y="374904"/>
                  </a:lnTo>
                  <a:lnTo>
                    <a:pt x="3924300" y="53340"/>
                  </a:lnTo>
                  <a:close/>
                </a:path>
                <a:path w="5398135" h="523239">
                  <a:moveTo>
                    <a:pt x="4108704" y="42672"/>
                  </a:moveTo>
                  <a:lnTo>
                    <a:pt x="4050792" y="42672"/>
                  </a:lnTo>
                  <a:lnTo>
                    <a:pt x="4050792" y="367284"/>
                  </a:lnTo>
                  <a:lnTo>
                    <a:pt x="4108704" y="367284"/>
                  </a:lnTo>
                  <a:lnTo>
                    <a:pt x="4108704" y="42672"/>
                  </a:lnTo>
                  <a:close/>
                </a:path>
                <a:path w="5398135" h="523239">
                  <a:moveTo>
                    <a:pt x="4293108" y="32004"/>
                  </a:moveTo>
                  <a:lnTo>
                    <a:pt x="4235196" y="32004"/>
                  </a:lnTo>
                  <a:lnTo>
                    <a:pt x="4235196" y="361188"/>
                  </a:lnTo>
                  <a:lnTo>
                    <a:pt x="4293108" y="361188"/>
                  </a:lnTo>
                  <a:lnTo>
                    <a:pt x="4293108" y="32004"/>
                  </a:lnTo>
                  <a:close/>
                </a:path>
                <a:path w="5398135" h="523239">
                  <a:moveTo>
                    <a:pt x="4477512" y="21336"/>
                  </a:moveTo>
                  <a:lnTo>
                    <a:pt x="4419600" y="21336"/>
                  </a:lnTo>
                  <a:lnTo>
                    <a:pt x="4419600" y="353568"/>
                  </a:lnTo>
                  <a:lnTo>
                    <a:pt x="4477512" y="353568"/>
                  </a:lnTo>
                  <a:lnTo>
                    <a:pt x="4477512" y="21336"/>
                  </a:lnTo>
                  <a:close/>
                </a:path>
                <a:path w="5398135" h="523239">
                  <a:moveTo>
                    <a:pt x="4660392" y="10668"/>
                  </a:moveTo>
                  <a:lnTo>
                    <a:pt x="4604004" y="10668"/>
                  </a:lnTo>
                  <a:lnTo>
                    <a:pt x="4604004" y="347472"/>
                  </a:lnTo>
                  <a:lnTo>
                    <a:pt x="4660392" y="347472"/>
                  </a:lnTo>
                  <a:lnTo>
                    <a:pt x="4660392" y="10668"/>
                  </a:lnTo>
                  <a:close/>
                </a:path>
                <a:path w="5398135" h="523239">
                  <a:moveTo>
                    <a:pt x="4844796" y="0"/>
                  </a:moveTo>
                  <a:lnTo>
                    <a:pt x="4786884" y="0"/>
                  </a:lnTo>
                  <a:lnTo>
                    <a:pt x="4786884" y="341376"/>
                  </a:lnTo>
                  <a:lnTo>
                    <a:pt x="4844796" y="341376"/>
                  </a:lnTo>
                  <a:lnTo>
                    <a:pt x="4844796" y="0"/>
                  </a:lnTo>
                  <a:close/>
                </a:path>
                <a:path w="5398135" h="523239">
                  <a:moveTo>
                    <a:pt x="5029200" y="9144"/>
                  </a:moveTo>
                  <a:lnTo>
                    <a:pt x="4971288" y="9144"/>
                  </a:lnTo>
                  <a:lnTo>
                    <a:pt x="4971288" y="347472"/>
                  </a:lnTo>
                  <a:lnTo>
                    <a:pt x="5029200" y="347472"/>
                  </a:lnTo>
                  <a:lnTo>
                    <a:pt x="5029200" y="9144"/>
                  </a:lnTo>
                  <a:close/>
                </a:path>
                <a:path w="5398135" h="523239">
                  <a:moveTo>
                    <a:pt x="5213604" y="59436"/>
                  </a:moveTo>
                  <a:lnTo>
                    <a:pt x="5155692" y="59436"/>
                  </a:lnTo>
                  <a:lnTo>
                    <a:pt x="5155692" y="381000"/>
                  </a:lnTo>
                  <a:lnTo>
                    <a:pt x="5213604" y="381000"/>
                  </a:lnTo>
                  <a:lnTo>
                    <a:pt x="5213604" y="59436"/>
                  </a:lnTo>
                  <a:close/>
                </a:path>
                <a:path w="5398135" h="523239">
                  <a:moveTo>
                    <a:pt x="5398008" y="108204"/>
                  </a:moveTo>
                  <a:lnTo>
                    <a:pt x="5340096" y="108204"/>
                  </a:lnTo>
                  <a:lnTo>
                    <a:pt x="5340096" y="413004"/>
                  </a:lnTo>
                  <a:lnTo>
                    <a:pt x="5398008" y="413004"/>
                  </a:lnTo>
                  <a:lnTo>
                    <a:pt x="5398008" y="108204"/>
                  </a:lnTo>
                  <a:close/>
                </a:path>
              </a:pathLst>
            </a:custGeom>
            <a:solidFill>
              <a:srgbClr val="749BB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19"/>
            <p:cNvSpPr/>
            <p:nvPr/>
          </p:nvSpPr>
          <p:spPr>
            <a:xfrm>
              <a:off x="604901" y="3791724"/>
              <a:ext cx="5398135" cy="706120"/>
            </a:xfrm>
            <a:custGeom>
              <a:avLst/>
              <a:gdLst/>
              <a:ahLst/>
              <a:cxnLst/>
              <a:rect l="l" t="t" r="r" b="b"/>
              <a:pathLst>
                <a:path w="5398135" h="706120">
                  <a:moveTo>
                    <a:pt x="56388" y="263652"/>
                  </a:moveTo>
                  <a:lnTo>
                    <a:pt x="0" y="263652"/>
                  </a:lnTo>
                  <a:lnTo>
                    <a:pt x="0" y="563880"/>
                  </a:lnTo>
                  <a:lnTo>
                    <a:pt x="56388" y="563880"/>
                  </a:lnTo>
                  <a:lnTo>
                    <a:pt x="56388" y="263652"/>
                  </a:lnTo>
                  <a:close/>
                </a:path>
                <a:path w="5398135" h="706120">
                  <a:moveTo>
                    <a:pt x="240792" y="458724"/>
                  </a:moveTo>
                  <a:lnTo>
                    <a:pt x="182880" y="458724"/>
                  </a:lnTo>
                  <a:lnTo>
                    <a:pt x="182880" y="705612"/>
                  </a:lnTo>
                  <a:lnTo>
                    <a:pt x="240792" y="705612"/>
                  </a:lnTo>
                  <a:lnTo>
                    <a:pt x="240792" y="458724"/>
                  </a:lnTo>
                  <a:close/>
                </a:path>
                <a:path w="5398135" h="706120">
                  <a:moveTo>
                    <a:pt x="425196" y="417576"/>
                  </a:moveTo>
                  <a:lnTo>
                    <a:pt x="367284" y="417576"/>
                  </a:lnTo>
                  <a:lnTo>
                    <a:pt x="367284" y="675132"/>
                  </a:lnTo>
                  <a:lnTo>
                    <a:pt x="425196" y="675132"/>
                  </a:lnTo>
                  <a:lnTo>
                    <a:pt x="425196" y="417576"/>
                  </a:lnTo>
                  <a:close/>
                </a:path>
                <a:path w="5398135" h="706120">
                  <a:moveTo>
                    <a:pt x="609600" y="376428"/>
                  </a:moveTo>
                  <a:lnTo>
                    <a:pt x="551688" y="376428"/>
                  </a:lnTo>
                  <a:lnTo>
                    <a:pt x="551688" y="646176"/>
                  </a:lnTo>
                  <a:lnTo>
                    <a:pt x="609600" y="646176"/>
                  </a:lnTo>
                  <a:lnTo>
                    <a:pt x="609600" y="376428"/>
                  </a:lnTo>
                  <a:close/>
                </a:path>
                <a:path w="5398135" h="706120">
                  <a:moveTo>
                    <a:pt x="794004" y="339852"/>
                  </a:moveTo>
                  <a:lnTo>
                    <a:pt x="736092" y="339852"/>
                  </a:lnTo>
                  <a:lnTo>
                    <a:pt x="736092" y="618744"/>
                  </a:lnTo>
                  <a:lnTo>
                    <a:pt x="794004" y="618744"/>
                  </a:lnTo>
                  <a:lnTo>
                    <a:pt x="794004" y="339852"/>
                  </a:lnTo>
                  <a:close/>
                </a:path>
                <a:path w="5398135" h="706120">
                  <a:moveTo>
                    <a:pt x="978408" y="259080"/>
                  </a:moveTo>
                  <a:lnTo>
                    <a:pt x="920496" y="259080"/>
                  </a:lnTo>
                  <a:lnTo>
                    <a:pt x="920496" y="560832"/>
                  </a:lnTo>
                  <a:lnTo>
                    <a:pt x="978408" y="560832"/>
                  </a:lnTo>
                  <a:lnTo>
                    <a:pt x="978408" y="259080"/>
                  </a:lnTo>
                  <a:close/>
                </a:path>
                <a:path w="5398135" h="706120">
                  <a:moveTo>
                    <a:pt x="1161288" y="268224"/>
                  </a:moveTo>
                  <a:lnTo>
                    <a:pt x="1104900" y="268224"/>
                  </a:lnTo>
                  <a:lnTo>
                    <a:pt x="1104900" y="577596"/>
                  </a:lnTo>
                  <a:lnTo>
                    <a:pt x="1161288" y="577596"/>
                  </a:lnTo>
                  <a:lnTo>
                    <a:pt x="1161288" y="268224"/>
                  </a:lnTo>
                  <a:close/>
                </a:path>
                <a:path w="5398135" h="706120">
                  <a:moveTo>
                    <a:pt x="1345692" y="254508"/>
                  </a:moveTo>
                  <a:lnTo>
                    <a:pt x="1287780" y="254508"/>
                  </a:lnTo>
                  <a:lnTo>
                    <a:pt x="1287780" y="569976"/>
                  </a:lnTo>
                  <a:lnTo>
                    <a:pt x="1345692" y="569976"/>
                  </a:lnTo>
                  <a:lnTo>
                    <a:pt x="1345692" y="254508"/>
                  </a:lnTo>
                  <a:close/>
                </a:path>
                <a:path w="5398135" h="706120">
                  <a:moveTo>
                    <a:pt x="1530096" y="265176"/>
                  </a:moveTo>
                  <a:lnTo>
                    <a:pt x="1472184" y="265176"/>
                  </a:lnTo>
                  <a:lnTo>
                    <a:pt x="1472184" y="580644"/>
                  </a:lnTo>
                  <a:lnTo>
                    <a:pt x="1530096" y="580644"/>
                  </a:lnTo>
                  <a:lnTo>
                    <a:pt x="1530096" y="265176"/>
                  </a:lnTo>
                  <a:close/>
                </a:path>
                <a:path w="5398135" h="706120">
                  <a:moveTo>
                    <a:pt x="1714500" y="286512"/>
                  </a:moveTo>
                  <a:lnTo>
                    <a:pt x="1656588" y="286512"/>
                  </a:lnTo>
                  <a:lnTo>
                    <a:pt x="1656588" y="598932"/>
                  </a:lnTo>
                  <a:lnTo>
                    <a:pt x="1714500" y="598932"/>
                  </a:lnTo>
                  <a:lnTo>
                    <a:pt x="1714500" y="286512"/>
                  </a:lnTo>
                  <a:close/>
                </a:path>
                <a:path w="5398135" h="706120">
                  <a:moveTo>
                    <a:pt x="1898904" y="271272"/>
                  </a:moveTo>
                  <a:lnTo>
                    <a:pt x="1840992" y="271272"/>
                  </a:lnTo>
                  <a:lnTo>
                    <a:pt x="1840992" y="589788"/>
                  </a:lnTo>
                  <a:lnTo>
                    <a:pt x="1898904" y="589788"/>
                  </a:lnTo>
                  <a:lnTo>
                    <a:pt x="1898904" y="271272"/>
                  </a:lnTo>
                  <a:close/>
                </a:path>
                <a:path w="5398135" h="706120">
                  <a:moveTo>
                    <a:pt x="2083308" y="246888"/>
                  </a:moveTo>
                  <a:lnTo>
                    <a:pt x="2025396" y="246888"/>
                  </a:lnTo>
                  <a:lnTo>
                    <a:pt x="2025396" y="571500"/>
                  </a:lnTo>
                  <a:lnTo>
                    <a:pt x="2083308" y="571500"/>
                  </a:lnTo>
                  <a:lnTo>
                    <a:pt x="2083308" y="246888"/>
                  </a:lnTo>
                  <a:close/>
                </a:path>
                <a:path w="5398135" h="706120">
                  <a:moveTo>
                    <a:pt x="2267712" y="220980"/>
                  </a:moveTo>
                  <a:lnTo>
                    <a:pt x="2209800" y="220980"/>
                  </a:lnTo>
                  <a:lnTo>
                    <a:pt x="2209800" y="553212"/>
                  </a:lnTo>
                  <a:lnTo>
                    <a:pt x="2267712" y="553212"/>
                  </a:lnTo>
                  <a:lnTo>
                    <a:pt x="2267712" y="220980"/>
                  </a:lnTo>
                  <a:close/>
                </a:path>
                <a:path w="5398135" h="706120">
                  <a:moveTo>
                    <a:pt x="2450592" y="196596"/>
                  </a:moveTo>
                  <a:lnTo>
                    <a:pt x="2392680" y="196596"/>
                  </a:lnTo>
                  <a:lnTo>
                    <a:pt x="2392680" y="534924"/>
                  </a:lnTo>
                  <a:lnTo>
                    <a:pt x="2450592" y="534924"/>
                  </a:lnTo>
                  <a:lnTo>
                    <a:pt x="2450592" y="196596"/>
                  </a:lnTo>
                  <a:close/>
                </a:path>
                <a:path w="5398135" h="706120">
                  <a:moveTo>
                    <a:pt x="2634996" y="170688"/>
                  </a:moveTo>
                  <a:lnTo>
                    <a:pt x="2577084" y="170688"/>
                  </a:lnTo>
                  <a:lnTo>
                    <a:pt x="2577084" y="518160"/>
                  </a:lnTo>
                  <a:lnTo>
                    <a:pt x="2634996" y="518160"/>
                  </a:lnTo>
                  <a:lnTo>
                    <a:pt x="2634996" y="170688"/>
                  </a:lnTo>
                  <a:close/>
                </a:path>
                <a:path w="5398135" h="706120">
                  <a:moveTo>
                    <a:pt x="2819400" y="144780"/>
                  </a:moveTo>
                  <a:lnTo>
                    <a:pt x="2761488" y="144780"/>
                  </a:lnTo>
                  <a:lnTo>
                    <a:pt x="2761488" y="499872"/>
                  </a:lnTo>
                  <a:lnTo>
                    <a:pt x="2819400" y="499872"/>
                  </a:lnTo>
                  <a:lnTo>
                    <a:pt x="2819400" y="144780"/>
                  </a:lnTo>
                  <a:close/>
                </a:path>
                <a:path w="5398135" h="706120">
                  <a:moveTo>
                    <a:pt x="3003804" y="120396"/>
                  </a:moveTo>
                  <a:lnTo>
                    <a:pt x="2945892" y="120396"/>
                  </a:lnTo>
                  <a:lnTo>
                    <a:pt x="2945892" y="481584"/>
                  </a:lnTo>
                  <a:lnTo>
                    <a:pt x="3003804" y="481584"/>
                  </a:lnTo>
                  <a:lnTo>
                    <a:pt x="3003804" y="120396"/>
                  </a:lnTo>
                  <a:close/>
                </a:path>
                <a:path w="5398135" h="706120">
                  <a:moveTo>
                    <a:pt x="3188208" y="100584"/>
                  </a:moveTo>
                  <a:lnTo>
                    <a:pt x="3130296" y="100584"/>
                  </a:lnTo>
                  <a:lnTo>
                    <a:pt x="3130296" y="469392"/>
                  </a:lnTo>
                  <a:lnTo>
                    <a:pt x="3188208" y="469392"/>
                  </a:lnTo>
                  <a:lnTo>
                    <a:pt x="3188208" y="100584"/>
                  </a:lnTo>
                  <a:close/>
                </a:path>
                <a:path w="5398135" h="706120">
                  <a:moveTo>
                    <a:pt x="3372612" y="103632"/>
                  </a:moveTo>
                  <a:lnTo>
                    <a:pt x="3314700" y="103632"/>
                  </a:lnTo>
                  <a:lnTo>
                    <a:pt x="3314700" y="470916"/>
                  </a:lnTo>
                  <a:lnTo>
                    <a:pt x="3372612" y="470916"/>
                  </a:lnTo>
                  <a:lnTo>
                    <a:pt x="3372612" y="103632"/>
                  </a:lnTo>
                  <a:close/>
                </a:path>
                <a:path w="5398135" h="706120">
                  <a:moveTo>
                    <a:pt x="3555492" y="105156"/>
                  </a:moveTo>
                  <a:lnTo>
                    <a:pt x="3499104" y="105156"/>
                  </a:lnTo>
                  <a:lnTo>
                    <a:pt x="3499104" y="473964"/>
                  </a:lnTo>
                  <a:lnTo>
                    <a:pt x="3555492" y="473964"/>
                  </a:lnTo>
                  <a:lnTo>
                    <a:pt x="3555492" y="105156"/>
                  </a:lnTo>
                  <a:close/>
                </a:path>
                <a:path w="5398135" h="706120">
                  <a:moveTo>
                    <a:pt x="3739896" y="94488"/>
                  </a:moveTo>
                  <a:lnTo>
                    <a:pt x="3681984" y="94488"/>
                  </a:lnTo>
                  <a:lnTo>
                    <a:pt x="3681984" y="466344"/>
                  </a:lnTo>
                  <a:lnTo>
                    <a:pt x="3739896" y="466344"/>
                  </a:lnTo>
                  <a:lnTo>
                    <a:pt x="3739896" y="94488"/>
                  </a:lnTo>
                  <a:close/>
                </a:path>
                <a:path w="5398135" h="706120">
                  <a:moveTo>
                    <a:pt x="3924300" y="79248"/>
                  </a:moveTo>
                  <a:lnTo>
                    <a:pt x="3866388" y="79248"/>
                  </a:lnTo>
                  <a:lnTo>
                    <a:pt x="3866388" y="455676"/>
                  </a:lnTo>
                  <a:lnTo>
                    <a:pt x="3924300" y="455676"/>
                  </a:lnTo>
                  <a:lnTo>
                    <a:pt x="3924300" y="79248"/>
                  </a:lnTo>
                  <a:close/>
                </a:path>
                <a:path w="5398135" h="706120">
                  <a:moveTo>
                    <a:pt x="4108704" y="62484"/>
                  </a:moveTo>
                  <a:lnTo>
                    <a:pt x="4050792" y="62484"/>
                  </a:lnTo>
                  <a:lnTo>
                    <a:pt x="4050792" y="445008"/>
                  </a:lnTo>
                  <a:lnTo>
                    <a:pt x="4108704" y="445008"/>
                  </a:lnTo>
                  <a:lnTo>
                    <a:pt x="4108704" y="62484"/>
                  </a:lnTo>
                  <a:close/>
                </a:path>
                <a:path w="5398135" h="706120">
                  <a:moveTo>
                    <a:pt x="4293108" y="45720"/>
                  </a:moveTo>
                  <a:lnTo>
                    <a:pt x="4235196" y="45720"/>
                  </a:lnTo>
                  <a:lnTo>
                    <a:pt x="4235196" y="434340"/>
                  </a:lnTo>
                  <a:lnTo>
                    <a:pt x="4293108" y="434340"/>
                  </a:lnTo>
                  <a:lnTo>
                    <a:pt x="4293108" y="45720"/>
                  </a:lnTo>
                  <a:close/>
                </a:path>
                <a:path w="5398135" h="706120">
                  <a:moveTo>
                    <a:pt x="4477512" y="30480"/>
                  </a:moveTo>
                  <a:lnTo>
                    <a:pt x="4419600" y="30480"/>
                  </a:lnTo>
                  <a:lnTo>
                    <a:pt x="4419600" y="423672"/>
                  </a:lnTo>
                  <a:lnTo>
                    <a:pt x="4477512" y="423672"/>
                  </a:lnTo>
                  <a:lnTo>
                    <a:pt x="4477512" y="30480"/>
                  </a:lnTo>
                  <a:close/>
                </a:path>
                <a:path w="5398135" h="706120">
                  <a:moveTo>
                    <a:pt x="4660392" y="15240"/>
                  </a:moveTo>
                  <a:lnTo>
                    <a:pt x="4604004" y="15240"/>
                  </a:lnTo>
                  <a:lnTo>
                    <a:pt x="4604004" y="413004"/>
                  </a:lnTo>
                  <a:lnTo>
                    <a:pt x="4660392" y="413004"/>
                  </a:lnTo>
                  <a:lnTo>
                    <a:pt x="4660392" y="15240"/>
                  </a:lnTo>
                  <a:close/>
                </a:path>
                <a:path w="5398135" h="706120">
                  <a:moveTo>
                    <a:pt x="4844796" y="0"/>
                  </a:moveTo>
                  <a:lnTo>
                    <a:pt x="4786884" y="0"/>
                  </a:lnTo>
                  <a:lnTo>
                    <a:pt x="4786884" y="402336"/>
                  </a:lnTo>
                  <a:lnTo>
                    <a:pt x="4844796" y="402336"/>
                  </a:lnTo>
                  <a:lnTo>
                    <a:pt x="4844796" y="0"/>
                  </a:lnTo>
                  <a:close/>
                </a:path>
                <a:path w="5398135" h="706120">
                  <a:moveTo>
                    <a:pt x="5029200" y="12192"/>
                  </a:moveTo>
                  <a:lnTo>
                    <a:pt x="4971288" y="12192"/>
                  </a:lnTo>
                  <a:lnTo>
                    <a:pt x="4971288" y="411480"/>
                  </a:lnTo>
                  <a:lnTo>
                    <a:pt x="5029200" y="411480"/>
                  </a:lnTo>
                  <a:lnTo>
                    <a:pt x="5029200" y="12192"/>
                  </a:lnTo>
                  <a:close/>
                </a:path>
                <a:path w="5398135" h="706120">
                  <a:moveTo>
                    <a:pt x="5213604" y="80772"/>
                  </a:moveTo>
                  <a:lnTo>
                    <a:pt x="5155692" y="80772"/>
                  </a:lnTo>
                  <a:lnTo>
                    <a:pt x="5155692" y="461772"/>
                  </a:lnTo>
                  <a:lnTo>
                    <a:pt x="5213604" y="461772"/>
                  </a:lnTo>
                  <a:lnTo>
                    <a:pt x="5213604" y="80772"/>
                  </a:lnTo>
                  <a:close/>
                </a:path>
                <a:path w="5398135" h="706120">
                  <a:moveTo>
                    <a:pt x="5398008" y="147828"/>
                  </a:moveTo>
                  <a:lnTo>
                    <a:pt x="5340096" y="147828"/>
                  </a:lnTo>
                  <a:lnTo>
                    <a:pt x="5340096" y="510540"/>
                  </a:lnTo>
                  <a:lnTo>
                    <a:pt x="5398008" y="510540"/>
                  </a:lnTo>
                  <a:lnTo>
                    <a:pt x="5398008" y="147828"/>
                  </a:lnTo>
                  <a:close/>
                </a:path>
              </a:pathLst>
            </a:custGeom>
            <a:solidFill>
              <a:srgbClr val="11275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0"/>
            <p:cNvSpPr/>
            <p:nvPr/>
          </p:nvSpPr>
          <p:spPr>
            <a:xfrm>
              <a:off x="604901" y="3457968"/>
              <a:ext cx="5398135" cy="792480"/>
            </a:xfrm>
            <a:custGeom>
              <a:avLst/>
              <a:gdLst/>
              <a:ahLst/>
              <a:cxnLst/>
              <a:rect l="l" t="t" r="r" b="b"/>
              <a:pathLst>
                <a:path w="5398135" h="792479">
                  <a:moveTo>
                    <a:pt x="56388" y="333756"/>
                  </a:moveTo>
                  <a:lnTo>
                    <a:pt x="0" y="333756"/>
                  </a:lnTo>
                  <a:lnTo>
                    <a:pt x="0" y="597408"/>
                  </a:lnTo>
                  <a:lnTo>
                    <a:pt x="56388" y="597408"/>
                  </a:lnTo>
                  <a:lnTo>
                    <a:pt x="56388" y="333756"/>
                  </a:lnTo>
                  <a:close/>
                </a:path>
                <a:path w="5398135" h="792479">
                  <a:moveTo>
                    <a:pt x="240792" y="573024"/>
                  </a:moveTo>
                  <a:lnTo>
                    <a:pt x="182880" y="573024"/>
                  </a:lnTo>
                  <a:lnTo>
                    <a:pt x="182880" y="792480"/>
                  </a:lnTo>
                  <a:lnTo>
                    <a:pt x="240792" y="792480"/>
                  </a:lnTo>
                  <a:lnTo>
                    <a:pt x="240792" y="573024"/>
                  </a:lnTo>
                  <a:close/>
                </a:path>
                <a:path w="5398135" h="792479">
                  <a:moveTo>
                    <a:pt x="425196" y="522732"/>
                  </a:moveTo>
                  <a:lnTo>
                    <a:pt x="367284" y="522732"/>
                  </a:lnTo>
                  <a:lnTo>
                    <a:pt x="367284" y="751332"/>
                  </a:lnTo>
                  <a:lnTo>
                    <a:pt x="425196" y="751332"/>
                  </a:lnTo>
                  <a:lnTo>
                    <a:pt x="425196" y="522732"/>
                  </a:lnTo>
                  <a:close/>
                </a:path>
                <a:path w="5398135" h="792479">
                  <a:moveTo>
                    <a:pt x="609600" y="472440"/>
                  </a:moveTo>
                  <a:lnTo>
                    <a:pt x="551688" y="472440"/>
                  </a:lnTo>
                  <a:lnTo>
                    <a:pt x="551688" y="710184"/>
                  </a:lnTo>
                  <a:lnTo>
                    <a:pt x="609600" y="710184"/>
                  </a:lnTo>
                  <a:lnTo>
                    <a:pt x="609600" y="472440"/>
                  </a:lnTo>
                  <a:close/>
                </a:path>
                <a:path w="5398135" h="792479">
                  <a:moveTo>
                    <a:pt x="794004" y="426720"/>
                  </a:moveTo>
                  <a:lnTo>
                    <a:pt x="736092" y="426720"/>
                  </a:lnTo>
                  <a:lnTo>
                    <a:pt x="736092" y="673608"/>
                  </a:lnTo>
                  <a:lnTo>
                    <a:pt x="794004" y="673608"/>
                  </a:lnTo>
                  <a:lnTo>
                    <a:pt x="794004" y="426720"/>
                  </a:lnTo>
                  <a:close/>
                </a:path>
                <a:path w="5398135" h="792479">
                  <a:moveTo>
                    <a:pt x="978408" y="333756"/>
                  </a:moveTo>
                  <a:lnTo>
                    <a:pt x="920496" y="333756"/>
                  </a:lnTo>
                  <a:lnTo>
                    <a:pt x="920496" y="592836"/>
                  </a:lnTo>
                  <a:lnTo>
                    <a:pt x="978408" y="592836"/>
                  </a:lnTo>
                  <a:lnTo>
                    <a:pt x="978408" y="333756"/>
                  </a:lnTo>
                  <a:close/>
                </a:path>
                <a:path w="5398135" h="792479">
                  <a:moveTo>
                    <a:pt x="1161288" y="338328"/>
                  </a:moveTo>
                  <a:lnTo>
                    <a:pt x="1104900" y="338328"/>
                  </a:lnTo>
                  <a:lnTo>
                    <a:pt x="1104900" y="601980"/>
                  </a:lnTo>
                  <a:lnTo>
                    <a:pt x="1161288" y="601980"/>
                  </a:lnTo>
                  <a:lnTo>
                    <a:pt x="1161288" y="338328"/>
                  </a:lnTo>
                  <a:close/>
                </a:path>
                <a:path w="5398135" h="792479">
                  <a:moveTo>
                    <a:pt x="1345692" y="321564"/>
                  </a:moveTo>
                  <a:lnTo>
                    <a:pt x="1287780" y="321564"/>
                  </a:lnTo>
                  <a:lnTo>
                    <a:pt x="1287780" y="588264"/>
                  </a:lnTo>
                  <a:lnTo>
                    <a:pt x="1345692" y="588264"/>
                  </a:lnTo>
                  <a:lnTo>
                    <a:pt x="1345692" y="321564"/>
                  </a:lnTo>
                  <a:close/>
                </a:path>
                <a:path w="5398135" h="792479">
                  <a:moveTo>
                    <a:pt x="1530096" y="333756"/>
                  </a:moveTo>
                  <a:lnTo>
                    <a:pt x="1472184" y="333756"/>
                  </a:lnTo>
                  <a:lnTo>
                    <a:pt x="1472184" y="598932"/>
                  </a:lnTo>
                  <a:lnTo>
                    <a:pt x="1530096" y="598932"/>
                  </a:lnTo>
                  <a:lnTo>
                    <a:pt x="1530096" y="333756"/>
                  </a:lnTo>
                  <a:close/>
                </a:path>
                <a:path w="5398135" h="792479">
                  <a:moveTo>
                    <a:pt x="1714500" y="361188"/>
                  </a:moveTo>
                  <a:lnTo>
                    <a:pt x="1656588" y="361188"/>
                  </a:lnTo>
                  <a:lnTo>
                    <a:pt x="1656588" y="620268"/>
                  </a:lnTo>
                  <a:lnTo>
                    <a:pt x="1714500" y="620268"/>
                  </a:lnTo>
                  <a:lnTo>
                    <a:pt x="1714500" y="361188"/>
                  </a:lnTo>
                  <a:close/>
                </a:path>
                <a:path w="5398135" h="792479">
                  <a:moveTo>
                    <a:pt x="1898904" y="341376"/>
                  </a:moveTo>
                  <a:lnTo>
                    <a:pt x="1840992" y="341376"/>
                  </a:lnTo>
                  <a:lnTo>
                    <a:pt x="1840992" y="605028"/>
                  </a:lnTo>
                  <a:lnTo>
                    <a:pt x="1898904" y="605028"/>
                  </a:lnTo>
                  <a:lnTo>
                    <a:pt x="1898904" y="341376"/>
                  </a:lnTo>
                  <a:close/>
                </a:path>
                <a:path w="5398135" h="792479">
                  <a:moveTo>
                    <a:pt x="2083308" y="309372"/>
                  </a:moveTo>
                  <a:lnTo>
                    <a:pt x="2025396" y="309372"/>
                  </a:lnTo>
                  <a:lnTo>
                    <a:pt x="2025396" y="580644"/>
                  </a:lnTo>
                  <a:lnTo>
                    <a:pt x="2083308" y="580644"/>
                  </a:lnTo>
                  <a:lnTo>
                    <a:pt x="2083308" y="309372"/>
                  </a:lnTo>
                  <a:close/>
                </a:path>
                <a:path w="5398135" h="792479">
                  <a:moveTo>
                    <a:pt x="2267712" y="277368"/>
                  </a:moveTo>
                  <a:lnTo>
                    <a:pt x="2209800" y="277368"/>
                  </a:lnTo>
                  <a:lnTo>
                    <a:pt x="2209800" y="554736"/>
                  </a:lnTo>
                  <a:lnTo>
                    <a:pt x="2267712" y="554736"/>
                  </a:lnTo>
                  <a:lnTo>
                    <a:pt x="2267712" y="277368"/>
                  </a:lnTo>
                  <a:close/>
                </a:path>
                <a:path w="5398135" h="792479">
                  <a:moveTo>
                    <a:pt x="2450592" y="245364"/>
                  </a:moveTo>
                  <a:lnTo>
                    <a:pt x="2392680" y="245364"/>
                  </a:lnTo>
                  <a:lnTo>
                    <a:pt x="2392680" y="530352"/>
                  </a:lnTo>
                  <a:lnTo>
                    <a:pt x="2450592" y="530352"/>
                  </a:lnTo>
                  <a:lnTo>
                    <a:pt x="2450592" y="245364"/>
                  </a:lnTo>
                  <a:close/>
                </a:path>
                <a:path w="5398135" h="792479">
                  <a:moveTo>
                    <a:pt x="2634996" y="214884"/>
                  </a:moveTo>
                  <a:lnTo>
                    <a:pt x="2577084" y="214884"/>
                  </a:lnTo>
                  <a:lnTo>
                    <a:pt x="2577084" y="504444"/>
                  </a:lnTo>
                  <a:lnTo>
                    <a:pt x="2634996" y="504444"/>
                  </a:lnTo>
                  <a:lnTo>
                    <a:pt x="2634996" y="214884"/>
                  </a:lnTo>
                  <a:close/>
                </a:path>
                <a:path w="5398135" h="792479">
                  <a:moveTo>
                    <a:pt x="2819400" y="182880"/>
                  </a:moveTo>
                  <a:lnTo>
                    <a:pt x="2761488" y="182880"/>
                  </a:lnTo>
                  <a:lnTo>
                    <a:pt x="2761488" y="478536"/>
                  </a:lnTo>
                  <a:lnTo>
                    <a:pt x="2819400" y="478536"/>
                  </a:lnTo>
                  <a:lnTo>
                    <a:pt x="2819400" y="182880"/>
                  </a:lnTo>
                  <a:close/>
                </a:path>
                <a:path w="5398135" h="792479">
                  <a:moveTo>
                    <a:pt x="3003804" y="150876"/>
                  </a:moveTo>
                  <a:lnTo>
                    <a:pt x="2945892" y="150876"/>
                  </a:lnTo>
                  <a:lnTo>
                    <a:pt x="2945892" y="454152"/>
                  </a:lnTo>
                  <a:lnTo>
                    <a:pt x="3003804" y="454152"/>
                  </a:lnTo>
                  <a:lnTo>
                    <a:pt x="3003804" y="150876"/>
                  </a:lnTo>
                  <a:close/>
                </a:path>
                <a:path w="5398135" h="792479">
                  <a:moveTo>
                    <a:pt x="3188208" y="128016"/>
                  </a:moveTo>
                  <a:lnTo>
                    <a:pt x="3130296" y="128016"/>
                  </a:lnTo>
                  <a:lnTo>
                    <a:pt x="3130296" y="434340"/>
                  </a:lnTo>
                  <a:lnTo>
                    <a:pt x="3188208" y="434340"/>
                  </a:lnTo>
                  <a:lnTo>
                    <a:pt x="3188208" y="128016"/>
                  </a:lnTo>
                  <a:close/>
                </a:path>
                <a:path w="5398135" h="792479">
                  <a:moveTo>
                    <a:pt x="3372612" y="129540"/>
                  </a:moveTo>
                  <a:lnTo>
                    <a:pt x="3314700" y="129540"/>
                  </a:lnTo>
                  <a:lnTo>
                    <a:pt x="3314700" y="437388"/>
                  </a:lnTo>
                  <a:lnTo>
                    <a:pt x="3372612" y="437388"/>
                  </a:lnTo>
                  <a:lnTo>
                    <a:pt x="3372612" y="129540"/>
                  </a:lnTo>
                  <a:close/>
                </a:path>
                <a:path w="5398135" h="792479">
                  <a:moveTo>
                    <a:pt x="3555492" y="132588"/>
                  </a:moveTo>
                  <a:lnTo>
                    <a:pt x="3499104" y="132588"/>
                  </a:lnTo>
                  <a:lnTo>
                    <a:pt x="3499104" y="438912"/>
                  </a:lnTo>
                  <a:lnTo>
                    <a:pt x="3555492" y="438912"/>
                  </a:lnTo>
                  <a:lnTo>
                    <a:pt x="3555492" y="132588"/>
                  </a:lnTo>
                  <a:close/>
                </a:path>
                <a:path w="5398135" h="792479">
                  <a:moveTo>
                    <a:pt x="3739896" y="118872"/>
                  </a:moveTo>
                  <a:lnTo>
                    <a:pt x="3681984" y="118872"/>
                  </a:lnTo>
                  <a:lnTo>
                    <a:pt x="3681984" y="428244"/>
                  </a:lnTo>
                  <a:lnTo>
                    <a:pt x="3739896" y="428244"/>
                  </a:lnTo>
                  <a:lnTo>
                    <a:pt x="3739896" y="118872"/>
                  </a:lnTo>
                  <a:close/>
                </a:path>
                <a:path w="5398135" h="792479">
                  <a:moveTo>
                    <a:pt x="3924300" y="99060"/>
                  </a:moveTo>
                  <a:lnTo>
                    <a:pt x="3866388" y="99060"/>
                  </a:lnTo>
                  <a:lnTo>
                    <a:pt x="3866388" y="413004"/>
                  </a:lnTo>
                  <a:lnTo>
                    <a:pt x="3924300" y="413004"/>
                  </a:lnTo>
                  <a:lnTo>
                    <a:pt x="3924300" y="99060"/>
                  </a:lnTo>
                  <a:close/>
                </a:path>
                <a:path w="5398135" h="792479">
                  <a:moveTo>
                    <a:pt x="4108704" y="77724"/>
                  </a:moveTo>
                  <a:lnTo>
                    <a:pt x="4050792" y="77724"/>
                  </a:lnTo>
                  <a:lnTo>
                    <a:pt x="4050792" y="396240"/>
                  </a:lnTo>
                  <a:lnTo>
                    <a:pt x="4108704" y="396240"/>
                  </a:lnTo>
                  <a:lnTo>
                    <a:pt x="4108704" y="77724"/>
                  </a:lnTo>
                  <a:close/>
                </a:path>
                <a:path w="5398135" h="792479">
                  <a:moveTo>
                    <a:pt x="4293108" y="57912"/>
                  </a:moveTo>
                  <a:lnTo>
                    <a:pt x="4235196" y="57912"/>
                  </a:lnTo>
                  <a:lnTo>
                    <a:pt x="4235196" y="379476"/>
                  </a:lnTo>
                  <a:lnTo>
                    <a:pt x="4293108" y="379476"/>
                  </a:lnTo>
                  <a:lnTo>
                    <a:pt x="4293108" y="57912"/>
                  </a:lnTo>
                  <a:close/>
                </a:path>
                <a:path w="5398135" h="792479">
                  <a:moveTo>
                    <a:pt x="4477512" y="38100"/>
                  </a:moveTo>
                  <a:lnTo>
                    <a:pt x="4419600" y="38100"/>
                  </a:lnTo>
                  <a:lnTo>
                    <a:pt x="4419600" y="364236"/>
                  </a:lnTo>
                  <a:lnTo>
                    <a:pt x="4477512" y="364236"/>
                  </a:lnTo>
                  <a:lnTo>
                    <a:pt x="4477512" y="38100"/>
                  </a:lnTo>
                  <a:close/>
                </a:path>
                <a:path w="5398135" h="792479">
                  <a:moveTo>
                    <a:pt x="4660392" y="18288"/>
                  </a:moveTo>
                  <a:lnTo>
                    <a:pt x="4604004" y="18288"/>
                  </a:lnTo>
                  <a:lnTo>
                    <a:pt x="4604004" y="348996"/>
                  </a:lnTo>
                  <a:lnTo>
                    <a:pt x="4660392" y="348996"/>
                  </a:lnTo>
                  <a:lnTo>
                    <a:pt x="4660392" y="18288"/>
                  </a:lnTo>
                  <a:close/>
                </a:path>
                <a:path w="5398135" h="792479">
                  <a:moveTo>
                    <a:pt x="4844796" y="0"/>
                  </a:moveTo>
                  <a:lnTo>
                    <a:pt x="4786884" y="0"/>
                  </a:lnTo>
                  <a:lnTo>
                    <a:pt x="4786884" y="333756"/>
                  </a:lnTo>
                  <a:lnTo>
                    <a:pt x="4844796" y="333756"/>
                  </a:lnTo>
                  <a:lnTo>
                    <a:pt x="4844796" y="0"/>
                  </a:lnTo>
                  <a:close/>
                </a:path>
                <a:path w="5398135" h="792479">
                  <a:moveTo>
                    <a:pt x="5029200" y="15240"/>
                  </a:moveTo>
                  <a:lnTo>
                    <a:pt x="4971288" y="15240"/>
                  </a:lnTo>
                  <a:lnTo>
                    <a:pt x="4971288" y="345948"/>
                  </a:lnTo>
                  <a:lnTo>
                    <a:pt x="5029200" y="345948"/>
                  </a:lnTo>
                  <a:lnTo>
                    <a:pt x="5029200" y="15240"/>
                  </a:lnTo>
                  <a:close/>
                </a:path>
                <a:path w="5398135" h="792479">
                  <a:moveTo>
                    <a:pt x="5213604" y="102108"/>
                  </a:moveTo>
                  <a:lnTo>
                    <a:pt x="5155692" y="102108"/>
                  </a:lnTo>
                  <a:lnTo>
                    <a:pt x="5155692" y="414528"/>
                  </a:lnTo>
                  <a:lnTo>
                    <a:pt x="5213604" y="414528"/>
                  </a:lnTo>
                  <a:lnTo>
                    <a:pt x="5213604" y="102108"/>
                  </a:lnTo>
                  <a:close/>
                </a:path>
                <a:path w="5398135" h="792479">
                  <a:moveTo>
                    <a:pt x="5398008" y="182880"/>
                  </a:moveTo>
                  <a:lnTo>
                    <a:pt x="5340096" y="182880"/>
                  </a:lnTo>
                  <a:lnTo>
                    <a:pt x="5340096" y="481584"/>
                  </a:lnTo>
                  <a:lnTo>
                    <a:pt x="5398008" y="481584"/>
                  </a:lnTo>
                  <a:lnTo>
                    <a:pt x="5398008" y="182880"/>
                  </a:lnTo>
                  <a:close/>
                </a:path>
              </a:pathLst>
            </a:custGeom>
            <a:solidFill>
              <a:srgbClr val="8A310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1"/>
            <p:cNvSpPr/>
            <p:nvPr/>
          </p:nvSpPr>
          <p:spPr>
            <a:xfrm>
              <a:off x="604901" y="3121164"/>
              <a:ext cx="5398135" cy="909955"/>
            </a:xfrm>
            <a:custGeom>
              <a:avLst/>
              <a:gdLst/>
              <a:ahLst/>
              <a:cxnLst/>
              <a:rect l="l" t="t" r="r" b="b"/>
              <a:pathLst>
                <a:path w="5398135" h="909954">
                  <a:moveTo>
                    <a:pt x="56388" y="406908"/>
                  </a:moveTo>
                  <a:lnTo>
                    <a:pt x="0" y="406908"/>
                  </a:lnTo>
                  <a:lnTo>
                    <a:pt x="0" y="670560"/>
                  </a:lnTo>
                  <a:lnTo>
                    <a:pt x="56388" y="670560"/>
                  </a:lnTo>
                  <a:lnTo>
                    <a:pt x="56388" y="406908"/>
                  </a:lnTo>
                  <a:close/>
                </a:path>
                <a:path w="5398135" h="909954">
                  <a:moveTo>
                    <a:pt x="240792" y="691896"/>
                  </a:moveTo>
                  <a:lnTo>
                    <a:pt x="182880" y="691896"/>
                  </a:lnTo>
                  <a:lnTo>
                    <a:pt x="182880" y="909828"/>
                  </a:lnTo>
                  <a:lnTo>
                    <a:pt x="240792" y="909828"/>
                  </a:lnTo>
                  <a:lnTo>
                    <a:pt x="240792" y="691896"/>
                  </a:lnTo>
                  <a:close/>
                </a:path>
                <a:path w="5398135" h="909954">
                  <a:moveTo>
                    <a:pt x="425196" y="630936"/>
                  </a:moveTo>
                  <a:lnTo>
                    <a:pt x="367284" y="630936"/>
                  </a:lnTo>
                  <a:lnTo>
                    <a:pt x="367284" y="859536"/>
                  </a:lnTo>
                  <a:lnTo>
                    <a:pt x="425196" y="859536"/>
                  </a:lnTo>
                  <a:lnTo>
                    <a:pt x="425196" y="630936"/>
                  </a:lnTo>
                  <a:close/>
                </a:path>
                <a:path w="5398135" h="909954">
                  <a:moveTo>
                    <a:pt x="609600" y="573024"/>
                  </a:moveTo>
                  <a:lnTo>
                    <a:pt x="551688" y="573024"/>
                  </a:lnTo>
                  <a:lnTo>
                    <a:pt x="551688" y="809244"/>
                  </a:lnTo>
                  <a:lnTo>
                    <a:pt x="609600" y="809244"/>
                  </a:lnTo>
                  <a:lnTo>
                    <a:pt x="609600" y="573024"/>
                  </a:lnTo>
                  <a:close/>
                </a:path>
                <a:path w="5398135" h="909954">
                  <a:moveTo>
                    <a:pt x="794004" y="516636"/>
                  </a:moveTo>
                  <a:lnTo>
                    <a:pt x="736092" y="516636"/>
                  </a:lnTo>
                  <a:lnTo>
                    <a:pt x="736092" y="763524"/>
                  </a:lnTo>
                  <a:lnTo>
                    <a:pt x="794004" y="763524"/>
                  </a:lnTo>
                  <a:lnTo>
                    <a:pt x="794004" y="516636"/>
                  </a:lnTo>
                  <a:close/>
                </a:path>
                <a:path w="5398135" h="909954">
                  <a:moveTo>
                    <a:pt x="978408" y="414528"/>
                  </a:moveTo>
                  <a:lnTo>
                    <a:pt x="920496" y="414528"/>
                  </a:lnTo>
                  <a:lnTo>
                    <a:pt x="920496" y="670560"/>
                  </a:lnTo>
                  <a:lnTo>
                    <a:pt x="978408" y="670560"/>
                  </a:lnTo>
                  <a:lnTo>
                    <a:pt x="978408" y="414528"/>
                  </a:lnTo>
                  <a:close/>
                </a:path>
                <a:path w="5398135" h="909954">
                  <a:moveTo>
                    <a:pt x="1161288" y="408432"/>
                  </a:moveTo>
                  <a:lnTo>
                    <a:pt x="1104900" y="408432"/>
                  </a:lnTo>
                  <a:lnTo>
                    <a:pt x="1104900" y="675132"/>
                  </a:lnTo>
                  <a:lnTo>
                    <a:pt x="1161288" y="675132"/>
                  </a:lnTo>
                  <a:lnTo>
                    <a:pt x="1161288" y="408432"/>
                  </a:lnTo>
                  <a:close/>
                </a:path>
                <a:path w="5398135" h="909954">
                  <a:moveTo>
                    <a:pt x="1345692" y="388620"/>
                  </a:moveTo>
                  <a:lnTo>
                    <a:pt x="1287780" y="388620"/>
                  </a:lnTo>
                  <a:lnTo>
                    <a:pt x="1287780" y="658368"/>
                  </a:lnTo>
                  <a:lnTo>
                    <a:pt x="1345692" y="658368"/>
                  </a:lnTo>
                  <a:lnTo>
                    <a:pt x="1345692" y="388620"/>
                  </a:lnTo>
                  <a:close/>
                </a:path>
                <a:path w="5398135" h="909954">
                  <a:moveTo>
                    <a:pt x="1530096" y="405384"/>
                  </a:moveTo>
                  <a:lnTo>
                    <a:pt x="1472184" y="405384"/>
                  </a:lnTo>
                  <a:lnTo>
                    <a:pt x="1472184" y="670560"/>
                  </a:lnTo>
                  <a:lnTo>
                    <a:pt x="1530096" y="670560"/>
                  </a:lnTo>
                  <a:lnTo>
                    <a:pt x="1530096" y="405384"/>
                  </a:lnTo>
                  <a:close/>
                </a:path>
                <a:path w="5398135" h="909954">
                  <a:moveTo>
                    <a:pt x="1714500" y="435864"/>
                  </a:moveTo>
                  <a:lnTo>
                    <a:pt x="1656588" y="435864"/>
                  </a:lnTo>
                  <a:lnTo>
                    <a:pt x="1656588" y="697992"/>
                  </a:lnTo>
                  <a:lnTo>
                    <a:pt x="1714500" y="697992"/>
                  </a:lnTo>
                  <a:lnTo>
                    <a:pt x="1714500" y="435864"/>
                  </a:lnTo>
                  <a:close/>
                </a:path>
                <a:path w="5398135" h="909954">
                  <a:moveTo>
                    <a:pt x="1898904" y="413004"/>
                  </a:moveTo>
                  <a:lnTo>
                    <a:pt x="1840992" y="413004"/>
                  </a:lnTo>
                  <a:lnTo>
                    <a:pt x="1840992" y="678180"/>
                  </a:lnTo>
                  <a:lnTo>
                    <a:pt x="1898904" y="678180"/>
                  </a:lnTo>
                  <a:lnTo>
                    <a:pt x="1898904" y="413004"/>
                  </a:lnTo>
                  <a:close/>
                </a:path>
                <a:path w="5398135" h="909954">
                  <a:moveTo>
                    <a:pt x="2083308" y="374904"/>
                  </a:moveTo>
                  <a:lnTo>
                    <a:pt x="2025396" y="374904"/>
                  </a:lnTo>
                  <a:lnTo>
                    <a:pt x="2025396" y="646176"/>
                  </a:lnTo>
                  <a:lnTo>
                    <a:pt x="2083308" y="646176"/>
                  </a:lnTo>
                  <a:lnTo>
                    <a:pt x="2083308" y="374904"/>
                  </a:lnTo>
                  <a:close/>
                </a:path>
                <a:path w="5398135" h="909954">
                  <a:moveTo>
                    <a:pt x="2267712" y="336804"/>
                  </a:moveTo>
                  <a:lnTo>
                    <a:pt x="2209800" y="336804"/>
                  </a:lnTo>
                  <a:lnTo>
                    <a:pt x="2209800" y="614172"/>
                  </a:lnTo>
                  <a:lnTo>
                    <a:pt x="2267712" y="614172"/>
                  </a:lnTo>
                  <a:lnTo>
                    <a:pt x="2267712" y="336804"/>
                  </a:lnTo>
                  <a:close/>
                </a:path>
                <a:path w="5398135" h="909954">
                  <a:moveTo>
                    <a:pt x="2450592" y="298704"/>
                  </a:moveTo>
                  <a:lnTo>
                    <a:pt x="2392680" y="298704"/>
                  </a:lnTo>
                  <a:lnTo>
                    <a:pt x="2392680" y="582168"/>
                  </a:lnTo>
                  <a:lnTo>
                    <a:pt x="2450592" y="582168"/>
                  </a:lnTo>
                  <a:lnTo>
                    <a:pt x="2450592" y="298704"/>
                  </a:lnTo>
                  <a:close/>
                </a:path>
                <a:path w="5398135" h="909954">
                  <a:moveTo>
                    <a:pt x="2634996" y="260604"/>
                  </a:moveTo>
                  <a:lnTo>
                    <a:pt x="2577084" y="260604"/>
                  </a:lnTo>
                  <a:lnTo>
                    <a:pt x="2577084" y="551688"/>
                  </a:lnTo>
                  <a:lnTo>
                    <a:pt x="2634996" y="551688"/>
                  </a:lnTo>
                  <a:lnTo>
                    <a:pt x="2634996" y="260604"/>
                  </a:lnTo>
                  <a:close/>
                </a:path>
                <a:path w="5398135" h="909954">
                  <a:moveTo>
                    <a:pt x="2819400" y="222504"/>
                  </a:moveTo>
                  <a:lnTo>
                    <a:pt x="2761488" y="222504"/>
                  </a:lnTo>
                  <a:lnTo>
                    <a:pt x="2761488" y="519684"/>
                  </a:lnTo>
                  <a:lnTo>
                    <a:pt x="2819400" y="519684"/>
                  </a:lnTo>
                  <a:lnTo>
                    <a:pt x="2819400" y="222504"/>
                  </a:lnTo>
                  <a:close/>
                </a:path>
                <a:path w="5398135" h="909954">
                  <a:moveTo>
                    <a:pt x="3003804" y="184404"/>
                  </a:moveTo>
                  <a:lnTo>
                    <a:pt x="2945892" y="184404"/>
                  </a:lnTo>
                  <a:lnTo>
                    <a:pt x="2945892" y="487680"/>
                  </a:lnTo>
                  <a:lnTo>
                    <a:pt x="3003804" y="487680"/>
                  </a:lnTo>
                  <a:lnTo>
                    <a:pt x="3003804" y="184404"/>
                  </a:lnTo>
                  <a:close/>
                </a:path>
                <a:path w="5398135" h="909954">
                  <a:moveTo>
                    <a:pt x="3188208" y="156972"/>
                  </a:moveTo>
                  <a:lnTo>
                    <a:pt x="3130296" y="156972"/>
                  </a:lnTo>
                  <a:lnTo>
                    <a:pt x="3130296" y="464820"/>
                  </a:lnTo>
                  <a:lnTo>
                    <a:pt x="3188208" y="464820"/>
                  </a:lnTo>
                  <a:lnTo>
                    <a:pt x="3188208" y="156972"/>
                  </a:lnTo>
                  <a:close/>
                </a:path>
                <a:path w="5398135" h="909954">
                  <a:moveTo>
                    <a:pt x="3372612" y="160020"/>
                  </a:moveTo>
                  <a:lnTo>
                    <a:pt x="3314700" y="160020"/>
                  </a:lnTo>
                  <a:lnTo>
                    <a:pt x="3314700" y="466344"/>
                  </a:lnTo>
                  <a:lnTo>
                    <a:pt x="3372612" y="466344"/>
                  </a:lnTo>
                  <a:lnTo>
                    <a:pt x="3372612" y="160020"/>
                  </a:lnTo>
                  <a:close/>
                </a:path>
                <a:path w="5398135" h="909954">
                  <a:moveTo>
                    <a:pt x="3555492" y="163068"/>
                  </a:moveTo>
                  <a:lnTo>
                    <a:pt x="3499104" y="163068"/>
                  </a:lnTo>
                  <a:lnTo>
                    <a:pt x="3499104" y="469392"/>
                  </a:lnTo>
                  <a:lnTo>
                    <a:pt x="3555492" y="469392"/>
                  </a:lnTo>
                  <a:lnTo>
                    <a:pt x="3555492" y="163068"/>
                  </a:lnTo>
                  <a:close/>
                </a:path>
                <a:path w="5398135" h="909954">
                  <a:moveTo>
                    <a:pt x="3739896" y="146304"/>
                  </a:moveTo>
                  <a:lnTo>
                    <a:pt x="3681984" y="146304"/>
                  </a:lnTo>
                  <a:lnTo>
                    <a:pt x="3681984" y="455676"/>
                  </a:lnTo>
                  <a:lnTo>
                    <a:pt x="3739896" y="455676"/>
                  </a:lnTo>
                  <a:lnTo>
                    <a:pt x="3739896" y="146304"/>
                  </a:lnTo>
                  <a:close/>
                </a:path>
                <a:path w="5398135" h="909954">
                  <a:moveTo>
                    <a:pt x="3924300" y="120396"/>
                  </a:moveTo>
                  <a:lnTo>
                    <a:pt x="3866388" y="120396"/>
                  </a:lnTo>
                  <a:lnTo>
                    <a:pt x="3866388" y="435864"/>
                  </a:lnTo>
                  <a:lnTo>
                    <a:pt x="3924300" y="435864"/>
                  </a:lnTo>
                  <a:lnTo>
                    <a:pt x="3924300" y="120396"/>
                  </a:lnTo>
                  <a:close/>
                </a:path>
                <a:path w="5398135" h="909954">
                  <a:moveTo>
                    <a:pt x="4108704" y="96012"/>
                  </a:moveTo>
                  <a:lnTo>
                    <a:pt x="4050792" y="96012"/>
                  </a:lnTo>
                  <a:lnTo>
                    <a:pt x="4050792" y="414528"/>
                  </a:lnTo>
                  <a:lnTo>
                    <a:pt x="4108704" y="414528"/>
                  </a:lnTo>
                  <a:lnTo>
                    <a:pt x="4108704" y="96012"/>
                  </a:lnTo>
                  <a:close/>
                </a:path>
                <a:path w="5398135" h="909954">
                  <a:moveTo>
                    <a:pt x="4293108" y="71628"/>
                  </a:moveTo>
                  <a:lnTo>
                    <a:pt x="4235196" y="71628"/>
                  </a:lnTo>
                  <a:lnTo>
                    <a:pt x="4235196" y="394716"/>
                  </a:lnTo>
                  <a:lnTo>
                    <a:pt x="4293108" y="394716"/>
                  </a:lnTo>
                  <a:lnTo>
                    <a:pt x="4293108" y="71628"/>
                  </a:lnTo>
                  <a:close/>
                </a:path>
                <a:path w="5398135" h="909954">
                  <a:moveTo>
                    <a:pt x="4477512" y="47244"/>
                  </a:moveTo>
                  <a:lnTo>
                    <a:pt x="4419600" y="47244"/>
                  </a:lnTo>
                  <a:lnTo>
                    <a:pt x="4419600" y="374904"/>
                  </a:lnTo>
                  <a:lnTo>
                    <a:pt x="4477512" y="374904"/>
                  </a:lnTo>
                  <a:lnTo>
                    <a:pt x="4477512" y="47244"/>
                  </a:lnTo>
                  <a:close/>
                </a:path>
                <a:path w="5398135" h="909954">
                  <a:moveTo>
                    <a:pt x="4660392" y="24384"/>
                  </a:moveTo>
                  <a:lnTo>
                    <a:pt x="4604004" y="24384"/>
                  </a:lnTo>
                  <a:lnTo>
                    <a:pt x="4604004" y="355092"/>
                  </a:lnTo>
                  <a:lnTo>
                    <a:pt x="4660392" y="355092"/>
                  </a:lnTo>
                  <a:lnTo>
                    <a:pt x="4660392" y="24384"/>
                  </a:lnTo>
                  <a:close/>
                </a:path>
                <a:path w="5398135" h="909954">
                  <a:moveTo>
                    <a:pt x="4844796" y="0"/>
                  </a:moveTo>
                  <a:lnTo>
                    <a:pt x="4786884" y="0"/>
                  </a:lnTo>
                  <a:lnTo>
                    <a:pt x="4786884" y="336804"/>
                  </a:lnTo>
                  <a:lnTo>
                    <a:pt x="4844796" y="336804"/>
                  </a:lnTo>
                  <a:lnTo>
                    <a:pt x="4844796" y="0"/>
                  </a:lnTo>
                  <a:close/>
                </a:path>
                <a:path w="5398135" h="909954">
                  <a:moveTo>
                    <a:pt x="5029200" y="19812"/>
                  </a:moveTo>
                  <a:lnTo>
                    <a:pt x="4971288" y="19812"/>
                  </a:lnTo>
                  <a:lnTo>
                    <a:pt x="4971288" y="352044"/>
                  </a:lnTo>
                  <a:lnTo>
                    <a:pt x="5029200" y="352044"/>
                  </a:lnTo>
                  <a:lnTo>
                    <a:pt x="5029200" y="19812"/>
                  </a:lnTo>
                  <a:close/>
                </a:path>
                <a:path w="5398135" h="909954">
                  <a:moveTo>
                    <a:pt x="5213604" y="124968"/>
                  </a:moveTo>
                  <a:lnTo>
                    <a:pt x="5155692" y="124968"/>
                  </a:lnTo>
                  <a:lnTo>
                    <a:pt x="5155692" y="438912"/>
                  </a:lnTo>
                  <a:lnTo>
                    <a:pt x="5213604" y="438912"/>
                  </a:lnTo>
                  <a:lnTo>
                    <a:pt x="5213604" y="124968"/>
                  </a:lnTo>
                  <a:close/>
                </a:path>
                <a:path w="5398135" h="909954">
                  <a:moveTo>
                    <a:pt x="5398008" y="220980"/>
                  </a:moveTo>
                  <a:lnTo>
                    <a:pt x="5340096" y="220980"/>
                  </a:lnTo>
                  <a:lnTo>
                    <a:pt x="5340096" y="519684"/>
                  </a:lnTo>
                  <a:lnTo>
                    <a:pt x="5398008" y="519684"/>
                  </a:lnTo>
                  <a:lnTo>
                    <a:pt x="5398008" y="220980"/>
                  </a:lnTo>
                  <a:close/>
                </a:path>
              </a:pathLst>
            </a:custGeom>
            <a:solidFill>
              <a:srgbClr val="3D5F76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2"/>
            <p:cNvSpPr/>
            <p:nvPr/>
          </p:nvSpPr>
          <p:spPr>
            <a:xfrm>
              <a:off x="604901" y="2849892"/>
              <a:ext cx="5398135" cy="963294"/>
            </a:xfrm>
            <a:custGeom>
              <a:avLst/>
              <a:gdLst/>
              <a:ahLst/>
              <a:cxnLst/>
              <a:rect l="l" t="t" r="r" b="b"/>
              <a:pathLst>
                <a:path w="5398135" h="963295">
                  <a:moveTo>
                    <a:pt x="56388" y="440436"/>
                  </a:moveTo>
                  <a:lnTo>
                    <a:pt x="0" y="440436"/>
                  </a:lnTo>
                  <a:lnTo>
                    <a:pt x="0" y="678180"/>
                  </a:lnTo>
                  <a:lnTo>
                    <a:pt x="56388" y="678180"/>
                  </a:lnTo>
                  <a:lnTo>
                    <a:pt x="56388" y="440436"/>
                  </a:lnTo>
                  <a:close/>
                </a:path>
                <a:path w="5398135" h="963295">
                  <a:moveTo>
                    <a:pt x="240792" y="778764"/>
                  </a:moveTo>
                  <a:lnTo>
                    <a:pt x="182880" y="778764"/>
                  </a:lnTo>
                  <a:lnTo>
                    <a:pt x="182880" y="963168"/>
                  </a:lnTo>
                  <a:lnTo>
                    <a:pt x="240792" y="963168"/>
                  </a:lnTo>
                  <a:lnTo>
                    <a:pt x="240792" y="778764"/>
                  </a:lnTo>
                  <a:close/>
                </a:path>
                <a:path w="5398135" h="963295">
                  <a:moveTo>
                    <a:pt x="425196" y="708660"/>
                  </a:moveTo>
                  <a:lnTo>
                    <a:pt x="367284" y="708660"/>
                  </a:lnTo>
                  <a:lnTo>
                    <a:pt x="367284" y="902208"/>
                  </a:lnTo>
                  <a:lnTo>
                    <a:pt x="425196" y="902208"/>
                  </a:lnTo>
                  <a:lnTo>
                    <a:pt x="425196" y="708660"/>
                  </a:lnTo>
                  <a:close/>
                </a:path>
                <a:path w="5398135" h="963295">
                  <a:moveTo>
                    <a:pt x="609600" y="640080"/>
                  </a:moveTo>
                  <a:lnTo>
                    <a:pt x="551688" y="640080"/>
                  </a:lnTo>
                  <a:lnTo>
                    <a:pt x="551688" y="844296"/>
                  </a:lnTo>
                  <a:lnTo>
                    <a:pt x="609600" y="844296"/>
                  </a:lnTo>
                  <a:lnTo>
                    <a:pt x="609600" y="640080"/>
                  </a:lnTo>
                  <a:close/>
                </a:path>
                <a:path w="5398135" h="963295">
                  <a:moveTo>
                    <a:pt x="794004" y="577596"/>
                  </a:moveTo>
                  <a:lnTo>
                    <a:pt x="736092" y="577596"/>
                  </a:lnTo>
                  <a:lnTo>
                    <a:pt x="736092" y="787908"/>
                  </a:lnTo>
                  <a:lnTo>
                    <a:pt x="794004" y="787908"/>
                  </a:lnTo>
                  <a:lnTo>
                    <a:pt x="794004" y="577596"/>
                  </a:lnTo>
                  <a:close/>
                </a:path>
                <a:path w="5398135" h="963295">
                  <a:moveTo>
                    <a:pt x="978408" y="466344"/>
                  </a:moveTo>
                  <a:lnTo>
                    <a:pt x="920496" y="466344"/>
                  </a:lnTo>
                  <a:lnTo>
                    <a:pt x="920496" y="685800"/>
                  </a:lnTo>
                  <a:lnTo>
                    <a:pt x="978408" y="685800"/>
                  </a:lnTo>
                  <a:lnTo>
                    <a:pt x="978408" y="466344"/>
                  </a:lnTo>
                  <a:close/>
                </a:path>
                <a:path w="5398135" h="963295">
                  <a:moveTo>
                    <a:pt x="1161288" y="451104"/>
                  </a:moveTo>
                  <a:lnTo>
                    <a:pt x="1104900" y="451104"/>
                  </a:lnTo>
                  <a:lnTo>
                    <a:pt x="1104900" y="679704"/>
                  </a:lnTo>
                  <a:lnTo>
                    <a:pt x="1161288" y="679704"/>
                  </a:lnTo>
                  <a:lnTo>
                    <a:pt x="1161288" y="451104"/>
                  </a:lnTo>
                  <a:close/>
                </a:path>
                <a:path w="5398135" h="963295">
                  <a:moveTo>
                    <a:pt x="1345692" y="438912"/>
                  </a:moveTo>
                  <a:lnTo>
                    <a:pt x="1287780" y="438912"/>
                  </a:lnTo>
                  <a:lnTo>
                    <a:pt x="1287780" y="659892"/>
                  </a:lnTo>
                  <a:lnTo>
                    <a:pt x="1345692" y="659892"/>
                  </a:lnTo>
                  <a:lnTo>
                    <a:pt x="1345692" y="438912"/>
                  </a:lnTo>
                  <a:close/>
                </a:path>
                <a:path w="5398135" h="963295">
                  <a:moveTo>
                    <a:pt x="1530096" y="457200"/>
                  </a:moveTo>
                  <a:lnTo>
                    <a:pt x="1472184" y="457200"/>
                  </a:lnTo>
                  <a:lnTo>
                    <a:pt x="1472184" y="676656"/>
                  </a:lnTo>
                  <a:lnTo>
                    <a:pt x="1530096" y="676656"/>
                  </a:lnTo>
                  <a:lnTo>
                    <a:pt x="1530096" y="457200"/>
                  </a:lnTo>
                  <a:close/>
                </a:path>
                <a:path w="5398135" h="963295">
                  <a:moveTo>
                    <a:pt x="1714500" y="493776"/>
                  </a:moveTo>
                  <a:lnTo>
                    <a:pt x="1656588" y="493776"/>
                  </a:lnTo>
                  <a:lnTo>
                    <a:pt x="1656588" y="707136"/>
                  </a:lnTo>
                  <a:lnTo>
                    <a:pt x="1714500" y="707136"/>
                  </a:lnTo>
                  <a:lnTo>
                    <a:pt x="1714500" y="493776"/>
                  </a:lnTo>
                  <a:close/>
                </a:path>
                <a:path w="5398135" h="963295">
                  <a:moveTo>
                    <a:pt x="1898904" y="466344"/>
                  </a:moveTo>
                  <a:lnTo>
                    <a:pt x="1840992" y="466344"/>
                  </a:lnTo>
                  <a:lnTo>
                    <a:pt x="1840992" y="684276"/>
                  </a:lnTo>
                  <a:lnTo>
                    <a:pt x="1898904" y="684276"/>
                  </a:lnTo>
                  <a:lnTo>
                    <a:pt x="1898904" y="466344"/>
                  </a:lnTo>
                  <a:close/>
                </a:path>
                <a:path w="5398135" h="963295">
                  <a:moveTo>
                    <a:pt x="2083308" y="423672"/>
                  </a:moveTo>
                  <a:lnTo>
                    <a:pt x="2025396" y="423672"/>
                  </a:lnTo>
                  <a:lnTo>
                    <a:pt x="2025396" y="646176"/>
                  </a:lnTo>
                  <a:lnTo>
                    <a:pt x="2083308" y="646176"/>
                  </a:lnTo>
                  <a:lnTo>
                    <a:pt x="2083308" y="423672"/>
                  </a:lnTo>
                  <a:close/>
                </a:path>
                <a:path w="5398135" h="963295">
                  <a:moveTo>
                    <a:pt x="2267712" y="379476"/>
                  </a:moveTo>
                  <a:lnTo>
                    <a:pt x="2209800" y="379476"/>
                  </a:lnTo>
                  <a:lnTo>
                    <a:pt x="2209800" y="608076"/>
                  </a:lnTo>
                  <a:lnTo>
                    <a:pt x="2267712" y="608076"/>
                  </a:lnTo>
                  <a:lnTo>
                    <a:pt x="2267712" y="379476"/>
                  </a:lnTo>
                  <a:close/>
                </a:path>
                <a:path w="5398135" h="963295">
                  <a:moveTo>
                    <a:pt x="2450592" y="336804"/>
                  </a:moveTo>
                  <a:lnTo>
                    <a:pt x="2392680" y="336804"/>
                  </a:lnTo>
                  <a:lnTo>
                    <a:pt x="2392680" y="569976"/>
                  </a:lnTo>
                  <a:lnTo>
                    <a:pt x="2450592" y="569976"/>
                  </a:lnTo>
                  <a:lnTo>
                    <a:pt x="2450592" y="336804"/>
                  </a:lnTo>
                  <a:close/>
                </a:path>
                <a:path w="5398135" h="963295">
                  <a:moveTo>
                    <a:pt x="2634996" y="294132"/>
                  </a:moveTo>
                  <a:lnTo>
                    <a:pt x="2577084" y="294132"/>
                  </a:lnTo>
                  <a:lnTo>
                    <a:pt x="2577084" y="531876"/>
                  </a:lnTo>
                  <a:lnTo>
                    <a:pt x="2634996" y="531876"/>
                  </a:lnTo>
                  <a:lnTo>
                    <a:pt x="2634996" y="294132"/>
                  </a:lnTo>
                  <a:close/>
                </a:path>
                <a:path w="5398135" h="963295">
                  <a:moveTo>
                    <a:pt x="2819400" y="249936"/>
                  </a:moveTo>
                  <a:lnTo>
                    <a:pt x="2761488" y="249936"/>
                  </a:lnTo>
                  <a:lnTo>
                    <a:pt x="2761488" y="493776"/>
                  </a:lnTo>
                  <a:lnTo>
                    <a:pt x="2819400" y="493776"/>
                  </a:lnTo>
                  <a:lnTo>
                    <a:pt x="2819400" y="249936"/>
                  </a:lnTo>
                  <a:close/>
                </a:path>
                <a:path w="5398135" h="963295">
                  <a:moveTo>
                    <a:pt x="3003804" y="207264"/>
                  </a:moveTo>
                  <a:lnTo>
                    <a:pt x="2945892" y="207264"/>
                  </a:lnTo>
                  <a:lnTo>
                    <a:pt x="2945892" y="455676"/>
                  </a:lnTo>
                  <a:lnTo>
                    <a:pt x="3003804" y="455676"/>
                  </a:lnTo>
                  <a:lnTo>
                    <a:pt x="3003804" y="207264"/>
                  </a:lnTo>
                  <a:close/>
                </a:path>
                <a:path w="5398135" h="963295">
                  <a:moveTo>
                    <a:pt x="3188208" y="175260"/>
                  </a:moveTo>
                  <a:lnTo>
                    <a:pt x="3130296" y="175260"/>
                  </a:lnTo>
                  <a:lnTo>
                    <a:pt x="3130296" y="428244"/>
                  </a:lnTo>
                  <a:lnTo>
                    <a:pt x="3188208" y="428244"/>
                  </a:lnTo>
                  <a:lnTo>
                    <a:pt x="3188208" y="175260"/>
                  </a:lnTo>
                  <a:close/>
                </a:path>
                <a:path w="5398135" h="963295">
                  <a:moveTo>
                    <a:pt x="3372612" y="179832"/>
                  </a:moveTo>
                  <a:lnTo>
                    <a:pt x="3314700" y="179832"/>
                  </a:lnTo>
                  <a:lnTo>
                    <a:pt x="3314700" y="431292"/>
                  </a:lnTo>
                  <a:lnTo>
                    <a:pt x="3372612" y="431292"/>
                  </a:lnTo>
                  <a:lnTo>
                    <a:pt x="3372612" y="179832"/>
                  </a:lnTo>
                  <a:close/>
                </a:path>
                <a:path w="5398135" h="963295">
                  <a:moveTo>
                    <a:pt x="3555492" y="184404"/>
                  </a:moveTo>
                  <a:lnTo>
                    <a:pt x="3499104" y="184404"/>
                  </a:lnTo>
                  <a:lnTo>
                    <a:pt x="3499104" y="434340"/>
                  </a:lnTo>
                  <a:lnTo>
                    <a:pt x="3555492" y="434340"/>
                  </a:lnTo>
                  <a:lnTo>
                    <a:pt x="3555492" y="184404"/>
                  </a:lnTo>
                  <a:close/>
                </a:path>
                <a:path w="5398135" h="963295">
                  <a:moveTo>
                    <a:pt x="3739896" y="166116"/>
                  </a:moveTo>
                  <a:lnTo>
                    <a:pt x="3681984" y="166116"/>
                  </a:lnTo>
                  <a:lnTo>
                    <a:pt x="3681984" y="417576"/>
                  </a:lnTo>
                  <a:lnTo>
                    <a:pt x="3739896" y="417576"/>
                  </a:lnTo>
                  <a:lnTo>
                    <a:pt x="3739896" y="166116"/>
                  </a:lnTo>
                  <a:close/>
                </a:path>
                <a:path w="5398135" h="963295">
                  <a:moveTo>
                    <a:pt x="3924300" y="137160"/>
                  </a:moveTo>
                  <a:lnTo>
                    <a:pt x="3866388" y="137160"/>
                  </a:lnTo>
                  <a:lnTo>
                    <a:pt x="3866388" y="391668"/>
                  </a:lnTo>
                  <a:lnTo>
                    <a:pt x="3924300" y="391668"/>
                  </a:lnTo>
                  <a:lnTo>
                    <a:pt x="3924300" y="137160"/>
                  </a:lnTo>
                  <a:close/>
                </a:path>
                <a:path w="5398135" h="963295">
                  <a:moveTo>
                    <a:pt x="4108704" y="108204"/>
                  </a:moveTo>
                  <a:lnTo>
                    <a:pt x="4050792" y="108204"/>
                  </a:lnTo>
                  <a:lnTo>
                    <a:pt x="4050792" y="367284"/>
                  </a:lnTo>
                  <a:lnTo>
                    <a:pt x="4108704" y="367284"/>
                  </a:lnTo>
                  <a:lnTo>
                    <a:pt x="4108704" y="108204"/>
                  </a:lnTo>
                  <a:close/>
                </a:path>
                <a:path w="5398135" h="963295">
                  <a:moveTo>
                    <a:pt x="4293108" y="80772"/>
                  </a:moveTo>
                  <a:lnTo>
                    <a:pt x="4235196" y="80772"/>
                  </a:lnTo>
                  <a:lnTo>
                    <a:pt x="4235196" y="342900"/>
                  </a:lnTo>
                  <a:lnTo>
                    <a:pt x="4293108" y="342900"/>
                  </a:lnTo>
                  <a:lnTo>
                    <a:pt x="4293108" y="80772"/>
                  </a:lnTo>
                  <a:close/>
                </a:path>
                <a:path w="5398135" h="963295">
                  <a:moveTo>
                    <a:pt x="4477512" y="53340"/>
                  </a:moveTo>
                  <a:lnTo>
                    <a:pt x="4419600" y="53340"/>
                  </a:lnTo>
                  <a:lnTo>
                    <a:pt x="4419600" y="318516"/>
                  </a:lnTo>
                  <a:lnTo>
                    <a:pt x="4477512" y="318516"/>
                  </a:lnTo>
                  <a:lnTo>
                    <a:pt x="4477512" y="53340"/>
                  </a:lnTo>
                  <a:close/>
                </a:path>
                <a:path w="5398135" h="963295">
                  <a:moveTo>
                    <a:pt x="4660392" y="25908"/>
                  </a:moveTo>
                  <a:lnTo>
                    <a:pt x="4604004" y="25908"/>
                  </a:lnTo>
                  <a:lnTo>
                    <a:pt x="4604004" y="295656"/>
                  </a:lnTo>
                  <a:lnTo>
                    <a:pt x="4660392" y="295656"/>
                  </a:lnTo>
                  <a:lnTo>
                    <a:pt x="4660392" y="25908"/>
                  </a:lnTo>
                  <a:close/>
                </a:path>
                <a:path w="5398135" h="963295">
                  <a:moveTo>
                    <a:pt x="4844796" y="0"/>
                  </a:moveTo>
                  <a:lnTo>
                    <a:pt x="4786884" y="0"/>
                  </a:lnTo>
                  <a:lnTo>
                    <a:pt x="4786884" y="271272"/>
                  </a:lnTo>
                  <a:lnTo>
                    <a:pt x="4844796" y="271272"/>
                  </a:lnTo>
                  <a:lnTo>
                    <a:pt x="4844796" y="0"/>
                  </a:lnTo>
                  <a:close/>
                </a:path>
                <a:path w="5398135" h="963295">
                  <a:moveTo>
                    <a:pt x="5029200" y="24384"/>
                  </a:moveTo>
                  <a:lnTo>
                    <a:pt x="4971288" y="24384"/>
                  </a:lnTo>
                  <a:lnTo>
                    <a:pt x="4971288" y="291084"/>
                  </a:lnTo>
                  <a:lnTo>
                    <a:pt x="5029200" y="291084"/>
                  </a:lnTo>
                  <a:lnTo>
                    <a:pt x="5029200" y="24384"/>
                  </a:lnTo>
                  <a:close/>
                </a:path>
                <a:path w="5398135" h="963295">
                  <a:moveTo>
                    <a:pt x="5213604" y="147828"/>
                  </a:moveTo>
                  <a:lnTo>
                    <a:pt x="5155692" y="147828"/>
                  </a:lnTo>
                  <a:lnTo>
                    <a:pt x="5155692" y="396240"/>
                  </a:lnTo>
                  <a:lnTo>
                    <a:pt x="5213604" y="396240"/>
                  </a:lnTo>
                  <a:lnTo>
                    <a:pt x="5213604" y="147828"/>
                  </a:lnTo>
                  <a:close/>
                </a:path>
                <a:path w="5398135" h="963295">
                  <a:moveTo>
                    <a:pt x="5398008" y="260604"/>
                  </a:moveTo>
                  <a:lnTo>
                    <a:pt x="5340096" y="260604"/>
                  </a:lnTo>
                  <a:lnTo>
                    <a:pt x="5340096" y="492252"/>
                  </a:lnTo>
                  <a:lnTo>
                    <a:pt x="5398008" y="492252"/>
                  </a:lnTo>
                  <a:lnTo>
                    <a:pt x="5398008" y="260604"/>
                  </a:lnTo>
                  <a:close/>
                </a:path>
              </a:pathLst>
            </a:custGeom>
            <a:solidFill>
              <a:srgbClr val="2A5DC3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3"/>
            <p:cNvSpPr/>
            <p:nvPr/>
          </p:nvSpPr>
          <p:spPr>
            <a:xfrm>
              <a:off x="540901" y="5093207"/>
              <a:ext cx="5524500" cy="0"/>
            </a:xfrm>
            <a:custGeom>
              <a:avLst/>
              <a:gdLst/>
              <a:ahLst/>
              <a:cxnLst/>
              <a:rect l="l" t="t" r="r" b="b"/>
              <a:pathLst>
                <a:path w="5524500">
                  <a:moveTo>
                    <a:pt x="0" y="0"/>
                  </a:moveTo>
                  <a:lnTo>
                    <a:pt x="5524496" y="0"/>
                  </a:lnTo>
                </a:path>
              </a:pathLst>
            </a:custGeom>
            <a:ln w="835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4"/>
          <p:cNvSpPr txBox="1">
            <a:spLocks noGrp="1"/>
          </p:cNvSpPr>
          <p:nvPr>
            <p:ph type="title"/>
          </p:nvPr>
        </p:nvSpPr>
        <p:spPr>
          <a:xfrm>
            <a:off x="3725171" y="620669"/>
            <a:ext cx="4744014" cy="565055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414955">
              <a:lnSpc>
                <a:spcPct val="100000"/>
              </a:lnSpc>
              <a:spcBef>
                <a:spcPts val="86"/>
              </a:spcBef>
            </a:pPr>
            <a:r>
              <a:rPr sz="3600" b="1" err="1">
                <a:latin typeface="+mn-lt"/>
              </a:rPr>
              <a:t>Projeções</a:t>
            </a:r>
            <a:r>
              <a:rPr sz="3600" b="1" spc="-77">
                <a:latin typeface="+mn-lt"/>
              </a:rPr>
              <a:t> </a:t>
            </a:r>
            <a:r>
              <a:rPr sz="3600" b="1">
                <a:latin typeface="+mn-lt"/>
              </a:rPr>
              <a:t>de</a:t>
            </a:r>
            <a:r>
              <a:rPr sz="3600" b="1" spc="-59">
                <a:latin typeface="+mn-lt"/>
              </a:rPr>
              <a:t> </a:t>
            </a:r>
            <a:r>
              <a:rPr sz="3600" b="1" spc="-9">
                <a:latin typeface="+mn-lt"/>
              </a:rPr>
              <a:t>Tráfego</a:t>
            </a:r>
            <a:endParaRPr sz="3600" b="1">
              <a:latin typeface="+mn-lt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1606725" y="4554171"/>
            <a:ext cx="63970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1421387" y="4215305"/>
            <a:ext cx="249539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20.000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1421387" y="3876439"/>
            <a:ext cx="249539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40.000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2" name="object 28"/>
          <p:cNvSpPr txBox="1"/>
          <p:nvPr/>
        </p:nvSpPr>
        <p:spPr>
          <a:xfrm>
            <a:off x="1421387" y="3538957"/>
            <a:ext cx="249539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60.000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3" name="object 29"/>
          <p:cNvSpPr txBox="1"/>
          <p:nvPr/>
        </p:nvSpPr>
        <p:spPr>
          <a:xfrm>
            <a:off x="1421387" y="3200091"/>
            <a:ext cx="249539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80.000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1379893" y="2861225"/>
            <a:ext cx="291033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100.000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5" name="object 31"/>
          <p:cNvSpPr txBox="1"/>
          <p:nvPr/>
        </p:nvSpPr>
        <p:spPr>
          <a:xfrm>
            <a:off x="1379893" y="2522359"/>
            <a:ext cx="291033" cy="10877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120.000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1377126" y="2031351"/>
            <a:ext cx="323882" cy="25779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VDMAeq</a:t>
            </a:r>
            <a:endParaRPr sz="635">
              <a:latin typeface="Calibri"/>
              <a:cs typeface="Calibri"/>
            </a:endParaRPr>
          </a:p>
          <a:p>
            <a:pPr marL="13832">
              <a:spcBef>
                <a:spcPts val="445"/>
              </a:spcBef>
            </a:pP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140.000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1786532" y="4626923"/>
            <a:ext cx="4932573" cy="277555"/>
          </a:xfrm>
          <a:prstGeom prst="rect">
            <a:avLst/>
          </a:prstGeom>
        </p:spPr>
        <p:txBody>
          <a:bodyPr vert="horz" wrap="square" lIns="0" tIns="43223" rIns="0" bIns="0" rtlCol="0">
            <a:spAutoFit/>
          </a:bodyPr>
          <a:lstStyle/>
          <a:p>
            <a:pPr marL="11527">
              <a:spcBef>
                <a:spcPts val="340"/>
              </a:spcBef>
              <a:tabLst>
                <a:tab pos="176932" algn="l"/>
                <a:tab pos="344643" algn="l"/>
                <a:tab pos="511777" algn="l"/>
                <a:tab pos="679488" algn="l"/>
                <a:tab pos="846623" algn="l"/>
                <a:tab pos="1014334" algn="l"/>
                <a:tab pos="1181468" algn="l"/>
                <a:tab pos="1347450" algn="l"/>
              </a:tabLst>
            </a:pP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1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2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3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4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5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6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7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</a:t>
            </a:r>
            <a:r>
              <a:rPr sz="635" b="1" spc="-45">
                <a:solidFill>
                  <a:srgbClr val="A9A9A9"/>
                </a:solidFill>
                <a:latin typeface="Calibri"/>
                <a:cs typeface="Calibri"/>
              </a:rPr>
              <a:t>8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	9</a:t>
            </a:r>
            <a:r>
              <a:rPr sz="635" b="1" spc="277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10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11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12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13</a:t>
            </a:r>
            <a:r>
              <a:rPr sz="635" b="1" spc="195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14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15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16</a:t>
            </a:r>
            <a:r>
              <a:rPr sz="635" b="1" spc="191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17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18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19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20</a:t>
            </a:r>
            <a:r>
              <a:rPr sz="635" b="1" spc="195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21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22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23</a:t>
            </a:r>
            <a:r>
              <a:rPr sz="635" b="1" spc="191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24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25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26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27</a:t>
            </a:r>
            <a:r>
              <a:rPr sz="635" b="1" spc="195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28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29</a:t>
            </a:r>
            <a:r>
              <a:rPr sz="635" b="1" spc="200">
                <a:solidFill>
                  <a:srgbClr val="A9A9A9"/>
                </a:solidFill>
                <a:latin typeface="Calibri"/>
                <a:cs typeface="Calibri"/>
              </a:rPr>
              <a:t>  </a:t>
            </a:r>
            <a:r>
              <a:rPr sz="635" b="1" spc="-82">
                <a:solidFill>
                  <a:srgbClr val="A9A9A9"/>
                </a:solidFill>
                <a:latin typeface="Calibri"/>
                <a:cs typeface="Calibri"/>
              </a:rPr>
              <a:t>30</a:t>
            </a:r>
            <a:endParaRPr sz="635">
              <a:latin typeface="Calibri"/>
              <a:cs typeface="Calibri"/>
            </a:endParaRPr>
          </a:p>
          <a:p>
            <a:pPr marL="2139898">
              <a:spcBef>
                <a:spcPts val="250"/>
              </a:spcBef>
            </a:pP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Anos</a:t>
            </a:r>
            <a:r>
              <a:rPr sz="635" b="1" spc="-5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sz="635" b="1">
                <a:solidFill>
                  <a:srgbClr val="A9A9A9"/>
                </a:solidFill>
                <a:latin typeface="Calibri"/>
                <a:cs typeface="Calibri"/>
              </a:rPr>
              <a:t>da</a:t>
            </a:r>
            <a:r>
              <a:rPr sz="635" b="1" spc="-18">
                <a:solidFill>
                  <a:srgbClr val="A9A9A9"/>
                </a:solidFill>
                <a:latin typeface="Calibri"/>
                <a:cs typeface="Calibri"/>
              </a:rPr>
              <a:t> </a:t>
            </a:r>
            <a:r>
              <a:rPr sz="635" b="1" spc="-9">
                <a:solidFill>
                  <a:srgbClr val="A9A9A9"/>
                </a:solidFill>
                <a:latin typeface="Calibri"/>
                <a:cs typeface="Calibri"/>
              </a:rPr>
              <a:t>concessão</a:t>
            </a:r>
            <a:endParaRPr sz="635">
              <a:latin typeface="Calibri"/>
              <a:cs typeface="Calibri"/>
            </a:endParaRPr>
          </a:p>
        </p:txBody>
      </p:sp>
      <p:sp>
        <p:nvSpPr>
          <p:cNvPr id="38" name="object 34"/>
          <p:cNvSpPr/>
          <p:nvPr/>
        </p:nvSpPr>
        <p:spPr>
          <a:xfrm>
            <a:off x="6889341" y="2319501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2A5DC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5"/>
          <p:cNvSpPr txBox="1"/>
          <p:nvPr/>
        </p:nvSpPr>
        <p:spPr>
          <a:xfrm>
            <a:off x="6933146" y="2277546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P07_ROMT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0" name="object 36"/>
          <p:cNvSpPr/>
          <p:nvPr/>
        </p:nvSpPr>
        <p:spPr>
          <a:xfrm>
            <a:off x="6889341" y="2706777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3D5F7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37"/>
          <p:cNvSpPr txBox="1"/>
          <p:nvPr/>
        </p:nvSpPr>
        <p:spPr>
          <a:xfrm>
            <a:off x="6933146" y="2664821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P06_ROMT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2" name="object 38"/>
          <p:cNvSpPr/>
          <p:nvPr/>
        </p:nvSpPr>
        <p:spPr>
          <a:xfrm>
            <a:off x="6889341" y="3094053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8A31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39"/>
          <p:cNvSpPr txBox="1"/>
          <p:nvPr/>
        </p:nvSpPr>
        <p:spPr>
          <a:xfrm>
            <a:off x="6933146" y="3052097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P05_ROMT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6889341" y="3479944"/>
            <a:ext cx="39189" cy="40341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42671" y="44195"/>
                </a:moveTo>
                <a:lnTo>
                  <a:pt x="42671" y="0"/>
                </a:lnTo>
                <a:lnTo>
                  <a:pt x="0" y="0"/>
                </a:lnTo>
                <a:lnTo>
                  <a:pt x="0" y="44195"/>
                </a:lnTo>
                <a:lnTo>
                  <a:pt x="42671" y="44195"/>
                </a:lnTo>
                <a:close/>
              </a:path>
            </a:pathLst>
          </a:custGeom>
          <a:solidFill>
            <a:srgbClr val="112752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1"/>
          <p:cNvSpPr txBox="1"/>
          <p:nvPr/>
        </p:nvSpPr>
        <p:spPr>
          <a:xfrm>
            <a:off x="6933146" y="3439372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P04_ROMT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6" name="object 42"/>
          <p:cNvSpPr/>
          <p:nvPr/>
        </p:nvSpPr>
        <p:spPr>
          <a:xfrm>
            <a:off x="6889341" y="3867219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749BB7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3"/>
          <p:cNvSpPr txBox="1"/>
          <p:nvPr/>
        </p:nvSpPr>
        <p:spPr>
          <a:xfrm>
            <a:off x="6933146" y="3826647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P03_ROMT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8" name="object 44"/>
          <p:cNvSpPr/>
          <p:nvPr/>
        </p:nvSpPr>
        <p:spPr>
          <a:xfrm>
            <a:off x="6889341" y="4254495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E752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5"/>
          <p:cNvSpPr txBox="1"/>
          <p:nvPr/>
        </p:nvSpPr>
        <p:spPr>
          <a:xfrm>
            <a:off x="6933146" y="4213922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P02_ROMT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50" name="object 46"/>
          <p:cNvSpPr/>
          <p:nvPr/>
        </p:nvSpPr>
        <p:spPr>
          <a:xfrm>
            <a:off x="6889341" y="4641771"/>
            <a:ext cx="39189" cy="39189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42671" y="42671"/>
                </a:moveTo>
                <a:lnTo>
                  <a:pt x="42671" y="0"/>
                </a:lnTo>
                <a:lnTo>
                  <a:pt x="0" y="0"/>
                </a:lnTo>
                <a:lnTo>
                  <a:pt x="0" y="42671"/>
                </a:lnTo>
                <a:lnTo>
                  <a:pt x="42671" y="42671"/>
                </a:lnTo>
                <a:close/>
              </a:path>
            </a:pathLst>
          </a:custGeom>
          <a:solidFill>
            <a:srgbClr val="1E418A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47"/>
          <p:cNvSpPr txBox="1"/>
          <p:nvPr/>
        </p:nvSpPr>
        <p:spPr>
          <a:xfrm>
            <a:off x="6933146" y="4601197"/>
            <a:ext cx="352697" cy="96672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545" b="1" spc="-9">
                <a:solidFill>
                  <a:srgbClr val="A9A9A9"/>
                </a:solidFill>
                <a:latin typeface="Calibri"/>
                <a:cs typeface="Calibri"/>
              </a:rPr>
              <a:t>P01_ROMT</a:t>
            </a:r>
            <a:endParaRPr sz="545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11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23909-2DB7-7EB4-01D1-145164DCF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991364-9AF1-C6B9-67BD-F91F76C96492}"/>
              </a:ext>
            </a:extLst>
          </p:cNvPr>
          <p:cNvSpPr txBox="1">
            <a:spLocks/>
          </p:cNvSpPr>
          <p:nvPr/>
        </p:nvSpPr>
        <p:spPr>
          <a:xfrm>
            <a:off x="1691461" y="859027"/>
            <a:ext cx="8809077" cy="687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>
                <a:solidFill>
                  <a:schemeClr val="accent6">
                    <a:lumMod val="49000"/>
                  </a:schemeClr>
                </a:solidFill>
                <a:latin typeface="+mn-lt"/>
              </a:rPr>
              <a:t>Consideração das Obras Executadas pelo DNIT</a:t>
            </a:r>
            <a:endParaRPr lang="pt-BR" sz="3200">
              <a:solidFill>
                <a:schemeClr val="accent6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98A61A-9F89-0B4B-1FBE-7B6C96B99A5A}"/>
              </a:ext>
            </a:extLst>
          </p:cNvPr>
          <p:cNvSpPr txBox="1"/>
          <p:nvPr/>
        </p:nvSpPr>
        <p:spPr>
          <a:xfrm>
            <a:off x="2006246" y="2068415"/>
            <a:ext cx="817950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Retirada de faixas adicionais e duplicações já executadas pelo DNIT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Exclusão de duplicações, marginais e melhorias em Itapuã D´Oeste; 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Exclusão de duplicações e melhorias em Jaru</a:t>
            </a:r>
          </a:p>
        </p:txBody>
      </p:sp>
    </p:spTree>
    <p:extLst>
      <p:ext uri="{BB962C8B-B14F-4D97-AF65-F5344CB8AC3E}">
        <p14:creationId xmlns:p14="http://schemas.microsoft.com/office/powerpoint/2010/main" val="231140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46F75-7185-7A43-FF8C-E54A1DE1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E442-117B-77DE-F44D-03CCEA2C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9" y="276478"/>
            <a:ext cx="7846142" cy="687071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+mn-lt"/>
              </a:rPr>
              <a:t>Características das rodovias concedidas </a:t>
            </a:r>
            <a:endParaRPr lang="pt-BR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89A521C-E102-1955-E703-C0304BBD6197}"/>
              </a:ext>
            </a:extLst>
          </p:cNvPr>
          <p:cNvSpPr txBox="1"/>
          <p:nvPr/>
        </p:nvSpPr>
        <p:spPr>
          <a:xfrm>
            <a:off x="1240866" y="1248685"/>
            <a:ext cx="103120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1. Maior Capacidade de Investimento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Captação de recursos privados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Redução da dependência do orçamento público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2. Eficiência Operacional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Metas de desempenho contratuais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Inovação tecnológica e qualidade dos serviços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b="1" dirty="0"/>
              <a:t>3. Gestão Profissionalizada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Governança corporativa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4. Transferência de Riscos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dirty="0"/>
              <a:t>Riscos de engenharia, operação e demanda assumidos pelo concessionário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Alívio financeiro para o setor público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5. Flexibilidade Contratual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Modelos adaptáveis a mudanças de demanda e mercado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Revisões periódicas e reequilíbrio econômico-financeiro</a:t>
            </a:r>
          </a:p>
        </p:txBody>
      </p:sp>
    </p:spTree>
    <p:extLst>
      <p:ext uri="{BB962C8B-B14F-4D97-AF65-F5344CB8AC3E}">
        <p14:creationId xmlns:p14="http://schemas.microsoft.com/office/powerpoint/2010/main" val="401232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B4947-3071-F2BB-9BBD-72129088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BEB05-37FE-FF1B-94CC-E4CFE360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9" y="276478"/>
            <a:ext cx="7846142" cy="687071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+mn-lt"/>
              </a:rPr>
              <a:t>Características de rodovias concedidas 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640859-3DA3-5B39-B70D-9FA7DDBB8532}"/>
              </a:ext>
            </a:extLst>
          </p:cNvPr>
          <p:cNvSpPr txBox="1"/>
          <p:nvPr/>
        </p:nvSpPr>
        <p:spPr>
          <a:xfrm>
            <a:off x="1317523" y="1166842"/>
            <a:ext cx="103652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6. Melhoria da Qualidade para o Usuário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Padrões elevados de segurança e conforto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7. Redução de Custos e Ganhos de Escala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Racionalização de processos e eficiência na gestão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Economia na aquisição de bens e serviços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8. Estímulo ao Desenvolvimento Regional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Melhoria da conectividade e logística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Fomento à competitividade das regiões atendidas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9. Sustentabilidade da Manutenção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Recursos garantidos pela receita tarifária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Conservação permanente da infraestrutura</a:t>
            </a:r>
          </a:p>
          <a:p>
            <a:endParaRPr lang="pt-BR" dirty="0"/>
          </a:p>
          <a:p>
            <a:pPr>
              <a:buNone/>
            </a:pPr>
            <a:r>
              <a:rPr lang="pt-BR" b="1" dirty="0"/>
              <a:t>10. Transparência e Controle 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Auditorias, relatórios e audiências públicas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Participação da sociedade na fiscalização dos serviços</a:t>
            </a:r>
          </a:p>
        </p:txBody>
      </p:sp>
    </p:spTree>
    <p:extLst>
      <p:ext uri="{BB962C8B-B14F-4D97-AF65-F5344CB8AC3E}">
        <p14:creationId xmlns:p14="http://schemas.microsoft.com/office/powerpoint/2010/main" val="139007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2919E-BD06-219C-4080-DBCAD5999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CD686-92B4-E600-6893-72586D34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9" y="276478"/>
            <a:ext cx="7846142" cy="68707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Segurança viária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89E6C1-1107-1D9D-8FFE-D1998CB2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25" y="1114998"/>
            <a:ext cx="9554750" cy="44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54E0E-9622-FDEE-D8BC-C627594A7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52AED-6514-87D5-46DC-4FB0A93A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9" y="276478"/>
            <a:ext cx="7846142" cy="68707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Redução de custos logísticos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6C3C22-6527-5683-8C33-CCF39579B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493" y="2047682"/>
            <a:ext cx="8869013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9C6D7D-BCD1-A341-1430-9840025C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B39DC-2941-585E-6BE9-D4B5F3AE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9" y="276478"/>
            <a:ext cx="7846142" cy="68707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Dinamização da economia local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8C13A2-445A-05A1-7092-615D7F00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70" y="1613101"/>
            <a:ext cx="6137279" cy="36317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0DA1EFF-5226-8EF1-B48E-76274EEC4429}"/>
              </a:ext>
            </a:extLst>
          </p:cNvPr>
          <p:cNvSpPr txBox="1"/>
          <p:nvPr/>
        </p:nvSpPr>
        <p:spPr>
          <a:xfrm>
            <a:off x="7934631" y="1791618"/>
            <a:ext cx="3480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Arial"/>
              </a:rPr>
              <a:t>146 mil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cs typeface="Arial"/>
              </a:rPr>
              <a:t> (diretos, indiretos e efeito renda)</a:t>
            </a: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487CE-A0CE-0049-51EA-A2AD1892684C}"/>
              </a:ext>
            </a:extLst>
          </p:cNvPr>
          <p:cNvSpPr txBox="1"/>
          <p:nvPr/>
        </p:nvSpPr>
        <p:spPr>
          <a:xfrm>
            <a:off x="7934630" y="3330364"/>
            <a:ext cx="3480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10000"/>
                  </a:schemeClr>
                </a:solidFill>
                <a:cs typeface="Arial"/>
              </a:rPr>
              <a:t>R$ 41,6 milhões/ano</a:t>
            </a: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3813D-B8D3-85A7-89CF-0873A1A775B6}"/>
              </a:ext>
            </a:extLst>
          </p:cNvPr>
          <p:cNvSpPr txBox="1"/>
          <p:nvPr/>
        </p:nvSpPr>
        <p:spPr>
          <a:xfrm>
            <a:off x="7934629" y="4514370"/>
            <a:ext cx="3480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10000"/>
                  </a:schemeClr>
                </a:solidFill>
                <a:cs typeface="Arial"/>
              </a:rPr>
              <a:t>R$ 1,6 milhão/ano</a:t>
            </a: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36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29BB3-6E6F-3778-7BB5-DCCFCD98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E1E1D7E-1083-70E8-771F-EBD557C6EA68}"/>
              </a:ext>
            </a:extLst>
          </p:cNvPr>
          <p:cNvSpPr txBox="1">
            <a:spLocks/>
          </p:cNvSpPr>
          <p:nvPr/>
        </p:nvSpPr>
        <p:spPr>
          <a:xfrm>
            <a:off x="1584058" y="205560"/>
            <a:ext cx="7235986" cy="6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solidFill>
                  <a:srgbClr val="005827"/>
                </a:solidFill>
                <a:latin typeface="+mn-lt"/>
              </a:rPr>
              <a:t>Modelo Regulatório de 5ª Etapa</a:t>
            </a:r>
            <a:endParaRPr lang="pt-BR" sz="3600">
              <a:solidFill>
                <a:srgbClr val="005827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34A3127-0392-8D26-2F66-82C8582345C3}"/>
              </a:ext>
            </a:extLst>
          </p:cNvPr>
          <p:cNvSpPr txBox="1"/>
          <p:nvPr/>
        </p:nvSpPr>
        <p:spPr>
          <a:xfrm>
            <a:off x="1936444" y="973708"/>
            <a:ext cx="3863339" cy="15923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Leilão</a:t>
            </a:r>
            <a:r>
              <a:rPr lang="pt-BR" sz="1550" b="1" spc="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Seguro</a:t>
            </a:r>
            <a:r>
              <a:rPr lang="pt-BR" sz="1550" b="1" spc="2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550" b="1" spc="5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Voltado</a:t>
            </a:r>
            <a:r>
              <a:rPr lang="pt-BR" sz="1550" b="1" spc="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ao</a:t>
            </a:r>
            <a:r>
              <a:rPr lang="pt-BR" sz="1550" b="1" spc="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Usuário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 algn="just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Uso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do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critério</a:t>
            </a:r>
            <a:r>
              <a:rPr lang="pt-BR" sz="1400" spc="-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“Menor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Tarifa”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 algn="just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Exigência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Aporte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3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Recursos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Vinculados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para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deságios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agressivos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330835" indent="-250190" algn="just">
              <a:lnSpc>
                <a:spcPct val="100699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Documentos</a:t>
            </a:r>
            <a:r>
              <a:rPr lang="pt-BR" sz="1400" spc="-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Qualificação: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apenas</a:t>
            </a:r>
            <a:r>
              <a:rPr lang="pt-BR" sz="1400" spc="-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da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Proponente</a:t>
            </a:r>
            <a:r>
              <a:rPr lang="pt-BR" sz="1400" spc="-8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vencedora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AD199278-86F0-E3F2-CA3C-313F49FC1E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0023" y="990221"/>
            <a:ext cx="461356" cy="457543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DF353AA8-29EA-E95E-67BA-B0E4D6163D88}"/>
              </a:ext>
            </a:extLst>
          </p:cNvPr>
          <p:cNvSpPr txBox="1"/>
          <p:nvPr/>
        </p:nvSpPr>
        <p:spPr>
          <a:xfrm>
            <a:off x="2003222" y="5131305"/>
            <a:ext cx="3796561" cy="891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Tarifa</a:t>
            </a:r>
            <a:r>
              <a:rPr lang="pt-BR" sz="1550" b="1" spc="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Justa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 algn="just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Desconto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Básico</a:t>
            </a:r>
            <a:r>
              <a:rPr lang="pt-BR" sz="1400" spc="-6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da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Tarifa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0">
                <a:solidFill>
                  <a:srgbClr val="005827"/>
                </a:solidFill>
                <a:latin typeface="Ebrima"/>
                <a:cs typeface="Ebrima"/>
              </a:rPr>
              <a:t>(DBT)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 algn="just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Desconto</a:t>
            </a:r>
            <a:r>
              <a:rPr lang="pt-BR" sz="1400" spc="-6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Usuário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Frequente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0">
                <a:solidFill>
                  <a:srgbClr val="005827"/>
                </a:solidFill>
                <a:latin typeface="Ebrima"/>
                <a:cs typeface="Ebrima"/>
              </a:rPr>
              <a:t>(DUF)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D96D7C1-3463-3288-6E2E-30DB8D837D6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5622" y="5029900"/>
            <a:ext cx="503298" cy="386832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52FFB336-701E-587C-1A5D-1461DD8FA80B}"/>
              </a:ext>
            </a:extLst>
          </p:cNvPr>
          <p:cNvSpPr txBox="1"/>
          <p:nvPr/>
        </p:nvSpPr>
        <p:spPr>
          <a:xfrm>
            <a:off x="1936444" y="2914521"/>
            <a:ext cx="3863340" cy="2033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Estabilidade</a:t>
            </a:r>
            <a:r>
              <a:rPr lang="pt-BR" sz="1550" b="1" spc="7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Tarifária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 algn="just">
              <a:lnSpc>
                <a:spcPct val="100200"/>
              </a:lnSpc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Previsão</a:t>
            </a:r>
            <a:r>
              <a:rPr lang="pt-BR" sz="1400" spc="47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47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Recursos</a:t>
            </a:r>
            <a:r>
              <a:rPr lang="pt-BR" sz="1400" spc="48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Vinculados,</a:t>
            </a:r>
            <a:r>
              <a:rPr lang="pt-BR" sz="1400" spc="47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</a:t>
            </a:r>
            <a:r>
              <a:rPr lang="pt-BR" sz="1400" spc="47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serem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utilizados</a:t>
            </a:r>
            <a:r>
              <a:rPr lang="pt-BR" sz="1400" spc="11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para</a:t>
            </a:r>
            <a:r>
              <a:rPr lang="pt-BR" sz="1400" spc="1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</a:t>
            </a:r>
            <a:r>
              <a:rPr lang="pt-BR" sz="1400" spc="1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recomposição</a:t>
            </a:r>
            <a:r>
              <a:rPr lang="pt-BR" sz="1400" spc="1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do</a:t>
            </a:r>
            <a:r>
              <a:rPr lang="pt-BR" sz="1400" spc="1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equilíbrio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contratual,</a:t>
            </a:r>
            <a:r>
              <a:rPr lang="pt-BR" sz="1400" spc="204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inclusão</a:t>
            </a:r>
            <a:r>
              <a:rPr lang="pt-BR" sz="1400" spc="21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204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investimentos</a:t>
            </a:r>
            <a:r>
              <a:rPr lang="pt-BR" sz="1400" spc="20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ou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reversão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à</a:t>
            </a:r>
            <a:r>
              <a:rPr lang="pt-BR" sz="1400" spc="-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modicidade</a:t>
            </a:r>
            <a:r>
              <a:rPr lang="pt-BR" sz="1400" spc="-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tarifária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715" indent="-250190" algn="just">
              <a:lnSpc>
                <a:spcPct val="1004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Fatores</a:t>
            </a:r>
            <a:r>
              <a:rPr lang="pt-BR" sz="1400" spc="1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A,</a:t>
            </a:r>
            <a:r>
              <a:rPr lang="pt-BR" sz="1400" spc="1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</a:t>
            </a:r>
            <a:r>
              <a:rPr lang="pt-BR" sz="1400" spc="1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400" spc="15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err="1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400" spc="1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incidentes</a:t>
            </a:r>
            <a:r>
              <a:rPr lang="pt-BR" sz="1400" spc="1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sobre</a:t>
            </a:r>
            <a:r>
              <a:rPr lang="pt-BR" sz="1400" spc="1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</a:t>
            </a:r>
            <a:r>
              <a:rPr lang="pt-BR" sz="1400" spc="15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Alíquota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dos</a:t>
            </a:r>
            <a:r>
              <a:rPr lang="pt-BR" sz="1400" spc="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Recursos</a:t>
            </a:r>
            <a:r>
              <a:rPr lang="pt-BR" sz="1400" spc="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Vinculados,</a:t>
            </a:r>
            <a:r>
              <a:rPr lang="pt-BR" sz="1400" spc="1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evitando</a:t>
            </a:r>
            <a:r>
              <a:rPr lang="pt-BR" sz="1400" spc="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oscilações tarifárias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37D1A70E-9E22-1C63-4F90-3477369BEEF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5622" y="2843238"/>
            <a:ext cx="415757" cy="427376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BF2453ED-D1F6-A42E-AB05-D9EF6CB07CA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6672" y="870096"/>
            <a:ext cx="502920" cy="27432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6D85C73-3483-38FC-370D-CB6ACFEF5617}"/>
              </a:ext>
            </a:extLst>
          </p:cNvPr>
          <p:cNvSpPr txBox="1"/>
          <p:nvPr/>
        </p:nvSpPr>
        <p:spPr>
          <a:xfrm>
            <a:off x="7074060" y="870096"/>
            <a:ext cx="4813140" cy="4719754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>
            <a:defPPr>
              <a:defRPr kern="0"/>
            </a:defPPr>
          </a:lstStyle>
          <a:p>
            <a:pPr marL="108585" algn="just">
              <a:lnSpc>
                <a:spcPct val="100000"/>
              </a:lnSpc>
              <a:spcBef>
                <a:spcPts val="130"/>
              </a:spcBef>
            </a:pP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Qualidade</a:t>
            </a:r>
            <a:r>
              <a:rPr lang="pt-BR" sz="1550" b="1" spc="2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dos</a:t>
            </a:r>
            <a:r>
              <a:rPr lang="pt-BR" sz="1550" b="1" spc="2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Projetos</a:t>
            </a:r>
            <a:r>
              <a:rPr lang="pt-BR" sz="1550" b="1" spc="2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550" b="1" spc="4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das</a:t>
            </a:r>
            <a:r>
              <a:rPr lang="pt-BR" sz="1550" b="1" spc="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10" dirty="0">
                <a:solidFill>
                  <a:srgbClr val="005827"/>
                </a:solidFill>
                <a:latin typeface="Ebrima"/>
                <a:cs typeface="Ebrima"/>
              </a:rPr>
              <a:t>Obras</a:t>
            </a:r>
            <a:endParaRPr lang="pt-BR" sz="1550" dirty="0">
              <a:solidFill>
                <a:srgbClr val="005827"/>
              </a:solidFill>
              <a:latin typeface="Ebrima"/>
              <a:ea typeface="Ebrima"/>
              <a:cs typeface="Ebrima"/>
            </a:endParaRPr>
          </a:p>
          <a:p>
            <a:pPr marL="266700" marR="630555" lvl="1" indent="-180975">
              <a:lnSpc>
                <a:spcPct val="100699"/>
              </a:lnSpc>
              <a:spcBef>
                <a:spcPts val="106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Exigência de que os projetos de engenharia e as obras sejam certificados por Verificador</a:t>
            </a:r>
          </a:p>
          <a:p>
            <a:pPr marL="108585" algn="just">
              <a:spcBef>
                <a:spcPts val="130"/>
              </a:spcBef>
            </a:pPr>
            <a:endParaRPr lang="pt-BR" sz="1550" b="1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108585" algn="just">
              <a:spcBef>
                <a:spcPts val="130"/>
              </a:spcBef>
            </a:pP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Sustentabilidade Ambiental</a:t>
            </a:r>
          </a:p>
          <a:p>
            <a:pPr marL="266700" marR="630555" lvl="1" indent="-180975">
              <a:lnSpc>
                <a:spcPct val="100699"/>
              </a:lnSpc>
              <a:spcBef>
                <a:spcPts val="106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Exigência de atendimento a parâmetros socioambientais nos investimentos (IFC)</a:t>
            </a:r>
          </a:p>
          <a:p>
            <a:pPr marL="266700" marR="630555" lvl="1" indent="-180975">
              <a:lnSpc>
                <a:spcPct val="100699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Programa Carbono Zero para neutralizar as emissões da operação da Concessionária</a:t>
            </a:r>
          </a:p>
          <a:p>
            <a:pPr marL="266700" marR="630555" lvl="1" indent="-180975">
              <a:lnSpc>
                <a:spcPct val="100699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Programa de Resiliência Climática e Responsabilidade Socioambiental</a:t>
            </a:r>
          </a:p>
          <a:p>
            <a:pPr algn="just">
              <a:lnSpc>
                <a:spcPct val="100000"/>
              </a:lnSpc>
              <a:spcBef>
                <a:spcPts val="505"/>
              </a:spcBef>
              <a:buClr>
                <a:srgbClr val="7A7A7A"/>
              </a:buClr>
              <a:buFont typeface="Wingdings"/>
              <a:buChar char=""/>
            </a:pPr>
            <a:endParaRPr lang="pt-BR" sz="1400" dirty="0">
              <a:solidFill>
                <a:srgbClr val="005827"/>
              </a:solidFill>
              <a:latin typeface="Ebrima"/>
              <a:ea typeface="Ebrima"/>
              <a:cs typeface="Ebrima"/>
            </a:endParaRPr>
          </a:p>
          <a:p>
            <a:pPr marL="108585" algn="just">
              <a:lnSpc>
                <a:spcPct val="100000"/>
              </a:lnSpc>
              <a:spcBef>
                <a:spcPts val="130"/>
              </a:spcBef>
            </a:pP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Regulação por incentivos</a:t>
            </a:r>
          </a:p>
          <a:p>
            <a:pPr marL="266700" marR="630555" lvl="1" indent="-180975">
              <a:lnSpc>
                <a:spcPct val="100699"/>
              </a:lnSpc>
              <a:spcBef>
                <a:spcPts val="106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Modulações nas obrigações financeiras em função do cumprimento do contrato</a:t>
            </a:r>
          </a:p>
          <a:p>
            <a:pPr marL="266700" marR="630555" lvl="1" indent="-180975">
              <a:lnSpc>
                <a:spcPct val="100699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Reclassificação tarifária após a conclusão dos  investimentos;  com o Acesso ao Porto Novo,  além  de  obras  de  ampliação  de capacidade</a:t>
            </a: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4387FA49-61FC-588D-3D78-304AEE08F89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22569" y="1832788"/>
            <a:ext cx="477023" cy="485319"/>
          </a:xfrm>
          <a:prstGeom prst="rect">
            <a:avLst/>
          </a:prstGeom>
        </p:spPr>
      </p:pic>
      <p:pic>
        <p:nvPicPr>
          <p:cNvPr id="20" name="object 11">
            <a:extLst>
              <a:ext uri="{FF2B5EF4-FFF2-40B4-BE49-F238E27FC236}">
                <a16:creationId xmlns:a16="http://schemas.microsoft.com/office/drawing/2014/main" id="{D59F85C2-425D-D9E8-AA28-289C060ECDC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1841" y="3999457"/>
            <a:ext cx="352582" cy="4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69422-43EC-183A-3328-7BC497D67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D877D-A882-F1E0-A9A3-1232ABC7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74" y="497839"/>
            <a:ext cx="3932276" cy="687071"/>
          </a:xfrm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Informações Gerais </a:t>
            </a:r>
            <a:endParaRPr lang="pt-BR" sz="3600">
              <a:ea typeface="Calibri Light"/>
              <a:cs typeface="Calibri Light"/>
            </a:endParaRPr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F64C0B8C-B0AA-5C1D-C6BC-0EB812DBE478}"/>
              </a:ext>
            </a:extLst>
          </p:cNvPr>
          <p:cNvSpPr txBox="1"/>
          <p:nvPr/>
        </p:nvSpPr>
        <p:spPr>
          <a:xfrm>
            <a:off x="6958341" y="1428634"/>
            <a:ext cx="4017000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A Rota Agro Norte (BR-364/RO) liga Porto Velho/RO a Vilhena/RO</a:t>
            </a:r>
            <a:endParaRPr lang="pt-BR" dirty="0">
              <a:ea typeface="Calibri"/>
              <a:cs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Economia local fortemente influenciada pela agropecuária, que juntamente com à Indústria de Transformação, têm impulsionado o PIB estadual</a:t>
            </a:r>
            <a:endParaRPr lang="pt-BR" dirty="0">
              <a:ea typeface="Calibri"/>
              <a:cs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Principal corredor logístico para escoamento de carga pelos terminais portuários de Porto Velho</a:t>
            </a:r>
            <a:endParaRPr lang="pt-BR" dirty="0">
              <a:ea typeface="Calibri"/>
              <a:cs typeface="Calibri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Previstas obras de ampliação de capacidade e melhorias, manutenção e serviços operacionais</a:t>
            </a:r>
          </a:p>
        </p:txBody>
      </p:sp>
      <p:pic>
        <p:nvPicPr>
          <p:cNvPr id="7" name="Picture 839261438" descr="Mapa&#10;&#10;O conteúdo gerado por IA pode estar incorreto.">
            <a:extLst>
              <a:ext uri="{FF2B5EF4-FFF2-40B4-BE49-F238E27FC236}">
                <a16:creationId xmlns:a16="http://schemas.microsoft.com/office/drawing/2014/main" id="{2753D975-FB88-9EA7-926A-557285E20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899" r="1980" b="2942"/>
          <a:stretch/>
        </p:blipFill>
        <p:spPr bwMode="auto">
          <a:xfrm>
            <a:off x="1216660" y="1561984"/>
            <a:ext cx="5565140" cy="38501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11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F38D5-77DD-9B0F-0C69-CD69761B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ADCC36-4FBC-A5B8-B4FB-59AB0053F357}"/>
              </a:ext>
            </a:extLst>
          </p:cNvPr>
          <p:cNvSpPr txBox="1">
            <a:spLocks/>
          </p:cNvSpPr>
          <p:nvPr/>
        </p:nvSpPr>
        <p:spPr>
          <a:xfrm>
            <a:off x="1582259" y="274954"/>
            <a:ext cx="7235986" cy="6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solidFill>
                  <a:srgbClr val="005827"/>
                </a:solidFill>
                <a:latin typeface="+mn-lt"/>
              </a:rPr>
              <a:t>Modelo Regulatório de 5ª Etapa</a:t>
            </a:r>
            <a:endParaRPr lang="pt-BR" sz="3600">
              <a:solidFill>
                <a:srgbClr val="005827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C0A55CC-4D57-FE88-5C4B-4BAD632B55F9}"/>
              </a:ext>
            </a:extLst>
          </p:cNvPr>
          <p:cNvSpPr txBox="1"/>
          <p:nvPr/>
        </p:nvSpPr>
        <p:spPr>
          <a:xfrm>
            <a:off x="7252446" y="1014990"/>
            <a:ext cx="4486970" cy="963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1">
              <a:spcBef>
                <a:spcPts val="1075"/>
              </a:spcBef>
              <a:tabLst>
                <a:tab pos="262255" algn="l"/>
              </a:tabLst>
            </a:pPr>
            <a:r>
              <a:rPr lang="pt-BR" sz="1550" b="1" spc="40">
                <a:solidFill>
                  <a:srgbClr val="005827"/>
                </a:solidFill>
                <a:latin typeface="Ebrima"/>
                <a:cs typeface="Ebrima"/>
              </a:rPr>
              <a:t>Resolução Célere e Técnica de Controvérsias</a:t>
            </a:r>
          </a:p>
          <a:p>
            <a:pPr marL="262255" indent="-249554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Arbitragem</a:t>
            </a:r>
          </a:p>
          <a:p>
            <a:pPr marL="262255" indent="-249554"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spc="-25">
                <a:solidFill>
                  <a:srgbClr val="005827"/>
                </a:solidFill>
              </a:rPr>
              <a:t>Dispute</a:t>
            </a:r>
            <a:r>
              <a:rPr lang="pt-BR" sz="1400" spc="-45">
                <a:solidFill>
                  <a:srgbClr val="005827"/>
                </a:solidFill>
              </a:rPr>
              <a:t> </a:t>
            </a:r>
            <a:r>
              <a:rPr lang="pt-BR" sz="1400" spc="-20">
                <a:solidFill>
                  <a:srgbClr val="005827"/>
                </a:solidFill>
              </a:rPr>
              <a:t>Board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16" name="object 7">
            <a:extLst>
              <a:ext uri="{FF2B5EF4-FFF2-40B4-BE49-F238E27FC236}">
                <a16:creationId xmlns:a16="http://schemas.microsoft.com/office/drawing/2014/main" id="{476CEAAC-6FAA-8248-747D-41F4DE05D9D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8800" y="985263"/>
            <a:ext cx="348906" cy="394969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5A4888D9-B4D2-D42B-6A04-2F5B0FA4D8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4880" y="2132299"/>
            <a:ext cx="436746" cy="440574"/>
          </a:xfrm>
          <a:prstGeom prst="rect">
            <a:avLst/>
          </a:prstGeom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3E54017B-B82B-8A82-EC55-2511F7EFE905}"/>
              </a:ext>
            </a:extLst>
          </p:cNvPr>
          <p:cNvSpPr txBox="1">
            <a:spLocks noGrp="1"/>
          </p:cNvSpPr>
          <p:nvPr/>
        </p:nvSpPr>
        <p:spPr>
          <a:xfrm>
            <a:off x="7252445" y="2218520"/>
            <a:ext cx="4625229" cy="312149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marL="0">
              <a:defRPr sz="1450" b="0" i="0">
                <a:solidFill>
                  <a:srgbClr val="7A7A7A"/>
                </a:solidFill>
                <a:latin typeface="Ebrima"/>
                <a:ea typeface="+mn-ea"/>
                <a:cs typeface="Ebri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Penalidades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6700" marR="707390" lvl="1" indent="-266700">
              <a:lnSpc>
                <a:spcPct val="100699"/>
              </a:lnSpc>
              <a:spcBef>
                <a:spcPts val="1065"/>
              </a:spcBef>
              <a:buFont typeface="Wingdings"/>
              <a:buChar char=""/>
              <a:tabLst>
                <a:tab pos="266700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Listagem</a:t>
            </a:r>
            <a:r>
              <a:rPr lang="pt-BR" sz="1400" spc="-6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objetiva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das</a:t>
            </a:r>
            <a:r>
              <a:rPr lang="pt-BR" sz="1400" spc="-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penalidades aplicáveis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6700" marR="547370" lvl="1" indent="-266700">
              <a:lnSpc>
                <a:spcPct val="100699"/>
              </a:lnSpc>
              <a:spcBef>
                <a:spcPts val="1030"/>
              </a:spcBef>
              <a:buFont typeface="Wingdings"/>
              <a:buChar char=""/>
              <a:tabLst>
                <a:tab pos="266700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Valores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multas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proporcionais</a:t>
            </a:r>
            <a:r>
              <a:rPr lang="pt-BR" sz="1400" spc="-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aos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descumprimentos</a:t>
            </a:r>
            <a:r>
              <a:rPr lang="pt-BR" sz="1400" spc="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contratuais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6700" marR="156845" lvl="1" indent="-266700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266700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Critérios</a:t>
            </a:r>
            <a:r>
              <a:rPr lang="pt-BR" sz="1400" spc="-3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claros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400" spc="-2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limites</a:t>
            </a:r>
            <a:r>
              <a:rPr lang="pt-BR" sz="1400" spc="-3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para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</a:t>
            </a:r>
            <a:r>
              <a:rPr lang="pt-BR" sz="1400" spc="-2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contagem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1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multas</a:t>
            </a:r>
            <a:r>
              <a:rPr lang="pt-BR" sz="1400" spc="-4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moratórias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Outras</a:t>
            </a:r>
            <a:r>
              <a:rPr lang="pt-BR" sz="1550" b="1" spc="45">
                <a:solidFill>
                  <a:srgbClr val="005827"/>
                </a:solidFill>
                <a:latin typeface="Ebrima"/>
                <a:cs typeface="Ebrima"/>
              </a:rPr>
              <a:t> I</a:t>
            </a: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novações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6700" marR="156845" lvl="1" indent="-266700">
              <a:spcBef>
                <a:spcPts val="1055"/>
              </a:spcBef>
              <a:buFont typeface="Wingdings"/>
              <a:buChar char=""/>
              <a:tabLst>
                <a:tab pos="266700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Regras claras para as hipóteses de Extinção Antecipada</a:t>
            </a:r>
          </a:p>
          <a:p>
            <a:pPr marL="266700" marR="156845" lvl="1" indent="-266700">
              <a:spcBef>
                <a:spcPts val="1055"/>
              </a:spcBef>
              <a:buFont typeface="Wingdings"/>
              <a:buChar char=""/>
              <a:tabLst>
                <a:tab pos="266700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Previsão de Acordo Direto com os financiadores</a:t>
            </a:r>
          </a:p>
        </p:txBody>
      </p:sp>
      <p:pic>
        <p:nvPicPr>
          <p:cNvPr id="21" name="object 12">
            <a:extLst>
              <a:ext uri="{FF2B5EF4-FFF2-40B4-BE49-F238E27FC236}">
                <a16:creationId xmlns:a16="http://schemas.microsoft.com/office/drawing/2014/main" id="{CEB7E89E-2BEB-9A5C-1636-E5EAA3652D7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6442" y="4052679"/>
            <a:ext cx="357447" cy="532621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C8A395C9-A090-3822-FB6B-758ADA53D60B}"/>
              </a:ext>
            </a:extLst>
          </p:cNvPr>
          <p:cNvSpPr txBox="1"/>
          <p:nvPr/>
        </p:nvSpPr>
        <p:spPr>
          <a:xfrm>
            <a:off x="1682759" y="973352"/>
            <a:ext cx="3740785" cy="18186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Matriz</a:t>
            </a:r>
            <a:r>
              <a:rPr lang="pt-BR" sz="1550" b="1" spc="3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550" b="1" spc="40">
                <a:solidFill>
                  <a:srgbClr val="005827"/>
                </a:solidFill>
                <a:latin typeface="Ebrima"/>
                <a:cs typeface="Ebrima"/>
              </a:rPr>
              <a:t> R</a:t>
            </a:r>
            <a:r>
              <a:rPr lang="pt-BR" sz="1550" b="1" spc="-10">
                <a:solidFill>
                  <a:srgbClr val="005827"/>
                </a:solidFill>
                <a:latin typeface="Ebrima"/>
                <a:cs typeface="Ebrima"/>
              </a:rPr>
              <a:t>iscos</a:t>
            </a:r>
            <a:endParaRPr lang="pt-BR" sz="155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 algn="just">
              <a:lnSpc>
                <a:spcPct val="100400"/>
              </a:lnSpc>
              <a:spcBef>
                <a:spcPts val="107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Alocação</a:t>
            </a:r>
            <a:r>
              <a:rPr lang="pt-BR" sz="1400" spc="9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equilibrada</a:t>
            </a:r>
            <a:r>
              <a:rPr lang="pt-BR" sz="1400" spc="9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9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riscos,</a:t>
            </a:r>
            <a:r>
              <a:rPr lang="pt-BR" sz="1400" spc="9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protegendo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o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projeto</a:t>
            </a:r>
            <a:r>
              <a:rPr lang="pt-BR" sz="1400" spc="175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criando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incentivos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para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 spc="-50">
                <a:solidFill>
                  <a:srgbClr val="005827"/>
                </a:solidFill>
                <a:latin typeface="Ebrima"/>
                <a:cs typeface="Ebrima"/>
              </a:rPr>
              <a:t>o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cumprimento</a:t>
            </a:r>
            <a:r>
              <a:rPr lang="pt-BR" sz="1400" spc="-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do</a:t>
            </a:r>
            <a:r>
              <a:rPr lang="pt-BR" sz="1400" spc="-4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contrato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 algn="just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Mecanismos</a:t>
            </a:r>
            <a:r>
              <a:rPr lang="pt-BR" sz="1400" spc="17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16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proteção</a:t>
            </a:r>
            <a:r>
              <a:rPr lang="pt-BR" sz="1400" spc="17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cambial,</a:t>
            </a:r>
            <a:r>
              <a:rPr lang="pt-BR" sz="1400" spc="17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16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risco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22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preço</a:t>
            </a:r>
            <a:r>
              <a:rPr lang="pt-BR" sz="1400" spc="229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22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insumos</a:t>
            </a:r>
            <a:r>
              <a:rPr lang="pt-BR" sz="1400" spc="229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e</a:t>
            </a:r>
            <a:r>
              <a:rPr lang="pt-BR" sz="1400" spc="220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225">
                <a:solidFill>
                  <a:srgbClr val="005827"/>
                </a:solidFill>
                <a:latin typeface="Ebrima"/>
                <a:cs typeface="Ebrima"/>
              </a:rPr>
              <a:t> 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demanda (consideração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da</a:t>
            </a:r>
            <a:r>
              <a:rPr lang="pt-BR" sz="1400" spc="-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>
                <a:solidFill>
                  <a:srgbClr val="005827"/>
                </a:solidFill>
                <a:latin typeface="Ebrima"/>
                <a:cs typeface="Ebrima"/>
              </a:rPr>
              <a:t>concessão</a:t>
            </a:r>
            <a:r>
              <a:rPr lang="pt-BR" sz="1400" spc="-35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“</a:t>
            </a:r>
            <a:r>
              <a:rPr lang="pt-BR" sz="1400" spc="-10" err="1">
                <a:solidFill>
                  <a:srgbClr val="005827"/>
                </a:solidFill>
                <a:latin typeface="Ebrima"/>
                <a:cs typeface="Ebrima"/>
              </a:rPr>
              <a:t>greenfield</a:t>
            </a:r>
            <a:r>
              <a:rPr lang="pt-BR" sz="1400" spc="-10">
                <a:solidFill>
                  <a:srgbClr val="005827"/>
                </a:solidFill>
                <a:latin typeface="Ebrima"/>
                <a:cs typeface="Ebrima"/>
              </a:rPr>
              <a:t>”)</a:t>
            </a:r>
            <a:endParaRPr lang="pt-BR" sz="140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42D06236-1618-A071-EAEA-B287E22D1BD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754" y="957097"/>
            <a:ext cx="353556" cy="461356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727AC47C-9C31-8C56-9580-3C6A737E5DD2}"/>
              </a:ext>
            </a:extLst>
          </p:cNvPr>
          <p:cNvSpPr txBox="1"/>
          <p:nvPr/>
        </p:nvSpPr>
        <p:spPr>
          <a:xfrm>
            <a:off x="1682759" y="2864912"/>
            <a:ext cx="3895725" cy="203260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Free</a:t>
            </a:r>
            <a:r>
              <a:rPr lang="pt-BR" sz="1550" b="1" spc="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20" dirty="0">
                <a:solidFill>
                  <a:srgbClr val="005827"/>
                </a:solidFill>
                <a:latin typeface="Ebrima"/>
                <a:cs typeface="Ebrima"/>
              </a:rPr>
              <a:t>Flow</a:t>
            </a:r>
            <a:endParaRPr lang="pt-BR" sz="155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 algn="just">
              <a:lnSpc>
                <a:spcPct val="100200"/>
              </a:lnSpc>
              <a:spcBef>
                <a:spcPts val="1075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Novo</a:t>
            </a:r>
            <a:r>
              <a:rPr lang="pt-BR" sz="1400" spc="-4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clausulado</a:t>
            </a:r>
            <a:r>
              <a:rPr lang="pt-BR" sz="1400" spc="-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permite</a:t>
            </a:r>
            <a:r>
              <a:rPr lang="pt-BR" sz="1400" spc="-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que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novas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praças</a:t>
            </a:r>
            <a:r>
              <a:rPr lang="pt-BR" sz="1400" spc="-4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de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pedágio</a:t>
            </a:r>
            <a:r>
              <a:rPr lang="pt-BR" sz="1400" spc="-4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a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serem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implantadas,</a:t>
            </a:r>
            <a:r>
              <a:rPr lang="pt-BR" sz="1400" spc="-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conforme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pontos</a:t>
            </a:r>
            <a:r>
              <a:rPr lang="pt-BR" sz="1400" spc="-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indicados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no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PER,</a:t>
            </a:r>
            <a:r>
              <a:rPr lang="pt-BR" sz="1400" spc="-1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possam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ser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substituídas</a:t>
            </a:r>
            <a:r>
              <a:rPr lang="pt-BR" sz="1400" spc="-8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pelo</a:t>
            </a:r>
            <a:r>
              <a:rPr lang="pt-BR" sz="1400" spc="-4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Sistema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Free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0" dirty="0">
                <a:solidFill>
                  <a:srgbClr val="005827"/>
                </a:solidFill>
                <a:latin typeface="Ebrima"/>
                <a:cs typeface="Ebrima"/>
              </a:rPr>
              <a:t>Flow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162560" indent="-250190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Garantido</a:t>
            </a:r>
            <a:r>
              <a:rPr lang="pt-BR" sz="1400" spc="-7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o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equilíbrio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econômico</a:t>
            </a:r>
            <a:r>
              <a:rPr lang="pt-BR" sz="1400" spc="-6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financeiro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do</a:t>
            </a:r>
            <a:r>
              <a:rPr lang="pt-BR" sz="1400" spc="-2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contrato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Condicionada</a:t>
            </a:r>
            <a:r>
              <a:rPr lang="pt-BR" sz="1400" spc="-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à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regulamentação</a:t>
            </a:r>
            <a:r>
              <a:rPr lang="pt-BR" sz="1400" spc="-6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da</a:t>
            </a:r>
            <a:r>
              <a:rPr lang="pt-BR" sz="1400" spc="-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0" dirty="0">
                <a:solidFill>
                  <a:srgbClr val="005827"/>
                </a:solidFill>
                <a:latin typeface="Ebrima"/>
                <a:cs typeface="Ebrima"/>
              </a:rPr>
              <a:t>ANTT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B70C9D3C-AE7E-096B-EB19-6DB5488DC68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254" y="2813581"/>
            <a:ext cx="498763" cy="278476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DF482656-6CEC-B08D-555F-93C2EBFE9ADC}"/>
              </a:ext>
            </a:extLst>
          </p:cNvPr>
          <p:cNvSpPr txBox="1"/>
          <p:nvPr/>
        </p:nvSpPr>
        <p:spPr>
          <a:xfrm>
            <a:off x="1682758" y="5073441"/>
            <a:ext cx="4813291" cy="1386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154940">
              <a:lnSpc>
                <a:spcPct val="101899"/>
              </a:lnSpc>
              <a:spcBef>
                <a:spcPts val="95"/>
              </a:spcBef>
            </a:pP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Recuperação</a:t>
            </a:r>
            <a:r>
              <a:rPr lang="pt-BR" sz="1550" b="1" spc="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550" b="1" spc="30" dirty="0">
                <a:solidFill>
                  <a:srgbClr val="005827"/>
                </a:solidFill>
                <a:latin typeface="Ebrima"/>
                <a:cs typeface="Ebrima"/>
              </a:rPr>
              <a:t> R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eceita</a:t>
            </a:r>
            <a:r>
              <a:rPr lang="pt-BR" sz="1550" b="1" spc="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dirty="0">
                <a:solidFill>
                  <a:srgbClr val="005827"/>
                </a:solidFill>
                <a:latin typeface="Ebrima"/>
                <a:cs typeface="Ebrima"/>
              </a:rPr>
              <a:t>–</a:t>
            </a:r>
            <a:r>
              <a:rPr lang="pt-BR" sz="1550" b="1" spc="5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550" b="1" spc="-10" dirty="0">
                <a:solidFill>
                  <a:srgbClr val="005827"/>
                </a:solidFill>
                <a:latin typeface="Ebrima"/>
                <a:cs typeface="Ebrima"/>
              </a:rPr>
              <a:t>Reclassificação Tarifária</a:t>
            </a:r>
            <a:endParaRPr lang="pt-BR" sz="155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marR="5080" indent="-250190">
              <a:lnSpc>
                <a:spcPct val="100400"/>
              </a:lnSpc>
              <a:spcBef>
                <a:spcPts val="107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Novo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clausulado</a:t>
            </a:r>
            <a:r>
              <a:rPr lang="pt-BR" sz="1400" spc="-6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permite</a:t>
            </a:r>
            <a:r>
              <a:rPr lang="pt-BR" sz="1400" spc="-4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recuperação</a:t>
            </a:r>
            <a:r>
              <a:rPr lang="pt-BR" sz="1400" spc="-4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de</a:t>
            </a:r>
            <a:r>
              <a:rPr lang="pt-BR" sz="1400" spc="-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parte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da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receita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frustrada</a:t>
            </a:r>
            <a:r>
              <a:rPr lang="pt-BR" sz="1400" spc="-6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pelo</a:t>
            </a:r>
            <a:r>
              <a:rPr lang="pt-BR" sz="1400" spc="-1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adiamento</a:t>
            </a:r>
            <a:r>
              <a:rPr lang="pt-BR" sz="1400" spc="-6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da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reclassificação</a:t>
            </a:r>
            <a:r>
              <a:rPr lang="pt-BR" sz="1400" spc="4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tarifária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Para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atrasos</a:t>
            </a:r>
            <a:r>
              <a:rPr lang="pt-BR" sz="1400" spc="-5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até</a:t>
            </a:r>
            <a:r>
              <a:rPr lang="pt-BR" sz="1400" spc="-4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5</a:t>
            </a:r>
            <a:r>
              <a:rPr lang="pt-BR" sz="1400" spc="-2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anos,</a:t>
            </a:r>
            <a:r>
              <a:rPr lang="pt-BR" sz="1400" spc="-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correção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pelo</a:t>
            </a:r>
            <a:r>
              <a:rPr lang="pt-BR" sz="1400" spc="-10" dirty="0">
                <a:solidFill>
                  <a:srgbClr val="005827"/>
                </a:solidFill>
                <a:latin typeface="Ebrima"/>
                <a:cs typeface="Ebrima"/>
              </a:rPr>
              <a:t> IPCA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  <a:p>
            <a:pPr marL="262255" indent="-249554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262255" algn="l"/>
              </a:tabLst>
            </a:pP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Compensação</a:t>
            </a:r>
            <a:r>
              <a:rPr lang="pt-BR" sz="1400" spc="-6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por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meio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do</a:t>
            </a:r>
            <a:r>
              <a:rPr lang="pt-BR" sz="1400" spc="-35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dirty="0">
                <a:solidFill>
                  <a:srgbClr val="005827"/>
                </a:solidFill>
                <a:latin typeface="Ebrima"/>
                <a:cs typeface="Ebrima"/>
              </a:rPr>
              <a:t>Fator</a:t>
            </a:r>
            <a:r>
              <a:rPr lang="pt-BR" sz="1400" spc="-30" dirty="0">
                <a:solidFill>
                  <a:srgbClr val="005827"/>
                </a:solidFill>
                <a:latin typeface="Ebrima"/>
                <a:cs typeface="Ebrima"/>
              </a:rPr>
              <a:t> </a:t>
            </a:r>
            <a:r>
              <a:rPr lang="pt-BR" sz="1400" spc="-25" dirty="0">
                <a:solidFill>
                  <a:srgbClr val="005827"/>
                </a:solidFill>
                <a:latin typeface="Ebrima"/>
                <a:cs typeface="Ebrima"/>
              </a:rPr>
              <a:t>C</a:t>
            </a:r>
            <a:endParaRPr lang="pt-BR" sz="1400" dirty="0">
              <a:solidFill>
                <a:srgbClr val="005827"/>
              </a:solidFill>
              <a:latin typeface="Ebrima"/>
              <a:cs typeface="Ebrima"/>
            </a:endParaRP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EEE52A0B-0F59-84FE-3ABC-47FBBB6992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4294" y="5050882"/>
            <a:ext cx="502920" cy="3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1B7A8D8-5C31-6D96-FBE4-BCE7D965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551" y="563752"/>
            <a:ext cx="3665576" cy="6870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600" b="1">
                <a:solidFill>
                  <a:schemeClr val="accent6">
                    <a:lumMod val="49000"/>
                  </a:schemeClr>
                </a:solidFill>
                <a:latin typeface="+mn-lt"/>
              </a:rPr>
              <a:t>Fases do Processo</a:t>
            </a:r>
            <a:endParaRPr lang="pt-BR" sz="3600" b="1">
              <a:solidFill>
                <a:schemeClr val="accent6">
                  <a:lumMod val="49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12" name="Imagem 11" descr="Linha do tempo&#10;&#10;O conteúdo gerado por IA pode estar incorreto.">
            <a:extLst>
              <a:ext uri="{FF2B5EF4-FFF2-40B4-BE49-F238E27FC236}">
                <a16:creationId xmlns:a16="http://schemas.microsoft.com/office/drawing/2014/main" id="{3145D1FC-C7D7-B9CB-47B1-3E98B4027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6" y="1710447"/>
            <a:ext cx="7146290" cy="3394075"/>
          </a:xfrm>
          <a:prstGeom prst="rect">
            <a:avLst/>
          </a:prstGeom>
        </p:spPr>
      </p:pic>
      <p:sp>
        <p:nvSpPr>
          <p:cNvPr id="14" name="CaixaDeTexto 6">
            <a:extLst>
              <a:ext uri="{FF2B5EF4-FFF2-40B4-BE49-F238E27FC236}">
                <a16:creationId xmlns:a16="http://schemas.microsoft.com/office/drawing/2014/main" id="{AFE989C4-D1BE-B11A-1B43-7A650E30D7EB}"/>
              </a:ext>
            </a:extLst>
          </p:cNvPr>
          <p:cNvSpPr txBox="1"/>
          <p:nvPr/>
        </p:nvSpPr>
        <p:spPr>
          <a:xfrm>
            <a:off x="7949566" y="1705006"/>
            <a:ext cx="3880484" cy="3780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rgbClr val="375623"/>
                </a:solidFill>
                <a:ea typeface="+mn-lt"/>
                <a:cs typeface="+mn-lt"/>
              </a:rPr>
              <a:t>Audiência Pública nº 13/2021</a:t>
            </a: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Período de contribuições</a:t>
            </a:r>
            <a:endParaRPr lang="pt-BR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</a:endParaRPr>
          </a:p>
          <a:p>
            <a:pPr marL="742950" lvl="1" indent="-285750" algn="just">
              <a:spcAft>
                <a:spcPts val="600"/>
              </a:spcAft>
              <a:buFont typeface="Courier New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27/12/2021 a 25/02/2022</a:t>
            </a:r>
            <a:endParaRPr lang="pt-BR" dirty="0">
              <a:solidFill>
                <a:srgbClr val="375623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pt-BR" b="1" dirty="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 </a:t>
            </a:r>
            <a:r>
              <a:rPr lang="pt-BR" dirty="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Sessões públicas</a:t>
            </a:r>
          </a:p>
          <a:p>
            <a:pPr marL="742950" lvl="1" indent="-285750" algn="just">
              <a:buFont typeface="Courier New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Brasília/DF: 03/02/2022;</a:t>
            </a:r>
          </a:p>
          <a:p>
            <a:pPr marL="742950" lvl="1" indent="-285750" algn="just">
              <a:buFont typeface="Courier New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Cuiabá/MT: 07/02/2022; </a:t>
            </a:r>
          </a:p>
          <a:p>
            <a:pPr marL="742950" lvl="1" indent="-285750" algn="just">
              <a:buFont typeface="Courier New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Vilhena/RO: 09/02/2022; e</a:t>
            </a:r>
          </a:p>
          <a:p>
            <a:pPr marL="742950" lvl="1" indent="-285750" algn="just">
              <a:spcAft>
                <a:spcPts val="600"/>
              </a:spcAft>
              <a:buFont typeface="Courier New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Porto Velho/RO: 11/02/2022</a:t>
            </a:r>
            <a:endParaRPr lang="en-US" b="1" dirty="0">
              <a:solidFill>
                <a:srgbClr val="375523"/>
              </a:solidFill>
              <a:ea typeface="+mn-lt"/>
              <a:cs typeface="+mn-lt"/>
            </a:endParaRPr>
          </a:p>
          <a:p>
            <a:pPr lvl="1" algn="just">
              <a:spcAft>
                <a:spcPts val="600"/>
              </a:spcAft>
            </a:pPr>
            <a:r>
              <a:rPr lang="pt-BR" dirty="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Contribuições Recebidas</a:t>
            </a:r>
            <a:endParaRPr lang="en-US" dirty="0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pPr marL="742950" lvl="1" indent="-285750" algn="just">
              <a:buFont typeface="Courier New,monospace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88 pelo sistema </a:t>
            </a:r>
            <a:r>
              <a:rPr lang="pt-BR" dirty="0" err="1">
                <a:solidFill>
                  <a:srgbClr val="375623"/>
                </a:solidFill>
                <a:ea typeface="+mn-lt"/>
                <a:cs typeface="+mn-lt"/>
              </a:rPr>
              <a:t>ParticipANTT</a:t>
            </a: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; 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742950" lvl="1" indent="-285750" algn="just">
              <a:lnSpc>
                <a:spcPts val="2025"/>
              </a:lnSpc>
              <a:buFont typeface="Courier New,monospace"/>
              <a:buChar char="o"/>
            </a:pPr>
            <a:r>
              <a:rPr lang="pt-BR" dirty="0">
                <a:solidFill>
                  <a:srgbClr val="375623"/>
                </a:solidFill>
                <a:ea typeface="+mn-lt"/>
                <a:cs typeface="+mn-lt"/>
              </a:rPr>
              <a:t>33 manifestações orais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742950" lvl="1" indent="-285750" algn="just">
              <a:spcAft>
                <a:spcPts val="600"/>
              </a:spcAft>
              <a:buFont typeface="Courier New"/>
              <a:buChar char="o"/>
            </a:pPr>
            <a:endParaRPr lang="pt-BR" dirty="0">
              <a:solidFill>
                <a:srgbClr val="375623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40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197E-C694-35BF-25C0-358C7793B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FA5B02B-F8CC-C662-79C8-BB05C2BF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551" y="563752"/>
            <a:ext cx="3665576" cy="6870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49000"/>
                  </a:schemeClr>
                </a:solidFill>
                <a:latin typeface="+mn-lt"/>
                <a:ea typeface="Calibri"/>
                <a:cs typeface="Calibri"/>
              </a:rPr>
              <a:t>Tarifas de Pedágio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031D5F-66BD-3D7B-7750-BBA81DBD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79" y="2152472"/>
            <a:ext cx="7468642" cy="25530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EBC515-66AE-18E5-F440-CE14043500CA}"/>
              </a:ext>
            </a:extLst>
          </p:cNvPr>
          <p:cNvSpPr txBox="1"/>
          <p:nvPr/>
        </p:nvSpPr>
        <p:spPr>
          <a:xfrm>
            <a:off x="2889359" y="4437362"/>
            <a:ext cx="64499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4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1400" b="0" i="1" u="none" strike="noStrike" baseline="0" dirty="0">
              <a:latin typeface="Calibri" panose="020F0502020204030204" pitchFamily="34" charset="0"/>
            </a:endParaRPr>
          </a:p>
          <a:p>
            <a:r>
              <a:rPr lang="pt-BR" sz="1800" b="1" i="1" u="none" strike="noStrike" baseline="0" dirty="0">
                <a:latin typeface="Calibri" panose="020F0502020204030204" pitchFamily="34" charset="0"/>
              </a:rPr>
              <a:t>Sobre o valor da tarifa de pedágio, ainda pode incidir DBT e DUF</a:t>
            </a:r>
            <a:endParaRPr lang="pt-BR" sz="1800" b="0" i="1" u="none" strike="noStrik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D10EF-0815-5497-6079-DBBB4797A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E115BDD-1CBE-DC26-42BE-02869497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31" y="563752"/>
            <a:ext cx="6949440" cy="6870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49000"/>
                  </a:schemeClr>
                </a:solidFill>
                <a:latin typeface="+mn-lt"/>
                <a:ea typeface="Calibri"/>
                <a:cs typeface="Calibri"/>
              </a:rPr>
              <a:t>Benefícios do DUF e DBT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CC0761F-DC1F-4401-E268-879FBB591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82CEAB-D84E-437A-6D5F-02C0AB3C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504950"/>
            <a:ext cx="100965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C1875-74EA-5177-7335-4FF6A165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1EB78-E701-2495-4973-85DE76AA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170" y="273811"/>
            <a:ext cx="4368580" cy="687071"/>
          </a:xfrm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Outras Considerações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30C3CE-8AAA-E708-CFB8-152AE8AB88AB}"/>
              </a:ext>
            </a:extLst>
          </p:cNvPr>
          <p:cNvSpPr txBox="1"/>
          <p:nvPr/>
        </p:nvSpPr>
        <p:spPr>
          <a:xfrm>
            <a:off x="1009343" y="1432977"/>
            <a:ext cx="10120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Melhorias e ampliações de capacidade de acordo com Análise do Nível de Serviço (NS) - baseada no HCM, manual de referência, mantendo qualidade e fluidez do trafego, empregado nas estruturações de concessões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Durante a concessão é possível rever o estudo e fazer novas análises para duplicações e ampliações de capacidade não estabelecidas inicialmente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Terceiras faixas consistem em solução que permite, além da manutenção do NS e do ganho de fluidez,  ganhos em termos de conforto e segurança viária aos usuários, pois viabiliza ultrapassagens em condições mais seguras e mitiga a interferência de veículos pesados sobre a trafegabilidade dos trechos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Investimentos definidos de acordo com as necessidades de ampliações observadas no projeto, sempre considerando a modicidade tarifária e buscando maior segurança e conforto</a:t>
            </a:r>
          </a:p>
        </p:txBody>
      </p:sp>
    </p:spTree>
    <p:extLst>
      <p:ext uri="{BB962C8B-B14F-4D97-AF65-F5344CB8AC3E}">
        <p14:creationId xmlns:p14="http://schemas.microsoft.com/office/powerpoint/2010/main" val="44669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5D9B8-BDB2-D342-FDBE-F3A40762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3697E-EA08-9C71-7B65-34EF9C68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170" y="273811"/>
            <a:ext cx="4368580" cy="687071"/>
          </a:xfrm>
        </p:spPr>
        <p:txBody>
          <a:bodyPr>
            <a:normAutofit/>
          </a:bodyPr>
          <a:lstStyle/>
          <a:p>
            <a:r>
              <a:rPr lang="pt-BR" sz="3600" b="1">
                <a:latin typeface="+mn-lt"/>
              </a:rPr>
              <a:t>Outras Considerações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9F62AD-246D-2B40-11BD-E6A64EA61BFD}"/>
              </a:ext>
            </a:extLst>
          </p:cNvPr>
          <p:cNvSpPr txBox="1"/>
          <p:nvPr/>
        </p:nvSpPr>
        <p:spPr>
          <a:xfrm>
            <a:off x="1110899" y="1187170"/>
            <a:ext cx="99831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Dentre os benefícios esperados para os usuários em função das obras e serviços operacionais ofertados pela concessionária estão a redução dos tempos de viagem, a redução do consumo de combustível e dos custos de manutenção dos veículos, a redução dos índices de roubos de cargas e a redução de acidentes e mortes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 estruturação do projeto buscou atingir a menor tarifa quilométrica e o máximo de melhorias para o usuário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 localização das praças de pedágio considerou premissas específicas para esse fim, como estudos de tráfego, Pesquisa de Origem-Destino, Preferência Declarada, rotas de fuga, dentre outros parâmetros que, ao final dos estudos, definem o melhor local, sempre visando à modicidade tarifária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 estudo buscou também a proximidade de cidades para o atendimento nas praças</a:t>
            </a:r>
          </a:p>
        </p:txBody>
      </p:sp>
    </p:spTree>
    <p:extLst>
      <p:ext uri="{BB962C8B-B14F-4D97-AF65-F5344CB8AC3E}">
        <p14:creationId xmlns:p14="http://schemas.microsoft.com/office/powerpoint/2010/main" val="359997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4DC15-E9ED-FE1F-FD62-C0A73DB6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394109F-7C13-0AE3-59FE-D571314CEBBF}"/>
              </a:ext>
            </a:extLst>
          </p:cNvPr>
          <p:cNvSpPr txBox="1"/>
          <p:nvPr/>
        </p:nvSpPr>
        <p:spPr>
          <a:xfrm>
            <a:off x="4181475" y="3032551"/>
            <a:ext cx="382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4800" kern="100">
                <a:latin typeface="Calibri" panose="020F0502020204030204" pitchFamily="34" charset="0"/>
                <a:cs typeface="Times New Roman" panose="02020603050405020304" pitchFamily="18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80102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131F2-F0BC-86FF-F2BF-EAE8FAAF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DE00B834-95E1-9278-E95E-9C20A9B7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1363216"/>
            <a:ext cx="5401655" cy="11802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b="1" dirty="0">
                <a:latin typeface="+mn-lt"/>
              </a:rPr>
              <a:t>Ampliação de Capacidade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B85060B1-6BDC-BDF4-4134-DEF8E8CE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474" y="2575439"/>
            <a:ext cx="4466427" cy="1634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b="1">
                <a:solidFill>
                  <a:srgbClr val="0070C0"/>
                </a:solidFill>
              </a:rPr>
              <a:t>Duplicação: 107,6 km</a:t>
            </a:r>
            <a:endParaRPr lang="pt-BR" b="1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b="1">
                <a:solidFill>
                  <a:srgbClr val="996600"/>
                </a:solidFill>
              </a:rPr>
              <a:t>Faixas Adicionais: 190,6 km</a:t>
            </a:r>
            <a:endParaRPr lang="pt-BR" b="1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b="1">
                <a:solidFill>
                  <a:schemeClr val="accent2"/>
                </a:solidFill>
              </a:rPr>
              <a:t>Acessos ao Porto: 34,5 km</a:t>
            </a:r>
            <a:endParaRPr lang="pt-BR" b="1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B39FEF1-6F94-8074-5AEE-95C962E6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111" y="284480"/>
            <a:ext cx="5884073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8CD3D-72F9-75B4-BBC3-278DBB8C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10" y="1014349"/>
            <a:ext cx="9762744" cy="686435"/>
          </a:xfrm>
        </p:spPr>
        <p:txBody>
          <a:bodyPr>
            <a:normAutofit/>
          </a:bodyPr>
          <a:lstStyle/>
          <a:p>
            <a:r>
              <a:rPr lang="pt-BR" sz="3200" b="1">
                <a:latin typeface="Calibri"/>
                <a:ea typeface="Calibri"/>
                <a:cs typeface="Calibri"/>
              </a:rPr>
              <a:t>Obras de Ampliação de Capacidade e Melhorias</a:t>
            </a:r>
          </a:p>
        </p:txBody>
      </p:sp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86DB1AF-8870-F3D0-C62F-AE46DA70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"/>
          <a:stretch/>
        </p:blipFill>
        <p:spPr>
          <a:xfrm>
            <a:off x="1031810" y="1700784"/>
            <a:ext cx="10131490" cy="39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9AF34-B027-5148-031E-5C96DA0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27" y="979805"/>
            <a:ext cx="7775999" cy="1325563"/>
          </a:xfrm>
        </p:spPr>
        <p:txBody>
          <a:bodyPr>
            <a:normAutofit/>
          </a:bodyPr>
          <a:lstStyle/>
          <a:p>
            <a:r>
              <a:rPr lang="pt-BR" sz="3200" b="1">
                <a:latin typeface="+mn-lt"/>
              </a:rPr>
              <a:t>Cronograma Físico - Obras Lineares</a:t>
            </a:r>
            <a:endParaRPr lang="pt-BR" sz="3200" b="1">
              <a:latin typeface="+mn-lt"/>
              <a:ea typeface="Calibri"/>
              <a:cs typeface="Calibri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F47384-746A-9F39-985E-B24E7A73A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04546"/>
              </p:ext>
            </p:extLst>
          </p:nvPr>
        </p:nvGraphicFramePr>
        <p:xfrm>
          <a:off x="2214858" y="2154841"/>
          <a:ext cx="7775999" cy="2880000"/>
        </p:xfrm>
        <a:graphic>
          <a:graphicData uri="http://schemas.openxmlformats.org/drawingml/2006/table">
            <a:tbl>
              <a:tblPr/>
              <a:tblGrid>
                <a:gridCol w="1525433">
                  <a:extLst>
                    <a:ext uri="{9D8B030D-6E8A-4147-A177-3AD203B41FA5}">
                      <a16:colId xmlns:a16="http://schemas.microsoft.com/office/drawing/2014/main" val="3760124713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853969748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1065103832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2716163761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3890621545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4155629260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2375130685"/>
                    </a:ext>
                  </a:extLst>
                </a:gridCol>
                <a:gridCol w="892938">
                  <a:extLst>
                    <a:ext uri="{9D8B030D-6E8A-4147-A177-3AD203B41FA5}">
                      <a16:colId xmlns:a16="http://schemas.microsoft.com/office/drawing/2014/main" val="226675878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8119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Duplicação (km)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13,91</a:t>
                      </a:r>
                    </a:p>
                    <a:p>
                      <a:pPr algn="ctr" fontAlgn="ctr"/>
                      <a:r>
                        <a:rPr lang="pt-BR" sz="900" b="0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(12,93%)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69,75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0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64,84%)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(22,23%)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86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Adicional (km)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25,46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(13,36%)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(18,45%)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11,05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(5,80%)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32,98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(17,30%)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(21,94%)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(23,16%)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190,60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061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Contorno (km)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34,45 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0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579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 (km)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3,49 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(19,62%)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14,30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(80,38%)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1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8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3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9AF34-B027-5148-031E-5C96DA0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19" y="823150"/>
            <a:ext cx="8503920" cy="837883"/>
          </a:xfrm>
        </p:spPr>
        <p:txBody>
          <a:bodyPr>
            <a:normAutofit/>
          </a:bodyPr>
          <a:lstStyle/>
          <a:p>
            <a:r>
              <a:rPr lang="pt-BR" sz="3200" b="1">
                <a:latin typeface="Calibri"/>
                <a:ea typeface="Calibri"/>
                <a:cs typeface="Calibri"/>
              </a:rPr>
              <a:t>Cronograma físico de obras pontuais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5BEAAA3-6EC2-3685-9B0F-255DCF0BD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0569"/>
              </p:ext>
            </p:extLst>
          </p:nvPr>
        </p:nvGraphicFramePr>
        <p:xfrm>
          <a:off x="1836421" y="1579753"/>
          <a:ext cx="8503916" cy="3880386"/>
        </p:xfrm>
        <a:graphic>
          <a:graphicData uri="http://schemas.openxmlformats.org/drawingml/2006/table">
            <a:tbl>
              <a:tblPr/>
              <a:tblGrid>
                <a:gridCol w="2033014">
                  <a:extLst>
                    <a:ext uri="{9D8B030D-6E8A-4147-A177-3AD203B41FA5}">
                      <a16:colId xmlns:a16="http://schemas.microsoft.com/office/drawing/2014/main" val="376012471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853969748"/>
                    </a:ext>
                  </a:extLst>
                </a:gridCol>
                <a:gridCol w="758951">
                  <a:extLst>
                    <a:ext uri="{9D8B030D-6E8A-4147-A177-3AD203B41FA5}">
                      <a16:colId xmlns:a16="http://schemas.microsoft.com/office/drawing/2014/main" val="1065103832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716163761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3890621545"/>
                    </a:ext>
                  </a:extLst>
                </a:gridCol>
                <a:gridCol w="795527">
                  <a:extLst>
                    <a:ext uri="{9D8B030D-6E8A-4147-A177-3AD203B41FA5}">
                      <a16:colId xmlns:a16="http://schemas.microsoft.com/office/drawing/2014/main" val="4155629260"/>
                    </a:ext>
                  </a:extLst>
                </a:gridCol>
                <a:gridCol w="776770">
                  <a:extLst>
                    <a:ext uri="{9D8B030D-6E8A-4147-A177-3AD203B41FA5}">
                      <a16:colId xmlns:a16="http://schemas.microsoft.com/office/drawing/2014/main" val="2375130685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543173102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1606292087"/>
                    </a:ext>
                  </a:extLst>
                </a:gridCol>
              </a:tblGrid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Extensão em km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81193"/>
                  </a:ext>
                </a:extLst>
              </a:tr>
              <a:tr h="4321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Correção de Curvas Horizontais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8664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Trombetas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06172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Diamantes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57977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Retornos em X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84500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Rotatória Alongada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98864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Travessias em nível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85823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Passarelas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24327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42505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 de ônibus (</a:t>
                      </a:r>
                      <a:r>
                        <a:rPr lang="pt-BR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0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94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5BC95-534C-4B16-B038-40429B2B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7877" y="1723375"/>
            <a:ext cx="2330566" cy="1376210"/>
          </a:xfrm>
          <a:prstGeom prst="rect">
            <a:avLst/>
          </a:prstGeom>
        </p:spPr>
      </p:pic>
      <p:pic>
        <p:nvPicPr>
          <p:cNvPr id="44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0772" y="3099213"/>
            <a:ext cx="2288826" cy="524950"/>
          </a:xfrm>
          <a:prstGeom prst="rect">
            <a:avLst/>
          </a:prstGeom>
        </p:spPr>
      </p:pic>
      <p:sp>
        <p:nvSpPr>
          <p:cNvPr id="45" name="object 4"/>
          <p:cNvSpPr txBox="1"/>
          <p:nvPr/>
        </p:nvSpPr>
        <p:spPr>
          <a:xfrm>
            <a:off x="2111566" y="3117103"/>
            <a:ext cx="924389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indent="57633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108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km</a:t>
            </a:r>
            <a:r>
              <a:rPr lang="pt-BR" sz="1407" b="1" spc="27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23">
                <a:solidFill>
                  <a:srgbClr val="375623"/>
                </a:solidFill>
                <a:latin typeface="Calibri"/>
                <a:cs typeface="Calibri"/>
              </a:rPr>
              <a:t>de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Duplicações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grpSp>
        <p:nvGrpSpPr>
          <p:cNvPr id="46" name="object 5"/>
          <p:cNvGrpSpPr/>
          <p:nvPr/>
        </p:nvGrpSpPr>
        <p:grpSpPr>
          <a:xfrm>
            <a:off x="8457806" y="1741356"/>
            <a:ext cx="2296745" cy="1882807"/>
            <a:chOff x="7949062" y="1918716"/>
            <a:chExt cx="2530673" cy="2074574"/>
          </a:xfrm>
        </p:grpSpPr>
        <p:pic>
          <p:nvPicPr>
            <p:cNvPr id="47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9062" y="1918716"/>
              <a:ext cx="2530673" cy="1479803"/>
            </a:xfrm>
            <a:prstGeom prst="rect">
              <a:avLst/>
            </a:prstGeom>
          </p:spPr>
        </p:pic>
        <p:pic>
          <p:nvPicPr>
            <p:cNvPr id="48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9750" y="3419034"/>
              <a:ext cx="2517377" cy="574256"/>
            </a:xfrm>
            <a:prstGeom prst="rect">
              <a:avLst/>
            </a:prstGeom>
          </p:spPr>
        </p:pic>
      </p:grpSp>
      <p:grpSp>
        <p:nvGrpSpPr>
          <p:cNvPr id="49" name="object 8"/>
          <p:cNvGrpSpPr/>
          <p:nvPr/>
        </p:nvGrpSpPr>
        <p:grpSpPr>
          <a:xfrm>
            <a:off x="1430146" y="3721995"/>
            <a:ext cx="2297372" cy="1882435"/>
            <a:chOff x="205619" y="4101084"/>
            <a:chExt cx="2531364" cy="2074164"/>
          </a:xfrm>
        </p:grpSpPr>
        <p:pic>
          <p:nvPicPr>
            <p:cNvPr id="50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383" y="4101084"/>
              <a:ext cx="2514600" cy="1496567"/>
            </a:xfrm>
            <a:prstGeom prst="rect">
              <a:avLst/>
            </a:prstGeom>
          </p:spPr>
        </p:pic>
        <p:pic>
          <p:nvPicPr>
            <p:cNvPr id="51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619" y="5593080"/>
              <a:ext cx="2531364" cy="582168"/>
            </a:xfrm>
            <a:prstGeom prst="rect">
              <a:avLst/>
            </a:prstGeom>
          </p:spPr>
        </p:pic>
      </p:grpSp>
      <p:grpSp>
        <p:nvGrpSpPr>
          <p:cNvPr id="52" name="object 11"/>
          <p:cNvGrpSpPr/>
          <p:nvPr/>
        </p:nvGrpSpPr>
        <p:grpSpPr>
          <a:xfrm>
            <a:off x="8461955" y="3721992"/>
            <a:ext cx="2304287" cy="1878285"/>
            <a:chOff x="7953633" y="4101084"/>
            <a:chExt cx="2538983" cy="2069592"/>
          </a:xfrm>
        </p:grpSpPr>
        <p:pic>
          <p:nvPicPr>
            <p:cNvPr id="53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3633" y="4101084"/>
              <a:ext cx="2538983" cy="1496567"/>
            </a:xfrm>
            <a:prstGeom prst="rect">
              <a:avLst/>
            </a:prstGeom>
          </p:spPr>
        </p:pic>
        <p:pic>
          <p:nvPicPr>
            <p:cNvPr id="54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0501" y="5588508"/>
              <a:ext cx="2415539" cy="582168"/>
            </a:xfrm>
            <a:prstGeom prst="rect">
              <a:avLst/>
            </a:prstGeom>
          </p:spPr>
        </p:pic>
      </p:grpSp>
      <p:pic>
        <p:nvPicPr>
          <p:cNvPr id="55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0145" y="1715076"/>
            <a:ext cx="2293223" cy="1391425"/>
          </a:xfrm>
          <a:prstGeom prst="rect">
            <a:avLst/>
          </a:prstGeom>
        </p:spPr>
      </p:pic>
      <p:pic>
        <p:nvPicPr>
          <p:cNvPr id="56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80701" y="3107509"/>
            <a:ext cx="2288826" cy="524580"/>
          </a:xfrm>
          <a:prstGeom prst="rect">
            <a:avLst/>
          </a:prstGeom>
        </p:spPr>
      </p:pic>
      <p:sp>
        <p:nvSpPr>
          <p:cNvPr id="57" name="object 16"/>
          <p:cNvSpPr txBox="1"/>
          <p:nvPr/>
        </p:nvSpPr>
        <p:spPr>
          <a:xfrm>
            <a:off x="4274779" y="3122636"/>
            <a:ext cx="1296681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indent="197679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191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km*</a:t>
            </a:r>
            <a:r>
              <a:rPr lang="pt-BR" sz="1407" b="1" spc="32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23">
                <a:solidFill>
                  <a:srgbClr val="375623"/>
                </a:solidFill>
                <a:latin typeface="Calibri"/>
                <a:cs typeface="Calibri"/>
              </a:rPr>
              <a:t>de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Faixas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 Adicionais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pic>
        <p:nvPicPr>
          <p:cNvPr id="58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69010" y="3737206"/>
            <a:ext cx="2297372" cy="1867220"/>
          </a:xfrm>
          <a:prstGeom prst="rect">
            <a:avLst/>
          </a:prstGeom>
        </p:spPr>
      </p:pic>
      <p:pic>
        <p:nvPicPr>
          <p:cNvPr id="59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73160" y="1715076"/>
            <a:ext cx="2293223" cy="1399724"/>
          </a:xfrm>
          <a:prstGeom prst="rect">
            <a:avLst/>
          </a:prstGeom>
        </p:spPr>
      </p:pic>
      <p:pic>
        <p:nvPicPr>
          <p:cNvPr id="60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71378" y="3110278"/>
            <a:ext cx="2237014" cy="524950"/>
          </a:xfrm>
          <a:prstGeom prst="rect">
            <a:avLst/>
          </a:prstGeom>
        </p:spPr>
      </p:pic>
      <p:sp>
        <p:nvSpPr>
          <p:cNvPr id="61" name="object 20"/>
          <p:cNvSpPr txBox="1"/>
          <p:nvPr/>
        </p:nvSpPr>
        <p:spPr>
          <a:xfrm>
            <a:off x="6331486" y="3128168"/>
            <a:ext cx="1861457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344643" marR="4611" indent="-333693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52</a:t>
            </a:r>
            <a:r>
              <a:rPr lang="pt-BR" sz="1407" b="1" spc="32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dispositivos</a:t>
            </a:r>
            <a:r>
              <a:rPr lang="pt-BR" sz="1407" b="1" spc="9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novos</a:t>
            </a:r>
            <a:r>
              <a:rPr lang="pt-BR" sz="1407" b="1" spc="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23">
                <a:solidFill>
                  <a:srgbClr val="375623"/>
                </a:solidFill>
                <a:latin typeface="Calibri"/>
                <a:cs typeface="Calibri"/>
              </a:rPr>
              <a:t>ou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remodelados**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62" name="object 21"/>
          <p:cNvSpPr txBox="1"/>
          <p:nvPr/>
        </p:nvSpPr>
        <p:spPr>
          <a:xfrm>
            <a:off x="9029964" y="3117103"/>
            <a:ext cx="1138774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200561" marR="4611" indent="-189611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18</a:t>
            </a:r>
            <a:r>
              <a:rPr lang="pt-BR" sz="1407" b="1" spc="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km*</a:t>
            </a:r>
            <a:r>
              <a:rPr lang="pt-BR" sz="1407" b="1" spc="32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de</a:t>
            </a:r>
            <a:r>
              <a:rPr lang="pt-BR" sz="1407" b="1" spc="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18">
                <a:solidFill>
                  <a:srgbClr val="375623"/>
                </a:solidFill>
                <a:latin typeface="Calibri"/>
                <a:cs typeface="Calibri"/>
              </a:rPr>
              <a:t>vias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marginais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63" name="object 22"/>
          <p:cNvSpPr txBox="1"/>
          <p:nvPr/>
        </p:nvSpPr>
        <p:spPr>
          <a:xfrm>
            <a:off x="1555549" y="5096356"/>
            <a:ext cx="2045874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indent="87025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24</a:t>
            </a:r>
            <a:r>
              <a:rPr lang="pt-BR" sz="1407" b="1" spc="27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passarelas novas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e</a:t>
            </a:r>
            <a:r>
              <a:rPr lang="pt-BR" sz="1407" b="1" spc="36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23">
                <a:solidFill>
                  <a:srgbClr val="375623"/>
                </a:solidFill>
                <a:latin typeface="Calibri"/>
                <a:cs typeface="Calibri"/>
              </a:rPr>
              <a:t>18 </a:t>
            </a:r>
            <a:r>
              <a:rPr lang="pt-BR" sz="1407" b="1" spc="-18">
                <a:solidFill>
                  <a:srgbClr val="375623"/>
                </a:solidFill>
                <a:latin typeface="Calibri"/>
                <a:cs typeface="Calibri"/>
              </a:rPr>
              <a:t>trav.</a:t>
            </a:r>
            <a:r>
              <a:rPr lang="pt-BR" sz="1407" b="1" spc="5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de</a:t>
            </a:r>
            <a:r>
              <a:rPr lang="pt-BR" sz="1407" b="1" spc="5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pedestres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em</a:t>
            </a:r>
            <a:r>
              <a:rPr lang="pt-BR" sz="1407" b="1" spc="-18">
                <a:solidFill>
                  <a:srgbClr val="375623"/>
                </a:solidFill>
                <a:latin typeface="Calibri"/>
                <a:cs typeface="Calibri"/>
              </a:rPr>
              <a:t> nível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64" name="object 23"/>
          <p:cNvSpPr txBox="1"/>
          <p:nvPr/>
        </p:nvSpPr>
        <p:spPr>
          <a:xfrm>
            <a:off x="4417241" y="5096356"/>
            <a:ext cx="1001614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246091" marR="4611" indent="-235140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90</a:t>
            </a:r>
            <a:r>
              <a:rPr lang="pt-BR" sz="1407" b="1" spc="23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pontos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23">
                <a:solidFill>
                  <a:srgbClr val="375623"/>
                </a:solidFill>
                <a:latin typeface="Calibri"/>
                <a:cs typeface="Calibri"/>
              </a:rPr>
              <a:t>de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ônibus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pic>
        <p:nvPicPr>
          <p:cNvPr id="65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22337" y="5079847"/>
            <a:ext cx="2289827" cy="524580"/>
          </a:xfrm>
          <a:prstGeom prst="rect">
            <a:avLst/>
          </a:prstGeom>
        </p:spPr>
      </p:pic>
      <p:sp>
        <p:nvSpPr>
          <p:cNvPr id="66" name="object 25"/>
          <p:cNvSpPr txBox="1"/>
          <p:nvPr/>
        </p:nvSpPr>
        <p:spPr>
          <a:xfrm>
            <a:off x="6489162" y="5096356"/>
            <a:ext cx="1549677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63972" marR="4611" indent="-53021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14</a:t>
            </a:r>
            <a:r>
              <a:rPr lang="pt-BR" sz="1407" b="1" spc="23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bases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de</a:t>
            </a:r>
            <a:r>
              <a:rPr lang="pt-BR" sz="1407" b="1" spc="23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serviços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operacionais</a:t>
            </a:r>
            <a:r>
              <a:rPr lang="pt-BR" sz="1407" b="1" spc="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18">
                <a:solidFill>
                  <a:srgbClr val="375623"/>
                </a:solidFill>
                <a:latin typeface="Calibri"/>
                <a:cs typeface="Calibri"/>
              </a:rPr>
              <a:t>(BSO)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8897185" y="5092206"/>
            <a:ext cx="1477063" cy="44527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275484" marR="4611" indent="-264534">
              <a:lnSpc>
                <a:spcPct val="101899"/>
              </a:lnSpc>
              <a:spcBef>
                <a:spcPts val="86"/>
              </a:spcBef>
            </a:pP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3</a:t>
            </a:r>
            <a:r>
              <a:rPr lang="pt-BR" sz="1407" b="1" spc="27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pontos</a:t>
            </a:r>
            <a:r>
              <a:rPr lang="pt-BR" sz="1407" b="1" spc="-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de</a:t>
            </a:r>
            <a:r>
              <a:rPr lang="pt-BR" sz="1407" b="1" spc="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9" err="1">
                <a:solidFill>
                  <a:srgbClr val="375623"/>
                </a:solidFill>
                <a:latin typeface="Calibri"/>
                <a:cs typeface="Calibri"/>
              </a:rPr>
              <a:t>parada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>
                <a:solidFill>
                  <a:srgbClr val="375623"/>
                </a:solidFill>
                <a:latin typeface="Calibri"/>
                <a:cs typeface="Calibri"/>
              </a:rPr>
              <a:t>e</a:t>
            </a:r>
            <a:r>
              <a:rPr lang="pt-BR" sz="1407" b="1" spc="9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1407" b="1" spc="-9">
                <a:solidFill>
                  <a:srgbClr val="375623"/>
                </a:solidFill>
                <a:latin typeface="Calibri"/>
                <a:cs typeface="Calibri"/>
              </a:rPr>
              <a:t>descanso</a:t>
            </a:r>
            <a:endParaRPr lang="pt-BR" sz="1407">
              <a:solidFill>
                <a:srgbClr val="375623"/>
              </a:solidFill>
              <a:latin typeface="Calibri"/>
              <a:cs typeface="Calibri"/>
            </a:endParaRPr>
          </a:p>
        </p:txBody>
      </p:sp>
      <p:pic>
        <p:nvPicPr>
          <p:cNvPr id="68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03727" y="3710927"/>
            <a:ext cx="2312586" cy="1387275"/>
          </a:xfrm>
          <a:prstGeom prst="rect">
            <a:avLst/>
          </a:prstGeom>
        </p:spPr>
      </p:pic>
      <p:sp>
        <p:nvSpPr>
          <p:cNvPr id="70" name="object 29"/>
          <p:cNvSpPr txBox="1"/>
          <p:nvPr/>
        </p:nvSpPr>
        <p:spPr>
          <a:xfrm>
            <a:off x="1377356" y="5888364"/>
            <a:ext cx="1196404" cy="122172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>
              <a:spcBef>
                <a:spcPts val="82"/>
              </a:spcBef>
            </a:pPr>
            <a:r>
              <a:rPr lang="pt-BR" sz="726" b="1" i="1">
                <a:solidFill>
                  <a:srgbClr val="375623"/>
                </a:solidFill>
                <a:latin typeface="Calibri"/>
                <a:cs typeface="Calibri"/>
              </a:rPr>
              <a:t>*</a:t>
            </a:r>
            <a:r>
              <a:rPr lang="pt-BR" sz="726" b="1" i="1" spc="-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somatório</a:t>
            </a:r>
            <a:r>
              <a:rPr lang="pt-BR" sz="726" b="1" i="1" spc="-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>
                <a:solidFill>
                  <a:srgbClr val="375623"/>
                </a:solidFill>
                <a:latin typeface="Calibri"/>
                <a:cs typeface="Calibri"/>
              </a:rPr>
              <a:t>de</a:t>
            </a:r>
            <a:r>
              <a:rPr lang="pt-BR" sz="726" b="1" i="1" spc="-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ambos</a:t>
            </a:r>
            <a:r>
              <a:rPr lang="pt-BR" sz="726" b="1" i="1" spc="-23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sentidos</a:t>
            </a:r>
            <a:endParaRPr lang="pt-BR" sz="726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71" name="object 30"/>
          <p:cNvSpPr txBox="1"/>
          <p:nvPr/>
        </p:nvSpPr>
        <p:spPr>
          <a:xfrm>
            <a:off x="1377356" y="6068312"/>
            <a:ext cx="2028585" cy="122172"/>
          </a:xfrm>
          <a:prstGeom prst="rect">
            <a:avLst/>
          </a:prstGeom>
        </p:spPr>
        <p:txBody>
          <a:bodyPr vert="horz" wrap="square" lIns="0" tIns="10373" rIns="0" bIns="0" rtlCol="0">
            <a:spAutoFit/>
          </a:bodyPr>
          <a:lstStyle/>
          <a:p>
            <a:pPr marL="11527">
              <a:spcBef>
                <a:spcPts val="82"/>
              </a:spcBef>
            </a:pP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**excluindo</a:t>
            </a:r>
            <a:r>
              <a:rPr lang="pt-BR" sz="726" b="1" i="1">
                <a:solidFill>
                  <a:srgbClr val="375623"/>
                </a:solidFill>
                <a:latin typeface="Calibri"/>
                <a:cs typeface="Calibri"/>
              </a:rPr>
              <a:t> os</a:t>
            </a:r>
            <a:r>
              <a:rPr lang="pt-BR" sz="726" b="1" i="1" spc="-23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implantados</a:t>
            </a:r>
            <a:r>
              <a:rPr lang="pt-BR" sz="726" b="1" i="1" spc="-18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>
                <a:solidFill>
                  <a:srgbClr val="375623"/>
                </a:solidFill>
                <a:latin typeface="Calibri"/>
                <a:cs typeface="Calibri"/>
              </a:rPr>
              <a:t>no</a:t>
            </a:r>
            <a:r>
              <a:rPr lang="pt-BR" sz="726" b="1" i="1" spc="-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Acesso </a:t>
            </a:r>
            <a:r>
              <a:rPr lang="pt-BR" sz="726" b="1" i="1">
                <a:solidFill>
                  <a:srgbClr val="375623"/>
                </a:solidFill>
                <a:latin typeface="Calibri"/>
                <a:cs typeface="Calibri"/>
              </a:rPr>
              <a:t>ao</a:t>
            </a:r>
            <a:r>
              <a:rPr lang="pt-BR" sz="726" b="1" i="1" spc="-14">
                <a:solidFill>
                  <a:srgbClr val="375623"/>
                </a:solidFill>
                <a:latin typeface="Calibri"/>
                <a:cs typeface="Calibri"/>
              </a:rPr>
              <a:t> </a:t>
            </a:r>
            <a:r>
              <a:rPr lang="pt-BR" sz="726" b="1" i="1" spc="-9">
                <a:solidFill>
                  <a:srgbClr val="375623"/>
                </a:solidFill>
                <a:latin typeface="Calibri"/>
                <a:cs typeface="Calibri"/>
              </a:rPr>
              <a:t>Porto </a:t>
            </a:r>
            <a:r>
              <a:rPr lang="pt-BR" sz="726" b="1" i="1" spc="-18">
                <a:solidFill>
                  <a:srgbClr val="375623"/>
                </a:solidFill>
                <a:latin typeface="Calibri"/>
                <a:cs typeface="Calibri"/>
              </a:rPr>
              <a:t>Novo</a:t>
            </a:r>
            <a:endParaRPr lang="pt-BR" sz="726">
              <a:solidFill>
                <a:srgbClr val="375623"/>
              </a:solidFill>
              <a:latin typeface="Calibri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0E85BC-B6F9-5780-DF7D-DFE78ABC864A}"/>
              </a:ext>
            </a:extLst>
          </p:cNvPr>
          <p:cNvSpPr txBox="1">
            <a:spLocks/>
          </p:cNvSpPr>
          <p:nvPr/>
        </p:nvSpPr>
        <p:spPr>
          <a:xfrm>
            <a:off x="4313660" y="373267"/>
            <a:ext cx="3581644" cy="6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375623"/>
                </a:solidFill>
                <a:latin typeface="+mn-lt"/>
              </a:rPr>
              <a:t>Resumo das obras </a:t>
            </a:r>
            <a:r>
              <a:rPr lang="pt-BR" sz="3600" b="1" dirty="0">
                <a:solidFill>
                  <a:schemeClr val="accent6">
                    <a:lumMod val="76000"/>
                  </a:schemeClr>
                </a:solidFill>
                <a:latin typeface="+mn-lt"/>
              </a:rPr>
              <a:t> </a:t>
            </a:r>
            <a:endParaRPr lang="pt-BR" sz="3600" dirty="0">
              <a:solidFill>
                <a:schemeClr val="accent6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94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8CD3D-72F9-75B4-BBC3-278DBB8C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8" y="2402878"/>
            <a:ext cx="4135822" cy="2196553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+mn-lt"/>
              </a:rPr>
              <a:t>Operação da Rodovia</a:t>
            </a:r>
            <a:br>
              <a:rPr lang="pt-BR" sz="2800" b="1" dirty="0">
                <a:latin typeface="+mn-lt"/>
              </a:rPr>
            </a:br>
            <a:br>
              <a:rPr lang="pt-BR" sz="2800" dirty="0">
                <a:latin typeface="+mn-lt"/>
              </a:rPr>
            </a:br>
            <a:r>
              <a:rPr lang="pt-BR" sz="2600" dirty="0">
                <a:latin typeface="+mn-lt"/>
              </a:rPr>
              <a:t>                 PPD - 3 unidades</a:t>
            </a:r>
            <a:br>
              <a:rPr lang="pt-BR" sz="2600" dirty="0">
                <a:latin typeface="+mn-lt"/>
              </a:rPr>
            </a:br>
            <a:br>
              <a:rPr lang="pt-BR" sz="2600" dirty="0">
                <a:latin typeface="+mn-lt"/>
              </a:rPr>
            </a:br>
            <a:r>
              <a:rPr lang="pt-BR" sz="2600" dirty="0">
                <a:latin typeface="+mn-lt"/>
              </a:rPr>
              <a:t>       BSO/SAU - 14 unidades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16BD1F-C0B4-DF1F-537E-AEE41C59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704" y="0"/>
            <a:ext cx="7900296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278891-8E5B-2FF5-308F-F74FDDD273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BE7"/>
              </a:clrFrom>
              <a:clrTo>
                <a:srgbClr val="EFEB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864" y="3299792"/>
            <a:ext cx="580852" cy="4027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A056A87-014D-35D3-C12C-493B6843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BE7"/>
              </a:clrFrom>
              <a:clrTo>
                <a:srgbClr val="EFEB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607" y="4011270"/>
            <a:ext cx="315649" cy="4027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91D317-ACDD-9B4C-EAC8-3013FBEFB6F6}"/>
              </a:ext>
            </a:extLst>
          </p:cNvPr>
          <p:cNvSpPr txBox="1"/>
          <p:nvPr/>
        </p:nvSpPr>
        <p:spPr>
          <a:xfrm>
            <a:off x="325314" y="5888736"/>
            <a:ext cx="28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PPD = Ponto de Parada e Descanso</a:t>
            </a:r>
          </a:p>
          <a:p>
            <a:r>
              <a:rPr lang="pt-BR" sz="1200"/>
              <a:t>BSO = Base de Serviços Operacionais</a:t>
            </a:r>
          </a:p>
          <a:p>
            <a:r>
              <a:rPr lang="pt-BR" sz="1200"/>
              <a:t>SAU = Serviço de Atendimento ao Usuário</a:t>
            </a:r>
          </a:p>
        </p:txBody>
      </p:sp>
    </p:spTree>
    <p:extLst>
      <p:ext uri="{BB962C8B-B14F-4D97-AF65-F5344CB8AC3E}">
        <p14:creationId xmlns:p14="http://schemas.microsoft.com/office/powerpoint/2010/main" val="101922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2FDD2-A6FA-1D16-BBB2-84BBEAC2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D81A501-FFFE-5549-57A1-9E738C2314D9}"/>
              </a:ext>
            </a:extLst>
          </p:cNvPr>
          <p:cNvSpPr txBox="1">
            <a:spLocks/>
          </p:cNvSpPr>
          <p:nvPr/>
        </p:nvSpPr>
        <p:spPr>
          <a:xfrm>
            <a:off x="2573351" y="373267"/>
            <a:ext cx="7062262" cy="68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i="0" u="none" strike="noStrike" baseline="0" dirty="0">
                <a:solidFill>
                  <a:srgbClr val="1E428C"/>
                </a:solidFill>
                <a:latin typeface="Helvetica-Bold"/>
              </a:rPr>
              <a:t>Acesso ao “Porto Novo” e Alteração da P1</a:t>
            </a:r>
            <a:endParaRPr lang="pt-BR" sz="3600" dirty="0">
              <a:solidFill>
                <a:schemeClr val="accent6">
                  <a:lumMod val="76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A44A77-9998-D22E-A3FB-AEA29017A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290" y="1060338"/>
            <a:ext cx="5841058" cy="44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6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5827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9d0ff9-44c4-418c-acf7-563758ea39ba">
      <UserInfo>
        <DisplayName>Alessandro Reichert</DisplayName>
        <AccountId>6580</AccountId>
        <AccountType/>
      </UserInfo>
      <UserInfo>
        <DisplayName>Romulo Lucena Silva</DisplayName>
        <AccountId>23</AccountId>
        <AccountType/>
      </UserInfo>
    </SharedWithUsers>
    <_activity xmlns="a0c38996-3065-45e1-8605-805b1f7589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3F6354A3ACE341A429863656FAC36F" ma:contentTypeVersion="16" ma:contentTypeDescription="Crie um novo documento." ma:contentTypeScope="" ma:versionID="fae000f4c8cfa6167dacc38ea71c8474">
  <xsd:schema xmlns:xsd="http://www.w3.org/2001/XMLSchema" xmlns:xs="http://www.w3.org/2001/XMLSchema" xmlns:p="http://schemas.microsoft.com/office/2006/metadata/properties" xmlns:ns3="a0c38996-3065-45e1-8605-805b1f758928" xmlns:ns4="0e9d0ff9-44c4-418c-acf7-563758ea39ba" targetNamespace="http://schemas.microsoft.com/office/2006/metadata/properties" ma:root="true" ma:fieldsID="ffcb24f5df049c3ac2b40c941791bd9a" ns3:_="" ns4:_="">
    <xsd:import namespace="a0c38996-3065-45e1-8605-805b1f758928"/>
    <xsd:import namespace="0e9d0ff9-44c4-418c-acf7-563758ea39b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38996-3065-45e1-8605-805b1f75892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0ff9-44c4-418c-acf7-563758ea39b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5A912-F47E-4E58-A97D-2FFE06812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E15F6A-3A7A-4D08-9622-035954E95378}">
  <ds:schemaRefs>
    <ds:schemaRef ds:uri="http://www.w3.org/XML/1998/namespace"/>
    <ds:schemaRef ds:uri="0e9d0ff9-44c4-418c-acf7-563758ea39ba"/>
    <ds:schemaRef ds:uri="http://schemas.microsoft.com/office/2006/documentManagement/types"/>
    <ds:schemaRef ds:uri="http://schemas.microsoft.com/office/2006/metadata/properties"/>
    <ds:schemaRef ds:uri="a0c38996-3065-45e1-8605-805b1f758928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25123D-7A3B-4DDA-B1A3-41E0B00BF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38996-3065-45e1-8605-805b1f758928"/>
    <ds:schemaRef ds:uri="0e9d0ff9-44c4-418c-acf7-563758ea3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1776</Words>
  <Application>Microsoft Office PowerPoint</Application>
  <PresentationFormat>Widescreen</PresentationFormat>
  <Paragraphs>430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Arial MT</vt:lpstr>
      <vt:lpstr>Calibri</vt:lpstr>
      <vt:lpstr>Calibri Light</vt:lpstr>
      <vt:lpstr>Courier New</vt:lpstr>
      <vt:lpstr>Courier New,monospace</vt:lpstr>
      <vt:lpstr>Ebrima</vt:lpstr>
      <vt:lpstr>Helvetica-Bold</vt:lpstr>
      <vt:lpstr>Wingdings</vt:lpstr>
      <vt:lpstr>Tema do Office</vt:lpstr>
      <vt:lpstr>Tema do Office</vt:lpstr>
      <vt:lpstr>Apresentação do PowerPoint</vt:lpstr>
      <vt:lpstr>Informações Gerais </vt:lpstr>
      <vt:lpstr>Ampliação de Capacidade</vt:lpstr>
      <vt:lpstr>Obras de Ampliação de Capacidade e Melhorias</vt:lpstr>
      <vt:lpstr>Cronograma Físico - Obras Lineares</vt:lpstr>
      <vt:lpstr>Cronograma físico de obras pontuais</vt:lpstr>
      <vt:lpstr>Apresentação do PowerPoint</vt:lpstr>
      <vt:lpstr>Operação da Rodovia                   PPD - 3 unidades         BSO/SAU - 14 unidades</vt:lpstr>
      <vt:lpstr>Apresentação do PowerPoint</vt:lpstr>
      <vt:lpstr>Evolução - CAPEX por ano</vt:lpstr>
      <vt:lpstr>Abertura de CAPEX e OPEX</vt:lpstr>
      <vt:lpstr>Projeções de Tráfego</vt:lpstr>
      <vt:lpstr>Apresentação do PowerPoint</vt:lpstr>
      <vt:lpstr>Características das rodovias concedidas </vt:lpstr>
      <vt:lpstr>Características de rodovias concedidas </vt:lpstr>
      <vt:lpstr>Segurança viária</vt:lpstr>
      <vt:lpstr>Redução de custos logísticos</vt:lpstr>
      <vt:lpstr>Dinamização da economia local</vt:lpstr>
      <vt:lpstr>Apresentação do PowerPoint</vt:lpstr>
      <vt:lpstr>Apresentação do PowerPoint</vt:lpstr>
      <vt:lpstr>Fases do Processo</vt:lpstr>
      <vt:lpstr>Tarifas de Pedágio</vt:lpstr>
      <vt:lpstr>Benefícios do DUF e DBT</vt:lpstr>
      <vt:lpstr>Outras Considerações</vt:lpstr>
      <vt:lpstr>Outras Considerações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lastModifiedBy>Superintendência de Concessão da Infraestrutura – SUCON</cp:lastModifiedBy>
  <cp:revision>7</cp:revision>
  <dcterms:created xsi:type="dcterms:W3CDTF">2022-03-16T13:07:44Z</dcterms:created>
  <dcterms:modified xsi:type="dcterms:W3CDTF">2025-03-25T12:13:05Z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0x010100173F6354A3ACE341A429863656FAC36F</vt:lpwstr>
  </property>
  <property fmtid="{D5CDD505-2E9C-101B-9397-08002B2CF9AE}" pid="3" name="MediaServiceImageTags">
    <vt:lpwstr/>
  </property>
  <property fmtid="{D5CDD505-2E9C-101B-9397-08002B2CF9AE}" pid="4" name="LinkSEI">
    <vt:lpwstr>, </vt:lpwstr>
  </property>
</Properties>
</file>