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1" r:id="rId1"/>
  </p:sldMasterIdLst>
  <p:notesMasterIdLst>
    <p:notesMasterId r:id="rId18"/>
  </p:notesMasterIdLst>
  <p:handoutMasterIdLst>
    <p:handoutMasterId r:id="rId19"/>
  </p:handoutMasterIdLst>
  <p:sldIdLst>
    <p:sldId id="256" r:id="rId2"/>
    <p:sldId id="406" r:id="rId3"/>
    <p:sldId id="422" r:id="rId4"/>
    <p:sldId id="423" r:id="rId5"/>
    <p:sldId id="437" r:id="rId6"/>
    <p:sldId id="424" r:id="rId7"/>
    <p:sldId id="426" r:id="rId8"/>
    <p:sldId id="429" r:id="rId9"/>
    <p:sldId id="430" r:id="rId10"/>
    <p:sldId id="431" r:id="rId11"/>
    <p:sldId id="434" r:id="rId12"/>
    <p:sldId id="433" r:id="rId13"/>
    <p:sldId id="435" r:id="rId14"/>
    <p:sldId id="436" r:id="rId15"/>
    <p:sldId id="427" r:id="rId16"/>
    <p:sldId id="421" r:id="rId17"/>
  </p:sldIdLst>
  <p:sldSz cx="9144000" cy="6858000" type="screen4x3"/>
  <p:notesSz cx="6681788" cy="98123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99"/>
    <a:srgbClr val="00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Estilo Médio 3 - Ênfas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>
    <p:restoredLeft sz="8487" autoAdjust="0"/>
    <p:restoredTop sz="86486" autoAdjust="0"/>
  </p:normalViewPr>
  <p:slideViewPr>
    <p:cSldViewPr>
      <p:cViewPr>
        <p:scale>
          <a:sx n="85" d="100"/>
          <a:sy n="85" d="100"/>
        </p:scale>
        <p:origin x="-2512" y="2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4" d="100"/>
          <a:sy n="44" d="100"/>
        </p:scale>
        <p:origin x="-2789" y="-62"/>
      </p:cViewPr>
      <p:guideLst>
        <p:guide orient="horz" pos="3090"/>
        <p:guide pos="21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5600" cy="490538"/>
          </a:xfrm>
          <a:prstGeom prst="rect">
            <a:avLst/>
          </a:prstGeom>
        </p:spPr>
        <p:txBody>
          <a:bodyPr vert="horz" lIns="91828" tIns="45914" rIns="91828" bIns="4591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784600" y="0"/>
            <a:ext cx="2895600" cy="490538"/>
          </a:xfrm>
          <a:prstGeom prst="rect">
            <a:avLst/>
          </a:prstGeom>
        </p:spPr>
        <p:txBody>
          <a:bodyPr vert="horz" lIns="91828" tIns="45914" rIns="91828" bIns="4591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A4359A3-D924-4794-8426-81446EB39B75}" type="datetimeFigureOut">
              <a:rPr lang="pt-BR"/>
              <a:pPr>
                <a:defRPr/>
              </a:pPr>
              <a:t>09/03/16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320213"/>
            <a:ext cx="2895600" cy="490537"/>
          </a:xfrm>
          <a:prstGeom prst="rect">
            <a:avLst/>
          </a:prstGeom>
        </p:spPr>
        <p:txBody>
          <a:bodyPr vert="horz" lIns="91828" tIns="45914" rIns="91828" bIns="4591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784600" y="9320213"/>
            <a:ext cx="2895600" cy="490537"/>
          </a:xfrm>
          <a:prstGeom prst="rect">
            <a:avLst/>
          </a:prstGeom>
        </p:spPr>
        <p:txBody>
          <a:bodyPr vert="horz" lIns="91828" tIns="45914" rIns="91828" bIns="4591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10BF31F-6605-46BB-A977-1203A96284F6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01512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5600" cy="490538"/>
          </a:xfrm>
          <a:prstGeom prst="rect">
            <a:avLst/>
          </a:prstGeom>
        </p:spPr>
        <p:txBody>
          <a:bodyPr vert="horz" lIns="90169" tIns="45084" rIns="90169" bIns="4508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84600" y="0"/>
            <a:ext cx="2895600" cy="490538"/>
          </a:xfrm>
          <a:prstGeom prst="rect">
            <a:avLst/>
          </a:prstGeom>
        </p:spPr>
        <p:txBody>
          <a:bodyPr vert="horz" lIns="90169" tIns="45084" rIns="90169" bIns="4508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EF17E04-3059-4376-8D1D-D3FF6A94189C}" type="datetimeFigureOut">
              <a:rPr lang="pt-BR"/>
              <a:pPr>
                <a:defRPr/>
              </a:pPr>
              <a:t>09/03/16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89000" y="736600"/>
            <a:ext cx="4903788" cy="36782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169" tIns="45084" rIns="90169" bIns="45084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8338" y="4660900"/>
            <a:ext cx="5345112" cy="4414838"/>
          </a:xfrm>
          <a:prstGeom prst="rect">
            <a:avLst/>
          </a:prstGeom>
        </p:spPr>
        <p:txBody>
          <a:bodyPr vert="horz" lIns="90169" tIns="45084" rIns="90169" bIns="45084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320213"/>
            <a:ext cx="2895600" cy="490537"/>
          </a:xfrm>
          <a:prstGeom prst="rect">
            <a:avLst/>
          </a:prstGeom>
        </p:spPr>
        <p:txBody>
          <a:bodyPr vert="horz" lIns="90169" tIns="45084" rIns="90169" bIns="4508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84600" y="9320213"/>
            <a:ext cx="2895600" cy="490537"/>
          </a:xfrm>
          <a:prstGeom prst="rect">
            <a:avLst/>
          </a:prstGeom>
        </p:spPr>
        <p:txBody>
          <a:bodyPr vert="horz" lIns="90169" tIns="45084" rIns="90169" bIns="4508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94CED9F-A0EB-4579-8A3F-05295D572AD5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12511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828" tIns="45913" rIns="91828" bIns="45913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33124" name="Rectangle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B5CE00B-79CD-472D-B299-262C8F560B3B}" type="slidenum">
              <a:rPr lang="pt-BR" smtClean="0">
                <a:latin typeface="Arial" pitchFamily="34" charset="0"/>
              </a:rPr>
              <a:pPr>
                <a:defRPr/>
              </a:pPr>
              <a:t>15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74638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 rot="5400000">
            <a:off x="215106" y="-208756"/>
            <a:ext cx="1046163" cy="14763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190500" dist="50800" dir="5640000" sx="90000" sy="90000" algn="ctr" rotWithShape="0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Retângulo 2"/>
          <p:cNvSpPr/>
          <p:nvPr userDrawn="1"/>
        </p:nvSpPr>
        <p:spPr>
          <a:xfrm rot="5400000">
            <a:off x="211461" y="-211459"/>
            <a:ext cx="980728" cy="140365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75000">
                <a:srgbClr val="62A9BD"/>
              </a:gs>
              <a:gs pos="50000">
                <a:schemeClr val="accent5">
                  <a:lumMod val="75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4" name="CaixaDeTexto 3"/>
          <p:cNvSpPr txBox="1">
            <a:spLocks noChangeArrowheads="1"/>
          </p:cNvSpPr>
          <p:nvPr userDrawn="1"/>
        </p:nvSpPr>
        <p:spPr bwMode="auto">
          <a:xfrm>
            <a:off x="3924300" y="6535738"/>
            <a:ext cx="374332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pt-BR" sz="1200" smtClean="0">
                <a:solidFill>
                  <a:srgbClr val="72BFC5"/>
                </a:solidFill>
              </a:rPr>
              <a:t>Agência Nacional de Vigilância Sanitária - Anvisa</a:t>
            </a:r>
          </a:p>
        </p:txBody>
      </p:sp>
      <p:sp>
        <p:nvSpPr>
          <p:cNvPr id="5" name="Retângulo 4"/>
          <p:cNvSpPr/>
          <p:nvPr userDrawn="1"/>
        </p:nvSpPr>
        <p:spPr>
          <a:xfrm rot="16200000" flipV="1">
            <a:off x="7725308" y="6560134"/>
            <a:ext cx="144016" cy="257945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75000">
                <a:srgbClr val="62A9BD"/>
              </a:gs>
              <a:gs pos="50000">
                <a:schemeClr val="accent5">
                  <a:lumMod val="75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pt-BR"/>
          </a:p>
        </p:txBody>
      </p:sp>
      <p:sp>
        <p:nvSpPr>
          <p:cNvPr id="6" name="Retângulo 5"/>
          <p:cNvSpPr/>
          <p:nvPr userDrawn="1"/>
        </p:nvSpPr>
        <p:spPr>
          <a:xfrm rot="16200000" flipV="1">
            <a:off x="8047740" y="6560134"/>
            <a:ext cx="144016" cy="257945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75000">
                <a:srgbClr val="62A9BD"/>
              </a:gs>
              <a:gs pos="50000">
                <a:schemeClr val="accent5">
                  <a:lumMod val="75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pt-BR"/>
          </a:p>
        </p:txBody>
      </p:sp>
      <p:sp>
        <p:nvSpPr>
          <p:cNvPr id="7" name="Retângulo 6"/>
          <p:cNvSpPr/>
          <p:nvPr userDrawn="1"/>
        </p:nvSpPr>
        <p:spPr>
          <a:xfrm rot="16200000" flipV="1">
            <a:off x="8370171" y="6560134"/>
            <a:ext cx="144016" cy="257945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75000">
                <a:srgbClr val="62A9BD"/>
              </a:gs>
              <a:gs pos="50000">
                <a:schemeClr val="accent5">
                  <a:lumMod val="75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pt-BR"/>
          </a:p>
        </p:txBody>
      </p:sp>
      <p:sp>
        <p:nvSpPr>
          <p:cNvPr id="8" name="Retângulo 7"/>
          <p:cNvSpPr/>
          <p:nvPr userDrawn="1"/>
        </p:nvSpPr>
        <p:spPr>
          <a:xfrm rot="16200000" flipV="1">
            <a:off x="8677450" y="6560134"/>
            <a:ext cx="144016" cy="257945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75000">
                <a:srgbClr val="62A9BD"/>
              </a:gs>
              <a:gs pos="50000">
                <a:schemeClr val="accent5">
                  <a:lumMod val="75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pt-BR"/>
          </a:p>
        </p:txBody>
      </p:sp>
      <p:sp>
        <p:nvSpPr>
          <p:cNvPr id="9" name="Triângulo retângulo 8"/>
          <p:cNvSpPr/>
          <p:nvPr userDrawn="1"/>
        </p:nvSpPr>
        <p:spPr>
          <a:xfrm rot="16200000">
            <a:off x="211137" y="-211137"/>
            <a:ext cx="981075" cy="1403350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0" name="Retângulo 9"/>
          <p:cNvSpPr/>
          <p:nvPr userDrawn="1"/>
        </p:nvSpPr>
        <p:spPr>
          <a:xfrm>
            <a:off x="323850" y="1196975"/>
            <a:ext cx="8555038" cy="52562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581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432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9654234"/>
      </p:ext>
    </p:extLst>
  </p:cSld>
  <p:clrMapOvr>
    <a:masterClrMapping/>
  </p:clrMapOvr>
  <p:transition xmlns:p14="http://schemas.microsoft.com/office/powerpoint/2010/main">
    <p:wedg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6699910"/>
      </p:ext>
    </p:extLst>
  </p:cSld>
  <p:clrMapOvr>
    <a:masterClrMapping/>
  </p:clrMapOvr>
  <p:transition xmlns:p14="http://schemas.microsoft.com/office/powerpoint/2010/main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325FCD4-3B77-424A-9D03-6C048A5F958E}" type="datetimeFigureOut">
              <a:rPr lang="pt-BR"/>
              <a:pPr>
                <a:defRPr/>
              </a:pPr>
              <a:t>09/03/16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02FF11A-C0BC-4590-9113-BB2128F4EF45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6769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2368422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B6CB-2285-40C0-B0EF-7F06C0325FFB}" type="datetimeFigureOut">
              <a:rPr lang="pt-BR"/>
              <a:pPr>
                <a:defRPr/>
              </a:pPr>
              <a:t>09/03/16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082208C-194B-4B01-8939-017953F66E07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9932143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8" descr="0 logo anvisa horiz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0" y="6143625"/>
            <a:ext cx="32226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66245145"/>
      </p:ext>
    </p:extLst>
  </p:cSld>
  <p:clrMapOvr>
    <a:masterClrMapping/>
  </p:clrMapOvr>
  <p:transition xmlns:p14="http://schemas.microsoft.com/office/powerpoint/2010/main">
    <p:wedg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8" descr="0 logo anvisa horiz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0" y="6143625"/>
            <a:ext cx="32226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38010980"/>
      </p:ext>
    </p:extLst>
  </p:cSld>
  <p:clrMapOvr>
    <a:masterClrMapping/>
  </p:clrMapOvr>
  <p:transition xmlns:p14="http://schemas.microsoft.com/office/powerpoint/2010/main">
    <p:wedg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www.sxc.hu/pic/l/d/de/designusf/1390436_51548905.jpg"/>
          <p:cNvPicPr>
            <a:picLocks noChangeAspect="1" noChangeArrowheads="1"/>
          </p:cNvPicPr>
          <p:nvPr userDrawn="1"/>
        </p:nvPicPr>
        <p:blipFill>
          <a:blip r:embed="rId12" cstate="print">
            <a:duotone>
              <a:schemeClr val="accent5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0" y="0"/>
            <a:ext cx="9144000" cy="836712"/>
          </a:xfrm>
          <a:prstGeom prst="rect">
            <a:avLst/>
          </a:prstGeom>
          <a:noFill/>
          <a:extLst/>
        </p:spPr>
      </p:pic>
      <p:cxnSp>
        <p:nvCxnSpPr>
          <p:cNvPr id="8" name="Conector angulado 7"/>
          <p:cNvCxnSpPr/>
          <p:nvPr userDrawn="1"/>
        </p:nvCxnSpPr>
        <p:spPr>
          <a:xfrm>
            <a:off x="468313" y="0"/>
            <a:ext cx="1366837" cy="1004888"/>
          </a:xfrm>
          <a:prstGeom prst="bentConnector3">
            <a:avLst>
              <a:gd name="adj1" fmla="val -2079"/>
            </a:avLst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 userDrawn="1"/>
        </p:nvCxnSpPr>
        <p:spPr>
          <a:xfrm>
            <a:off x="0" y="1004888"/>
            <a:ext cx="91440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2" r:id="rId1"/>
    <p:sldLayoutId id="2147484083" r:id="rId2"/>
    <p:sldLayoutId id="2147484085" r:id="rId3"/>
    <p:sldLayoutId id="2147484084" r:id="rId4"/>
    <p:sldLayoutId id="2147484086" r:id="rId5"/>
    <p:sldLayoutId id="2147484087" r:id="rId6"/>
    <p:sldLayoutId id="2147484088" r:id="rId7"/>
    <p:sldLayoutId id="2147484089" r:id="rId8"/>
    <p:sldLayoutId id="2147484090" r:id="rId9"/>
    <p:sldLayoutId id="2147484091" r:id="rId10"/>
  </p:sldLayoutIdLst>
  <p:transition xmlns:p14="http://schemas.microsoft.com/office/powerpoint/2010/main">
    <p:wedge/>
  </p:transition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ângulo 20"/>
          <p:cNvSpPr/>
          <p:nvPr/>
        </p:nvSpPr>
        <p:spPr>
          <a:xfrm>
            <a:off x="922338" y="6103938"/>
            <a:ext cx="7324725" cy="638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cxnSp>
        <p:nvCxnSpPr>
          <p:cNvPr id="24" name="Conector reto 23"/>
          <p:cNvCxnSpPr/>
          <p:nvPr/>
        </p:nvCxnSpPr>
        <p:spPr>
          <a:xfrm rot="5400000">
            <a:off x="6590507" y="2426494"/>
            <a:ext cx="23812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tângulo de cantos arredondados 11"/>
          <p:cNvSpPr/>
          <p:nvPr/>
        </p:nvSpPr>
        <p:spPr>
          <a:xfrm>
            <a:off x="1012825" y="1196975"/>
            <a:ext cx="7234238" cy="5040337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pic>
        <p:nvPicPr>
          <p:cNvPr id="8199" name="Imagem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0788" y="6062663"/>
            <a:ext cx="4543425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/>
          <p:cNvSpPr/>
          <p:nvPr/>
        </p:nvSpPr>
        <p:spPr>
          <a:xfrm>
            <a:off x="922337" y="476672"/>
            <a:ext cx="6985000" cy="5044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2800" b="1" dirty="0">
                <a:solidFill>
                  <a:schemeClr val="accent5">
                    <a:lumMod val="50000"/>
                  </a:schemeClr>
                </a:solidFill>
              </a:rPr>
              <a:t>Audiência </a:t>
            </a:r>
            <a:r>
              <a:rPr lang="pt-BR" sz="2800" b="1" dirty="0" smtClean="0">
                <a:solidFill>
                  <a:schemeClr val="accent5">
                    <a:lumMod val="50000"/>
                  </a:schemeClr>
                </a:solidFill>
              </a:rPr>
              <a:t>Pública</a:t>
            </a:r>
            <a:endParaRPr lang="pt-BR" sz="2800" dirty="0"/>
          </a:p>
        </p:txBody>
      </p:sp>
      <p:sp>
        <p:nvSpPr>
          <p:cNvPr id="3" name="Retângulo 2"/>
          <p:cNvSpPr/>
          <p:nvPr/>
        </p:nvSpPr>
        <p:spPr>
          <a:xfrm>
            <a:off x="922337" y="1233487"/>
            <a:ext cx="7234237" cy="5309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PLS, nº. 672, de 2015</a:t>
            </a:r>
          </a:p>
          <a:p>
            <a:pPr algn="ctr"/>
            <a:r>
              <a:rPr lang="pt-BR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“Dispõe sobre a redução do desperdício de alimentos</a:t>
            </a:r>
            <a:r>
              <a:rPr lang="pt-BR" b="1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”</a:t>
            </a:r>
          </a:p>
          <a:p>
            <a:pPr algn="ctr"/>
            <a:endParaRPr lang="pt-BR" b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  <a:p>
            <a:pPr algn="ctr"/>
            <a:r>
              <a:rPr lang="pt-B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PLS nº. 675, de 2015</a:t>
            </a:r>
          </a:p>
          <a:p>
            <a:pPr algn="ctr"/>
            <a:r>
              <a:rPr lang="pt-BR" b="1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“Estabelece a Política Nacional de Combate ao Desperdício de Alimentos e dá outras providências</a:t>
            </a:r>
            <a:endParaRPr lang="pt-BR" b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  <a:p>
            <a:pPr algn="ctr"/>
            <a:endParaRPr lang="pt-BR" sz="20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algn="ctr"/>
            <a:r>
              <a:rPr lang="pt-B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PLS </a:t>
            </a:r>
            <a:r>
              <a:rPr lang="pt-B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nº. </a:t>
            </a:r>
            <a:r>
              <a:rPr lang="pt-B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738, </a:t>
            </a:r>
            <a:r>
              <a:rPr lang="pt-B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de </a:t>
            </a:r>
            <a:r>
              <a:rPr lang="pt-B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2015</a:t>
            </a:r>
          </a:p>
          <a:p>
            <a:pPr algn="ctr"/>
            <a:r>
              <a:rPr lang="pt-BR" b="1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“Dispõe sobre o combate ao desperdício de alimentos e altera o Decreto-Lei nº. 986, de 21/10/1969, a Lei nº. 9.605, de 12/2/1998, e a Lei nº. 12.305, de 2/8/2010”.</a:t>
            </a:r>
          </a:p>
          <a:p>
            <a:pPr algn="ctr"/>
            <a:endParaRPr lang="pt-BR" sz="2000" b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  <a:p>
            <a:pPr algn="ctr"/>
            <a:endParaRPr lang="pt-BR" sz="2000" dirty="0">
              <a:solidFill>
                <a:srgbClr val="525252"/>
              </a:solidFill>
              <a:latin typeface="+mn-lt"/>
            </a:endParaRPr>
          </a:p>
          <a:p>
            <a:pPr algn="ctr"/>
            <a:endParaRPr lang="pt-BR" sz="1200" dirty="0" smtClean="0">
              <a:solidFill>
                <a:srgbClr val="525252"/>
              </a:solidFill>
              <a:latin typeface="+mn-lt"/>
            </a:endParaRPr>
          </a:p>
          <a:p>
            <a:pPr algn="ctr"/>
            <a:endParaRPr lang="pt-BR" sz="1200" dirty="0" smtClean="0">
              <a:solidFill>
                <a:srgbClr val="525252"/>
              </a:solidFill>
              <a:latin typeface="+mn-lt"/>
            </a:endParaRPr>
          </a:p>
          <a:p>
            <a:pPr algn="ctr"/>
            <a:endParaRPr lang="pt-BR" sz="1200" dirty="0">
              <a:solidFill>
                <a:srgbClr val="525252"/>
              </a:solidFill>
              <a:latin typeface="+mn-lt"/>
            </a:endParaRPr>
          </a:p>
          <a:p>
            <a:pPr algn="ctr"/>
            <a:endParaRPr lang="pt-BR" sz="1200" dirty="0" smtClean="0">
              <a:solidFill>
                <a:srgbClr val="525252"/>
              </a:solidFill>
              <a:latin typeface="+mn-lt"/>
            </a:endParaRPr>
          </a:p>
          <a:p>
            <a:pPr algn="ctr"/>
            <a:endParaRPr lang="pt-BR" sz="1200" dirty="0">
              <a:solidFill>
                <a:srgbClr val="525252"/>
              </a:solidFill>
              <a:latin typeface="+mn-lt"/>
            </a:endParaRPr>
          </a:p>
          <a:p>
            <a:pPr algn="ctr"/>
            <a:endParaRPr lang="pt-BR" sz="1200" dirty="0" smtClean="0">
              <a:solidFill>
                <a:srgbClr val="525252"/>
              </a:solidFill>
              <a:latin typeface="+mn-lt"/>
            </a:endParaRPr>
          </a:p>
          <a:p>
            <a:pPr algn="ctr"/>
            <a:endParaRPr lang="pt-BR" sz="1200" dirty="0">
              <a:solidFill>
                <a:srgbClr val="525252"/>
              </a:solidFill>
              <a:latin typeface="+mn-lt"/>
            </a:endParaRPr>
          </a:p>
          <a:p>
            <a:pPr algn="ctr"/>
            <a:r>
              <a:rPr lang="pt-BR" sz="1100" dirty="0" smtClean="0">
                <a:solidFill>
                  <a:srgbClr val="525252"/>
                </a:solidFill>
                <a:latin typeface="+mn-lt"/>
              </a:rPr>
              <a:t> </a:t>
            </a:r>
            <a:endParaRPr lang="pt-BR" sz="1100" dirty="0">
              <a:solidFill>
                <a:srgbClr val="525252"/>
              </a:solidFill>
              <a:latin typeface="+mn-lt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445693" y="4923890"/>
            <a:ext cx="4572000" cy="113877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t-BR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Thalita Antony de Souza Lima</a:t>
            </a:r>
          </a:p>
          <a:p>
            <a:pPr algn="ctr"/>
            <a:r>
              <a:rPr lang="pt-BR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Gerente-Geral de Alimentos</a:t>
            </a:r>
          </a:p>
          <a:p>
            <a:pPr algn="ctr"/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algn="ctr"/>
            <a:r>
              <a:rPr lang="pt-B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Brasília, 10 de março de 2016</a:t>
            </a:r>
          </a:p>
        </p:txBody>
      </p:sp>
    </p:spTree>
  </p:cSld>
  <p:clrMapOvr>
    <a:masterClrMapping/>
  </p:clrMapOvr>
  <p:transition xmlns:p14="http://schemas.microsoft.com/office/powerpoint/2010/main">
    <p:wedg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ângulo 20"/>
          <p:cNvSpPr/>
          <p:nvPr/>
        </p:nvSpPr>
        <p:spPr>
          <a:xfrm>
            <a:off x="922338" y="6103938"/>
            <a:ext cx="7324725" cy="638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cxnSp>
        <p:nvCxnSpPr>
          <p:cNvPr id="24" name="Conector reto 23"/>
          <p:cNvCxnSpPr/>
          <p:nvPr/>
        </p:nvCxnSpPr>
        <p:spPr>
          <a:xfrm rot="5400000">
            <a:off x="6590507" y="2426494"/>
            <a:ext cx="23812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9" name="Imagem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0788" y="6062663"/>
            <a:ext cx="4543425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/>
          <p:cNvSpPr/>
          <p:nvPr/>
        </p:nvSpPr>
        <p:spPr>
          <a:xfrm>
            <a:off x="443062" y="476672"/>
            <a:ext cx="8449418" cy="5050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BR" sz="3000" b="1" dirty="0" smtClean="0">
                <a:solidFill>
                  <a:schemeClr val="accent5">
                    <a:lumMod val="50000"/>
                  </a:schemeClr>
                </a:solidFill>
              </a:rPr>
              <a:t>Prazos de validade para venda e para consumo</a:t>
            </a:r>
            <a:endParaRPr lang="pt-BR" sz="3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39552" y="1196752"/>
            <a:ext cx="8064896" cy="480131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As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definições propostas não </a:t>
            </a:r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estão alinhadas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àquelas adotadas pelo </a:t>
            </a:r>
            <a:r>
              <a:rPr lang="pt-BR" i="1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Codex Alimentarius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, principal referência internacional na regulamentação de </a:t>
            </a:r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alimentos</a:t>
            </a:r>
            <a:r>
              <a:rPr lang="pt-BR" baseline="30000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9.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BR" baseline="30000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A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data de venda (</a:t>
            </a:r>
            <a:r>
              <a:rPr lang="pt-BR" i="1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sell</a:t>
            </a:r>
            <a:r>
              <a:rPr lang="pt-BR" i="1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 </a:t>
            </a:r>
            <a:r>
              <a:rPr lang="pt-BR" i="1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by</a:t>
            </a:r>
            <a:r>
              <a:rPr lang="pt-BR" i="1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 date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) é aquela para oferta final do alimento ao consumidor, após a qual permanece um período razoável de armazenamento em casa. Esse tipo de data é utilizado exclusivamente com propósitos comerciais como, por exemplo, o controle do estoque de alimentos por fabricantes e revendedores</a:t>
            </a:r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.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BR" baseline="30000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As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definições propostas para os prazos de validade para venda e consumo seguro se assemelham àquelas previstas no </a:t>
            </a:r>
            <a:r>
              <a:rPr lang="pt-BR" i="1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Codex Alimentarius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 para data de durabilidade mínima (</a:t>
            </a:r>
            <a:r>
              <a:rPr lang="pt-BR" i="1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best</a:t>
            </a:r>
            <a:r>
              <a:rPr lang="pt-BR" i="1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 </a:t>
            </a:r>
            <a:r>
              <a:rPr lang="pt-BR" i="1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before</a:t>
            </a:r>
            <a:r>
              <a:rPr lang="pt-BR" i="1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 date)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, que é aplicada para parâmetros de qualidade,</a:t>
            </a:r>
            <a:r>
              <a:rPr lang="pt-BR" i="1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e a data de expiração (</a:t>
            </a:r>
            <a:r>
              <a:rPr lang="pt-BR" i="1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use </a:t>
            </a:r>
            <a:r>
              <a:rPr lang="pt-BR" i="1" dirty="0" err="1">
                <a:solidFill>
                  <a:schemeClr val="accent3">
                    <a:lumMod val="50000"/>
                  </a:schemeClr>
                </a:solidFill>
                <a:latin typeface="+mj-lt"/>
              </a:rPr>
              <a:t>by</a:t>
            </a:r>
            <a:r>
              <a:rPr lang="pt-BR" i="1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 date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), utilizada para parâmetros de segurança, </a:t>
            </a:r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respectivamente. 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BR" baseline="30000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No entanto, </a:t>
            </a:r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estudos conduzidos em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países que adotam </a:t>
            </a:r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esses sistemas tem mostrado que o uso de diversas datas na rotulagem gera confusão aos consumidores </a:t>
            </a:r>
            <a:r>
              <a:rPr lang="pt-BR" baseline="30000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9, 13,14,15,16,17.</a:t>
            </a:r>
            <a:endParaRPr lang="pt-BR" baseline="30000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96602867"/>
      </p:ext>
    </p:extLst>
  </p:cSld>
  <p:clrMapOvr>
    <a:masterClrMapping/>
  </p:clrMapOvr>
  <p:transition xmlns:p14="http://schemas.microsoft.com/office/powerpoint/2010/main">
    <p:wedg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ângulo 20"/>
          <p:cNvSpPr/>
          <p:nvPr/>
        </p:nvSpPr>
        <p:spPr>
          <a:xfrm>
            <a:off x="922338" y="6103938"/>
            <a:ext cx="7324725" cy="638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cxnSp>
        <p:nvCxnSpPr>
          <p:cNvPr id="24" name="Conector reto 23"/>
          <p:cNvCxnSpPr/>
          <p:nvPr/>
        </p:nvCxnSpPr>
        <p:spPr>
          <a:xfrm rot="5400000">
            <a:off x="6590507" y="2426494"/>
            <a:ext cx="23812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9" name="Imagem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0788" y="6062663"/>
            <a:ext cx="4543425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/>
          <p:cNvSpPr/>
          <p:nvPr/>
        </p:nvSpPr>
        <p:spPr>
          <a:xfrm>
            <a:off x="443062" y="476672"/>
            <a:ext cx="8449418" cy="5050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BR" sz="3000" b="1" dirty="0" smtClean="0">
                <a:solidFill>
                  <a:schemeClr val="accent5">
                    <a:lumMod val="50000"/>
                  </a:schemeClr>
                </a:solidFill>
              </a:rPr>
              <a:t>Prazos de validade para venda e para consumo</a:t>
            </a:r>
            <a:endParaRPr lang="pt-BR" sz="3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503548" y="1598729"/>
            <a:ext cx="206763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dirty="0" smtClean="0"/>
              <a:t>450 mil toneladas de alimentos/ano </a:t>
            </a:r>
            <a:r>
              <a:rPr lang="pt-BR" sz="1300" dirty="0"/>
              <a:t>descartados </a:t>
            </a:r>
            <a:r>
              <a:rPr lang="pt-BR" sz="1300" dirty="0" smtClean="0"/>
              <a:t> </a:t>
            </a:r>
            <a:r>
              <a:rPr lang="pt-BR" sz="1300" dirty="0"/>
              <a:t>no Reino Unido por causa da expiração da data de </a:t>
            </a:r>
            <a:r>
              <a:rPr lang="pt-BR" sz="1300" dirty="0" smtClean="0"/>
              <a:t>qualidade</a:t>
            </a:r>
            <a:r>
              <a:rPr lang="pt-BR" sz="1300" baseline="30000" dirty="0" smtClean="0"/>
              <a:t>16</a:t>
            </a:r>
            <a:r>
              <a:rPr lang="pt-BR" sz="1300" dirty="0" smtClean="0"/>
              <a:t>.</a:t>
            </a:r>
            <a:endParaRPr lang="pt-BR" sz="1300" dirty="0"/>
          </a:p>
        </p:txBody>
      </p:sp>
      <p:sp>
        <p:nvSpPr>
          <p:cNvPr id="9" name="Nuvem 8"/>
          <p:cNvSpPr/>
          <p:nvPr/>
        </p:nvSpPr>
        <p:spPr>
          <a:xfrm>
            <a:off x="107504" y="1124744"/>
            <a:ext cx="2859720" cy="2240632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Nuvem 9"/>
          <p:cNvSpPr/>
          <p:nvPr/>
        </p:nvSpPr>
        <p:spPr>
          <a:xfrm>
            <a:off x="6032760" y="1093788"/>
            <a:ext cx="2859720" cy="2240632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/>
          <p:cNvSpPr txBox="1"/>
          <p:nvPr/>
        </p:nvSpPr>
        <p:spPr>
          <a:xfrm>
            <a:off x="6428804" y="1457776"/>
            <a:ext cx="206763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dirty="0" smtClean="0"/>
              <a:t>53</a:t>
            </a:r>
            <a:r>
              <a:rPr lang="pt-BR" sz="1300" dirty="0"/>
              <a:t>% </a:t>
            </a:r>
            <a:r>
              <a:rPr lang="pt-BR" sz="1300" dirty="0" smtClean="0"/>
              <a:t>dos consumidores europeus não </a:t>
            </a:r>
            <a:r>
              <a:rPr lang="pt-BR" sz="1300" dirty="0"/>
              <a:t>entendem o significado da data de qualidade e que 60% não sabem o significado da data de </a:t>
            </a:r>
            <a:r>
              <a:rPr lang="pt-BR" sz="1300" dirty="0" smtClean="0"/>
              <a:t>segurança</a:t>
            </a:r>
            <a:r>
              <a:rPr lang="pt-BR" sz="1300" baseline="30000" dirty="0" smtClean="0"/>
              <a:t>17</a:t>
            </a:r>
            <a:r>
              <a:rPr lang="pt-BR" sz="1300" dirty="0" smtClean="0"/>
              <a:t>.</a:t>
            </a:r>
            <a:endParaRPr lang="pt-BR" sz="1300" dirty="0"/>
          </a:p>
        </p:txBody>
      </p:sp>
      <p:sp>
        <p:nvSpPr>
          <p:cNvPr id="12" name="Nuvem 11"/>
          <p:cNvSpPr/>
          <p:nvPr/>
        </p:nvSpPr>
        <p:spPr>
          <a:xfrm>
            <a:off x="2967224" y="1844824"/>
            <a:ext cx="2859720" cy="2522538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2"/>
          <p:cNvSpPr txBox="1"/>
          <p:nvPr/>
        </p:nvSpPr>
        <p:spPr>
          <a:xfrm>
            <a:off x="3287068" y="2159680"/>
            <a:ext cx="2220032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dirty="0" smtClean="0"/>
              <a:t>Pesquisa com consumidores belgas mostrou que 30</a:t>
            </a:r>
            <a:r>
              <a:rPr lang="pt-BR" sz="1300" dirty="0"/>
              <a:t>% dos entrevistados não sabem a diferença entre o significado da data de qualidade (</a:t>
            </a:r>
            <a:r>
              <a:rPr lang="pt-BR" sz="1300" i="1" dirty="0" err="1"/>
              <a:t>best</a:t>
            </a:r>
            <a:r>
              <a:rPr lang="pt-BR" sz="1300" i="1" dirty="0"/>
              <a:t> </a:t>
            </a:r>
            <a:r>
              <a:rPr lang="pt-BR" sz="1300" i="1" dirty="0" err="1"/>
              <a:t>before</a:t>
            </a:r>
            <a:r>
              <a:rPr lang="pt-BR" sz="1300" i="1" dirty="0"/>
              <a:t> date</a:t>
            </a:r>
            <a:r>
              <a:rPr lang="pt-BR" sz="1300" dirty="0"/>
              <a:t>) e da data de segurança (</a:t>
            </a:r>
            <a:r>
              <a:rPr lang="pt-BR" sz="1300" i="1" dirty="0"/>
              <a:t>use </a:t>
            </a:r>
            <a:r>
              <a:rPr lang="pt-BR" sz="1300" i="1" dirty="0" err="1"/>
              <a:t>by</a:t>
            </a:r>
            <a:r>
              <a:rPr lang="pt-BR" sz="1300" i="1" dirty="0"/>
              <a:t> date</a:t>
            </a:r>
            <a:r>
              <a:rPr lang="pt-BR" sz="1300" dirty="0" smtClean="0"/>
              <a:t>.</a:t>
            </a:r>
            <a:endParaRPr lang="pt-BR" sz="1300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311287" y="4581128"/>
            <a:ext cx="8712968" cy="12003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A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declaração dos prazos de validade para venda e para consumo </a:t>
            </a:r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seguro, além de poderem gerar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confusão </a:t>
            </a:r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aos consumidores, podem trazer danos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à saúde, devido ao consumo de alimentos </a:t>
            </a:r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impróprios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e aumento do desperdício, em função do descarte de alimentos adequados para o </a:t>
            </a:r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consumo. </a:t>
            </a:r>
            <a:endParaRPr lang="pt-BR" baseline="30000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07990975"/>
      </p:ext>
    </p:extLst>
  </p:cSld>
  <p:clrMapOvr>
    <a:masterClrMapping/>
  </p:clrMapOvr>
  <p:transition xmlns:p14="http://schemas.microsoft.com/office/powerpoint/2010/main">
    <p:wedg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ângulo 20"/>
          <p:cNvSpPr/>
          <p:nvPr/>
        </p:nvSpPr>
        <p:spPr>
          <a:xfrm>
            <a:off x="922338" y="6103938"/>
            <a:ext cx="7324725" cy="638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cxnSp>
        <p:nvCxnSpPr>
          <p:cNvPr id="24" name="Conector reto 23"/>
          <p:cNvCxnSpPr/>
          <p:nvPr/>
        </p:nvCxnSpPr>
        <p:spPr>
          <a:xfrm rot="5400000">
            <a:off x="6590507" y="2426494"/>
            <a:ext cx="23812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9" name="Imagem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0788" y="6062663"/>
            <a:ext cx="4543425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/>
          <p:cNvSpPr/>
          <p:nvPr/>
        </p:nvSpPr>
        <p:spPr>
          <a:xfrm>
            <a:off x="443062" y="511697"/>
            <a:ext cx="8449418" cy="5050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BR" sz="3000" b="1" dirty="0" smtClean="0">
                <a:solidFill>
                  <a:schemeClr val="accent5">
                    <a:lumMod val="50000"/>
                  </a:schemeClr>
                </a:solidFill>
              </a:rPr>
              <a:t>Prazos de validade para venda e para consumo</a:t>
            </a:r>
            <a:endParaRPr lang="pt-BR" sz="3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79512" y="1136919"/>
            <a:ext cx="8856983" cy="4278094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pt-BR" sz="1650" i="1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Art. 1º, PLS 738, de 2015. </a:t>
            </a:r>
          </a:p>
          <a:p>
            <a:endParaRPr lang="pt-BR" sz="1650" i="1" dirty="0" smtClean="0">
              <a:solidFill>
                <a:schemeClr val="accent3">
                  <a:lumMod val="50000"/>
                </a:schemeClr>
              </a:solidFill>
              <a:latin typeface="+mj-lt"/>
            </a:endParaRPr>
          </a:p>
          <a:p>
            <a:pPr algn="just"/>
            <a:r>
              <a:rPr lang="pt-BR" sz="1650" i="1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II </a:t>
            </a:r>
            <a:r>
              <a:rPr lang="pt-BR" sz="1650" i="1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- prazo de venda: data final para oferta do alimento ao consumidor que garante um período razoável para armazenamento e consumo em casa até o final do prazo de validade do produto</a:t>
            </a:r>
            <a:r>
              <a:rPr lang="pt-BR" sz="1650" i="1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;</a:t>
            </a:r>
          </a:p>
          <a:p>
            <a:pPr algn="just"/>
            <a:endParaRPr lang="pt-BR" sz="1650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  <a:p>
            <a:pPr algn="just"/>
            <a:r>
              <a:rPr lang="pt-BR" sz="1650" i="1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III - prazo de validade:</a:t>
            </a:r>
            <a:r>
              <a:rPr lang="pt-BR" sz="165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 data até a qual o produto, na condição de conservação indicada pelo fabricante, preserva suas propriedades de qualidade e de segurança, mantendo-se próprio para o consumo</a:t>
            </a:r>
            <a:r>
              <a:rPr lang="pt-BR" sz="1650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.</a:t>
            </a:r>
          </a:p>
          <a:p>
            <a:pPr algn="just"/>
            <a:endParaRPr lang="pt-BR" sz="1650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  <a:p>
            <a:pPr algn="just"/>
            <a:r>
              <a:rPr lang="pt-BR" sz="1650" i="1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IV - data de fabricação: data na qual o alimento se torna o produto descrito.</a:t>
            </a:r>
            <a:endParaRPr lang="pt-BR" sz="1650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  <a:p>
            <a:pPr algn="just"/>
            <a:endParaRPr lang="pt-BR" sz="1650" i="1" dirty="0" smtClean="0">
              <a:solidFill>
                <a:schemeClr val="accent3">
                  <a:lumMod val="50000"/>
                </a:schemeClr>
              </a:solidFill>
              <a:latin typeface="+mj-lt"/>
            </a:endParaRPr>
          </a:p>
          <a:p>
            <a:pPr algn="just"/>
            <a:r>
              <a:rPr lang="pt-BR" sz="1650" i="1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Art</a:t>
            </a:r>
            <a:r>
              <a:rPr lang="pt-BR" sz="1650" i="1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. 2º</a:t>
            </a:r>
            <a:r>
              <a:rPr lang="pt-BR" sz="1650" i="1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...</a:t>
            </a:r>
          </a:p>
          <a:p>
            <a:pPr algn="just"/>
            <a:r>
              <a:rPr lang="pt-BR" sz="1650" i="1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VII </a:t>
            </a:r>
            <a:r>
              <a:rPr lang="pt-BR" sz="1650" i="1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- número de identificação da partida, lote e a data de fabricação, </a:t>
            </a:r>
            <a:r>
              <a:rPr lang="pt-BR" sz="1650" b="1" i="1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quando exigido por regulamento</a:t>
            </a:r>
            <a:r>
              <a:rPr lang="pt-BR" sz="1650" b="1" i="1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;</a:t>
            </a:r>
          </a:p>
          <a:p>
            <a:pPr algn="just"/>
            <a:r>
              <a:rPr lang="pt-BR" sz="1650" i="1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§ 5º O prazo de venda deve ser informado pelo fabricante de forma codificada na rotulagem dos alimentos ou nos documentos que acompanham o produto</a:t>
            </a:r>
            <a:r>
              <a:rPr lang="pt-BR" sz="1650" i="1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.</a:t>
            </a:r>
            <a:endParaRPr lang="pt-BR" sz="1650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79512" y="5674320"/>
            <a:ext cx="8856983" cy="92333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dirty="0" smtClean="0">
                <a:latin typeface="+mn-lt"/>
              </a:rPr>
              <a:t>Necessária elaborações de </a:t>
            </a:r>
            <a:r>
              <a:rPr lang="pt-BR" dirty="0">
                <a:latin typeface="+mn-lt"/>
              </a:rPr>
              <a:t>orientações sobre as metodologias disponíveis para o cálculo </a:t>
            </a:r>
            <a:r>
              <a:rPr lang="pt-BR" dirty="0" smtClean="0">
                <a:latin typeface="+mn-lt"/>
              </a:rPr>
              <a:t>do prazo de validade, </a:t>
            </a:r>
            <a:r>
              <a:rPr lang="pt-BR" dirty="0">
                <a:latin typeface="+mn-lt"/>
              </a:rPr>
              <a:t>de forma a evitar a definição dos prazos com base em critérios pouco consistentes, em linha com o proposto pelo inciso VI do art. 6º do PLS nº 675, de 2015.</a:t>
            </a:r>
          </a:p>
        </p:txBody>
      </p:sp>
    </p:spTree>
    <p:extLst>
      <p:ext uri="{BB962C8B-B14F-4D97-AF65-F5344CB8AC3E}">
        <p14:creationId xmlns:p14="http://schemas.microsoft.com/office/powerpoint/2010/main" val="160008578"/>
      </p:ext>
    </p:extLst>
  </p:cSld>
  <p:clrMapOvr>
    <a:masterClrMapping/>
  </p:clrMapOvr>
  <p:transition xmlns:p14="http://schemas.microsoft.com/office/powerpoint/2010/main">
    <p:wedg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ângulo 20"/>
          <p:cNvSpPr/>
          <p:nvPr/>
        </p:nvSpPr>
        <p:spPr>
          <a:xfrm>
            <a:off x="922338" y="6103938"/>
            <a:ext cx="7324725" cy="638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cxnSp>
        <p:nvCxnSpPr>
          <p:cNvPr id="24" name="Conector reto 23"/>
          <p:cNvCxnSpPr/>
          <p:nvPr/>
        </p:nvCxnSpPr>
        <p:spPr>
          <a:xfrm rot="5400000">
            <a:off x="6590507" y="2426494"/>
            <a:ext cx="23812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9" name="Imagem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0788" y="6062663"/>
            <a:ext cx="4543425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/>
          <p:cNvSpPr/>
          <p:nvPr/>
        </p:nvSpPr>
        <p:spPr>
          <a:xfrm>
            <a:off x="443062" y="476672"/>
            <a:ext cx="8449418" cy="5050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BR" sz="3000" b="1" dirty="0" smtClean="0">
                <a:solidFill>
                  <a:schemeClr val="accent5">
                    <a:lumMod val="50000"/>
                  </a:schemeClr>
                </a:solidFill>
              </a:rPr>
              <a:t>Definição de desperdício</a:t>
            </a:r>
            <a:endParaRPr lang="pt-BR" sz="3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83295" y="1398925"/>
            <a:ext cx="856895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Parágrafo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único do art. 1º do PLS nº 675, de </a:t>
            </a:r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2015:</a:t>
            </a:r>
          </a:p>
          <a:p>
            <a:pPr lvl="0" algn="just"/>
            <a:endParaRPr lang="pt-BR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  <a:p>
            <a:pPr algn="just"/>
            <a:r>
              <a:rPr lang="pt-BR" i="1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Art. 1º...</a:t>
            </a:r>
            <a:endParaRPr lang="pt-BR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  <a:p>
            <a:pPr algn="just"/>
            <a:r>
              <a:rPr lang="pt-BR" i="1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Parágrafo único. Para os fins desta Lei, entende-se por desperdício de alimentos a diminuição em quantidade (massa) e em qualidade (valor nutricional, segurança e propriedades sensoriais) das frações comestíveis de alimentos destinados ao consumo humano que ocorrem em cada etapa da cadeia de alimentos</a:t>
            </a:r>
            <a:r>
              <a:rPr lang="pt-BR" i="1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.</a:t>
            </a:r>
            <a:endParaRPr lang="pt-BR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359991" y="3430250"/>
            <a:ext cx="8449418" cy="1754326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  <p:txBody>
          <a:bodyPr wrap="square">
            <a:spAutoFit/>
          </a:bodyPr>
          <a:lstStyle/>
          <a:p>
            <a:pPr lvl="0" algn="just"/>
            <a:r>
              <a:rPr lang="pt-BR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Essa proposta visa esclarecer que: (a) a diminuição da qualidade não contempla apenas a perda do valor nutricional, mas também as alterações no nível de segurança (ex. crescimento de micro-organismos patogênicos) e nas propriedades sensoriais (ex. alteração do sabor); (b) a perda das frações não comestíveis de alimentos não deveria ser considerada desperdício; e (c) o desperdício ocorre ao longo de toda a cadeia de alimentos.</a:t>
            </a:r>
          </a:p>
        </p:txBody>
      </p:sp>
    </p:spTree>
    <p:extLst>
      <p:ext uri="{BB962C8B-B14F-4D97-AF65-F5344CB8AC3E}">
        <p14:creationId xmlns:p14="http://schemas.microsoft.com/office/powerpoint/2010/main" val="2484553477"/>
      </p:ext>
    </p:extLst>
  </p:cSld>
  <p:clrMapOvr>
    <a:masterClrMapping/>
  </p:clrMapOvr>
  <p:transition xmlns:p14="http://schemas.microsoft.com/office/powerpoint/2010/main">
    <p:wedg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ângulo 20"/>
          <p:cNvSpPr/>
          <p:nvPr/>
        </p:nvSpPr>
        <p:spPr>
          <a:xfrm>
            <a:off x="922338" y="6103938"/>
            <a:ext cx="7324725" cy="638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cxnSp>
        <p:nvCxnSpPr>
          <p:cNvPr id="24" name="Conector reto 23"/>
          <p:cNvCxnSpPr/>
          <p:nvPr/>
        </p:nvCxnSpPr>
        <p:spPr>
          <a:xfrm rot="5400000">
            <a:off x="6590507" y="2426494"/>
            <a:ext cx="23812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9" name="Imagem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0788" y="6062663"/>
            <a:ext cx="4543425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/>
          <p:cNvSpPr/>
          <p:nvPr/>
        </p:nvSpPr>
        <p:spPr>
          <a:xfrm>
            <a:off x="443062" y="476672"/>
            <a:ext cx="8449418" cy="5050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BR" sz="3000" b="1" dirty="0" smtClean="0">
                <a:solidFill>
                  <a:schemeClr val="accent5">
                    <a:lumMod val="50000"/>
                  </a:schemeClr>
                </a:solidFill>
              </a:rPr>
              <a:t>Conclusões</a:t>
            </a:r>
            <a:endParaRPr lang="pt-BR" sz="3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009327" y="2060848"/>
            <a:ext cx="741682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itchFamily="2" charset="2"/>
              <a:buChar char="ü"/>
            </a:pPr>
            <a:r>
              <a:rPr lang="pt-BR" sz="20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Importante a </a:t>
            </a:r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criação de um grupo de trabalho permanente e multidisciplinar, previsto no art. 2º do PLS nº 675, de 2015, </a:t>
            </a:r>
            <a:r>
              <a:rPr lang="pt-BR" sz="20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para </a:t>
            </a:r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o diagnóstico </a:t>
            </a:r>
            <a:r>
              <a:rPr lang="pt-BR" sz="20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das </a:t>
            </a:r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diversas causas do desperdício de alimentos no Brasil e para o desenvolvimento de estratégias efetivas e proporcionais para enfrentar esses problemas</a:t>
            </a:r>
            <a:r>
              <a:rPr lang="pt-BR" sz="20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.</a:t>
            </a:r>
            <a:endParaRPr lang="pt-BR" sz="2000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56291125"/>
      </p:ext>
    </p:extLst>
  </p:cSld>
  <p:clrMapOvr>
    <a:masterClrMapping/>
  </p:clrMapOvr>
  <p:transition xmlns:p14="http://schemas.microsoft.com/office/powerpoint/2010/main">
    <p:wedg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tângulo 17"/>
          <p:cNvSpPr/>
          <p:nvPr/>
        </p:nvSpPr>
        <p:spPr>
          <a:xfrm>
            <a:off x="611188" y="692150"/>
            <a:ext cx="6985000" cy="2889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" name="CaixaDeTexto 2"/>
          <p:cNvSpPr txBox="1"/>
          <p:nvPr/>
        </p:nvSpPr>
        <p:spPr>
          <a:xfrm>
            <a:off x="100508" y="375602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Referências</a:t>
            </a:r>
            <a:endParaRPr lang="pt-BR" sz="32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17896" y="948690"/>
            <a:ext cx="89186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400" baseline="300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1</a:t>
            </a:r>
            <a:r>
              <a:rPr lang="pt-BR" sz="14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FAO. Global food losses and food waste – Extent, causes and prevention. 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2011</a:t>
            </a:r>
            <a:r>
              <a:rPr lang="pt-BR" sz="14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.</a:t>
            </a:r>
          </a:p>
          <a:p>
            <a:pPr algn="just"/>
            <a:r>
              <a:rPr lang="pt-BR" sz="14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2. Soares. Desperdício de Alimentos no Brasil – um desafio politico e social a ser vencido. </a:t>
            </a:r>
          </a:p>
          <a:p>
            <a:pPr algn="just"/>
            <a:r>
              <a:rPr lang="pt-BR" sz="14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3 Machado 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et al. Comportamento dos consumidores com relação à leitura de rótulo de produtos alimentícios. </a:t>
            </a:r>
            <a:r>
              <a:rPr lang="pt-BR" sz="1400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Alim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. Nutr.; 17(1): 97-103, 2006.</a:t>
            </a:r>
          </a:p>
          <a:p>
            <a:pPr algn="just"/>
            <a:r>
              <a:rPr lang="pt-BR" sz="14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4 Gomes 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e </a:t>
            </a:r>
            <a:r>
              <a:rPr lang="pt-BR" sz="1400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Cyrrilo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. Utilização da rotulagem de alimentos embalados e a qualidade da alimentação de mulheres de uma região da cidade de São Paulo. </a:t>
            </a:r>
            <a:r>
              <a:rPr lang="pt-BR" sz="1400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Nutrire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; 31(1): 33-42, 2006.</a:t>
            </a:r>
          </a:p>
          <a:p>
            <a:pPr algn="just"/>
            <a:r>
              <a:rPr lang="pt-BR" sz="14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5 Marchi 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et al. Hábito de leitura dos rótulos de alimentos lácteos por consumidores de supermercados em Sinop, MT. Interdisciplinar: Revista Eletrônica da </a:t>
            </a:r>
            <a:r>
              <a:rPr lang="pt-BR" sz="1400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Univar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; 6: 189 -195, 2011.</a:t>
            </a:r>
          </a:p>
          <a:p>
            <a:pPr algn="just"/>
            <a:r>
              <a:rPr lang="pt-BR" sz="14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6 Pinheiro 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et al. Perfil de consumidores em relação à qualidade de alimentos e hábitos de compras. UNOPAR </a:t>
            </a:r>
            <a:r>
              <a:rPr lang="pt-BR" sz="1400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Cient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pt-BR" sz="1400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Ciênc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pt-BR" sz="1400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Biol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Saúde;13(2): 95-102, 2011.</a:t>
            </a:r>
          </a:p>
          <a:p>
            <a:pPr algn="just"/>
            <a:r>
              <a:rPr lang="pt-BR" sz="14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7 Souza 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et al. Utilização da informação nutricional de rótulos por consumidores de Natal, Brasil. </a:t>
            </a:r>
            <a:r>
              <a:rPr lang="pt-BR" sz="1400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Rev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Panam </a:t>
            </a:r>
            <a:r>
              <a:rPr lang="pt-BR" sz="1400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Salud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Publica; 29(5): 337-43, 2011.</a:t>
            </a:r>
          </a:p>
          <a:p>
            <a:pPr algn="just"/>
            <a:r>
              <a:rPr lang="pt-BR" sz="14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8 </a:t>
            </a:r>
            <a:r>
              <a:rPr lang="pt-BR" sz="1400" dirty="0" err="1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Bendino</a:t>
            </a:r>
            <a:r>
              <a:rPr lang="pt-BR" sz="14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et al. Avaliação do conhecimento e dificuldades de consumidores frequentadores de supermercado convencional em relação à rotulagem de alimentos e informação nutricional. J Health </a:t>
            </a:r>
            <a:r>
              <a:rPr lang="pt-BR" sz="1400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Sci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Inst.;30(3): 261-5, 2012.</a:t>
            </a:r>
          </a:p>
          <a:p>
            <a:pPr algn="just"/>
            <a:r>
              <a:rPr lang="pt-BR" sz="14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9 Instituto 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Brasileiro de Defesa do Consumidor. Rotulagem de alimentos e doenças crônicas: percepção do consumidor no Brasil. </a:t>
            </a:r>
            <a:r>
              <a:rPr lang="en-US" sz="1400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Cadernos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Idec </a:t>
            </a:r>
            <a:r>
              <a:rPr lang="en-US" sz="1400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Série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Alimentos, volume 3, 2014</a:t>
            </a:r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.</a:t>
            </a:r>
          </a:p>
          <a:p>
            <a:pPr algn="just"/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10 </a:t>
            </a:r>
            <a:r>
              <a:rPr lang="en-US" sz="1400" dirty="0" err="1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Elsen</a:t>
            </a:r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et al. Milan </a:t>
            </a:r>
            <a:r>
              <a:rPr lang="en-US" sz="1400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BExpo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2015: A </a:t>
            </a:r>
            <a:r>
              <a:rPr lang="en-US" sz="1400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behavioural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study on food choices and eating habits. Final report, </a:t>
            </a:r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2015</a:t>
            </a:r>
          </a:p>
          <a:p>
            <a:pPr algn="just"/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11 Codex 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Alimentarius </a:t>
            </a:r>
            <a:r>
              <a:rPr lang="en-US" sz="1400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Comission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. General Standard for the </a:t>
            </a:r>
            <a:r>
              <a:rPr lang="en-US" sz="1400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Labelling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of Prepackaged Foods</a:t>
            </a:r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.</a:t>
            </a:r>
          </a:p>
          <a:p>
            <a:pPr algn="just"/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12 Food Standards Agency. Consumer Attitudes to Food Standards: Wave 8 Wales Summary Report. 2008.</a:t>
            </a:r>
            <a:endParaRPr lang="pt-BR" sz="1400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  <a:p>
            <a:pPr algn="just"/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13 </a:t>
            </a:r>
            <a:r>
              <a:rPr lang="en-US" sz="1400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Parfitt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et al. Food waste within food supply chains: quantification and potential for change to 2050. Phil. Trans. R. Soc. B, 365: 3065-3081, 2010. </a:t>
            </a:r>
            <a:endParaRPr lang="pt-BR" sz="1400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  <a:p>
            <a:pPr algn="just"/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14 WRAP. Consumer insight: date labels and storage guidance. 2011.</a:t>
            </a:r>
            <a:endParaRPr lang="pt-BR" sz="1400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  <a:p>
            <a:pPr algn="just"/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15 Natural Resources Defense Council. The Dating Game: How Confusing Food Date Labels Lead to Food Waste in America. 2013.</a:t>
            </a:r>
            <a:endParaRPr lang="pt-BR" sz="1400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  <a:p>
            <a:pPr algn="just"/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16 </a:t>
            </a:r>
            <a:r>
              <a:rPr lang="en-US" sz="1400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Boxstael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et al. Understanding and attitude regarding the shelf life labels and dates on pre-packed food products by Belgian consumers. Food Control, 37:85-92, 2014.</a:t>
            </a:r>
            <a:endParaRPr lang="pt-BR" sz="1400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  <a:p>
            <a:pPr algn="just"/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17 European </a:t>
            </a:r>
            <a:r>
              <a:rPr lang="en-US" sz="1400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Comission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. Flash </a:t>
            </a:r>
            <a:r>
              <a:rPr lang="en-US" sz="1400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Eurobarometer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425. Food waste and date marking. </a:t>
            </a:r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2015</a:t>
            </a:r>
            <a:endParaRPr lang="pt-BR" sz="1400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17161971"/>
      </p:ext>
    </p:extLst>
  </p:cSld>
  <p:clrMapOvr>
    <a:masterClrMapping/>
  </p:clrMapOvr>
  <p:transition xmlns:p14="http://schemas.microsoft.com/office/powerpoint/2010/main">
    <p:wedg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ço Reservado para Conteúdo 2"/>
          <p:cNvSpPr txBox="1">
            <a:spLocks/>
          </p:cNvSpPr>
          <p:nvPr/>
        </p:nvSpPr>
        <p:spPr bwMode="auto">
          <a:xfrm>
            <a:off x="684213" y="1484313"/>
            <a:ext cx="7775575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pt-BR" sz="4800" dirty="0" smtClean="0">
                <a:solidFill>
                  <a:srgbClr val="007474"/>
                </a:solidFill>
              </a:rPr>
              <a:t>Obrigada! </a:t>
            </a:r>
            <a:r>
              <a:rPr lang="pt-BR" dirty="0">
                <a:solidFill>
                  <a:srgbClr val="007474"/>
                </a:solidFill>
              </a:rPr>
              <a:t/>
            </a:r>
            <a:br>
              <a:rPr lang="pt-BR" dirty="0">
                <a:solidFill>
                  <a:srgbClr val="007474"/>
                </a:solidFill>
              </a:rPr>
            </a:br>
            <a:endParaRPr lang="pt-BR" dirty="0">
              <a:solidFill>
                <a:srgbClr val="007474"/>
              </a:solidFill>
            </a:endParaRP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endParaRPr lang="pt-BR" baseline="30000" dirty="0" smtClean="0"/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endParaRPr lang="pt-BR" baseline="30000" dirty="0"/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pt-BR" baseline="30000" dirty="0" smtClean="0"/>
              <a:t>Agência </a:t>
            </a:r>
            <a:r>
              <a:rPr lang="pt-BR" baseline="30000" dirty="0"/>
              <a:t>Nacional de Vigilância Sanitária - Anvisa</a:t>
            </a: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pt-BR" baseline="30000" dirty="0"/>
              <a:t>SIA Trecho 5 - Área especial 57 - Lote 200</a:t>
            </a: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pt-BR" baseline="30000" dirty="0"/>
              <a:t>CEP: 71205-050</a:t>
            </a: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pt-BR" baseline="30000" dirty="0"/>
              <a:t>Brasília - DF</a:t>
            </a: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pt-BR" baseline="30000" dirty="0"/>
              <a:t>Telefone: 61 3462 6000</a:t>
            </a: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endParaRPr lang="pt-BR" baseline="30000" dirty="0"/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pt-BR" baseline="30000" dirty="0"/>
              <a:t>www.anvisa.gov.br</a:t>
            </a: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pt-BR" baseline="30000" dirty="0"/>
              <a:t>www.twitter.com/anvisa_oficial</a:t>
            </a: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pt-BR" baseline="30000" dirty="0"/>
              <a:t>Anvisa Atende: 0800-642-9782</a:t>
            </a: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pt-BR" baseline="30000" dirty="0"/>
              <a:t>ouvidoria@anvisa.gov.br</a:t>
            </a:r>
            <a:endParaRPr lang="pt-BR" dirty="0">
              <a:solidFill>
                <a:srgbClr val="007474"/>
              </a:solidFill>
            </a:endParaRPr>
          </a:p>
        </p:txBody>
      </p:sp>
      <p:pic>
        <p:nvPicPr>
          <p:cNvPr id="34819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0788" y="5842000"/>
            <a:ext cx="4543425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5078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ângulo 20"/>
          <p:cNvSpPr/>
          <p:nvPr/>
        </p:nvSpPr>
        <p:spPr>
          <a:xfrm>
            <a:off x="922338" y="6103938"/>
            <a:ext cx="7324725" cy="638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cxnSp>
        <p:nvCxnSpPr>
          <p:cNvPr id="24" name="Conector reto 23"/>
          <p:cNvCxnSpPr/>
          <p:nvPr/>
        </p:nvCxnSpPr>
        <p:spPr>
          <a:xfrm rot="5400000">
            <a:off x="6590507" y="2426494"/>
            <a:ext cx="23812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9" name="Imagem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0788" y="6062663"/>
            <a:ext cx="4543425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/>
          <p:cNvSpPr/>
          <p:nvPr/>
        </p:nvSpPr>
        <p:spPr>
          <a:xfrm>
            <a:off x="611188" y="692150"/>
            <a:ext cx="6985000" cy="2889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323528" y="1268760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467544" y="1844824"/>
            <a:ext cx="8208911" cy="18546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BR" sz="2000" dirty="0" smtClean="0"/>
              <a:t>Pelo § 1º, II, do art. 8º da Lei n. 9782, de 26/1/1999, </a:t>
            </a:r>
            <a:r>
              <a:rPr lang="pt-BR" sz="2000" i="1" dirty="0"/>
              <a:t>  </a:t>
            </a:r>
            <a:r>
              <a:rPr lang="pt-BR" sz="2000" i="1" dirty="0" smtClean="0"/>
              <a:t>a Anvisa é incumbida de </a:t>
            </a:r>
            <a:r>
              <a:rPr lang="pt-BR" sz="2000" b="1" i="1" dirty="0" smtClean="0">
                <a:solidFill>
                  <a:schemeClr val="accent5">
                    <a:lumMod val="50000"/>
                  </a:schemeClr>
                </a:solidFill>
              </a:rPr>
              <a:t>regulamentar</a:t>
            </a:r>
            <a:r>
              <a:rPr lang="pt-BR" sz="2000" b="1" i="1" dirty="0">
                <a:solidFill>
                  <a:schemeClr val="accent5">
                    <a:lumMod val="50000"/>
                  </a:schemeClr>
                </a:solidFill>
              </a:rPr>
              <a:t>, controlar e fiscalizar os produtos e serviços que envolvam risco à saúde pública, incluindo alimentos</a:t>
            </a:r>
            <a:r>
              <a:rPr lang="pt-BR" sz="2000" i="1" dirty="0"/>
              <a:t>, </a:t>
            </a:r>
            <a:r>
              <a:rPr lang="pt-BR" sz="2000" i="1" dirty="0" smtClean="0"/>
              <a:t>bebidas</a:t>
            </a:r>
            <a:r>
              <a:rPr lang="pt-BR" sz="2000" i="1" dirty="0"/>
              <a:t>, águas envasadas, seus insumos, suas embalagens, aditivos alimentares, limites de contaminantes orgânicos, resíduos de agrotóxicos e de medicamentos </a:t>
            </a:r>
            <a:r>
              <a:rPr lang="pt-BR" sz="2000" i="1" dirty="0" smtClean="0"/>
              <a:t>veterinários. </a:t>
            </a:r>
            <a:endParaRPr lang="pt-BR" sz="2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348060" y="461317"/>
            <a:ext cx="828327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4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Atribuições da Anvisa</a:t>
            </a:r>
            <a:endParaRPr lang="pt-BR" sz="34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48381775"/>
      </p:ext>
    </p:extLst>
  </p:cSld>
  <p:clrMapOvr>
    <a:masterClrMapping/>
  </p:clrMapOvr>
  <p:transition xmlns:p14="http://schemas.microsoft.com/office/powerpoint/2010/main">
    <p:wedg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ângulo 20"/>
          <p:cNvSpPr/>
          <p:nvPr/>
        </p:nvSpPr>
        <p:spPr>
          <a:xfrm>
            <a:off x="922338" y="6103938"/>
            <a:ext cx="7324725" cy="638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cxnSp>
        <p:nvCxnSpPr>
          <p:cNvPr id="24" name="Conector reto 23"/>
          <p:cNvCxnSpPr/>
          <p:nvPr/>
        </p:nvCxnSpPr>
        <p:spPr>
          <a:xfrm rot="5400000">
            <a:off x="6590507" y="2426494"/>
            <a:ext cx="23812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9" name="Imagem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0788" y="6062663"/>
            <a:ext cx="4543425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/>
          <p:cNvSpPr/>
          <p:nvPr/>
        </p:nvSpPr>
        <p:spPr>
          <a:xfrm>
            <a:off x="611188" y="692150"/>
            <a:ext cx="6985000" cy="2889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348060" y="461317"/>
            <a:ext cx="828327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4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Considerações gerais</a:t>
            </a:r>
            <a:endParaRPr lang="pt-BR" sz="34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46201" y="1232754"/>
            <a:ext cx="8283276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pt-BR" sz="1900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Os </a:t>
            </a:r>
            <a:r>
              <a:rPr lang="pt-BR" sz="19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PLS nº 672, 675 e 738, de 2015, abordam um problema relevante para a sociedade brasileira e podem, além de </a:t>
            </a:r>
            <a:r>
              <a:rPr lang="pt-BR" sz="1900" b="1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trazer benefícios </a:t>
            </a:r>
            <a:r>
              <a:rPr lang="pt-BR" sz="19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econômicos e ambientais, contribuir para ampliar o acesso a alimentos, auxiliando na realização do direito à alimentação adequada, </a:t>
            </a:r>
            <a:r>
              <a:rPr lang="pt-BR" sz="1900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previsto pela Constituição Federal. </a:t>
            </a:r>
            <a:endParaRPr lang="pt-BR" sz="1900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443062" y="3068960"/>
            <a:ext cx="8283276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Arial" pitchFamily="34" charset="0"/>
              <a:buChar char="•"/>
            </a:pPr>
            <a:r>
              <a:rPr lang="pt-BR" sz="19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Dados mostram que há variação das causas </a:t>
            </a:r>
            <a:r>
              <a:rPr lang="pt-BR" sz="1900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do desperdício de alimentos </a:t>
            </a:r>
            <a:r>
              <a:rPr lang="pt-BR" sz="19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entre </a:t>
            </a:r>
            <a:r>
              <a:rPr lang="pt-BR" sz="1900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os países </a:t>
            </a:r>
            <a:r>
              <a:rPr lang="pt-BR" sz="19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conforme seu </a:t>
            </a:r>
            <a:r>
              <a:rPr lang="pt-BR" sz="1900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nível de </a:t>
            </a:r>
            <a:r>
              <a:rPr lang="pt-BR" sz="19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desenvolvimento:</a:t>
            </a:r>
          </a:p>
          <a:p>
            <a:pPr marL="285750" lvl="0" indent="-285750" algn="just">
              <a:buFont typeface="Arial" pitchFamily="34" charset="0"/>
              <a:buChar char="•"/>
            </a:pPr>
            <a:endParaRPr lang="pt-BR" sz="1900" dirty="0" smtClean="0">
              <a:latin typeface="+mn-lt"/>
            </a:endParaRPr>
          </a:p>
          <a:p>
            <a:pPr lvl="0" algn="just"/>
            <a:r>
              <a:rPr lang="pt-BR" sz="1900" b="1" dirty="0" smtClean="0">
                <a:solidFill>
                  <a:srgbClr val="000099"/>
                </a:solidFill>
                <a:latin typeface="+mn-lt"/>
              </a:rPr>
              <a:t>Países desenvolvidos                </a:t>
            </a:r>
            <a:r>
              <a:rPr lang="pt-BR" sz="1900" dirty="0" smtClean="0">
                <a:latin typeface="+mn-lt"/>
              </a:rPr>
              <a:t>estágios </a:t>
            </a:r>
            <a:r>
              <a:rPr lang="pt-BR" sz="1900" dirty="0">
                <a:latin typeface="+mn-lt"/>
              </a:rPr>
              <a:t>finais da cadeia </a:t>
            </a:r>
            <a:r>
              <a:rPr lang="pt-BR" sz="1900" dirty="0" smtClean="0">
                <a:latin typeface="+mn-lt"/>
              </a:rPr>
              <a:t>produtiva de alimentos</a:t>
            </a:r>
            <a:r>
              <a:rPr lang="pt-BR" sz="1900" baseline="30000" dirty="0" smtClean="0">
                <a:latin typeface="+mn-lt"/>
              </a:rPr>
              <a:t>1,2</a:t>
            </a:r>
          </a:p>
          <a:p>
            <a:pPr lvl="0" algn="just"/>
            <a:r>
              <a:rPr lang="pt-BR" sz="1900" b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Países </a:t>
            </a:r>
            <a:r>
              <a:rPr lang="pt-BR" sz="19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em </a:t>
            </a:r>
            <a:r>
              <a:rPr lang="pt-BR" sz="1900" b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desenvolvimento        </a:t>
            </a:r>
            <a:r>
              <a:rPr lang="pt-BR" sz="1900" dirty="0" smtClean="0">
                <a:latin typeface="+mn-lt"/>
              </a:rPr>
              <a:t>      estágios </a:t>
            </a:r>
            <a:r>
              <a:rPr lang="pt-BR" sz="1900" dirty="0">
                <a:latin typeface="+mn-lt"/>
              </a:rPr>
              <a:t>iniciais e </a:t>
            </a:r>
            <a:r>
              <a:rPr lang="pt-BR" sz="1900" dirty="0" smtClean="0">
                <a:latin typeface="+mn-lt"/>
              </a:rPr>
              <a:t>intermediários</a:t>
            </a:r>
            <a:r>
              <a:rPr lang="pt-BR" sz="1900" baseline="30000" dirty="0">
                <a:latin typeface="+mn-lt"/>
              </a:rPr>
              <a:t>1,2</a:t>
            </a:r>
            <a:endParaRPr lang="pt-BR" sz="1900" dirty="0">
              <a:latin typeface="+mn-lt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521100" y="4852827"/>
            <a:ext cx="81102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0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Os PLS </a:t>
            </a:r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nº 672 e </a:t>
            </a:r>
            <a:r>
              <a:rPr lang="pt-BR" sz="20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nº. 738</a:t>
            </a:r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, de 2015, </a:t>
            </a:r>
            <a:r>
              <a:rPr lang="pt-BR" sz="20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focam-se </a:t>
            </a:r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na redução do desperdício nos estágios de </a:t>
            </a:r>
            <a:r>
              <a:rPr lang="pt-BR" sz="20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consumo; </a:t>
            </a:r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o PLS nº 675, de 2015, também prevê iniciativas para enfrentar o desperdício que ocorre nos estágios iniciais e intermediários da </a:t>
            </a:r>
            <a:r>
              <a:rPr lang="pt-BR" sz="20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cadeia.  </a:t>
            </a:r>
            <a:endParaRPr lang="pt-BR" sz="2000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1" name="Seta para a direita 10"/>
          <p:cNvSpPr/>
          <p:nvPr/>
        </p:nvSpPr>
        <p:spPr>
          <a:xfrm>
            <a:off x="2843808" y="4077072"/>
            <a:ext cx="576064" cy="129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Seta para a direita 11"/>
          <p:cNvSpPr/>
          <p:nvPr/>
        </p:nvSpPr>
        <p:spPr>
          <a:xfrm>
            <a:off x="3425032" y="4413448"/>
            <a:ext cx="504056" cy="116054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7352144"/>
      </p:ext>
    </p:extLst>
  </p:cSld>
  <p:clrMapOvr>
    <a:masterClrMapping/>
  </p:clrMapOvr>
  <p:transition xmlns:p14="http://schemas.microsoft.com/office/powerpoint/2010/main">
    <p:wedg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ângulo 20"/>
          <p:cNvSpPr/>
          <p:nvPr/>
        </p:nvSpPr>
        <p:spPr>
          <a:xfrm>
            <a:off x="922338" y="6103938"/>
            <a:ext cx="7324725" cy="638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cxnSp>
        <p:nvCxnSpPr>
          <p:cNvPr id="24" name="Conector reto 23"/>
          <p:cNvCxnSpPr/>
          <p:nvPr/>
        </p:nvCxnSpPr>
        <p:spPr>
          <a:xfrm rot="5400000">
            <a:off x="6590507" y="2426494"/>
            <a:ext cx="23812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9" name="Imagem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0788" y="6062663"/>
            <a:ext cx="4543425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/>
          <p:cNvSpPr/>
          <p:nvPr/>
        </p:nvSpPr>
        <p:spPr>
          <a:xfrm>
            <a:off x="611188" y="692150"/>
            <a:ext cx="6985000" cy="2889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242380" y="430540"/>
            <a:ext cx="865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Considerações sobre riscos à saúde dos alimentos doados</a:t>
            </a:r>
            <a:endParaRPr lang="pt-BR" sz="28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42380" y="1235259"/>
            <a:ext cx="8472412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pt-BR" sz="19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Capacidade técnica e operacional das </a:t>
            </a:r>
            <a:r>
              <a:rPr lang="pt-BR" sz="19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instituições doadoras e </a:t>
            </a:r>
            <a:r>
              <a:rPr lang="pt-BR" sz="19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beneficiadas para </a:t>
            </a:r>
            <a:r>
              <a:rPr lang="pt-BR" sz="19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determinar se </a:t>
            </a:r>
            <a:r>
              <a:rPr lang="pt-BR" sz="19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os produtos a serem doados/recebidos estão em condições plenas e seguras para o consumo humano (inciso I, art. 1º, PLS 672/2015) ou próprios para o consumo (art. 3º, do PLS 738, de 2015);</a:t>
            </a:r>
          </a:p>
          <a:p>
            <a:pPr algn="just"/>
            <a:endParaRPr lang="pt-BR" sz="1900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19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 A doação </a:t>
            </a:r>
            <a:r>
              <a:rPr lang="pt-BR" sz="19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de alimentos </a:t>
            </a:r>
            <a:r>
              <a:rPr lang="pt-BR" sz="19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muitas vezes é </a:t>
            </a:r>
            <a:r>
              <a:rPr lang="pt-BR" sz="19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destinada a grupos populacionais que estão em situação de saúde mais vulnerável</a:t>
            </a:r>
            <a:r>
              <a:rPr lang="pt-BR" sz="19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, como idosos e crianças, o </a:t>
            </a:r>
            <a:r>
              <a:rPr lang="pt-BR" sz="19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que pode aumentar a probabilidade de efeitos adversos</a:t>
            </a:r>
            <a:r>
              <a:rPr lang="pt-BR" sz="19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.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BR" sz="1900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19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As doações, ainda que de boa fé, não garantem a inocuidade dos alimentos.</a:t>
            </a:r>
          </a:p>
          <a:p>
            <a:pPr lvl="0" algn="just"/>
            <a:endParaRPr lang="pt-BR" sz="1900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19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Cuidados adicionais com a doação de alimentos perecíveis, </a:t>
            </a:r>
            <a:r>
              <a:rPr lang="pt-BR" sz="19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que requerem condições específicas de manipulação, conservação, transporte e processamento, a fim de assegurar sua </a:t>
            </a:r>
            <a:r>
              <a:rPr lang="pt-BR" sz="19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inocuidade; 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BR" sz="1900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19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Considerar diferenças entre produtos industrializados e produtos preparados prontos para consumo. </a:t>
            </a:r>
            <a:endParaRPr lang="pt-BR" sz="1900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36735597"/>
      </p:ext>
    </p:extLst>
  </p:cSld>
  <p:clrMapOvr>
    <a:masterClrMapping/>
  </p:clrMapOvr>
  <p:transition xmlns:p14="http://schemas.microsoft.com/office/powerpoint/2010/main">
    <p:wedg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ângulo 20"/>
          <p:cNvSpPr/>
          <p:nvPr/>
        </p:nvSpPr>
        <p:spPr>
          <a:xfrm>
            <a:off x="922338" y="6103938"/>
            <a:ext cx="7324725" cy="638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cxnSp>
        <p:nvCxnSpPr>
          <p:cNvPr id="24" name="Conector reto 23"/>
          <p:cNvCxnSpPr/>
          <p:nvPr/>
        </p:nvCxnSpPr>
        <p:spPr>
          <a:xfrm rot="5400000">
            <a:off x="6590507" y="2426494"/>
            <a:ext cx="23812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9" name="Imagem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0788" y="6062663"/>
            <a:ext cx="4543425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443062" y="1772816"/>
            <a:ext cx="8283276" cy="34778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pt-BR" sz="2000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Necessidade de definição dos critérios </a:t>
            </a:r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sanitários </a:t>
            </a:r>
            <a:r>
              <a:rPr lang="pt-BR" sz="2000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mínimos para </a:t>
            </a:r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garantir a segurança dos alimentos doados </a:t>
            </a:r>
            <a:r>
              <a:rPr lang="pt-BR" sz="2000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e como eles devem ser verificados. </a:t>
            </a:r>
          </a:p>
          <a:p>
            <a:pPr algn="just"/>
            <a:endParaRPr lang="pt-BR" sz="2000" dirty="0" smtClean="0">
              <a:solidFill>
                <a:schemeClr val="accent3">
                  <a:lumMod val="50000"/>
                </a:schemeClr>
              </a:solidFill>
              <a:latin typeface="+mj-lt"/>
            </a:endParaRPr>
          </a:p>
          <a:p>
            <a:pPr algn="just"/>
            <a:endParaRPr lang="pt-BR" sz="2000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  <a:p>
            <a:pPr algn="just"/>
            <a:endParaRPr lang="pt-BR" sz="2000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  <a:p>
            <a:pPr algn="just"/>
            <a:endParaRPr lang="pt-BR" sz="2000" dirty="0" smtClean="0">
              <a:solidFill>
                <a:schemeClr val="accent3">
                  <a:lumMod val="50000"/>
                </a:schemeClr>
              </a:solidFill>
              <a:latin typeface="+mj-lt"/>
            </a:endParaRPr>
          </a:p>
          <a:p>
            <a:pPr algn="just"/>
            <a:endParaRPr lang="pt-BR" sz="2000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  <a:p>
            <a:pPr algn="just"/>
            <a:r>
              <a:rPr lang="pt-BR" sz="2000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A </a:t>
            </a:r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proposta apresentada </a:t>
            </a:r>
            <a:r>
              <a:rPr lang="pt-BR" sz="2000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no art. 7º do </a:t>
            </a:r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PLS nº 675, de 2015, é </a:t>
            </a:r>
            <a:r>
              <a:rPr lang="pt-BR" sz="2000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apropriada, </a:t>
            </a:r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pois prevê que a doação de alimentos será permitida conforme </a:t>
            </a:r>
            <a:r>
              <a:rPr lang="pt-BR" sz="2000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regulamento.</a:t>
            </a:r>
          </a:p>
          <a:p>
            <a:pPr algn="just"/>
            <a:endParaRPr lang="pt-BR" sz="2000" i="1" dirty="0" smtClean="0">
              <a:solidFill>
                <a:schemeClr val="accent3">
                  <a:lumMod val="50000"/>
                </a:schemeClr>
              </a:solidFill>
              <a:latin typeface="+mj-lt"/>
            </a:endParaRPr>
          </a:p>
          <a:p>
            <a:pPr algn="just"/>
            <a:endParaRPr lang="pt-BR" sz="2000" i="1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8" name="Seta para baixo 7"/>
          <p:cNvSpPr/>
          <p:nvPr/>
        </p:nvSpPr>
        <p:spPr>
          <a:xfrm>
            <a:off x="4211960" y="2776428"/>
            <a:ext cx="550540" cy="85509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242380" y="430540"/>
            <a:ext cx="865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Considerações sobre riscos à saúde dos alimentos doados</a:t>
            </a:r>
            <a:endParaRPr lang="pt-BR" sz="28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21712489"/>
      </p:ext>
    </p:extLst>
  </p:cSld>
  <p:clrMapOvr>
    <a:masterClrMapping/>
  </p:clrMapOvr>
  <p:transition xmlns:p14="http://schemas.microsoft.com/office/powerpoint/2010/main">
    <p:wedg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ângulo 20"/>
          <p:cNvSpPr/>
          <p:nvPr/>
        </p:nvSpPr>
        <p:spPr>
          <a:xfrm>
            <a:off x="922338" y="6103938"/>
            <a:ext cx="7324725" cy="638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cxnSp>
        <p:nvCxnSpPr>
          <p:cNvPr id="24" name="Conector reto 23"/>
          <p:cNvCxnSpPr/>
          <p:nvPr/>
        </p:nvCxnSpPr>
        <p:spPr>
          <a:xfrm rot="5400000">
            <a:off x="6590507" y="2426494"/>
            <a:ext cx="23812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9" name="Imagem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0788" y="6062663"/>
            <a:ext cx="4543425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/>
          <p:cNvSpPr/>
          <p:nvPr/>
        </p:nvSpPr>
        <p:spPr>
          <a:xfrm>
            <a:off x="611188" y="692150"/>
            <a:ext cx="6985000" cy="2889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211684" y="399762"/>
            <a:ext cx="88569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Regramentos existentes sobre doação de alimentos</a:t>
            </a:r>
            <a:endParaRPr lang="pt-BR" sz="3200" b="1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36948" y="1196752"/>
            <a:ext cx="8283276" cy="1815882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Lei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nº 11.265, de 3 de janeiro de 2006, que regulamenta a comercialização de alimentos para </a:t>
            </a:r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lactentes (Decreto nº. 8.552, de 3/11/2015) :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BR" sz="2000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  <a:p>
            <a:pPr marL="1079500" algn="just"/>
            <a:r>
              <a:rPr lang="pt-BR" i="1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Art</a:t>
            </a:r>
            <a:r>
              <a:rPr lang="pt-BR" i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. </a:t>
            </a:r>
            <a:r>
              <a:rPr lang="pt-BR" i="1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9</a:t>
            </a:r>
            <a:r>
              <a:rPr lang="pt-BR" i="1" u="sng" baseline="300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º</a:t>
            </a:r>
            <a:r>
              <a:rPr lang="pt-BR" i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 São proibidas as doações ou vendas a preços reduzidos dos produtos abrangidos por esta </a:t>
            </a:r>
            <a:r>
              <a:rPr lang="pt-BR" i="1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Lei* </a:t>
            </a:r>
            <a:r>
              <a:rPr lang="pt-BR" i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às maternidades e instituições que prestem assistência a crianças</a:t>
            </a:r>
            <a:r>
              <a:rPr lang="pt-BR" sz="2000" i="1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.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504776" y="3284984"/>
            <a:ext cx="8115448" cy="224676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chemeClr val="accent3">
                    <a:lumMod val="50000"/>
                  </a:schemeClr>
                </a:solidFill>
              </a:rPr>
              <a:t>* Art. 2º</a:t>
            </a:r>
          </a:p>
          <a:p>
            <a:r>
              <a:rPr lang="pt-BR" sz="1400" dirty="0" smtClean="0">
                <a:solidFill>
                  <a:schemeClr val="accent3">
                    <a:lumMod val="50000"/>
                  </a:schemeClr>
                </a:solidFill>
              </a:rPr>
              <a:t>I - fórmulas 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</a:rPr>
              <a:t>infantis para lactentes e fórmulas infantis de seguimento para lactentes; </a:t>
            </a:r>
            <a:endParaRPr lang="pt-BR" sz="1400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pt-BR" sz="1400" dirty="0" smtClean="0">
                <a:solidFill>
                  <a:schemeClr val="accent3">
                    <a:lumMod val="50000"/>
                  </a:schemeClr>
                </a:solidFill>
              </a:rPr>
              <a:t>II 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</a:rPr>
              <a:t>- fórmulas infantis de seguimento para crianças de primeira infância; </a:t>
            </a:r>
            <a:endParaRPr lang="pt-BR" sz="1400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pt-BR" sz="1400" dirty="0" smtClean="0">
                <a:solidFill>
                  <a:schemeClr val="accent3">
                    <a:lumMod val="50000"/>
                  </a:schemeClr>
                </a:solidFill>
              </a:rPr>
              <a:t>III 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</a:rPr>
              <a:t>- leites fluidos, leites em pó, leites modificados e similares de origem vegetal; </a:t>
            </a:r>
            <a:endParaRPr lang="pt-BR" sz="1400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pt-BR" sz="1400" dirty="0" smtClean="0">
                <a:solidFill>
                  <a:schemeClr val="accent3">
                    <a:lumMod val="50000"/>
                  </a:schemeClr>
                </a:solidFill>
              </a:rPr>
              <a:t>IV 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</a:rPr>
              <a:t>- alimentos de transição e alimentos à base de cereais indicados para lactentes ou crianças de primeira infância, bem como outros alimentos ou bebidas à base de leite ou não, quando comercializados ou de outra forma apresentados como apropriados para a alimentação de lactentes e crianças de primeira infância; </a:t>
            </a:r>
            <a:endParaRPr lang="pt-BR" sz="1400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pt-BR" sz="1400" dirty="0" smtClean="0">
                <a:solidFill>
                  <a:schemeClr val="accent3">
                    <a:lumMod val="50000"/>
                  </a:schemeClr>
                </a:solidFill>
              </a:rPr>
              <a:t>V 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</a:rPr>
              <a:t>- fórmula de nutrientes apresentada ou indicada para recém-nascido de alto risco; </a:t>
            </a:r>
            <a:endParaRPr lang="pt-BR" sz="1400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pt-BR" sz="1400" dirty="0" smtClean="0">
                <a:solidFill>
                  <a:schemeClr val="accent3">
                    <a:lumMod val="50000"/>
                  </a:schemeClr>
                </a:solidFill>
              </a:rPr>
              <a:t>VI </a:t>
            </a:r>
            <a:r>
              <a:rPr lang="pt-BR" sz="1400" dirty="0">
                <a:solidFill>
                  <a:schemeClr val="accent3">
                    <a:lumMod val="50000"/>
                  </a:schemeClr>
                </a:solidFill>
              </a:rPr>
              <a:t>- mamadeiras, bicos e chupetas. </a:t>
            </a:r>
          </a:p>
        </p:txBody>
      </p:sp>
    </p:spTree>
    <p:extLst>
      <p:ext uri="{BB962C8B-B14F-4D97-AF65-F5344CB8AC3E}">
        <p14:creationId xmlns:p14="http://schemas.microsoft.com/office/powerpoint/2010/main" val="1649994581"/>
      </p:ext>
    </p:extLst>
  </p:cSld>
  <p:clrMapOvr>
    <a:masterClrMapping/>
  </p:clrMapOvr>
  <p:transition xmlns:p14="http://schemas.microsoft.com/office/powerpoint/2010/main">
    <p:wedg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ângulo 20"/>
          <p:cNvSpPr/>
          <p:nvPr/>
        </p:nvSpPr>
        <p:spPr>
          <a:xfrm>
            <a:off x="922338" y="6103938"/>
            <a:ext cx="7324725" cy="638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cxnSp>
        <p:nvCxnSpPr>
          <p:cNvPr id="24" name="Conector reto 23"/>
          <p:cNvCxnSpPr/>
          <p:nvPr/>
        </p:nvCxnSpPr>
        <p:spPr>
          <a:xfrm rot="5400000">
            <a:off x="6590507" y="2426494"/>
            <a:ext cx="23812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9" name="Imagem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0788" y="6062663"/>
            <a:ext cx="4543425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/>
          <p:cNvSpPr/>
          <p:nvPr/>
        </p:nvSpPr>
        <p:spPr>
          <a:xfrm>
            <a:off x="443062" y="476672"/>
            <a:ext cx="8449418" cy="5050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BR" sz="3000" b="1" dirty="0">
                <a:solidFill>
                  <a:schemeClr val="accent5">
                    <a:lumMod val="50000"/>
                  </a:schemeClr>
                </a:solidFill>
              </a:rPr>
              <a:t>Considerações sobre </a:t>
            </a:r>
            <a:r>
              <a:rPr lang="pt-BR" sz="3000" b="1" dirty="0" smtClean="0">
                <a:solidFill>
                  <a:schemeClr val="accent5">
                    <a:lumMod val="50000"/>
                  </a:schemeClr>
                </a:solidFill>
              </a:rPr>
              <a:t>datas declaradas na rotulagem</a:t>
            </a:r>
            <a:endParaRPr lang="pt-BR" sz="3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23528" y="1484784"/>
            <a:ext cx="8136904" cy="33752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pt-BR" sz="2000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O prazo de validade é a principal data declarada nos rótulos dos alimentos embalados no Brasil e a informação de rotulagem mais consultada pelos consumidores </a:t>
            </a:r>
            <a:r>
              <a:rPr lang="pt-BR" sz="2000" baseline="30000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3,4,5,6,7,8,9.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BR" sz="2000" baseline="30000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Esse prazo informa ao consumidor a data até a qual o produto, na condição de conservação indicada pelo fabricante, preserva suas propriedades de qualidade e de segurança, mantendo-se próprio para o consumo.</a:t>
            </a:r>
          </a:p>
          <a:p>
            <a:pPr marL="285750" lvl="0" indent="-285750" algn="just">
              <a:buFont typeface="Arial" pitchFamily="34" charset="0"/>
              <a:buChar char="•"/>
            </a:pPr>
            <a:endParaRPr lang="pt-BR" sz="2000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Regras para declaração do prazo de validade harmonizadas no Mercosul (item 6.6 da Resolução-RDC n. 259/2002</a:t>
            </a:r>
            <a:r>
              <a:rPr lang="pt-BR" sz="2000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).</a:t>
            </a:r>
            <a:endParaRPr lang="pt-BR" sz="2000" baseline="30000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32518490"/>
      </p:ext>
    </p:extLst>
  </p:cSld>
  <p:clrMapOvr>
    <a:masterClrMapping/>
  </p:clrMapOvr>
  <p:transition xmlns:p14="http://schemas.microsoft.com/office/powerpoint/2010/main">
    <p:wedg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ângulo 20"/>
          <p:cNvSpPr/>
          <p:nvPr/>
        </p:nvSpPr>
        <p:spPr>
          <a:xfrm>
            <a:off x="922338" y="6103938"/>
            <a:ext cx="7324725" cy="638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cxnSp>
        <p:nvCxnSpPr>
          <p:cNvPr id="24" name="Conector reto 23"/>
          <p:cNvCxnSpPr/>
          <p:nvPr/>
        </p:nvCxnSpPr>
        <p:spPr>
          <a:xfrm rot="5400000">
            <a:off x="6590507" y="2426494"/>
            <a:ext cx="23812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9" name="Imagem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0788" y="6062663"/>
            <a:ext cx="4543425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/>
          <p:cNvSpPr/>
          <p:nvPr/>
        </p:nvSpPr>
        <p:spPr>
          <a:xfrm>
            <a:off x="443062" y="476672"/>
            <a:ext cx="8449418" cy="5050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BR" sz="3000" b="1" dirty="0">
                <a:solidFill>
                  <a:schemeClr val="accent5">
                    <a:lumMod val="50000"/>
                  </a:schemeClr>
                </a:solidFill>
              </a:rPr>
              <a:t>Considerações sobre </a:t>
            </a:r>
            <a:r>
              <a:rPr lang="pt-BR" sz="3000" b="1" dirty="0" smtClean="0">
                <a:solidFill>
                  <a:schemeClr val="accent5">
                    <a:lumMod val="50000"/>
                  </a:schemeClr>
                </a:solidFill>
              </a:rPr>
              <a:t>datas declaradas na rotulagem</a:t>
            </a:r>
            <a:endParaRPr lang="pt-BR" sz="3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922338" y="1556792"/>
            <a:ext cx="7488832" cy="317009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pt-BR" sz="20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PLS </a:t>
            </a:r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n° 738, de 2015 </a:t>
            </a:r>
            <a:r>
              <a:rPr lang="pt-BR" sz="20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propõe </a:t>
            </a:r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uma alteração no sistema de declaração de datas ao exigir a veiculação obrigatória de três tipos de datas na rotulagem dos alimentos: </a:t>
            </a:r>
            <a:endParaRPr lang="pt-BR" sz="2000" dirty="0" smtClean="0">
              <a:solidFill>
                <a:schemeClr val="accent3">
                  <a:lumMod val="50000"/>
                </a:schemeClr>
              </a:solidFill>
              <a:latin typeface="+mn-lt"/>
            </a:endParaRPr>
          </a:p>
          <a:p>
            <a:pPr algn="just"/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pt-BR" sz="20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     (</a:t>
            </a:r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a) a data de fabricação em alimentos perecíveis; </a:t>
            </a:r>
          </a:p>
          <a:p>
            <a:pPr algn="just"/>
            <a:r>
              <a:rPr lang="pt-BR" sz="20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      (</a:t>
            </a:r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b) o prazo de validade para venda, que é definido como aquele em que é garantida a melhor qualidade do alimento, com preservação ideal de seu sabor, textura, aroma e aparência; e </a:t>
            </a:r>
          </a:p>
          <a:p>
            <a:pPr algn="just"/>
            <a:r>
              <a:rPr lang="pt-BR" sz="20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       (</a:t>
            </a:r>
            <a:r>
              <a:rPr lang="pt-BR" sz="20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c) o prazo de validade para consumo seguro, que é aquele superior ao prazo para venda, mas que ainda permite que os alimentos sejam consumidos com </a:t>
            </a:r>
            <a:r>
              <a:rPr lang="pt-BR" sz="20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segurança.</a:t>
            </a:r>
            <a:endParaRPr lang="pt-BR" sz="2000" baseline="30000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82606837"/>
      </p:ext>
    </p:extLst>
  </p:cSld>
  <p:clrMapOvr>
    <a:masterClrMapping/>
  </p:clrMapOvr>
  <p:transition xmlns:p14="http://schemas.microsoft.com/office/powerpoint/2010/main">
    <p:wedg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ângulo 20"/>
          <p:cNvSpPr/>
          <p:nvPr/>
        </p:nvSpPr>
        <p:spPr>
          <a:xfrm>
            <a:off x="922338" y="6103938"/>
            <a:ext cx="7324725" cy="6381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cxnSp>
        <p:nvCxnSpPr>
          <p:cNvPr id="24" name="Conector reto 23"/>
          <p:cNvCxnSpPr/>
          <p:nvPr/>
        </p:nvCxnSpPr>
        <p:spPr>
          <a:xfrm rot="5400000">
            <a:off x="6590507" y="2426494"/>
            <a:ext cx="23812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9" name="Imagem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0788" y="6062663"/>
            <a:ext cx="4543425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/>
          <p:cNvSpPr/>
          <p:nvPr/>
        </p:nvSpPr>
        <p:spPr>
          <a:xfrm>
            <a:off x="443062" y="476672"/>
            <a:ext cx="8449418" cy="5050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BR" sz="3000" b="1" dirty="0" smtClean="0">
                <a:solidFill>
                  <a:schemeClr val="accent5">
                    <a:lumMod val="50000"/>
                  </a:schemeClr>
                </a:solidFill>
              </a:rPr>
              <a:t>Data de Fabricação</a:t>
            </a:r>
            <a:endParaRPr lang="pt-BR" sz="3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443062" y="1412776"/>
            <a:ext cx="8064896" cy="313932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b="1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Data da fabricação: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encontrada na rotulagem de alguns alimentos embalados, </a:t>
            </a:r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pois pode ser usada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como uma forma de identificação do lote, </a:t>
            </a:r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(inciso VII,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art. 11 do Decreto-Lei nº </a:t>
            </a:r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986/1969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, e </a:t>
            </a:r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no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item </a:t>
            </a:r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6.5.3b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da Resolução RDC nº 259, de </a:t>
            </a:r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2002) </a:t>
            </a:r>
          </a:p>
          <a:p>
            <a:pPr algn="just"/>
            <a:endParaRPr lang="pt-BR" dirty="0" smtClean="0">
              <a:solidFill>
                <a:schemeClr val="accent3">
                  <a:lumMod val="50000"/>
                </a:schemeClr>
              </a:solidFill>
              <a:latin typeface="+mn-lt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Informação relevante para determinadas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categorias de alimentos que perdem sua qualidade (ex. produtos de panificação) ou segurança (ex. produtos manipulados prontos para o consumo) em um curto período de </a:t>
            </a:r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tempo.</a:t>
            </a:r>
          </a:p>
          <a:p>
            <a:pPr algn="just"/>
            <a:endParaRPr lang="pt-BR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Estudos mostram que sua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utilização em categorias de alimentos com maior estabilidade (ex. alimentos enlatados) pode estimular o descarte de produtos próprios para o consumo, aumentando o desperdício de </a:t>
            </a:r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alimentos </a:t>
            </a:r>
            <a:r>
              <a:rPr lang="pt-BR" baseline="300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10. </a:t>
            </a:r>
            <a:endParaRPr lang="pt-BR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8351463"/>
      </p:ext>
    </p:extLst>
  </p:cSld>
  <p:clrMapOvr>
    <a:masterClrMapping/>
  </p:clrMapOvr>
  <p:transition xmlns:p14="http://schemas.microsoft.com/office/powerpoint/2010/main">
    <p:wedg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7317</TotalTime>
  <Words>2234</Words>
  <Application>Microsoft Macintosh PowerPoint</Application>
  <PresentationFormat>On-screen Show (4:3)</PresentationFormat>
  <Paragraphs>144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ANVISA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  TV CORREDOR</dc:title>
  <dc:creator>kobausk.felix</dc:creator>
  <cp:lastModifiedBy>MARCELO FERREIRA</cp:lastModifiedBy>
  <cp:revision>494</cp:revision>
  <cp:lastPrinted>2014-09-23T19:46:08Z</cp:lastPrinted>
  <dcterms:created xsi:type="dcterms:W3CDTF">2011-11-23T19:30:01Z</dcterms:created>
  <dcterms:modified xsi:type="dcterms:W3CDTF">2016-03-10T00:16:57Z</dcterms:modified>
</cp:coreProperties>
</file>