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18"/>
  </p:notesMasterIdLst>
  <p:handoutMasterIdLst>
    <p:handoutMasterId r:id="rId19"/>
  </p:handoutMasterIdLst>
  <p:sldIdLst>
    <p:sldId id="256" r:id="rId2"/>
    <p:sldId id="406" r:id="rId3"/>
    <p:sldId id="422" r:id="rId4"/>
    <p:sldId id="423" r:id="rId5"/>
    <p:sldId id="437" r:id="rId6"/>
    <p:sldId id="424" r:id="rId7"/>
    <p:sldId id="426" r:id="rId8"/>
    <p:sldId id="429" r:id="rId9"/>
    <p:sldId id="430" r:id="rId10"/>
    <p:sldId id="431" r:id="rId11"/>
    <p:sldId id="434" r:id="rId12"/>
    <p:sldId id="433" r:id="rId13"/>
    <p:sldId id="435" r:id="rId14"/>
    <p:sldId id="436" r:id="rId15"/>
    <p:sldId id="427" r:id="rId16"/>
    <p:sldId id="421" r:id="rId17"/>
  </p:sldIdLst>
  <p:sldSz cx="9144000" cy="6858000" type="screen4x3"/>
  <p:notesSz cx="6681788" cy="98123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99"/>
    <a:srgbClr val="0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8487" autoAdjust="0"/>
    <p:restoredTop sz="86486" autoAdjust="0"/>
  </p:normalViewPr>
  <p:slideViewPr>
    <p:cSldViewPr>
      <p:cViewPr>
        <p:scale>
          <a:sx n="85" d="100"/>
          <a:sy n="85" d="100"/>
        </p:scale>
        <p:origin x="-2512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789" y="-62"/>
      </p:cViewPr>
      <p:guideLst>
        <p:guide orient="horz" pos="3090"/>
        <p:guide pos="21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1828" tIns="45914" rIns="91828" bIns="459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1828" tIns="45914" rIns="91828" bIns="459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4359A3-D924-4794-8426-81446EB39B75}" type="datetimeFigureOut">
              <a:rPr lang="pt-BR"/>
              <a:pPr>
                <a:defRPr/>
              </a:pPr>
              <a:t>09/03/16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20213"/>
            <a:ext cx="2895600" cy="490537"/>
          </a:xfrm>
          <a:prstGeom prst="rect">
            <a:avLst/>
          </a:prstGeom>
        </p:spPr>
        <p:txBody>
          <a:bodyPr vert="horz" lIns="91828" tIns="45914" rIns="91828" bIns="459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84600" y="9320213"/>
            <a:ext cx="2895600" cy="490537"/>
          </a:xfrm>
          <a:prstGeom prst="rect">
            <a:avLst/>
          </a:prstGeom>
        </p:spPr>
        <p:txBody>
          <a:bodyPr vert="horz" lIns="91828" tIns="45914" rIns="91828" bIns="459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10BF31F-6605-46BB-A977-1203A96284F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151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F17E04-3059-4376-8D1D-D3FF6A94189C}" type="datetimeFigureOut">
              <a:rPr lang="pt-BR"/>
              <a:pPr>
                <a:defRPr/>
              </a:pPr>
              <a:t>09/03/16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736600"/>
            <a:ext cx="4903788" cy="3678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69" tIns="45084" rIns="90169" bIns="45084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8338" y="4660900"/>
            <a:ext cx="5345112" cy="4414838"/>
          </a:xfrm>
          <a:prstGeom prst="rect">
            <a:avLst/>
          </a:prstGeom>
        </p:spPr>
        <p:txBody>
          <a:bodyPr vert="horz" lIns="90169" tIns="45084" rIns="90169" bIns="4508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20213"/>
            <a:ext cx="2895600" cy="49053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84600" y="9320213"/>
            <a:ext cx="2895600" cy="49053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4CED9F-A0EB-4579-8A3F-05295D572AD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2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828" tIns="45913" rIns="91828" bIns="4591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15</a:t>
            </a:fld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463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 rot="5400000">
            <a:off x="215106" y="-208756"/>
            <a:ext cx="1046163" cy="1476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90500" dist="50800" dir="5640000" sx="90000" sy="9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Retângulo 2"/>
          <p:cNvSpPr/>
          <p:nvPr userDrawn="1"/>
        </p:nvSpPr>
        <p:spPr>
          <a:xfrm rot="5400000">
            <a:off x="211461" y="-211459"/>
            <a:ext cx="980728" cy="140365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924300" y="6535738"/>
            <a:ext cx="37433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pt-BR" sz="1200" smtClean="0">
                <a:solidFill>
                  <a:srgbClr val="72BFC5"/>
                </a:solidFill>
              </a:rPr>
              <a:t>Agência Nacional de Vigilância Sanitária - Anvisa</a:t>
            </a:r>
          </a:p>
        </p:txBody>
      </p:sp>
      <p:sp>
        <p:nvSpPr>
          <p:cNvPr id="5" name="Retângulo 4"/>
          <p:cNvSpPr/>
          <p:nvPr userDrawn="1"/>
        </p:nvSpPr>
        <p:spPr>
          <a:xfrm rot="16200000" flipV="1">
            <a:off x="7725308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 rot="16200000" flipV="1">
            <a:off x="804774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 rot="16200000" flipV="1">
            <a:off x="8370171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 rot="16200000" flipV="1">
            <a:off x="867745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9" name="Triângulo retângulo 8"/>
          <p:cNvSpPr/>
          <p:nvPr userDrawn="1"/>
        </p:nvSpPr>
        <p:spPr>
          <a:xfrm rot="16200000">
            <a:off x="211137" y="-211137"/>
            <a:ext cx="981075" cy="14033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323850" y="1196975"/>
            <a:ext cx="8555038" cy="5256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8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32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654234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699910"/>
      </p:ext>
    </p:extLst>
  </p:cSld>
  <p:clrMapOvr>
    <a:masterClrMapping/>
  </p:clrMapOvr>
  <p:transition xmlns:p14="http://schemas.microsoft.com/office/powerpoint/2010/main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25FCD4-3B77-424A-9D03-6C048A5F958E}" type="datetimeFigureOut">
              <a:rPr lang="pt-BR"/>
              <a:pPr>
                <a:defRPr/>
              </a:pPr>
              <a:t>09/03/16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02FF11A-C0BC-4590-9113-BB2128F4EF4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769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6842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B6CB-2285-40C0-B0EF-7F06C0325FFB}" type="datetimeFigureOut">
              <a:rPr lang="pt-BR"/>
              <a:pPr>
                <a:defRPr/>
              </a:pPr>
              <a:t>09/03/16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82208C-194B-4B01-8939-017953F66E0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932143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6245145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8010980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extLst/>
        </p:spPr>
      </p:pic>
      <p:cxnSp>
        <p:nvCxnSpPr>
          <p:cNvPr id="8" name="Conector angulado 7"/>
          <p:cNvCxnSpPr/>
          <p:nvPr userDrawn="1"/>
        </p:nvCxnSpPr>
        <p:spPr>
          <a:xfrm>
            <a:off x="468313" y="0"/>
            <a:ext cx="1366837" cy="1004888"/>
          </a:xfrm>
          <a:prstGeom prst="bentConnector3">
            <a:avLst>
              <a:gd name="adj1" fmla="val -2079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 userDrawn="1"/>
        </p:nvCxnSpPr>
        <p:spPr>
          <a:xfrm>
            <a:off x="0" y="1004888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5" r:id="rId3"/>
    <p:sldLayoutId id="2147484084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</p:sldLayoutIdLst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/>
          <p:cNvSpPr/>
          <p:nvPr/>
        </p:nvSpPr>
        <p:spPr>
          <a:xfrm>
            <a:off x="1012825" y="1196975"/>
            <a:ext cx="7234238" cy="5040337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922337" y="476672"/>
            <a:ext cx="6985000" cy="504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Audiência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Pública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922337" y="1233487"/>
            <a:ext cx="7234237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PLS, nº. 672, de 2015</a:t>
            </a:r>
          </a:p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“Dispõe sobre a redução do desperdício de alimentos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”</a:t>
            </a:r>
          </a:p>
          <a:p>
            <a:pPr algn="ctr"/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ctr"/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PLS nº. 675, de 2015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“Estabelece a Política Nacional de Combate ao Desperdício de Alimentos e dá outras providências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ctr"/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PLS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nº.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738,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2015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“Dispõe sobre o combate ao desperdício de alimentos e altera o Decreto-Lei nº. 986, de 21/10/1969, a Lei nº. 9.605, de 12/2/1998, e a Lei nº. 12.305, de 2/8/2010”.</a:t>
            </a:r>
          </a:p>
          <a:p>
            <a:pPr algn="ctr"/>
            <a:endParaRPr lang="pt-BR" sz="2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ctr"/>
            <a:endParaRPr lang="pt-BR" sz="2000" dirty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>
              <a:solidFill>
                <a:srgbClr val="525252"/>
              </a:solidFill>
              <a:latin typeface="+mn-lt"/>
            </a:endParaRPr>
          </a:p>
          <a:p>
            <a:pPr algn="ctr"/>
            <a:r>
              <a:rPr lang="pt-BR" sz="1100" dirty="0" smtClean="0">
                <a:solidFill>
                  <a:srgbClr val="525252"/>
                </a:solidFill>
                <a:latin typeface="+mn-lt"/>
              </a:rPr>
              <a:t> </a:t>
            </a:r>
            <a:endParaRPr lang="pt-BR" sz="1100" dirty="0">
              <a:solidFill>
                <a:srgbClr val="525252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445693" y="4923890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Thalita Antony de Souza Lima</a:t>
            </a:r>
          </a:p>
          <a:p>
            <a:pPr algn="ctr"/>
            <a:r>
              <a:rPr lang="pt-BR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Gerente-Geral de Alimentos</a:t>
            </a:r>
          </a:p>
          <a:p>
            <a:pPr algn="ctr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Brasília, 10 de março de 2016</a:t>
            </a:r>
          </a:p>
        </p:txBody>
      </p:sp>
    </p:spTree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Prazos de validade para venda e para consumo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196752"/>
            <a:ext cx="8064896" cy="480131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definições propostas não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estão alinhadas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àquelas adotadas pelo 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Codex Alimentarius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, principal referência internacional na regulamentação de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alimentos</a:t>
            </a:r>
            <a:r>
              <a:rPr lang="pt-BR" baseline="30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9.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data de venda (</a:t>
            </a:r>
            <a:r>
              <a:rPr lang="pt-BR" i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sell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pt-BR" i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by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date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) é aquela para oferta final do alimento ao consumidor, após a qual permanece um período razoável de armazenamento em casa. Esse tipo de data é utilizado exclusivamente com propósitos comerciais como, por exemplo, o controle do estoque de alimentos por fabricantes e revendedores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definições propostas para os prazos de validade para venda e consumo seguro se assemelham àquelas previstas no 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Codex Alimentarius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para data de durabilidade mínima (</a:t>
            </a:r>
            <a:r>
              <a:rPr lang="pt-BR" i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best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pt-BR" i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before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date)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, que é aplicada para parâmetros de qualidade,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e a data de expiração (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use </a:t>
            </a:r>
            <a:r>
              <a:rPr lang="pt-BR" i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by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date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), utilizada para parâmetros de segurança,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respectivamente.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No entanto,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estudos conduzidos em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países que adotam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esses sistemas tem mostrado que o uso de diversas datas na rotulagem gera confusão aos consumidores </a:t>
            </a:r>
            <a:r>
              <a:rPr lang="pt-BR" baseline="30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9, 13,14,15,16,17.</a:t>
            </a:r>
            <a:endParaRPr lang="pt-BR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6602867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Prazos de validade para venda e para consumo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3548" y="1598729"/>
            <a:ext cx="20676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/>
              <a:t>450 mil toneladas de alimentos/ano </a:t>
            </a:r>
            <a:r>
              <a:rPr lang="pt-BR" sz="1300" dirty="0"/>
              <a:t>descartados </a:t>
            </a:r>
            <a:r>
              <a:rPr lang="pt-BR" sz="1300" dirty="0" smtClean="0"/>
              <a:t> </a:t>
            </a:r>
            <a:r>
              <a:rPr lang="pt-BR" sz="1300" dirty="0"/>
              <a:t>no Reino Unido por causa da expiração da data de </a:t>
            </a:r>
            <a:r>
              <a:rPr lang="pt-BR" sz="1300" dirty="0" smtClean="0"/>
              <a:t>qualidade</a:t>
            </a:r>
            <a:r>
              <a:rPr lang="pt-BR" sz="1300" baseline="30000" dirty="0" smtClean="0"/>
              <a:t>16</a:t>
            </a:r>
            <a:r>
              <a:rPr lang="pt-BR" sz="1300" dirty="0" smtClean="0"/>
              <a:t>.</a:t>
            </a:r>
            <a:endParaRPr lang="pt-BR" sz="1300" dirty="0"/>
          </a:p>
        </p:txBody>
      </p:sp>
      <p:sp>
        <p:nvSpPr>
          <p:cNvPr id="9" name="Nuvem 8"/>
          <p:cNvSpPr/>
          <p:nvPr/>
        </p:nvSpPr>
        <p:spPr>
          <a:xfrm>
            <a:off x="107504" y="1124744"/>
            <a:ext cx="2859720" cy="2240632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Nuvem 9"/>
          <p:cNvSpPr/>
          <p:nvPr/>
        </p:nvSpPr>
        <p:spPr>
          <a:xfrm>
            <a:off x="6032760" y="1093788"/>
            <a:ext cx="2859720" cy="2240632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428804" y="1457776"/>
            <a:ext cx="20676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/>
              <a:t>53</a:t>
            </a:r>
            <a:r>
              <a:rPr lang="pt-BR" sz="1300" dirty="0"/>
              <a:t>% </a:t>
            </a:r>
            <a:r>
              <a:rPr lang="pt-BR" sz="1300" dirty="0" smtClean="0"/>
              <a:t>dos consumidores europeus não </a:t>
            </a:r>
            <a:r>
              <a:rPr lang="pt-BR" sz="1300" dirty="0"/>
              <a:t>entendem o significado da data de qualidade e que 60% não sabem o significado da data de </a:t>
            </a:r>
            <a:r>
              <a:rPr lang="pt-BR" sz="1300" dirty="0" smtClean="0"/>
              <a:t>segurança</a:t>
            </a:r>
            <a:r>
              <a:rPr lang="pt-BR" sz="1300" baseline="30000" dirty="0" smtClean="0"/>
              <a:t>17</a:t>
            </a:r>
            <a:r>
              <a:rPr lang="pt-BR" sz="1300" dirty="0" smtClean="0"/>
              <a:t>.</a:t>
            </a:r>
            <a:endParaRPr lang="pt-BR" sz="1300" dirty="0"/>
          </a:p>
        </p:txBody>
      </p:sp>
      <p:sp>
        <p:nvSpPr>
          <p:cNvPr id="12" name="Nuvem 11"/>
          <p:cNvSpPr/>
          <p:nvPr/>
        </p:nvSpPr>
        <p:spPr>
          <a:xfrm>
            <a:off x="2967224" y="1844824"/>
            <a:ext cx="2859720" cy="252253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3287068" y="2159680"/>
            <a:ext cx="222003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/>
              <a:t>Pesquisa com consumidores belgas mostrou que 30</a:t>
            </a:r>
            <a:r>
              <a:rPr lang="pt-BR" sz="1300" dirty="0"/>
              <a:t>% dos entrevistados não sabem a diferença entre o significado da data de qualidade (</a:t>
            </a:r>
            <a:r>
              <a:rPr lang="pt-BR" sz="1300" i="1" dirty="0" err="1"/>
              <a:t>best</a:t>
            </a:r>
            <a:r>
              <a:rPr lang="pt-BR" sz="1300" i="1" dirty="0"/>
              <a:t> </a:t>
            </a:r>
            <a:r>
              <a:rPr lang="pt-BR" sz="1300" i="1" dirty="0" err="1"/>
              <a:t>before</a:t>
            </a:r>
            <a:r>
              <a:rPr lang="pt-BR" sz="1300" i="1" dirty="0"/>
              <a:t> date</a:t>
            </a:r>
            <a:r>
              <a:rPr lang="pt-BR" sz="1300" dirty="0"/>
              <a:t>) e da data de segurança (</a:t>
            </a:r>
            <a:r>
              <a:rPr lang="pt-BR" sz="1300" i="1" dirty="0"/>
              <a:t>use </a:t>
            </a:r>
            <a:r>
              <a:rPr lang="pt-BR" sz="1300" i="1" dirty="0" err="1"/>
              <a:t>by</a:t>
            </a:r>
            <a:r>
              <a:rPr lang="pt-BR" sz="1300" i="1" dirty="0"/>
              <a:t> date</a:t>
            </a:r>
            <a:r>
              <a:rPr lang="pt-BR" sz="1300" dirty="0" smtClean="0"/>
              <a:t>.</a:t>
            </a:r>
            <a:endParaRPr lang="pt-BR" sz="13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11287" y="4581128"/>
            <a:ext cx="8712968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declaração dos prazos de validade para venda e para consumo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seguro, além de poderem gerar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confusão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aos consumidores, podem trazer danos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à saúde, devido ao consumo de alimentos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impróprios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e aumento do desperdício, em função do descarte de alimentos adequados para o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consumo. </a:t>
            </a:r>
            <a:endParaRPr lang="pt-BR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7990975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511697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Prazos de validade para venda e para consumo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1136919"/>
            <a:ext cx="8856983" cy="427809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Art. 1º, PLS 738, de 2015. </a:t>
            </a:r>
          </a:p>
          <a:p>
            <a:endParaRPr lang="pt-BR" sz="1650" i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II </a:t>
            </a:r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prazo de venda: data final para oferta do alimento ao consumidor que garante um período razoável para armazenamento e consumo em casa até o final do prazo de validade do produto</a:t>
            </a:r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;</a:t>
            </a:r>
          </a:p>
          <a:p>
            <a:pPr algn="just"/>
            <a:endParaRPr lang="pt-BR" sz="16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III - prazo de validade:</a:t>
            </a:r>
            <a:r>
              <a:rPr lang="pt-BR" sz="165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data até a qual o produto, na condição de conservação indicada pelo fabricante, preserva suas propriedades de qualidade e de segurança, mantendo-se próprio para o consumo</a:t>
            </a:r>
            <a:r>
              <a:rPr lang="pt-BR" sz="165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</a:t>
            </a:r>
          </a:p>
          <a:p>
            <a:pPr algn="just"/>
            <a:endParaRPr lang="pt-BR" sz="16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IV - data de fabricação: data na qual o alimento se torna o produto descrito.</a:t>
            </a:r>
            <a:endParaRPr lang="pt-BR" sz="16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1650" i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Art</a:t>
            </a:r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. 2º</a:t>
            </a:r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...</a:t>
            </a:r>
          </a:p>
          <a:p>
            <a:pPr algn="just"/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VII </a:t>
            </a:r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- número de identificação da partida, lote e a data de fabricação, </a:t>
            </a:r>
            <a:r>
              <a:rPr lang="pt-BR" sz="1650" b="1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quando exigido por regulamento</a:t>
            </a:r>
            <a:r>
              <a:rPr lang="pt-BR" sz="1650" b="1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;</a:t>
            </a:r>
          </a:p>
          <a:p>
            <a:pPr algn="just"/>
            <a:r>
              <a:rPr lang="pt-BR" sz="1650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§ 5º O prazo de venda deve ser informado pelo fabricante de forma codificada na rotulagem dos alimentos ou nos documentos que acompanham o produto</a:t>
            </a:r>
            <a:r>
              <a:rPr lang="pt-BR" sz="1650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</a:t>
            </a:r>
            <a:endParaRPr lang="pt-BR" sz="16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9512" y="5674320"/>
            <a:ext cx="885698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+mn-lt"/>
              </a:rPr>
              <a:t>Necessária elaborações de </a:t>
            </a:r>
            <a:r>
              <a:rPr lang="pt-BR" dirty="0">
                <a:latin typeface="+mn-lt"/>
              </a:rPr>
              <a:t>orientações sobre as metodologias disponíveis para o cálculo </a:t>
            </a:r>
            <a:r>
              <a:rPr lang="pt-BR" dirty="0" smtClean="0">
                <a:latin typeface="+mn-lt"/>
              </a:rPr>
              <a:t>do prazo de validade, </a:t>
            </a:r>
            <a:r>
              <a:rPr lang="pt-BR" dirty="0">
                <a:latin typeface="+mn-lt"/>
              </a:rPr>
              <a:t>de forma a evitar a definição dos prazos com base em critérios pouco consistentes, em linha com o proposto pelo inciso VI do art. 6º do PLS nº 675, de 2015.</a:t>
            </a:r>
          </a:p>
        </p:txBody>
      </p:sp>
    </p:spTree>
    <p:extLst>
      <p:ext uri="{BB962C8B-B14F-4D97-AF65-F5344CB8AC3E}">
        <p14:creationId xmlns:p14="http://schemas.microsoft.com/office/powerpoint/2010/main" val="160008578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Definição de desperdício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83295" y="1398925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Parágrafo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único do art. 1º do PLS nº 675, de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2015:</a:t>
            </a:r>
          </a:p>
          <a:p>
            <a:pPr lvl="0" algn="just"/>
            <a:endParaRPr lang="pt-BR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Art. 1º...</a:t>
            </a:r>
            <a:endParaRPr lang="pt-BR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Parágrafo único. Para os fins desta Lei, entende-se por desperdício de alimentos a diminuição em quantidade (massa) e em qualidade (valor nutricional, segurança e propriedades sensoriais) das frações comestíveis de alimentos destinados ao consumo humano que ocorrem em cada etapa da cadeia de alimentos</a:t>
            </a:r>
            <a:r>
              <a:rPr lang="pt-BR" i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</a:t>
            </a:r>
            <a:endParaRPr lang="pt-BR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59991" y="3430250"/>
            <a:ext cx="8449418" cy="175432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Essa proposta visa esclarecer que: (a) a diminuição da qualidade não contempla apenas a perda do valor nutricional, mas também as alterações no nível de segurança (ex. crescimento de micro-organismos patogênicos) e nas propriedades sensoriais (ex. alteração do sabor); (b) a perda das frações não comestíveis de alimentos não deveria ser considerada desperdício; e (c) o desperdício ocorre ao longo de toda a cadeia de alimentos.</a:t>
            </a:r>
          </a:p>
        </p:txBody>
      </p:sp>
    </p:spTree>
    <p:extLst>
      <p:ext uri="{BB962C8B-B14F-4D97-AF65-F5344CB8AC3E}">
        <p14:creationId xmlns:p14="http://schemas.microsoft.com/office/powerpoint/2010/main" val="2484553477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Conclusões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09327" y="2060848"/>
            <a:ext cx="74168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Importante a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criação de um grupo de trabalho permanente e multidisciplinar, previsto no art. 2º do PLS nº 675, de 2015,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para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o diagnóstico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das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diversas causas do desperdício de alimentos no Brasil e para o desenvolvimento de estratégias efetivas e proporcionais para enfrentar esses problemas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  <a:endParaRPr lang="pt-BR" sz="20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6291125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00508" y="37560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Referências</a:t>
            </a:r>
            <a:endParaRPr lang="pt-BR" sz="3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7896" y="948690"/>
            <a:ext cx="8918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baseline="30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1</a:t>
            </a:r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FAO. Global food losses and food waste – Extent, causes and prevention.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2011</a:t>
            </a:r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2. Soares. Desperdício de Alimentos no Brasil – um desafio politico e social a ser vencido. 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3 Machado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Comportamento dos consumidores com relação à leitura de rótulo de produtos alimentícios.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Alim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Nutr.; 17(1): 97-103, 2006.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4 Gomes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Cyrrilo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Utilização da rotulagem de alimentos embalados e a qualidade da alimentação de mulheres de uma região da cidade de São Paulo.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Nutrire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; 31(1): 33-42, 2006.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5 Marchi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Hábito de leitura dos rótulos de alimentos lácteos por consumidores de supermercados em Sinop, MT. Interdisciplinar: Revista Eletrônica da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Univar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; 6: 189 -195, 2011.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6 Pinheiro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Perfil de consumidores em relação à qualidade de alimentos e hábitos de compras. UNOPAR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Cient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Ciênc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Biol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Saúde;13(2): 95-102, 2011.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7 Souza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Utilização da informação nutricional de rótulos por consumidores de Natal, Brasil.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Rev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Panam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Salud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Publica; 29(5): 337-43, 2011.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8 </a:t>
            </a:r>
            <a:r>
              <a:rPr lang="pt-BR" sz="1400" dirty="0" err="1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Bendino</a:t>
            </a:r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Avaliação do conhecimento e dificuldades de consumidores frequentadores de supermercado convencional em relação à rotulagem de alimentos e informação nutricional. J Health </a:t>
            </a:r>
            <a:r>
              <a:rPr lang="pt-BR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Sci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Inst.;30(3): 261-5, 2012.</a:t>
            </a:r>
          </a:p>
          <a:p>
            <a:pPr algn="just"/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9 Instituto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Brasileiro de Defesa do Consumidor. Rotulagem de alimentos e doenças crônicas: percepção do consumidor no Brasil.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Cadernos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Idec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Série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Alimentos, volume 3, 2014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</a:p>
          <a:p>
            <a:pPr algn="just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10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Elsen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et al. Milan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BExpo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2015: A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behavioural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study on food choices and eating habits. Final report, 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2015</a:t>
            </a:r>
          </a:p>
          <a:p>
            <a:pPr algn="just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11 Codex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Alimentarius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Comission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General Standard for the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Labelling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of Prepackaged Foods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12 Food Standards Agency. Consumer Attitudes to Food Standards: Wave 8 Wales Summary Report. 2008.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13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Parfitt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et al. Food waste within food supply chains: quantification and potential for change to 2050. Phil. Trans. R. Soc. B, 365: 3065-3081, 2010. 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14 WRAP. Consumer insight: date labels and storage guidance. 2011.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15 Natural Resources Defense Council. The Dating Game: How Confusing Food Date Labels Lead to Food Waste in America. 2013.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16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Boxstael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et al. Understanding and attitude regarding the shelf life labels and dates on pre-packed food products by Belgian consumers. Food Control, 37:85-92, 2014.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17 European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Comission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Flash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Eurobarometer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425. Food waste and date marking. 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2015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7161971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Conteúdo 2"/>
          <p:cNvSpPr txBox="1">
            <a:spLocks/>
          </p:cNvSpPr>
          <p:nvPr/>
        </p:nvSpPr>
        <p:spPr bwMode="auto">
          <a:xfrm>
            <a:off x="684213" y="1484313"/>
            <a:ext cx="77755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4800" dirty="0" smtClean="0">
                <a:solidFill>
                  <a:srgbClr val="007474"/>
                </a:solidFill>
              </a:rPr>
              <a:t>Obrigada! </a:t>
            </a:r>
            <a:r>
              <a:rPr lang="pt-BR" dirty="0">
                <a:solidFill>
                  <a:srgbClr val="007474"/>
                </a:solidFill>
              </a:rPr>
              <a:t/>
            </a:r>
            <a:br>
              <a:rPr lang="pt-BR" dirty="0">
                <a:solidFill>
                  <a:srgbClr val="007474"/>
                </a:solidFill>
              </a:rPr>
            </a:br>
            <a:endParaRPr lang="pt-BR" dirty="0">
              <a:solidFill>
                <a:srgbClr val="007474"/>
              </a:solidFill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 smtClean="0"/>
              <a:t>Agência </a:t>
            </a:r>
            <a:r>
              <a:rPr lang="pt-BR" baseline="30000" dirty="0"/>
              <a:t>Nacional de Vigilância Sanitária - Anvisa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SIA Trecho 5 - Área especial 57 - Lote 200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CEP: 71205-050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Brasília - DF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Telefone: 61 3462 6000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www.anvisa.gov.br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www.twitter.com/anvisa_oficial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Anvisa Atende: 0800-642-9782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ouvidoria@anvisa.gov.br</a:t>
            </a:r>
            <a:endParaRPr lang="pt-BR" dirty="0">
              <a:solidFill>
                <a:srgbClr val="007474"/>
              </a:solidFill>
            </a:endParaRPr>
          </a:p>
        </p:txBody>
      </p:sp>
      <p:pic>
        <p:nvPicPr>
          <p:cNvPr id="34819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5842000"/>
            <a:ext cx="454342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078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23528" y="126876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467544" y="1844824"/>
            <a:ext cx="8208911" cy="1854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 smtClean="0"/>
              <a:t>Pelo § 1º, II, do art. 8º da Lei n. 9782, de 26/1/1999, </a:t>
            </a:r>
            <a:r>
              <a:rPr lang="pt-BR" sz="2000" i="1" dirty="0"/>
              <a:t>  </a:t>
            </a:r>
            <a:r>
              <a:rPr lang="pt-BR" sz="2000" i="1" dirty="0" smtClean="0"/>
              <a:t>a Anvisa é incumbida de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</a:rPr>
              <a:t>regulamentar</a:t>
            </a:r>
            <a:r>
              <a:rPr lang="pt-BR" sz="2000" b="1" i="1" dirty="0">
                <a:solidFill>
                  <a:schemeClr val="accent5">
                    <a:lumMod val="50000"/>
                  </a:schemeClr>
                </a:solidFill>
              </a:rPr>
              <a:t>, controlar e fiscalizar os produtos e serviços que envolvam risco à saúde pública, incluindo alimentos</a:t>
            </a:r>
            <a:r>
              <a:rPr lang="pt-BR" sz="2000" i="1" dirty="0"/>
              <a:t>, </a:t>
            </a:r>
            <a:r>
              <a:rPr lang="pt-BR" sz="2000" i="1" dirty="0" smtClean="0"/>
              <a:t>bebidas</a:t>
            </a:r>
            <a:r>
              <a:rPr lang="pt-BR" sz="2000" i="1" dirty="0"/>
              <a:t>, águas envasadas, seus insumos, suas embalagens, aditivos alimentares, limites de contaminantes orgânicos, resíduos de agrotóxicos e de medicamentos </a:t>
            </a:r>
            <a:r>
              <a:rPr lang="pt-BR" sz="2000" i="1" dirty="0" smtClean="0"/>
              <a:t>veterinários.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8060" y="461317"/>
            <a:ext cx="8283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Atribuições da Anvisa</a:t>
            </a:r>
            <a:endParaRPr lang="pt-BR" sz="3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8381775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48060" y="461317"/>
            <a:ext cx="8283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Considerações gerais</a:t>
            </a:r>
            <a:endParaRPr lang="pt-BR" sz="3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46201" y="1232754"/>
            <a:ext cx="828327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Os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PLS nº 672, 675 e 738, de 2015, abordam um problema relevante para a sociedade brasileira e podem, além de </a:t>
            </a:r>
            <a:r>
              <a:rPr lang="pt-BR" sz="19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trazer benefícios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econômicos e ambientais, contribuir para ampliar o acesso a alimentos, auxiliando na realização do direito à alimentação adequada, 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previsto pela Constituição Federal. </a:t>
            </a:r>
            <a:endParaRPr lang="pt-BR" sz="19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43062" y="3068960"/>
            <a:ext cx="828327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Dados mostram que há variação das causas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 desperdício de alimentos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entre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os países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conforme seu </a:t>
            </a:r>
            <a:r>
              <a:rPr lang="pt-BR" sz="19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nível de </a:t>
            </a:r>
            <a:r>
              <a:rPr lang="pt-BR" sz="19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desenvolvimento: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1900" dirty="0" smtClean="0">
              <a:latin typeface="+mn-lt"/>
            </a:endParaRPr>
          </a:p>
          <a:p>
            <a:pPr lvl="0" algn="just"/>
            <a:r>
              <a:rPr lang="pt-BR" sz="1900" b="1" dirty="0" smtClean="0">
                <a:solidFill>
                  <a:srgbClr val="000099"/>
                </a:solidFill>
                <a:latin typeface="+mn-lt"/>
              </a:rPr>
              <a:t>Países desenvolvidos                </a:t>
            </a:r>
            <a:r>
              <a:rPr lang="pt-BR" sz="1900" dirty="0" smtClean="0">
                <a:latin typeface="+mn-lt"/>
              </a:rPr>
              <a:t>estágios </a:t>
            </a:r>
            <a:r>
              <a:rPr lang="pt-BR" sz="1900" dirty="0">
                <a:latin typeface="+mn-lt"/>
              </a:rPr>
              <a:t>finais da cadeia </a:t>
            </a:r>
            <a:r>
              <a:rPr lang="pt-BR" sz="1900" dirty="0" smtClean="0">
                <a:latin typeface="+mn-lt"/>
              </a:rPr>
              <a:t>produtiva de alimentos</a:t>
            </a:r>
            <a:r>
              <a:rPr lang="pt-BR" sz="1900" baseline="30000" dirty="0" smtClean="0">
                <a:latin typeface="+mn-lt"/>
              </a:rPr>
              <a:t>1,2</a:t>
            </a:r>
          </a:p>
          <a:p>
            <a:pPr lvl="0" algn="just"/>
            <a:r>
              <a:rPr lang="pt-BR" sz="19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Países </a:t>
            </a:r>
            <a:r>
              <a:rPr lang="pt-BR" sz="19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em </a:t>
            </a:r>
            <a:r>
              <a:rPr lang="pt-BR" sz="19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desenvolvimento        </a:t>
            </a:r>
            <a:r>
              <a:rPr lang="pt-BR" sz="1900" dirty="0" smtClean="0">
                <a:latin typeface="+mn-lt"/>
              </a:rPr>
              <a:t>      estágios </a:t>
            </a:r>
            <a:r>
              <a:rPr lang="pt-BR" sz="1900" dirty="0">
                <a:latin typeface="+mn-lt"/>
              </a:rPr>
              <a:t>iniciais e </a:t>
            </a:r>
            <a:r>
              <a:rPr lang="pt-BR" sz="1900" dirty="0" smtClean="0">
                <a:latin typeface="+mn-lt"/>
              </a:rPr>
              <a:t>intermediários</a:t>
            </a:r>
            <a:r>
              <a:rPr lang="pt-BR" sz="1900" baseline="30000" dirty="0">
                <a:latin typeface="+mn-lt"/>
              </a:rPr>
              <a:t>1,2</a:t>
            </a:r>
            <a:endParaRPr lang="pt-BR" sz="1900" dirty="0">
              <a:latin typeface="+mn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21100" y="4852827"/>
            <a:ext cx="81102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Os PLS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nº 672 e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nº. 738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 de 2015,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focam-se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na redução do desperdício nos estágios de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consumo;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o PLS nº 675, de 2015, também prevê iniciativas para enfrentar o desperdício que ocorre nos estágios iniciais e intermediários da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cadeia.  </a:t>
            </a:r>
            <a:endParaRPr lang="pt-BR" sz="20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2843808" y="4077072"/>
            <a:ext cx="576064" cy="129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3425032" y="4413448"/>
            <a:ext cx="504056" cy="11605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352144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42380" y="430540"/>
            <a:ext cx="86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Considerações sobre riscos à saúde dos alimentos doados</a:t>
            </a:r>
            <a:endParaRPr lang="pt-BR" sz="2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2380" y="1235259"/>
            <a:ext cx="847241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Capacidade técnica e operacional das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instituições doadoras e 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beneficiadas para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determinar se 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os produtos a serem doados/recebidos estão em condições plenas e seguras para o consumo humano (inciso I, art. 1º, PLS 672/2015) ou próprios para o consumo (art. 3º, do PLS 738, de 2015);</a:t>
            </a:r>
          </a:p>
          <a:p>
            <a:pPr algn="just"/>
            <a:endParaRPr lang="pt-BR" sz="19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A doação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de alimentos 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muitas vezes é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destinada a grupos populacionais que estão em situação de saúde mais vulnerável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, como idosos e crianças, o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que pode aumentar a probabilidade de efeitos adversos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9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As doações, ainda que de boa fé, não garantem a inocuidade dos alimentos.</a:t>
            </a:r>
          </a:p>
          <a:p>
            <a:pPr lvl="0" algn="just"/>
            <a:endParaRPr lang="pt-BR" sz="19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Cuidados adicionais com a doação de alimentos perecíveis, </a:t>
            </a:r>
            <a:r>
              <a:rPr lang="pt-BR" sz="19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que requerem condições específicas de manipulação, conservação, transporte e processamento, a fim de assegurar sua </a:t>
            </a: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inocuidade;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9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9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Considerar diferenças entre produtos industrializados e produtos preparados prontos para consumo. </a:t>
            </a:r>
            <a:endParaRPr lang="pt-BR" sz="19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6735597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43062" y="1772816"/>
            <a:ext cx="8283276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Necessidade de definição dos critérios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sanitários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mínimos para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garantir a segurança dos alimentos doados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e como eles devem ser verificados. </a:t>
            </a:r>
          </a:p>
          <a:p>
            <a:pPr algn="just"/>
            <a:endParaRPr lang="pt-BR" sz="2000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000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proposta apresentada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no art. 7º do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PLS nº 675, de 2015, é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apropriada,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pois prevê que a doação de alimentos será permitida conforme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regulamento.</a:t>
            </a:r>
          </a:p>
          <a:p>
            <a:pPr algn="just"/>
            <a:endParaRPr lang="pt-BR" sz="2000" i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000" i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Seta para baixo 7"/>
          <p:cNvSpPr/>
          <p:nvPr/>
        </p:nvSpPr>
        <p:spPr>
          <a:xfrm>
            <a:off x="4211960" y="2776428"/>
            <a:ext cx="550540" cy="8550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42380" y="430540"/>
            <a:ext cx="86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Considerações sobre riscos à saúde dos alimentos doados</a:t>
            </a:r>
            <a:endParaRPr lang="pt-BR" sz="28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1712489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11684" y="399762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Regramentos existentes sobre doação de alimentos</a:t>
            </a:r>
            <a:endParaRPr lang="pt-BR" sz="3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36948" y="1196752"/>
            <a:ext cx="8283276" cy="181588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Lei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nº 11.265, de 3 de janeiro de 2006, que regulamenta a comercialização de alimentos para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lactentes (Decreto nº. 8.552, de 3/11/2015) :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20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1079500" algn="just"/>
            <a:r>
              <a:rPr lang="pt-BR" i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Art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</a:t>
            </a:r>
            <a:r>
              <a:rPr lang="pt-BR" i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9</a:t>
            </a:r>
            <a:r>
              <a:rPr lang="pt-BR" i="1" u="sng" baseline="30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º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 São proibidas as doações ou vendas a preços reduzidos dos produtos abrangidos por esta </a:t>
            </a:r>
            <a:r>
              <a:rPr lang="pt-BR" i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Lei* </a:t>
            </a:r>
            <a:r>
              <a:rPr lang="pt-BR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às maternidades e instituições que prestem assistência a crianças</a:t>
            </a:r>
            <a:r>
              <a:rPr lang="pt-BR" sz="2000" i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4776" y="3284984"/>
            <a:ext cx="8115448" cy="224676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* Art. 2º</a:t>
            </a: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I - fórmulas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infantis para lactentes e fórmulas infantis de seguimento para lactentes; </a:t>
            </a:r>
            <a:endParaRPr lang="pt-BR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II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- fórmulas infantis de seguimento para crianças de primeira infância; </a:t>
            </a:r>
            <a:endParaRPr lang="pt-BR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III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- leites fluidos, leites em pó, leites modificados e similares de origem vegetal; </a:t>
            </a:r>
            <a:endParaRPr lang="pt-BR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IV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- alimentos de transição e alimentos à base de cereais indicados para lactentes ou crianças de primeira infância, bem como outros alimentos ou bebidas à base de leite ou não, quando comercializados ou de outra forma apresentados como apropriados para a alimentação de lactentes e crianças de primeira infância; </a:t>
            </a:r>
            <a:endParaRPr lang="pt-BR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V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- fórmula de nutrientes apresentada ou indicada para recém-nascido de alto risco; </a:t>
            </a:r>
            <a:endParaRPr lang="pt-BR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1400" dirty="0" smtClean="0">
                <a:solidFill>
                  <a:schemeClr val="accent3">
                    <a:lumMod val="50000"/>
                  </a:schemeClr>
                </a:solidFill>
              </a:rPr>
              <a:t>VI 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</a:rPr>
              <a:t>- mamadeiras, bicos e chupetas. </a:t>
            </a:r>
          </a:p>
        </p:txBody>
      </p:sp>
    </p:spTree>
    <p:extLst>
      <p:ext uri="{BB962C8B-B14F-4D97-AF65-F5344CB8AC3E}">
        <p14:creationId xmlns:p14="http://schemas.microsoft.com/office/powerpoint/2010/main" val="1649994581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>
                <a:solidFill>
                  <a:schemeClr val="accent5">
                    <a:lumMod val="50000"/>
                  </a:schemeClr>
                </a:solidFill>
              </a:rPr>
              <a:t>Considerações sobre </a:t>
            </a:r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datas declaradas na rotulagem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3528" y="1484784"/>
            <a:ext cx="8136904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O prazo de validade é a principal data declarada nos rótulos dos alimentos embalados no Brasil e a informação de rotulagem mais consultada pelos consumidores </a:t>
            </a:r>
            <a:r>
              <a:rPr lang="pt-BR" sz="2000" baseline="30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3,4,5,6,7,8,9.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2000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Esse prazo informa ao consumidor a data até a qual o produto, na condição de conservação indicada pelo fabricante, preserva suas propriedades de qualidade e de segurança, mantendo-se próprio para o consumo.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pt-BR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Regras para declaração do prazo de validade harmonizadas no Mercosul (item 6.6 da Resolução-RDC n. 259/2002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).</a:t>
            </a:r>
            <a:endParaRPr lang="pt-BR" sz="2000" baseline="30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2518490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>
                <a:solidFill>
                  <a:schemeClr val="accent5">
                    <a:lumMod val="50000"/>
                  </a:schemeClr>
                </a:solidFill>
              </a:rPr>
              <a:t>Considerações sobre </a:t>
            </a:r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datas declaradas na rotulagem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22338" y="1556792"/>
            <a:ext cx="7488832" cy="317009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PLS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n° 738, de 2015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propõe 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uma alteração no sistema de declaração de datas ao exigir a veiculação obrigatória de três tipos de datas na rotulagem dos alimentos: </a:t>
            </a:r>
            <a:endParaRPr lang="pt-BR" sz="2000" dirty="0" smtClean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algn="just"/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  (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a) a data de fabricação em alimentos perecíveis; </a:t>
            </a:r>
          </a:p>
          <a:p>
            <a:pPr algn="just"/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   (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b) o prazo de validade para venda, que é definido como aquele em que é garantida a melhor qualidade do alimento, com preservação ideal de seu sabor, textura, aroma e aparência; e </a:t>
            </a:r>
          </a:p>
          <a:p>
            <a:pPr algn="just"/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    (</a:t>
            </a: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c) o prazo de validade para consumo seguro, que é aquele superior ao prazo para venda, mas que ainda permite que os alimentos sejam consumidos com </a:t>
            </a: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segurança.</a:t>
            </a:r>
            <a:endParaRPr lang="pt-BR" sz="2000" baseline="300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2606837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43062" y="476672"/>
            <a:ext cx="8449418" cy="50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3000" b="1" dirty="0" smtClean="0">
                <a:solidFill>
                  <a:schemeClr val="accent5">
                    <a:lumMod val="50000"/>
                  </a:schemeClr>
                </a:solidFill>
              </a:rPr>
              <a:t>Data de Fabricação</a:t>
            </a:r>
            <a:endParaRPr lang="pt-BR" sz="3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43062" y="1412776"/>
            <a:ext cx="8064896" cy="313932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Data da fabricação: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encontrada na rotulagem de alguns alimentos embalados,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pois pode ser usada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como uma forma de identificação do lote,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(inciso VII,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art. 11 do Decreto-Lei nº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986/1969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 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no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item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6.5.3b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da Resolução RDC nº 259, de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2002) </a:t>
            </a:r>
          </a:p>
          <a:p>
            <a:pPr algn="just"/>
            <a:endParaRPr lang="pt-BR" dirty="0" smtClean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Informação relevante para determinadas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categorias de alimentos que perdem sua qualidade (ex. produtos de panificação) ou segurança (ex. produtos manipulados prontos para o consumo) em um curto período de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tempo.</a:t>
            </a:r>
          </a:p>
          <a:p>
            <a:pPr algn="just"/>
            <a:endParaRPr lang="pt-BR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Estudos mostram que sua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utilização em categorias de alimentos com maior estabilidade (ex. alimentos enlatados) pode estimular o descarte de produtos próprios para o consumo, aumentando o desperdício de 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alimentos </a:t>
            </a:r>
            <a:r>
              <a:rPr lang="pt-BR" baseline="30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10. </a:t>
            </a:r>
            <a:endParaRPr lang="pt-BR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8351463"/>
      </p:ext>
    </p:extLst>
  </p:cSld>
  <p:clrMapOvr>
    <a:masterClrMapping/>
  </p:clrMapOvr>
  <p:transition xmlns:p14="http://schemas.microsoft.com/office/powerpoint/2010/main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7317</TotalTime>
  <Words>2234</Words>
  <Application>Microsoft Macintosh PowerPoint</Application>
  <PresentationFormat>On-screen Show (4:3)</PresentationFormat>
  <Paragraphs>144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ANVISA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 TV CORREDOR</dc:title>
  <dc:creator>kobausk.felix</dc:creator>
  <cp:lastModifiedBy>MARCELO FERREIRA</cp:lastModifiedBy>
  <cp:revision>494</cp:revision>
  <cp:lastPrinted>2014-09-23T19:46:08Z</cp:lastPrinted>
  <dcterms:created xsi:type="dcterms:W3CDTF">2011-11-23T19:30:01Z</dcterms:created>
  <dcterms:modified xsi:type="dcterms:W3CDTF">2016-03-10T00:16:57Z</dcterms:modified>
</cp:coreProperties>
</file>