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4" r:id="rId2"/>
    <p:sldId id="330" r:id="rId3"/>
    <p:sldId id="285" r:id="rId4"/>
    <p:sldId id="318" r:id="rId5"/>
    <p:sldId id="287" r:id="rId6"/>
    <p:sldId id="309" r:id="rId7"/>
    <p:sldId id="311" r:id="rId8"/>
    <p:sldId id="289" r:id="rId9"/>
    <p:sldId id="295" r:id="rId10"/>
    <p:sldId id="296" r:id="rId11"/>
    <p:sldId id="329" r:id="rId12"/>
    <p:sldId id="290" r:id="rId13"/>
    <p:sldId id="299" r:id="rId14"/>
    <p:sldId id="328" r:id="rId15"/>
    <p:sldId id="332" r:id="rId16"/>
    <p:sldId id="333" r:id="rId17"/>
    <p:sldId id="331" r:id="rId18"/>
    <p:sldId id="334" r:id="rId19"/>
    <p:sldId id="335" r:id="rId20"/>
    <p:sldId id="336" r:id="rId21"/>
    <p:sldId id="340" r:id="rId22"/>
    <p:sldId id="341" r:id="rId23"/>
    <p:sldId id="314" r:id="rId24"/>
    <p:sldId id="343" r:id="rId25"/>
    <p:sldId id="324" r:id="rId26"/>
    <p:sldId id="344" r:id="rId27"/>
    <p:sldId id="327" r:id="rId28"/>
    <p:sldId id="339" r:id="rId29"/>
    <p:sldId id="338" r:id="rId30"/>
    <p:sldId id="337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F8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50" d="100"/>
          <a:sy n="50" d="100"/>
        </p:scale>
        <p:origin x="-108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3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E13B8-AF8E-4132-B21E-19CF0AA52C7F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37015-3891-4C52-944A-99BA27F8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04971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CA3CB-8DC2-4F7B-A54B-0045D58AA31C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7623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CA3CB-8DC2-4F7B-A54B-0045D58AA31C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76239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CA3CB-8DC2-4F7B-A54B-0045D58AA31C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76239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CA3CB-8DC2-4F7B-A54B-0045D58AA31C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76239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6768752" y="6608385"/>
            <a:ext cx="24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Profa. Cristina Helena A. de Carvalho</a:t>
            </a:r>
          </a:p>
        </p:txBody>
      </p:sp>
    </p:spTree>
    <p:extLst>
      <p:ext uri="{BB962C8B-B14F-4D97-AF65-F5344CB8AC3E}">
        <p14:creationId xmlns="" xmlns:p14="http://schemas.microsoft.com/office/powerpoint/2010/main" val="545484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9859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3377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Profa. Cristina Helena A. de Carvalho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27162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6546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298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333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44981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8039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806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5914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D1B06-E980-4DBA-A008-D4EF75202FF1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Profa. Cristina Helena A. de Carvalho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6768752" y="6608385"/>
            <a:ext cx="24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Profa. Cristina Helena A. de Carvalho</a:t>
            </a:r>
          </a:p>
        </p:txBody>
      </p:sp>
    </p:spTree>
    <p:extLst>
      <p:ext uri="{BB962C8B-B14F-4D97-AF65-F5344CB8AC3E}">
        <p14:creationId xmlns="" xmlns:p14="http://schemas.microsoft.com/office/powerpoint/2010/main" val="354572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edu/eag2013%20(eng)--FINAL%2020%20June%202013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amara.gov.br/" TargetMode="External"/><Relationship Id="rId4" Type="http://schemas.openxmlformats.org/officeDocument/2006/relationships/hyperlink" Target="http://www.stn.fazenda.gov.br/Premio_TN/XVIPremio/politica/MHpfceXVIPTN/Tema_3_MH2.pdf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856984" cy="4248472"/>
          </a:xfrm>
        </p:spPr>
        <p:txBody>
          <a:bodyPr rtlCol="0">
            <a:noAutofit/>
          </a:bodyPr>
          <a:lstStyle/>
          <a:p>
            <a:pPr fontAlgn="auto">
              <a:spcAft>
                <a:spcPts val="2400"/>
              </a:spcAft>
              <a:defRPr/>
            </a:pPr>
            <a:r>
              <a:rPr lang="pt-BR" sz="3000" dirty="0" smtClean="0">
                <a:cs typeface="Arial" pitchFamily="34" charset="0"/>
              </a:rPr>
              <a:t>Senado Federal</a:t>
            </a:r>
            <a:br>
              <a:rPr lang="pt-BR" sz="3000" dirty="0" smtClean="0">
                <a:cs typeface="Arial" pitchFamily="34" charset="0"/>
              </a:rPr>
            </a:br>
            <a:r>
              <a:rPr lang="pt-BR" sz="3000" dirty="0" smtClean="0">
                <a:cs typeface="Arial" pitchFamily="34" charset="0"/>
              </a:rPr>
              <a:t>Comissão de Educação, Cultura e Esporte </a:t>
            </a:r>
            <a:br>
              <a:rPr lang="pt-BR" sz="3000" dirty="0" smtClean="0">
                <a:cs typeface="Arial" pitchFamily="34" charset="0"/>
              </a:rPr>
            </a:br>
            <a:r>
              <a:rPr lang="pt-BR" sz="3000" dirty="0" smtClean="0">
                <a:cs typeface="Arial" pitchFamily="34" charset="0"/>
              </a:rPr>
              <a:t>22/10 /2013 – Brasília – DF</a:t>
            </a:r>
            <a:r>
              <a:rPr lang="pt-BR" sz="4000" dirty="0" smtClean="0">
                <a:cs typeface="Arial" pitchFamily="34" charset="0"/>
              </a:rPr>
              <a:t/>
            </a:r>
            <a:br>
              <a:rPr lang="pt-BR" sz="4000" dirty="0" smtClean="0">
                <a:cs typeface="Arial" pitchFamily="34" charset="0"/>
              </a:rPr>
            </a:br>
            <a:r>
              <a:rPr lang="pt-BR" sz="3200" dirty="0" smtClean="0">
                <a:cs typeface="Arial" pitchFamily="34" charset="0"/>
              </a:rPr>
              <a:t>Audiência Pública</a:t>
            </a:r>
            <a:br>
              <a:rPr lang="pt-BR" sz="3200" dirty="0" smtClean="0">
                <a:cs typeface="Arial" pitchFamily="34" charset="0"/>
              </a:rPr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 </a:t>
            </a:r>
            <a:r>
              <a:rPr lang="pt-BR" sz="4000" b="1" i="1" dirty="0" smtClean="0"/>
              <a:t>Financiamento </a:t>
            </a:r>
            <a:r>
              <a:rPr lang="pt-BR" sz="4000" b="1" i="1" dirty="0"/>
              <a:t>do Sistema Nacional de </a:t>
            </a:r>
            <a:r>
              <a:rPr lang="pt-BR" sz="4000" b="1" i="1" dirty="0" smtClean="0"/>
              <a:t>Educação e a meta 20 do Plano Nacional de Educação: dilemas e desafios </a:t>
            </a:r>
            <a:endParaRPr lang="pt-BR" sz="4000" b="1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8312" y="4725144"/>
            <a:ext cx="8424167" cy="1728192"/>
          </a:xfrm>
        </p:spPr>
        <p:txBody>
          <a:bodyPr rtlCol="0">
            <a:normAutofit fontScale="47500" lnSpcReduction="20000"/>
          </a:bodyPr>
          <a:lstStyle/>
          <a:p>
            <a:pPr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BR" b="1" i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1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Profa. Dra. Cristina </a:t>
            </a:r>
            <a:r>
              <a:rPr lang="pt-BR" sz="51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Helena Almeida de Carvalho</a:t>
            </a:r>
          </a:p>
          <a:p>
            <a:pPr fontAlgn="auto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Faculdade </a:t>
            </a:r>
            <a:r>
              <a:rPr lang="pt-BR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Educação da </a:t>
            </a:r>
            <a:r>
              <a:rPr lang="pt-BR" sz="51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5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Universidade de Brasília (UNB) </a:t>
            </a:r>
            <a:endParaRPr lang="pt-BR" sz="5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09688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9323512" cy="432048"/>
          </a:xfrm>
        </p:spPr>
        <p:txBody>
          <a:bodyPr>
            <a:noAutofit/>
          </a:bodyPr>
          <a:lstStyle/>
          <a:p>
            <a:r>
              <a:rPr lang="pt-BR" sz="2600" dirty="0" smtClean="0"/>
              <a:t>Manutenção e Desenvolvimento do Ensino (MDE) – art.70 LDB/96</a:t>
            </a:r>
            <a:endParaRPr lang="pt-BR" sz="2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548680"/>
            <a:ext cx="9324528" cy="63093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Remuneração </a:t>
            </a:r>
            <a:r>
              <a:rPr lang="pt-BR" sz="2350" dirty="0"/>
              <a:t>e aperfeiçoamento do pessoal docente e demais profissionais da </a:t>
            </a:r>
            <a:r>
              <a:rPr lang="pt-BR" sz="2350" dirty="0" smtClean="0"/>
              <a:t>educação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Aquisição</a:t>
            </a:r>
            <a:r>
              <a:rPr lang="pt-BR" sz="2350" dirty="0"/>
              <a:t>, manutenção, construção e conservação de instalações e equipamentos necessários ao </a:t>
            </a:r>
            <a:r>
              <a:rPr lang="pt-BR" sz="2350" dirty="0" smtClean="0"/>
              <a:t>ensino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Uso </a:t>
            </a:r>
            <a:r>
              <a:rPr lang="pt-BR" sz="2350" dirty="0"/>
              <a:t>e manutenção de bens e serviços vinculados ao </a:t>
            </a:r>
            <a:r>
              <a:rPr lang="pt-BR" sz="2350" dirty="0" smtClean="0"/>
              <a:t>ensino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Levantamentos </a:t>
            </a:r>
            <a:r>
              <a:rPr lang="pt-BR" sz="2350" dirty="0"/>
              <a:t>estatísticos, estudos e pesquisas visando precipuamente ao aprimoramento da qualidade e à expansão do </a:t>
            </a:r>
            <a:r>
              <a:rPr lang="pt-BR" sz="2350" dirty="0" smtClean="0"/>
              <a:t>ensino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Realização </a:t>
            </a:r>
            <a:r>
              <a:rPr lang="pt-BR" sz="2350" dirty="0"/>
              <a:t>de atividades-meio necessárias ao funcionamento dos sistemas de </a:t>
            </a:r>
            <a:r>
              <a:rPr lang="pt-BR" sz="2350" dirty="0" smtClean="0"/>
              <a:t>ensino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Concessão </a:t>
            </a:r>
            <a:r>
              <a:rPr lang="pt-BR" sz="2350" dirty="0"/>
              <a:t>de bolsas de estudo a alunos de escolas públicas e </a:t>
            </a:r>
            <a:r>
              <a:rPr lang="pt-BR" sz="2350" dirty="0" smtClean="0"/>
              <a:t>privadas</a:t>
            </a:r>
            <a:endParaRPr lang="pt-BR" sz="2350" dirty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Amortização </a:t>
            </a:r>
            <a:r>
              <a:rPr lang="pt-BR" sz="2350" dirty="0"/>
              <a:t>e custeio de operações de crédito </a:t>
            </a:r>
            <a:endParaRPr lang="pt-BR" sz="2350" dirty="0" smtClean="0"/>
          </a:p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350" dirty="0" smtClean="0"/>
              <a:t>Aquisição </a:t>
            </a:r>
            <a:r>
              <a:rPr lang="pt-BR" sz="2350" dirty="0"/>
              <a:t>de material didático-escolar e manutenção de programas de transporte </a:t>
            </a:r>
            <a:r>
              <a:rPr lang="pt-BR" sz="2350" dirty="0" smtClean="0"/>
              <a:t>escolar</a:t>
            </a:r>
            <a:endParaRPr lang="pt-BR" sz="2350" dirty="0"/>
          </a:p>
        </p:txBody>
      </p:sp>
    </p:spTree>
    <p:extLst>
      <p:ext uri="{BB962C8B-B14F-4D97-AF65-F5344CB8AC3E}">
        <p14:creationId xmlns="" xmlns:p14="http://schemas.microsoft.com/office/powerpoint/2010/main" val="12249821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32048"/>
          </a:xfrm>
        </p:spPr>
        <p:txBody>
          <a:bodyPr>
            <a:noAutofit/>
          </a:bodyPr>
          <a:lstStyle/>
          <a:p>
            <a:r>
              <a:rPr lang="pt-BR" sz="2800" dirty="0" smtClean="0"/>
              <a:t>Financiamento público à iniciativa privada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3000" b="1" u="sng" dirty="0" smtClean="0"/>
              <a:t>Direto: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dirty="0" smtClean="0"/>
              <a:t>Bolsas </a:t>
            </a:r>
            <a:r>
              <a:rPr lang="pt-BR" sz="3000" dirty="0"/>
              <a:t>de estudo para o ensino fundamental e </a:t>
            </a:r>
            <a:r>
              <a:rPr lang="pt-BR" sz="3000" dirty="0" smtClean="0"/>
              <a:t>médio </a:t>
            </a:r>
            <a:r>
              <a:rPr lang="pt-BR" sz="3000" dirty="0"/>
              <a:t>quando houver falta de vagas e cursos regulares da rede pública na localidade da residência do </a:t>
            </a:r>
            <a:r>
              <a:rPr lang="pt-BR" sz="3000" dirty="0" smtClean="0"/>
              <a:t>educando (art. 213 da CF/88)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3000" b="1" u="sng" dirty="0" smtClean="0"/>
              <a:t>Indireto: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dirty="0" smtClean="0"/>
              <a:t>Imunidade e isenção tributária nos estabelecimentos educacionais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dirty="0" smtClean="0"/>
              <a:t>Imunidade </a:t>
            </a:r>
            <a:r>
              <a:rPr lang="pt-BR" sz="3000" dirty="0" smtClean="0">
                <a:sym typeface="Wingdings" pitchFamily="2" charset="2"/>
              </a:rPr>
              <a:t> </a:t>
            </a:r>
            <a:r>
              <a:rPr lang="pt-BR" sz="3000" b="1" i="1" dirty="0" smtClean="0"/>
              <a:t>Não incidência de impostos</a:t>
            </a:r>
            <a:r>
              <a:rPr lang="pt-BR" sz="3000" dirty="0" smtClean="0"/>
              <a:t> para os estabelecimentos educacionais não lucrativos sobre a renda, os serviços e o patrimônio (art. 150 da CF/88)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dirty="0" smtClean="0"/>
              <a:t>Isenção fiscal </a:t>
            </a:r>
            <a:r>
              <a:rPr lang="pt-BR" sz="3000" dirty="0" smtClean="0">
                <a:sym typeface="Wingdings" pitchFamily="2" charset="2"/>
              </a:rPr>
              <a:t> suspensão do pagamento de </a:t>
            </a:r>
            <a:r>
              <a:rPr lang="pt-BR" sz="3000" b="1" i="1" dirty="0" smtClean="0"/>
              <a:t>impostos </a:t>
            </a:r>
            <a:r>
              <a:rPr lang="pt-BR" sz="3000" b="1" i="1" dirty="0"/>
              <a:t>e </a:t>
            </a:r>
            <a:r>
              <a:rPr lang="pt-BR" sz="3000" b="1" i="1" dirty="0" smtClean="0"/>
              <a:t>de contribuições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dirty="0" smtClean="0"/>
              <a:t>Isenção de </a:t>
            </a:r>
            <a:r>
              <a:rPr lang="pt-BR" sz="3000" b="1" i="1" dirty="0"/>
              <a:t>impostos e de contribuições </a:t>
            </a:r>
            <a:r>
              <a:rPr lang="pt-BR" sz="3000" b="1" i="1" dirty="0" smtClean="0"/>
              <a:t> </a:t>
            </a:r>
            <a:r>
              <a:rPr lang="pt-BR" sz="3000" dirty="0" smtClean="0"/>
              <a:t>às IES lucrativas e não lucrativas que aderiram ao PROUNI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3000" b="1" i="1" dirty="0" smtClean="0"/>
              <a:t>Isenção</a:t>
            </a:r>
            <a:r>
              <a:rPr lang="pt-BR" sz="3000" dirty="0" smtClean="0"/>
              <a:t> da cota patronal </a:t>
            </a:r>
            <a:r>
              <a:rPr lang="pt-BR" sz="3000" dirty="0"/>
              <a:t>do </a:t>
            </a:r>
            <a:r>
              <a:rPr lang="pt-BR" sz="3000" dirty="0" smtClean="0"/>
              <a:t>INSS para instituições filantrópicas</a:t>
            </a:r>
            <a:r>
              <a:rPr lang="pt-BR" sz="3100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5035541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32048"/>
          </a:xfrm>
        </p:spPr>
        <p:txBody>
          <a:bodyPr>
            <a:noAutofit/>
          </a:bodyPr>
          <a:lstStyle/>
          <a:p>
            <a:r>
              <a:rPr lang="pt-BR" sz="3000" dirty="0" smtClean="0"/>
              <a:t>Salário-Educação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76672"/>
            <a:ext cx="9108504" cy="61926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 smtClean="0"/>
              <a:t>Destinada </a:t>
            </a:r>
            <a:r>
              <a:rPr lang="pt-BR" sz="2400" dirty="0"/>
              <a:t>ao financiamento de programas, projetos e ações voltados para o financiamento da </a:t>
            </a:r>
            <a:r>
              <a:rPr lang="pt-BR" sz="2400" u="sng" dirty="0"/>
              <a:t>educação básica </a:t>
            </a:r>
            <a:r>
              <a:rPr lang="pt-BR" sz="2400" u="sng" dirty="0" smtClean="0"/>
              <a:t>pública</a:t>
            </a:r>
            <a:r>
              <a:rPr lang="pt-BR" sz="2400" dirty="0" smtClean="0"/>
              <a:t>. Pode </a:t>
            </a:r>
            <a:r>
              <a:rPr lang="pt-BR" sz="2400" dirty="0"/>
              <a:t>ser aplicada na educação </a:t>
            </a:r>
            <a:r>
              <a:rPr lang="pt-BR" sz="2400" dirty="0" smtClean="0"/>
              <a:t>especial privada, </a:t>
            </a:r>
            <a:r>
              <a:rPr lang="pt-BR" sz="2400" dirty="0"/>
              <a:t>desde que vinculada à educação </a:t>
            </a:r>
            <a:r>
              <a:rPr lang="pt-BR" sz="2400" dirty="0" smtClean="0"/>
              <a:t>básica. Alíquota </a:t>
            </a:r>
            <a:r>
              <a:rPr lang="pt-BR" sz="2400" dirty="0" smtClean="0">
                <a:sym typeface="Wingdings" pitchFamily="2" charset="2"/>
              </a:rPr>
              <a:t>de 2,5% sobre a folha de contribuições da empresa/instituição  à previdência social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/>
              <a:t>Fundo Nacional de Desenvolvimento da Educação – FNDE </a:t>
            </a:r>
            <a:r>
              <a:rPr lang="pt-BR" sz="2400" dirty="0">
                <a:sym typeface="Wingdings" pitchFamily="2" charset="2"/>
              </a:rPr>
              <a:t> </a:t>
            </a:r>
            <a:r>
              <a:rPr lang="pt-BR" sz="2400" b="1" i="1" dirty="0" smtClean="0"/>
              <a:t>funções supletiva e redistributiva</a:t>
            </a:r>
            <a:r>
              <a:rPr lang="pt-BR" sz="2400" dirty="0" smtClean="0"/>
              <a:t> </a:t>
            </a:r>
            <a:r>
              <a:rPr lang="pt-BR" sz="2400" dirty="0"/>
              <a:t>da contribuição social do </a:t>
            </a:r>
            <a:r>
              <a:rPr lang="pt-BR" sz="2400" dirty="0" smtClean="0"/>
              <a:t>salário-educação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b="1" dirty="0" smtClean="0"/>
              <a:t>1/3 para cota </a:t>
            </a:r>
            <a:r>
              <a:rPr lang="pt-BR" sz="2400" b="1" dirty="0"/>
              <a:t>federal</a:t>
            </a:r>
            <a:r>
              <a:rPr lang="pt-BR" sz="2400" dirty="0"/>
              <a:t> </a:t>
            </a:r>
            <a:r>
              <a:rPr lang="pt-BR" sz="2400" dirty="0" smtClean="0"/>
              <a:t> e 2/3 </a:t>
            </a:r>
            <a:r>
              <a:rPr lang="pt-BR" sz="2400" b="1" dirty="0" smtClean="0"/>
              <a:t>cotas estaduais </a:t>
            </a:r>
            <a:r>
              <a:rPr lang="pt-BR" sz="2400" b="1" dirty="0"/>
              <a:t>e </a:t>
            </a:r>
            <a:r>
              <a:rPr lang="pt-BR" sz="2400" b="1" dirty="0" smtClean="0"/>
              <a:t>municipais </a:t>
            </a:r>
            <a:r>
              <a:rPr lang="pt-BR" sz="2400" dirty="0" smtClean="0"/>
              <a:t>– critério de distribuição  </a:t>
            </a:r>
            <a:r>
              <a:rPr lang="pt-BR" sz="2400" dirty="0" smtClean="0">
                <a:sym typeface="Wingdings" pitchFamily="2" charset="2"/>
              </a:rPr>
              <a:t> </a:t>
            </a:r>
            <a:r>
              <a:rPr lang="pt-BR" sz="2400" dirty="0" smtClean="0"/>
              <a:t>nº de alunos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 smtClean="0">
                <a:sym typeface="Wingdings" pitchFamily="2" charset="2"/>
              </a:rPr>
              <a:t>Programas que se utilizam dos recursos: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ym typeface="Wingdings" pitchFamily="2" charset="2"/>
              </a:rPr>
              <a:t>Programa Nacional do Livro Didático (PNLD),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ym typeface="Wingdings" pitchFamily="2" charset="2"/>
              </a:rPr>
              <a:t>Programa Dinheiro Direto na Escola (PDDE</a:t>
            </a:r>
            <a:r>
              <a:rPr lang="pt-BR" sz="2200" dirty="0">
                <a:sym typeface="Wingdings" pitchFamily="2" charset="2"/>
              </a:rPr>
              <a:t>), </a:t>
            </a:r>
            <a:endParaRPr lang="pt-BR" sz="2200" dirty="0" smtClean="0">
              <a:sym typeface="Wingdings" pitchFamily="2" charset="2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ym typeface="Wingdings" pitchFamily="2" charset="2"/>
              </a:rPr>
              <a:t>Programa </a:t>
            </a:r>
            <a:r>
              <a:rPr lang="pt-BR" sz="2200" dirty="0">
                <a:sym typeface="Wingdings" pitchFamily="2" charset="2"/>
              </a:rPr>
              <a:t>Nacional de Tecnologia Educacional (</a:t>
            </a:r>
            <a:r>
              <a:rPr lang="pt-BR" sz="2200" dirty="0" err="1">
                <a:sym typeface="Wingdings" pitchFamily="2" charset="2"/>
              </a:rPr>
              <a:t>ProInfo</a:t>
            </a:r>
            <a:r>
              <a:rPr lang="pt-BR" sz="2200" dirty="0" smtClean="0">
                <a:sym typeface="Wingdings" pitchFamily="2" charset="2"/>
              </a:rPr>
              <a:t>),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ym typeface="Wingdings" pitchFamily="2" charset="2"/>
              </a:rPr>
              <a:t>Programa Nacional de Reestruturação e Aquisição de Equipamentos para a Rede Escolar Pública de Educação Infantil (</a:t>
            </a:r>
            <a:r>
              <a:rPr lang="pt-BR" sz="2200" dirty="0" err="1" smtClean="0">
                <a:sym typeface="Wingdings" pitchFamily="2" charset="2"/>
              </a:rPr>
              <a:t>Proinfância</a:t>
            </a:r>
            <a:r>
              <a:rPr lang="pt-BR" sz="2000" dirty="0" smtClean="0">
                <a:sym typeface="Wingdings" pitchFamily="2" charset="2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5925747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82352" y="44624"/>
            <a:ext cx="9098160" cy="216024"/>
          </a:xfrm>
        </p:spPr>
        <p:txBody>
          <a:bodyPr>
            <a:noAutofit/>
          </a:bodyPr>
          <a:lstStyle/>
          <a:p>
            <a:r>
              <a:rPr lang="pt-BR" sz="2600" dirty="0" smtClean="0"/>
              <a:t>Fundos Contábeis para Financiamento da educação 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5496" y="620688"/>
            <a:ext cx="4248472" cy="623731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Política </a:t>
            </a:r>
            <a:r>
              <a:rPr lang="pt-BR" sz="2000" dirty="0"/>
              <a:t>focalizada </a:t>
            </a:r>
            <a:r>
              <a:rPr lang="pt-BR" sz="2000" dirty="0" smtClean="0"/>
              <a:t>no ensino </a:t>
            </a:r>
            <a:r>
              <a:rPr lang="pt-BR" sz="2000" dirty="0"/>
              <a:t>fundamental </a:t>
            </a:r>
            <a:endParaRPr lang="pt-BR" sz="2000" dirty="0" smtClean="0"/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err="1" smtClean="0"/>
              <a:t>Subvinculação</a:t>
            </a:r>
            <a:r>
              <a:rPr lang="pt-BR" sz="2000" dirty="0" smtClean="0"/>
              <a:t> de 15% de impostos e de transferências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>
                <a:sym typeface="Wingdings" pitchFamily="2" charset="2"/>
              </a:rPr>
              <a:t>Mínimo de 60</a:t>
            </a:r>
            <a:r>
              <a:rPr lang="pt-BR" sz="2000" dirty="0">
                <a:sym typeface="Wingdings" pitchFamily="2" charset="2"/>
              </a:rPr>
              <a:t>% </a:t>
            </a:r>
            <a:r>
              <a:rPr lang="pt-BR" sz="2000" dirty="0" smtClean="0">
                <a:sym typeface="Wingdings" pitchFamily="2" charset="2"/>
              </a:rPr>
              <a:t>a remuneração </a:t>
            </a:r>
            <a:r>
              <a:rPr lang="pt-BR" sz="2000" dirty="0">
                <a:sym typeface="Wingdings" pitchFamily="2" charset="2"/>
              </a:rPr>
              <a:t>dos profissionais do Magistério em efetivo </a:t>
            </a:r>
            <a:r>
              <a:rPr lang="pt-BR" sz="2000" dirty="0" smtClean="0">
                <a:sym typeface="Wingdings" pitchFamily="2" charset="2"/>
              </a:rPr>
              <a:t>exercício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>
                <a:sym typeface="Wingdings" pitchFamily="2" charset="2"/>
              </a:rPr>
              <a:t>Definição de custo aluno/ano nacional 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>
                <a:sym typeface="Wingdings" pitchFamily="2" charset="2"/>
              </a:rPr>
              <a:t>Redistribuição de recursos </a:t>
            </a:r>
            <a:r>
              <a:rPr lang="pt-BR" sz="2000" dirty="0" smtClean="0">
                <a:sym typeface="Wingdings" pitchFamily="2" charset="2"/>
              </a:rPr>
              <a:t>em </a:t>
            </a:r>
            <a:r>
              <a:rPr lang="pt-BR" sz="2000" dirty="0">
                <a:sym typeface="Wingdings" pitchFamily="2" charset="2"/>
              </a:rPr>
              <a:t>cada Estado a partir da oferta de ensino 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Municipalização e universalização do ensino fundamental 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Baixa cobertura da educação infantil, ensino médio e educação de jovens e adultos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>
                <a:sym typeface="Wingdings" panose="05000000000000000000" pitchFamily="2" charset="2"/>
              </a:rPr>
              <a:t>B</a:t>
            </a:r>
            <a:r>
              <a:rPr lang="pt-BR" sz="2000" dirty="0" smtClean="0"/>
              <a:t>aixa complementação da União </a:t>
            </a:r>
            <a:r>
              <a:rPr lang="pt-BR" sz="2000" dirty="0" smtClean="0">
                <a:sym typeface="Wingdings" pitchFamily="2" charset="2"/>
              </a:rPr>
              <a:t> uso </a:t>
            </a:r>
            <a:r>
              <a:rPr lang="pt-BR" sz="2000" dirty="0" smtClean="0"/>
              <a:t>do salário-educação</a:t>
            </a:r>
          </a:p>
        </p:txBody>
      </p:sp>
      <p:sp>
        <p:nvSpPr>
          <p:cNvPr id="6148" name="Espaço Reservado para Conteúdo 1"/>
          <p:cNvSpPr>
            <a:spLocks noGrp="1"/>
          </p:cNvSpPr>
          <p:nvPr>
            <p:ph sz="half" idx="2"/>
          </p:nvPr>
        </p:nvSpPr>
        <p:spPr>
          <a:xfrm>
            <a:off x="4317047" y="620688"/>
            <a:ext cx="4825107" cy="6240324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Política indutora da área de atuação prioritária  </a:t>
            </a:r>
            <a:endParaRPr lang="pt-BR" sz="2000" dirty="0"/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err="1"/>
              <a:t>Subvinculação</a:t>
            </a:r>
            <a:r>
              <a:rPr lang="pt-BR" sz="2000" dirty="0"/>
              <a:t> </a:t>
            </a:r>
            <a:r>
              <a:rPr lang="pt-BR" sz="2000" dirty="0" smtClean="0"/>
              <a:t>de 20% de impostos </a:t>
            </a:r>
            <a:r>
              <a:rPr lang="pt-BR" sz="2000" dirty="0"/>
              <a:t>e de </a:t>
            </a:r>
            <a:r>
              <a:rPr lang="pt-BR" sz="2000" dirty="0" smtClean="0"/>
              <a:t>transferências 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>
                <a:sym typeface="Wingdings" pitchFamily="2" charset="2"/>
              </a:rPr>
              <a:t>Mínimo de 60% a remuneração dos profissionais do Magistério em efetivo exercício</a:t>
            </a:r>
            <a:endParaRPr lang="pt-BR" sz="2000" dirty="0"/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Ampliou a cobertura para a educação básica pública e as creches conveniadas</a:t>
            </a: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>
                <a:sym typeface="Wingdings" pitchFamily="2" charset="2"/>
              </a:rPr>
              <a:t>Definição de custo aluno/ano nacional </a:t>
            </a:r>
            <a:r>
              <a:rPr lang="pt-BR" sz="2000" dirty="0" smtClean="0">
                <a:sym typeface="Wingdings" pitchFamily="2" charset="2"/>
              </a:rPr>
              <a:t>para cada etapa</a:t>
            </a:r>
            <a:endParaRPr lang="pt-BR" sz="2000" dirty="0">
              <a:sym typeface="Wingdings" pitchFamily="2" charset="2"/>
            </a:endParaRP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>
                <a:sym typeface="Wingdings" pitchFamily="2" charset="2"/>
              </a:rPr>
              <a:t>Redistribuição de recursos </a:t>
            </a:r>
            <a:r>
              <a:rPr lang="pt-BR" sz="2000" dirty="0" smtClean="0">
                <a:sym typeface="Wingdings" pitchFamily="2" charset="2"/>
              </a:rPr>
              <a:t>em </a:t>
            </a:r>
            <a:r>
              <a:rPr lang="pt-BR" sz="2000" dirty="0">
                <a:sym typeface="Wingdings" pitchFamily="2" charset="2"/>
              </a:rPr>
              <a:t>cada Estado a partir da oferta de </a:t>
            </a:r>
            <a:r>
              <a:rPr lang="pt-BR" sz="2000" dirty="0" smtClean="0">
                <a:sym typeface="Wingdings" pitchFamily="2" charset="2"/>
              </a:rPr>
              <a:t>ensino prioritária </a:t>
            </a:r>
            <a:endParaRPr lang="pt-BR" sz="2000" dirty="0">
              <a:sym typeface="Wingdings" pitchFamily="2" charset="2"/>
            </a:endParaRPr>
          </a:p>
          <a:p>
            <a:pPr>
              <a:spcBef>
                <a:spcPct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pt-BR" sz="2000" dirty="0" smtClean="0"/>
              <a:t>Vedada complementação da União com o salário-educação: </a:t>
            </a:r>
            <a:r>
              <a:rPr lang="pt-BR" sz="2000" dirty="0" smtClean="0">
                <a:sym typeface="Wingdings" panose="05000000000000000000" pitchFamily="2" charset="2"/>
              </a:rPr>
              <a:t>R</a:t>
            </a:r>
            <a:r>
              <a:rPr lang="pt-BR" sz="2000" dirty="0" smtClean="0"/>
              <a:t>$ </a:t>
            </a:r>
            <a:r>
              <a:rPr lang="pt-BR" sz="2000" dirty="0"/>
              <a:t>2 milhões, R$ 3 milhões e 4,5 milhões nos três primeiros anos e depois 10% do </a:t>
            </a:r>
            <a:r>
              <a:rPr lang="pt-BR" sz="2000" dirty="0" smtClean="0"/>
              <a:t>fundo</a:t>
            </a:r>
            <a:endParaRPr lang="pt-BR" sz="2000" dirty="0"/>
          </a:p>
          <a:p>
            <a:pPr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pt-BR" sz="2000" dirty="0" smtClean="0"/>
          </a:p>
        </p:txBody>
      </p:sp>
      <p:sp>
        <p:nvSpPr>
          <p:cNvPr id="2" name="CaixaDeTexto 1"/>
          <p:cNvSpPr txBox="1"/>
          <p:nvPr/>
        </p:nvSpPr>
        <p:spPr>
          <a:xfrm>
            <a:off x="107504" y="267964"/>
            <a:ext cx="3672408" cy="4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pt-BR" b="1" dirty="0"/>
              <a:t>FUNDEF (1998 a 2006) EC nº 14/96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932040" y="267964"/>
            <a:ext cx="424847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pt-BR" b="1" dirty="0"/>
              <a:t>FUNDEB (2007 a 2020)  EC nº 53/06</a:t>
            </a:r>
          </a:p>
        </p:txBody>
      </p:sp>
    </p:spTree>
    <p:extLst>
      <p:ext uri="{BB962C8B-B14F-4D97-AF65-F5344CB8AC3E}">
        <p14:creationId xmlns="" xmlns:p14="http://schemas.microsoft.com/office/powerpoint/2010/main" val="24345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r>
              <a:rPr lang="pt-BR" altLang="pt-BR" sz="4000" b="1" dirty="0" smtClean="0"/>
              <a:t>Evolução e metas quantitativas selecionadas do PL nº 8035/10  (PNE) </a:t>
            </a:r>
          </a:p>
        </p:txBody>
      </p:sp>
      <p:sp>
        <p:nvSpPr>
          <p:cNvPr id="9219" name="CaixaDeTexto 4"/>
          <p:cNvSpPr txBox="1">
            <a:spLocks noChangeArrowheads="1"/>
          </p:cNvSpPr>
          <p:nvPr/>
        </p:nvSpPr>
        <p:spPr bwMode="auto">
          <a:xfrm>
            <a:off x="107950" y="6321425"/>
            <a:ext cx="893921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altLang="pt-BR" sz="1500"/>
              <a:t>Fonte: Políticas Sociais - acompanhamento e análise nº 19, 2011, IPEA; Perfil da Pobreza no Brasil e sua Evolução no período 2004-2009; TD nº 1647/11, IPEA; Nota técnica Campanha Nacional pelo Direito à Educação (2011)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8867775" cy="52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66492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Autofit/>
          </a:bodyPr>
          <a:lstStyle/>
          <a:p>
            <a:r>
              <a:rPr lang="pt-BR" sz="2800" dirty="0" smtClean="0"/>
              <a:t>Estimativa do Percentual do Investimento Público Total em Educação em Relação ao Produto Interno Bruto (PIB), por Nível de Ensino - Brasil 2000 - 2011</a:t>
            </a:r>
            <a:endParaRPr lang="pt-BR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914400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755576" y="6525344"/>
            <a:ext cx="5718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Fonte: </a:t>
            </a:r>
            <a:r>
              <a:rPr lang="pt-BR" dirty="0" err="1" smtClean="0"/>
              <a:t>Inep</a:t>
            </a:r>
            <a:r>
              <a:rPr lang="pt-BR" dirty="0" smtClean="0"/>
              <a:t>/MEC - Tabela elaborada pela DEED/</a:t>
            </a:r>
            <a:r>
              <a:rPr lang="pt-BR" dirty="0" err="1" smtClean="0"/>
              <a:t>Inep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8938320" cy="1314996"/>
          </a:xfrm>
        </p:spPr>
        <p:txBody>
          <a:bodyPr>
            <a:noAutofit/>
          </a:bodyPr>
          <a:lstStyle/>
          <a:p>
            <a:r>
              <a:rPr lang="pt-BR" sz="2800" dirty="0" smtClean="0"/>
              <a:t>Estimativa do Percentual do Investimento Público Direto em Educação em Relação ao Produto Interno Bruto (PIB), por Nível de Ensino - Brasil 2000 - 2011</a:t>
            </a:r>
            <a:endParaRPr lang="pt-BR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5034"/>
            <a:ext cx="9144000" cy="5180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755576" y="6525344"/>
            <a:ext cx="5718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Fonte: </a:t>
            </a:r>
            <a:r>
              <a:rPr lang="pt-BR" dirty="0" err="1" smtClean="0"/>
              <a:t>Inep</a:t>
            </a:r>
            <a:r>
              <a:rPr lang="pt-BR" dirty="0" smtClean="0"/>
              <a:t>/MEC - Tabela elaborada pela DEED/</a:t>
            </a:r>
            <a:r>
              <a:rPr lang="pt-BR" dirty="0" err="1" smtClean="0"/>
              <a:t>Inep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pt-BR" sz="2200" dirty="0" smtClean="0"/>
              <a:t>Estimativa do Investimento Público Direto em Educação por Estudante, Valores de 2011 (IPCA) e a Proporção do Investimento Público por Estudante da Educação Superior sobre o Estudante da Educação Básica, por Nível de Ensino</a:t>
            </a:r>
            <a:endParaRPr lang="pt-BR" sz="2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896448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395536" y="6525344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Fonte: </a:t>
            </a:r>
            <a:r>
              <a:rPr lang="pt-BR" dirty="0" err="1" smtClean="0"/>
              <a:t>Inep</a:t>
            </a:r>
            <a:r>
              <a:rPr lang="pt-BR" dirty="0" smtClean="0"/>
              <a:t>/MEC - Tabela elaborada pela DEED/</a:t>
            </a:r>
            <a:r>
              <a:rPr lang="pt-BR" dirty="0" err="1" smtClean="0"/>
              <a:t>Inep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Gastos com educação em países selecionados (US$ PPC) 2010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6525344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</a:t>
            </a:r>
            <a:r>
              <a:rPr lang="pt-BR" sz="1400" dirty="0" err="1" smtClean="0"/>
              <a:t>Education</a:t>
            </a:r>
            <a:r>
              <a:rPr lang="pt-BR" sz="1400" dirty="0" smtClean="0"/>
              <a:t> </a:t>
            </a:r>
            <a:r>
              <a:rPr lang="pt-BR" sz="1400" dirty="0" err="1" smtClean="0"/>
              <a:t>at</a:t>
            </a:r>
            <a:r>
              <a:rPr lang="pt-BR" sz="1400" dirty="0" smtClean="0"/>
              <a:t> a </a:t>
            </a:r>
            <a:r>
              <a:rPr lang="pt-BR" sz="1400" dirty="0" err="1" smtClean="0"/>
              <a:t>Glance</a:t>
            </a:r>
            <a:r>
              <a:rPr lang="pt-BR" sz="1400" dirty="0" smtClean="0"/>
              <a:t>, 2013. OCDE.</a:t>
            </a:r>
            <a:endParaRPr lang="pt-BR" sz="1400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692696"/>
            <a:ext cx="916305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lipse 7"/>
          <p:cNvSpPr/>
          <p:nvPr/>
        </p:nvSpPr>
        <p:spPr>
          <a:xfrm>
            <a:off x="8604448" y="1412776"/>
            <a:ext cx="53955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5076056" y="1412776"/>
            <a:ext cx="53955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6300192" y="5301208"/>
            <a:ext cx="576064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5004048" y="5301208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3059832" y="5013176"/>
            <a:ext cx="576064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467544" y="5013176"/>
            <a:ext cx="64807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3059832" y="4509120"/>
            <a:ext cx="576064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467544" y="4509120"/>
            <a:ext cx="64807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Gastos com educação em países selecionados (US$ PPC), por nível de ensino - 2010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6597352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</a:t>
            </a:r>
            <a:r>
              <a:rPr lang="pt-BR" sz="1400" dirty="0" err="1" smtClean="0"/>
              <a:t>Education</a:t>
            </a:r>
            <a:r>
              <a:rPr lang="pt-BR" sz="1400" dirty="0" smtClean="0"/>
              <a:t> </a:t>
            </a:r>
            <a:r>
              <a:rPr lang="pt-BR" sz="1400" dirty="0" err="1" smtClean="0"/>
              <a:t>at</a:t>
            </a:r>
            <a:r>
              <a:rPr lang="pt-BR" sz="1400" dirty="0" smtClean="0"/>
              <a:t> a </a:t>
            </a:r>
            <a:r>
              <a:rPr lang="pt-BR" sz="1400" dirty="0" err="1" smtClean="0"/>
              <a:t>Glance</a:t>
            </a:r>
            <a:r>
              <a:rPr lang="pt-BR" sz="1400" dirty="0" smtClean="0"/>
              <a:t>, 2013. OCDE.</a:t>
            </a:r>
            <a:endParaRPr lang="pt-BR" sz="14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3" y="836713"/>
            <a:ext cx="9153526" cy="583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003232" cy="4713387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  <a:buFont typeface="Wingdings" pitchFamily="2" charset="2"/>
              <a:buChar char="Ø"/>
            </a:pPr>
            <a:r>
              <a:rPr lang="pt-BR" altLang="pt-BR" sz="3000" dirty="0" smtClean="0"/>
              <a:t>Analisar os marcos legais e estruturais do financiamento da educação brasileira, seus dilemas e desafios para o ingresso, a permanência em educação de qualidade</a:t>
            </a:r>
          </a:p>
          <a:p>
            <a:pPr>
              <a:spcBef>
                <a:spcPts val="3000"/>
              </a:spcBef>
              <a:buFont typeface="Wingdings" pitchFamily="2" charset="2"/>
              <a:buChar char="Ø"/>
            </a:pPr>
            <a:r>
              <a:rPr lang="pt-BR" altLang="pt-BR" sz="3000" dirty="0" smtClean="0"/>
              <a:t> Investigar a trajetória das modificações na meta 20 que trata do financiamento no Projeto de Lei do Plano Nacional de Educação (PNE) no Congresso Nacional (2010 a 2013)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Gastos com educação em países selecionados (US$ PPC), por nível de ensino - 2010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6597352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</a:t>
            </a:r>
            <a:r>
              <a:rPr lang="pt-BR" sz="1400" dirty="0" err="1" smtClean="0"/>
              <a:t>Education</a:t>
            </a:r>
            <a:r>
              <a:rPr lang="pt-BR" sz="1400" dirty="0" smtClean="0"/>
              <a:t> </a:t>
            </a:r>
            <a:r>
              <a:rPr lang="pt-BR" sz="1400" dirty="0" err="1" smtClean="0"/>
              <a:t>at</a:t>
            </a:r>
            <a:r>
              <a:rPr lang="pt-BR" sz="1400" dirty="0" smtClean="0"/>
              <a:t> a </a:t>
            </a:r>
            <a:r>
              <a:rPr lang="pt-BR" sz="1400" dirty="0" err="1" smtClean="0"/>
              <a:t>Glance</a:t>
            </a:r>
            <a:r>
              <a:rPr lang="pt-BR" sz="1400" dirty="0" smtClean="0"/>
              <a:t>, 2013. OCDE.</a:t>
            </a:r>
            <a:endParaRPr lang="pt-BR" sz="14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836712"/>
            <a:ext cx="918210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04056"/>
          </a:xfrm>
        </p:spPr>
        <p:txBody>
          <a:bodyPr>
            <a:noAutofit/>
          </a:bodyPr>
          <a:lstStyle/>
          <a:p>
            <a:r>
              <a:rPr lang="pt-BR" sz="3000" dirty="0" smtClean="0"/>
              <a:t>Alterações na Meta 20 do PNE e em suas estratégias</a:t>
            </a:r>
            <a:endParaRPr lang="pt-BR" sz="3000" dirty="0"/>
          </a:p>
        </p:txBody>
      </p:sp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63813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41374"/>
            <a:ext cx="9144000" cy="374030"/>
          </a:xfrm>
        </p:spPr>
        <p:txBody>
          <a:bodyPr>
            <a:noAutofit/>
          </a:bodyPr>
          <a:lstStyle/>
          <a:p>
            <a:r>
              <a:rPr lang="pt-BR" sz="3000" dirty="0" smtClean="0"/>
              <a:t>Alterações na Meta 20 do PNE e em suas estratégias</a:t>
            </a:r>
            <a:endParaRPr lang="pt-BR" sz="3000" dirty="0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702"/>
            <a:ext cx="9144000" cy="64332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404664"/>
          </a:xfrm>
        </p:spPr>
        <p:txBody>
          <a:bodyPr>
            <a:noAutofit/>
          </a:bodyPr>
          <a:lstStyle/>
          <a:p>
            <a:r>
              <a:rPr lang="pt-BR" sz="2800" dirty="0" smtClean="0"/>
              <a:t>Considerações Finais: impasses e desafios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04664"/>
            <a:ext cx="9252520" cy="67687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t-BR" sz="2400" dirty="0" smtClean="0"/>
              <a:t>Subordinação da Política Educacional à Política Fiscal: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/>
              <a:t>Definição de Meta prévia de Superávit Primário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/>
              <a:t>Desvinculação das Receitas da União (DRU): 20% da arrecadação  de impostos foi desvinculada da educação entre 1994 a 2009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/>
              <a:t>EC nº 59/09 </a:t>
            </a:r>
            <a:r>
              <a:rPr lang="pt-BR" sz="2400" dirty="0" smtClean="0">
                <a:sym typeface="Wingdings" pitchFamily="2" charset="2"/>
              </a:rPr>
              <a:t> fim gradativo da DRU  12,5% em 2009, 5% em 2010 e nulo em 2011  tendência em ampliar os recursos públicos à educação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Impasse do Piso Nacional Salarial do magistério (</a:t>
            </a:r>
            <a:r>
              <a:rPr lang="pt-BR" sz="2400" b="1" dirty="0" smtClean="0">
                <a:sym typeface="Wingdings" pitchFamily="2" charset="2"/>
              </a:rPr>
              <a:t>R$ 1.567,00 em 2013</a:t>
            </a:r>
            <a:r>
              <a:rPr lang="pt-BR" sz="2400" dirty="0" smtClean="0">
                <a:sym typeface="Wingdings" pitchFamily="2" charset="2"/>
              </a:rPr>
              <a:t>) e reajuste pela variação do FUNDEB  teto  de 60% da receita com pagamento de pessoal   </a:t>
            </a:r>
            <a:r>
              <a:rPr lang="pt-BR" sz="2400" dirty="0" smtClean="0"/>
              <a:t>Lei de Responsabilidade Fiscal (LRF) 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altLang="pt-BR" sz="2400" dirty="0" smtClean="0"/>
              <a:t>Desafio de mudança de lógica: definição do custo aluno-qualidade da educação básica como referencial para o financiamento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26833010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404664"/>
          </a:xfrm>
        </p:spPr>
        <p:txBody>
          <a:bodyPr>
            <a:noAutofit/>
          </a:bodyPr>
          <a:lstStyle/>
          <a:p>
            <a:r>
              <a:rPr lang="pt-BR" sz="2800" dirty="0" smtClean="0"/>
              <a:t>Considerações Finais: impasses e desafios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7687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pt-BR" sz="2400" dirty="0" smtClean="0">
                <a:sym typeface="Wingdings" pitchFamily="2" charset="2"/>
              </a:rPr>
              <a:t>FUNDEB </a:t>
            </a:r>
            <a:r>
              <a:rPr lang="pt-BR" sz="2400" dirty="0">
                <a:sym typeface="Wingdings" pitchFamily="2" charset="2"/>
              </a:rPr>
              <a:t> redução das desigualdades intraestaduais  definição do custo mínimo </a:t>
            </a:r>
            <a:r>
              <a:rPr lang="pt-BR" sz="2400" dirty="0" smtClean="0">
                <a:sym typeface="Wingdings" pitchFamily="2" charset="2"/>
              </a:rPr>
              <a:t>aluno-ano nacional  </a:t>
            </a:r>
            <a:r>
              <a:rPr lang="pt-BR" sz="2400" b="1" dirty="0" smtClean="0">
                <a:sym typeface="Wingdings" pitchFamily="2" charset="2"/>
              </a:rPr>
              <a:t>R$ 2.221,73 </a:t>
            </a:r>
            <a:r>
              <a:rPr lang="pt-BR" sz="2400" b="1" dirty="0">
                <a:sym typeface="Wingdings" pitchFamily="2" charset="2"/>
              </a:rPr>
              <a:t>em </a:t>
            </a:r>
            <a:r>
              <a:rPr lang="pt-BR" sz="2400" b="1" dirty="0" smtClean="0">
                <a:sym typeface="Wingdings" pitchFamily="2" charset="2"/>
              </a:rPr>
              <a:t>2013</a:t>
            </a:r>
            <a:r>
              <a:rPr lang="pt-BR" sz="2400" dirty="0" smtClean="0">
                <a:sym typeface="Wingdings" pitchFamily="2" charset="2"/>
              </a:rPr>
              <a:t>. Total </a:t>
            </a:r>
            <a:r>
              <a:rPr lang="pt-BR" sz="2400" b="1" dirty="0" smtClean="0">
                <a:sym typeface="Wingdings" pitchFamily="2" charset="2"/>
              </a:rPr>
              <a:t>R$ 107,1 bilhões </a:t>
            </a:r>
            <a:r>
              <a:rPr lang="pt-BR" sz="2400" dirty="0" smtClean="0">
                <a:sym typeface="Wingdings" pitchFamily="2" charset="2"/>
              </a:rPr>
              <a:t>Complementação da União a 9 estados  </a:t>
            </a:r>
            <a:r>
              <a:rPr lang="pt-BR" sz="2400" b="1" dirty="0" smtClean="0">
                <a:sym typeface="Wingdings" pitchFamily="2" charset="2"/>
              </a:rPr>
              <a:t>R$ 10,7 bilhões</a:t>
            </a:r>
            <a:r>
              <a:rPr lang="pt-BR" sz="2400" dirty="0" smtClean="0">
                <a:sym typeface="Wingdings" pitchFamily="2" charset="2"/>
              </a:rPr>
              <a:t>.  Permanecem as desigualdades interestaduais 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pt-BR" sz="2400" dirty="0" smtClean="0">
                <a:sym typeface="Wingdings" pitchFamily="2" charset="2"/>
              </a:rPr>
              <a:t>Caráter provisório do FUNDEB – até 2020 (CF/88 – art. 60 - ADCT)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i="1" dirty="0" err="1" smtClean="0"/>
              <a:t>Education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at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Glance</a:t>
            </a:r>
            <a:r>
              <a:rPr lang="pt-BR" sz="2400" i="1" dirty="0" smtClean="0"/>
              <a:t> </a:t>
            </a:r>
            <a:r>
              <a:rPr lang="pt-BR" sz="2400" dirty="0" smtClean="0"/>
              <a:t>(2013): Brasil </a:t>
            </a:r>
            <a:r>
              <a:rPr lang="pt-BR" sz="2400" dirty="0" smtClean="0">
                <a:sym typeface="Wingdings" pitchFamily="2" charset="2"/>
              </a:rPr>
              <a:t> baixo gasto por aluno na educação básica relativo à OCDE e países latino americanos</a:t>
            </a:r>
            <a:endParaRPr lang="pt-BR" sz="2400" dirty="0" smtClean="0"/>
          </a:p>
          <a:p>
            <a:pPr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/>
              <a:t> Escolaridade Obrigatória (Direito Público Subjetivo) </a:t>
            </a:r>
            <a:r>
              <a:rPr lang="pt-BR" sz="2400" dirty="0" smtClean="0">
                <a:sym typeface="Wingdings" panose="05000000000000000000" pitchFamily="2" charset="2"/>
              </a:rPr>
              <a:t> dever constitucional de incluir todas as crianças e jovens de </a:t>
            </a:r>
            <a:r>
              <a:rPr lang="pt-BR" sz="2400" dirty="0" smtClean="0"/>
              <a:t> 4 a 17 anos  até 2016. Previsão de 4 milhões de novas matrículas (2008): educação infantil (municípios) e ensino médio (estados): etapas com maior custo aluno anual que no ensino fundamental</a:t>
            </a:r>
            <a:endParaRPr lang="pt-BR" sz="2400" dirty="0" smtClean="0">
              <a:sym typeface="Wingdings" pitchFamily="2" charset="2"/>
            </a:endParaRPr>
          </a:p>
          <a:p>
            <a:pPr algn="just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400" dirty="0" smtClean="0"/>
              <a:t>Dinâmica populacional decrescente entre 4 e 17 anos </a:t>
            </a:r>
            <a:r>
              <a:rPr lang="pt-BR" sz="2400" dirty="0" smtClean="0">
                <a:sym typeface="Wingdings" panose="05000000000000000000" pitchFamily="2" charset="2"/>
              </a:rPr>
              <a:t> m</a:t>
            </a:r>
            <a:r>
              <a:rPr lang="pt-BR" sz="2400" dirty="0" smtClean="0"/>
              <a:t>udança no perfil etário neutralizada pelo atraso escolar</a:t>
            </a:r>
            <a:endParaRPr lang="pt-BR" sz="2400" dirty="0" smtClean="0">
              <a:sym typeface="Wingdings" pitchFamily="2" charset="2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pt-BR" sz="2200" dirty="0"/>
          </a:p>
        </p:txBody>
      </p:sp>
    </p:spTree>
    <p:extLst>
      <p:ext uri="{BB962C8B-B14F-4D97-AF65-F5344CB8AC3E}">
        <p14:creationId xmlns="" xmlns:p14="http://schemas.microsoft.com/office/powerpoint/2010/main" val="26833010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79388" y="44451"/>
            <a:ext cx="8820150" cy="360214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Considerações </a:t>
            </a:r>
            <a:r>
              <a:rPr lang="pt-BR" sz="3600" dirty="0"/>
              <a:t>Finais: impasses e desafios</a:t>
            </a:r>
            <a:endParaRPr lang="pt-BR" sz="4000" dirty="0" smtClean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30932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/>
              <a:t>Estimativa de gastos para atingir todas as metas do PNE </a:t>
            </a:r>
            <a:r>
              <a:rPr lang="pt-BR" sz="2400" dirty="0" smtClean="0">
                <a:sym typeface="Wingdings" pitchFamily="2" charset="2"/>
              </a:rPr>
              <a:t> </a:t>
            </a:r>
            <a:r>
              <a:rPr lang="pt-BR" sz="2400" dirty="0" smtClean="0"/>
              <a:t> 7% para 2016 e 10% para 2020:</a:t>
            </a:r>
            <a:r>
              <a:rPr lang="pt-BR" sz="2400" dirty="0" smtClean="0">
                <a:sym typeface="Wingdings" pitchFamily="2" charset="2"/>
              </a:rPr>
              <a:t> </a:t>
            </a:r>
            <a:r>
              <a:rPr lang="pt-BR" sz="2400" b="1" dirty="0" smtClean="0"/>
              <a:t>Estimativa de impacto financeiro entre 2011 e 2020:</a:t>
            </a:r>
            <a:r>
              <a:rPr lang="pt-BR" sz="2400" dirty="0" smtClean="0">
                <a:sym typeface="Wingdings" pitchFamily="2" charset="2"/>
              </a:rPr>
              <a:t> Marcelino (2011)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Novo </a:t>
            </a:r>
            <a:r>
              <a:rPr lang="pt-BR" sz="2400" dirty="0">
                <a:sym typeface="Wingdings" pitchFamily="2" charset="2"/>
              </a:rPr>
              <a:t>PNE em trâmite no Congresso Nacional  definição de % do PIB para educação  impasse sobre a previsão de recursos à iniciativa </a:t>
            </a:r>
            <a:r>
              <a:rPr lang="pt-BR" sz="2400" dirty="0" smtClean="0">
                <a:sym typeface="Wingdings" pitchFamily="2" charset="2"/>
              </a:rPr>
              <a:t>privada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Maiores impactos na Carga Tributária  1° ICMS (7% do PIB) e 2º IR (6% do PIB) Recursos adicionais  </a:t>
            </a:r>
            <a:r>
              <a:rPr lang="pt-BR" sz="2400" i="1" u="sng" dirty="0" smtClean="0">
                <a:sym typeface="Wingdings" pitchFamily="2" charset="2"/>
              </a:rPr>
              <a:t>Reforma tributária </a:t>
            </a:r>
            <a:r>
              <a:rPr lang="pt-BR" sz="2400" dirty="0" smtClean="0">
                <a:sym typeface="Wingdings" pitchFamily="2" charset="2"/>
              </a:rPr>
              <a:t> regulamentação do IGF, revisão de imunidade/isenções fiscais à iniciativa privada, fiscalização do ITR, ITBI e IPTU</a:t>
            </a:r>
            <a:endParaRPr lang="pt-BR" sz="2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Expectativas diversas dos recursos dos royalties do Pré-sal e do Fundo Social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Acréscimo de recursos públicos  arrecadação  crescimento econômico</a:t>
            </a:r>
            <a:endParaRPr lang="pt-BR" sz="2400" dirty="0">
              <a:sym typeface="Wingdings" pitchFamily="2" charset="2"/>
            </a:endParaRPr>
          </a:p>
          <a:p>
            <a:pPr algn="just">
              <a:spcBef>
                <a:spcPts val="1800"/>
              </a:spcBef>
              <a:buFont typeface="Wingdings" pitchFamily="2" charset="2"/>
              <a:buChar char="ü"/>
            </a:pP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1407003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79388" y="44451"/>
            <a:ext cx="8820150" cy="360214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Considerações </a:t>
            </a:r>
            <a:r>
              <a:rPr lang="pt-BR" sz="3600" dirty="0"/>
              <a:t>Finais: impasses e desafios</a:t>
            </a:r>
            <a:endParaRPr lang="pt-BR" sz="4000" dirty="0" smtClean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30932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400" dirty="0" smtClean="0">
                <a:sym typeface="Wingdings" pitchFamily="2" charset="2"/>
              </a:rPr>
              <a:t>Trajetória da meta 20 do PNE:</a:t>
            </a:r>
          </a:p>
          <a:p>
            <a:pPr lvl="1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PLC  prioridade à educação pública </a:t>
            </a:r>
          </a:p>
          <a:p>
            <a:pPr lvl="1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Pareceres CAE e CCJ  destinação à educação em geral</a:t>
            </a:r>
          </a:p>
          <a:p>
            <a:pPr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Trajetória das estratégias do PNE:</a:t>
            </a:r>
          </a:p>
          <a:p>
            <a:pPr lvl="1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Fontes de financiamento </a:t>
            </a: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PLC  Fundo Pré-Sal, Royalties e participações Petróleo e Produção Mineral   prioridade à educação pública </a:t>
            </a: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Pareceres CAE e CCJ  retirada de Produção Mineral e acréscimo de Recursos Hídricos (energia elétrica) – CAE e retirada de Recursos Hídricos (energia elétrica) - CCJ  ambos destinação à educação em geral</a:t>
            </a:r>
          </a:p>
          <a:p>
            <a:pPr lvl="1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Custo Aluno Qualidade Inicial - </a:t>
            </a:r>
            <a:r>
              <a:rPr lang="pt-BR" sz="2000" dirty="0" err="1" smtClean="0">
                <a:sym typeface="Wingdings" pitchFamily="2" charset="2"/>
              </a:rPr>
              <a:t>CAQi</a:t>
            </a:r>
            <a:endParaRPr lang="pt-BR" sz="2000" dirty="0" smtClean="0">
              <a:sym typeface="Wingdings" pitchFamily="2" charset="2"/>
            </a:endParaRP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PLC  foco na implementação e adoção como parâmetro de financiamento</a:t>
            </a: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Pareceres CAE e CCJ  foco na definição do conceito</a:t>
            </a:r>
          </a:p>
          <a:p>
            <a:pPr lvl="1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Custo Aluno Qualidade - CAQ</a:t>
            </a: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PLC  foco na implementação e adoção como parâmetro de financiamento</a:t>
            </a:r>
          </a:p>
          <a:p>
            <a:pPr lvl="2" algn="just">
              <a:spcBef>
                <a:spcPts val="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pt-BR" sz="2000" dirty="0" smtClean="0">
                <a:sym typeface="Wingdings" pitchFamily="2" charset="2"/>
              </a:rPr>
              <a:t>Pareceres CAE e CCJ  foco na construção da metodologia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endParaRPr lang="pt-BR" sz="2400" dirty="0" smtClean="0">
              <a:sym typeface="Wingdings" pitchFamily="2" charset="2"/>
            </a:endParaRPr>
          </a:p>
          <a:p>
            <a:pPr lvl="2" algn="just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endParaRPr lang="pt-BR" sz="1600" dirty="0" smtClean="0">
              <a:sym typeface="Wingdings" pitchFamily="2" charset="2"/>
            </a:endParaRPr>
          </a:p>
          <a:p>
            <a:pPr algn="just">
              <a:spcBef>
                <a:spcPts val="1800"/>
              </a:spcBef>
              <a:buFont typeface="Wingdings" pitchFamily="2" charset="2"/>
              <a:buChar char="ü"/>
            </a:pP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1407003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79388" y="44450"/>
            <a:ext cx="8820150" cy="504825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dirty="0" smtClean="0"/>
              <a:t>Referências Bibliográficas</a:t>
            </a:r>
            <a:br>
              <a:rPr lang="pt-BR" sz="4000" dirty="0" smtClean="0"/>
            </a:br>
            <a:endParaRPr lang="pt-BR" sz="4000" dirty="0" smtClean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616530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/>
              <a:t>AMARAL, Nelson Cardoso. </a:t>
            </a:r>
            <a:r>
              <a:rPr lang="pt-BR" sz="2400" dirty="0" smtClean="0"/>
              <a:t> </a:t>
            </a:r>
            <a:r>
              <a:rPr lang="pt-BR" sz="2400" b="1" dirty="0"/>
              <a:t>Para Compreender o Financiamento da Educação Básica no Brasil</a:t>
            </a:r>
            <a:r>
              <a:rPr lang="pt-BR" sz="2400" dirty="0"/>
              <a:t>. Brasília, </a:t>
            </a:r>
            <a:r>
              <a:rPr lang="pt-BR" sz="2400" dirty="0" err="1"/>
              <a:t>Liber</a:t>
            </a:r>
            <a:r>
              <a:rPr lang="pt-BR" sz="2400" dirty="0"/>
              <a:t>, 2012</a:t>
            </a:r>
            <a:r>
              <a:rPr lang="pt-BR" sz="2400" dirty="0" smtClean="0"/>
              <a:t>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 smtClean="0"/>
              <a:t>ALVES, Thiago; PINTO</a:t>
            </a:r>
            <a:r>
              <a:rPr lang="pt-BR" sz="2400" dirty="0"/>
              <a:t>, José Marcelino Rezende. </a:t>
            </a:r>
            <a:r>
              <a:rPr lang="pt-BR" sz="2400" dirty="0" smtClean="0"/>
              <a:t>Quem são os potenciais ingressantes na educação básica brasileira com a ampliação da obrigatoriedade </a:t>
            </a:r>
            <a:r>
              <a:rPr lang="pt-BR" sz="2400" dirty="0"/>
              <a:t>escolar? In: GOUVEIA, Andréa Barbosa; PINTO, José Marcelino de Rezende; CORBUCCI, Paulo Roberto. </a:t>
            </a:r>
            <a:r>
              <a:rPr lang="pt-BR" sz="2400" b="1" dirty="0"/>
              <a:t>Federalismo e Políticas Educacionais na Efetivação do Direito à Educação no Brasil</a:t>
            </a:r>
            <a:r>
              <a:rPr lang="pt-BR" sz="2400" dirty="0"/>
              <a:t>. Brasília, IPEA, 2011. </a:t>
            </a:r>
            <a:r>
              <a:rPr lang="pt-BR" sz="2400" dirty="0" smtClean="0"/>
              <a:t>p. 127 a 150.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/>
              <a:t>CRUZ, Rosana Evangelista da. Federalismo e  Financiamento da Educação: A Política do FNDE em debate. In: GOUVEIA, Andréa Barbosa; PINTO, José Marcelino de Rezende; CORBUCCI, Paulo Roberto. </a:t>
            </a:r>
            <a:r>
              <a:rPr lang="pt-BR" sz="2400" b="1" dirty="0"/>
              <a:t>Federalismo e Políticas Educacionais na Efetivação do Direito à Educação no Brasil</a:t>
            </a:r>
            <a:r>
              <a:rPr lang="pt-BR" sz="2400" dirty="0"/>
              <a:t>. Brasília, IPEA, 2011. p. 79 a 94</a:t>
            </a:r>
            <a:r>
              <a:rPr lang="pt-BR" sz="24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6109713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179388" y="44450"/>
            <a:ext cx="8820150" cy="504825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dirty="0" smtClean="0"/>
              <a:t>Referências Bibliográficas</a:t>
            </a:r>
            <a:br>
              <a:rPr lang="pt-BR" sz="4000" dirty="0" smtClean="0"/>
            </a:br>
            <a:endParaRPr lang="pt-BR" sz="4000" dirty="0" smtClean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0" y="648072"/>
            <a:ext cx="9144000" cy="630932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 smtClean="0"/>
              <a:t>OCDE. </a:t>
            </a:r>
            <a:r>
              <a:rPr lang="pt-BR" sz="2400" b="1" dirty="0" err="1" smtClean="0"/>
              <a:t>Education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at</a:t>
            </a:r>
            <a:r>
              <a:rPr lang="pt-BR" sz="2400" b="1" dirty="0" smtClean="0"/>
              <a:t> a </a:t>
            </a:r>
            <a:r>
              <a:rPr lang="pt-BR" sz="2400" b="1" dirty="0" err="1" smtClean="0"/>
              <a:t>Glance</a:t>
            </a:r>
            <a:r>
              <a:rPr lang="pt-BR" sz="2400" dirty="0" smtClean="0"/>
              <a:t>. OECD </a:t>
            </a:r>
            <a:r>
              <a:rPr lang="pt-BR" sz="2400" dirty="0" err="1" smtClean="0"/>
              <a:t>Indicators</a:t>
            </a:r>
            <a:r>
              <a:rPr lang="pt-BR" sz="2400" dirty="0" smtClean="0"/>
              <a:t>, OECD </a:t>
            </a:r>
            <a:r>
              <a:rPr lang="pt-BR" sz="2400" dirty="0" err="1" smtClean="0"/>
              <a:t>Publishing</a:t>
            </a:r>
            <a:r>
              <a:rPr lang="pt-BR" sz="2400" dirty="0" smtClean="0"/>
              <a:t>. 2013. Disponível em: &lt; </a:t>
            </a:r>
            <a:r>
              <a:rPr lang="pt-BR" sz="2400" dirty="0" smtClean="0">
                <a:hlinkClick r:id="rId3"/>
              </a:rPr>
              <a:t>http://www.oecd.org/edu/eag2013%20(</a:t>
            </a:r>
            <a:r>
              <a:rPr lang="pt-BR" sz="2400" dirty="0" err="1" smtClean="0">
                <a:hlinkClick r:id="rId3"/>
              </a:rPr>
              <a:t>eng</a:t>
            </a:r>
            <a:r>
              <a:rPr lang="pt-BR" sz="2400" dirty="0" smtClean="0">
                <a:hlinkClick r:id="rId3"/>
              </a:rPr>
              <a:t>)--FINAL%2020%20June%202013.</a:t>
            </a:r>
            <a:r>
              <a:rPr lang="pt-BR" sz="2400" dirty="0" err="1" smtClean="0">
                <a:hlinkClick r:id="rId3"/>
              </a:rPr>
              <a:t>pdf</a:t>
            </a:r>
            <a:r>
              <a:rPr lang="pt-BR" sz="2400" dirty="0" smtClean="0"/>
              <a:t> &gt; em 20.10.2013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 smtClean="0"/>
              <a:t>PINTO, José Marcelino Rezende. Estimativa de impacto financeiro entre 2011 e 2020. </a:t>
            </a:r>
            <a:r>
              <a:rPr lang="pt-BR" sz="2400" b="1" dirty="0" smtClean="0"/>
              <a:t>Revista Com Ciência. </a:t>
            </a:r>
            <a:r>
              <a:rPr lang="pt-BR" sz="2400" dirty="0" smtClean="0"/>
              <a:t>Disponível em: &lt; </a:t>
            </a:r>
            <a:r>
              <a:rPr lang="pt-BR" sz="2400" u="sng" dirty="0" smtClean="0">
                <a:solidFill>
                  <a:schemeClr val="accent1"/>
                </a:solidFill>
                <a:hlinkClick r:id="rId4"/>
              </a:rPr>
              <a:t>http://www.comciencia.br/comciencia/?</a:t>
            </a:r>
            <a:r>
              <a:rPr lang="pt-BR" sz="2400" u="sng" dirty="0" err="1" smtClean="0">
                <a:solidFill>
                  <a:schemeClr val="accent1"/>
                </a:solidFill>
                <a:hlinkClick r:id="rId4"/>
              </a:rPr>
              <a:t>section</a:t>
            </a:r>
            <a:r>
              <a:rPr lang="pt-BR" sz="2400" u="sng" dirty="0" smtClean="0">
                <a:solidFill>
                  <a:schemeClr val="accent1"/>
                </a:solidFill>
                <a:hlinkClick r:id="rId4"/>
              </a:rPr>
              <a:t>=8&amp;</a:t>
            </a:r>
            <a:r>
              <a:rPr lang="pt-BR" sz="2400" u="sng" dirty="0" err="1" smtClean="0">
                <a:solidFill>
                  <a:schemeClr val="accent1"/>
                </a:solidFill>
                <a:hlinkClick r:id="rId4"/>
              </a:rPr>
              <a:t>edicao</a:t>
            </a:r>
            <a:r>
              <a:rPr lang="pt-BR" sz="2400" u="sng" dirty="0" smtClean="0">
                <a:solidFill>
                  <a:schemeClr val="accent1"/>
                </a:solidFill>
                <a:hlinkClick r:id="rId4"/>
              </a:rPr>
              <a:t>=71&amp;id=886 </a:t>
            </a:r>
            <a:r>
              <a:rPr lang="pt-BR" sz="2400" dirty="0" smtClean="0">
                <a:hlinkClick r:id="rId4"/>
              </a:rPr>
              <a:t>&gt; </a:t>
            </a:r>
            <a:r>
              <a:rPr lang="pt-BR" sz="2400" dirty="0" smtClean="0"/>
              <a:t> em 20.10.2013</a:t>
            </a:r>
            <a:endParaRPr lang="pt-BR" sz="2400" dirty="0" smtClean="0">
              <a:hlinkClick r:id="rId4"/>
            </a:endParaRPr>
          </a:p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 smtClean="0"/>
              <a:t>VAZQUEZ</a:t>
            </a:r>
            <a:r>
              <a:rPr lang="pt-BR" sz="2400" dirty="0"/>
              <a:t>, Daniel Arias. </a:t>
            </a:r>
            <a:r>
              <a:rPr lang="pt-BR" sz="2400" b="1" dirty="0"/>
              <a:t>Fundos </a:t>
            </a:r>
            <a:r>
              <a:rPr lang="pt-BR" sz="2400" b="1" dirty="0" err="1"/>
              <a:t>Multigovernamentais</a:t>
            </a:r>
            <a:r>
              <a:rPr lang="pt-BR" sz="2400" b="1" dirty="0"/>
              <a:t> e seus Efeitos Redistributivos no Financiamento da Educação</a:t>
            </a:r>
            <a:r>
              <a:rPr lang="pt-BR" sz="2400" dirty="0"/>
              <a:t>: um balanço final do Fundef e uma avaliação da implantação do </a:t>
            </a:r>
            <a:r>
              <a:rPr lang="pt-BR" sz="2400" dirty="0" err="1"/>
              <a:t>Fundeb</a:t>
            </a:r>
            <a:r>
              <a:rPr lang="pt-BR" sz="2400" dirty="0"/>
              <a:t>. XVI Prêmio Tesouro Nacional – 2011. Disponível em: </a:t>
            </a:r>
            <a:r>
              <a:rPr lang="pt-BR" sz="2400" u="sng" dirty="0">
                <a:solidFill>
                  <a:schemeClr val="accent1"/>
                </a:solidFill>
                <a:hlinkClick r:id="rId4"/>
              </a:rPr>
              <a:t>http://www.stn.fazenda.gov.br/Premio_TN/XVIPremio/politica/MHpfceXVIPTN/Tema_3_MH2.pdf</a:t>
            </a:r>
            <a:r>
              <a:rPr lang="pt-BR" sz="2400" u="sng" dirty="0">
                <a:solidFill>
                  <a:schemeClr val="accent1"/>
                </a:solidFill>
              </a:rPr>
              <a:t> </a:t>
            </a:r>
            <a:r>
              <a:rPr lang="pt-BR" sz="2400" dirty="0" smtClean="0"/>
              <a:t> </a:t>
            </a:r>
            <a:r>
              <a:rPr lang="pt-BR" sz="2400" dirty="0"/>
              <a:t>Acesso em: 25 jan 2012.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2400" dirty="0" smtClean="0"/>
              <a:t>Legislação básica no site: </a:t>
            </a:r>
            <a:r>
              <a:rPr lang="pt-BR" sz="2400" dirty="0" smtClean="0">
                <a:hlinkClick r:id="rId5"/>
              </a:rPr>
              <a:t>www.camara.gov.br</a:t>
            </a:r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36109713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22313" y="2852936"/>
            <a:ext cx="7772400" cy="2916039"/>
          </a:xfrm>
        </p:spPr>
        <p:txBody>
          <a:bodyPr/>
          <a:lstStyle/>
          <a:p>
            <a:pPr algn="ctr"/>
            <a:r>
              <a:rPr lang="pt-BR" dirty="0" smtClean="0"/>
              <a:t>ANEXO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title"/>
          </p:nvPr>
        </p:nvSpPr>
        <p:spPr>
          <a:xfrm>
            <a:off x="457200" y="44625"/>
            <a:ext cx="8229600" cy="432048"/>
          </a:xfrm>
        </p:spPr>
        <p:txBody>
          <a:bodyPr>
            <a:noAutofit/>
          </a:bodyPr>
          <a:lstStyle/>
          <a:p>
            <a:pPr eaLnBrk="1" hangingPunct="1"/>
            <a:r>
              <a:rPr lang="pt-BR" sz="3400" dirty="0" smtClean="0"/>
              <a:t>Marcos Legais – Arcabouço jurídico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96" y="548680"/>
            <a:ext cx="9073008" cy="6552728"/>
          </a:xfrm>
        </p:spPr>
        <p:txBody>
          <a:bodyPr rtlCol="0">
            <a:normAutofit fontScale="92500" lnSpcReduction="10000"/>
          </a:bodyPr>
          <a:lstStyle/>
          <a:p>
            <a:pPr marL="342900" lvl="1" indent="-342900">
              <a:lnSpc>
                <a:spcPct val="110000"/>
              </a:lnSpc>
              <a:spcBef>
                <a:spcPts val="1800"/>
              </a:spcBef>
              <a:buFont typeface="Wingdings" pitchFamily="2" charset="2"/>
              <a:buChar char="ü"/>
              <a:defRPr/>
            </a:pPr>
            <a:r>
              <a:rPr lang="pt-BR" sz="2600" dirty="0" smtClean="0"/>
              <a:t>Constituição Federal (1988) </a:t>
            </a:r>
            <a:r>
              <a:rPr lang="pt-BR" sz="2600" dirty="0" smtClean="0">
                <a:sym typeface="Wingdings" pitchFamily="2" charset="2"/>
              </a:rPr>
              <a:t> </a:t>
            </a:r>
            <a:r>
              <a:rPr lang="pt-BR" dirty="0" err="1" smtClean="0"/>
              <a:t>arts</a:t>
            </a:r>
            <a:r>
              <a:rPr lang="pt-BR" dirty="0"/>
              <a:t>. 145 a </a:t>
            </a:r>
            <a:r>
              <a:rPr lang="pt-BR" dirty="0" smtClean="0"/>
              <a:t>162 e </a:t>
            </a:r>
            <a:r>
              <a:rPr lang="pt-BR" dirty="0" err="1" smtClean="0"/>
              <a:t>arts</a:t>
            </a:r>
            <a:r>
              <a:rPr lang="pt-BR" dirty="0" smtClean="0"/>
              <a:t>. 211 a 214</a:t>
            </a:r>
            <a:endParaRPr lang="pt-BR" dirty="0"/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Fundo Social de Emergência (FSE), </a:t>
            </a:r>
            <a:r>
              <a:rPr lang="pt-BR" sz="2600" dirty="0"/>
              <a:t>F</a:t>
            </a:r>
            <a:r>
              <a:rPr lang="pt-BR" sz="2600" dirty="0" smtClean="0"/>
              <a:t>undo de Estabilização Fiscal (FEF) e pela Desvinculação de Receitas da União (DRU)  - 1994 a 2009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Lei de Diretrizes e Bases da Educação Brasileira (1996):  </a:t>
            </a:r>
            <a:r>
              <a:rPr lang="pt-BR" sz="2600" dirty="0" err="1" smtClean="0"/>
              <a:t>arts</a:t>
            </a:r>
            <a:r>
              <a:rPr lang="pt-BR" sz="2600" dirty="0" smtClean="0"/>
              <a:t>. 68 a 77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EC nº 14/96 </a:t>
            </a:r>
            <a:r>
              <a:rPr lang="pt-BR" sz="2600" dirty="0" smtClean="0">
                <a:sym typeface="Wingdings" pitchFamily="2" charset="2"/>
              </a:rPr>
              <a:t> FUNDEF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Lei de Responsabilidade Fiscal (LRF/2000) 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Plano Nacional de Educação (PNE) 2001-2010: Lei nº 10.172/01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/>
              <a:t>EC nº 53/06 </a:t>
            </a:r>
            <a:r>
              <a:rPr lang="pt-BR" sz="2600" dirty="0" smtClean="0">
                <a:sym typeface="Wingdings" pitchFamily="2" charset="2"/>
              </a:rPr>
              <a:t> FUNDEB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>
                <a:sym typeface="Wingdings" pitchFamily="2" charset="2"/>
              </a:rPr>
              <a:t>EC nº 59/09  Extensão da obrigatoriedade para a educação básica (4 a 17 anos), fim gradativo da DRU e definição de % do PIB para a educação</a:t>
            </a:r>
          </a:p>
          <a:p>
            <a:pPr eaLnBrk="1" fontAlgn="auto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600" dirty="0" smtClean="0">
                <a:sym typeface="Wingdings" pitchFamily="2" charset="2"/>
              </a:rPr>
              <a:t>Projeto de Lei n º 8035/2010 – Plano Nacional de Educação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24313177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624"/>
            <a:ext cx="9144000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179512" y="6597352"/>
            <a:ext cx="5904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Pinto, M. Estimativa de impacto financeiro entre 2011 e 2020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Autofit/>
          </a:bodyPr>
          <a:lstStyle/>
          <a:p>
            <a:r>
              <a:rPr lang="pt-BR" sz="3600" dirty="0"/>
              <a:t>Federalismo </a:t>
            </a:r>
            <a:r>
              <a:rPr lang="pt-BR" sz="3600" dirty="0" smtClean="0"/>
              <a:t>Educacional Brasileiro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509538"/>
            <a:ext cx="9108504" cy="637584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2200" b="1" u="sng" dirty="0" smtClean="0"/>
              <a:t>Sistema Federal</a:t>
            </a:r>
            <a:endParaRPr lang="pt-BR" sz="2200" b="1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Educação superior e ensino técnico</a:t>
            </a:r>
            <a:endParaRPr lang="pt-BR" sz="2200" dirty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Possibilidade: </a:t>
            </a:r>
            <a:r>
              <a:rPr lang="pt-BR" sz="2200" dirty="0"/>
              <a:t>educação </a:t>
            </a:r>
            <a:r>
              <a:rPr lang="pt-BR" sz="2200" dirty="0" smtClean="0"/>
              <a:t>infantil, </a:t>
            </a:r>
            <a:r>
              <a:rPr lang="pt-BR" sz="2200" dirty="0"/>
              <a:t>ensino fundamental e ensino médio</a:t>
            </a:r>
          </a:p>
          <a:p>
            <a: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pt-BR" sz="2200" b="1" dirty="0" smtClean="0"/>
              <a:t>Regulação</a:t>
            </a:r>
            <a:r>
              <a:rPr lang="pt-BR" sz="2200" dirty="0" smtClean="0"/>
              <a:t>: </a:t>
            </a:r>
            <a:r>
              <a:rPr lang="pt-BR" sz="2200" i="1" dirty="0" smtClean="0"/>
              <a:t>Instituições </a:t>
            </a:r>
            <a:r>
              <a:rPr lang="pt-BR" sz="2200" i="1" dirty="0"/>
              <a:t>de educação superior </a:t>
            </a:r>
            <a:r>
              <a:rPr lang="pt-BR" sz="2200" i="1" dirty="0" smtClean="0"/>
              <a:t>privadas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2200" b="1" u="sng" dirty="0" smtClean="0"/>
              <a:t>Sistemas Estaduais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Prioridades</a:t>
            </a:r>
            <a:r>
              <a:rPr lang="pt-BR" sz="2200" dirty="0"/>
              <a:t>: ensino fundamental e ensino médio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Possibilidade: </a:t>
            </a:r>
            <a:r>
              <a:rPr lang="pt-BR" sz="2200" dirty="0"/>
              <a:t>educação infantil e educação </a:t>
            </a:r>
            <a:r>
              <a:rPr lang="pt-BR" sz="2200" dirty="0" smtClean="0"/>
              <a:t>superior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sz="2200" b="1" dirty="0"/>
              <a:t>Regulação</a:t>
            </a:r>
            <a:r>
              <a:rPr lang="pt-BR" sz="2200" b="1" dirty="0" smtClean="0"/>
              <a:t>: </a:t>
            </a:r>
            <a:r>
              <a:rPr lang="pt-BR" sz="2200" i="1" dirty="0" smtClean="0"/>
              <a:t>Instituições </a:t>
            </a:r>
            <a:r>
              <a:rPr lang="pt-BR" sz="2200" i="1" dirty="0"/>
              <a:t>de educação superior </a:t>
            </a:r>
            <a:r>
              <a:rPr lang="pt-BR" sz="2200" i="1" dirty="0" smtClean="0"/>
              <a:t>municipais e escolas 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2200" i="1" dirty="0" smtClean="0"/>
              <a:t>de ensino </a:t>
            </a:r>
            <a:r>
              <a:rPr lang="pt-BR" sz="2200" i="1" dirty="0"/>
              <a:t>fundamental e médio </a:t>
            </a:r>
            <a:r>
              <a:rPr lang="pt-BR" sz="2200" i="1" dirty="0" smtClean="0"/>
              <a:t>privadas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pt-BR" sz="2200" b="1" u="sng" dirty="0" smtClean="0"/>
              <a:t>Sistemas Municipais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Prioridades</a:t>
            </a:r>
            <a:r>
              <a:rPr lang="pt-BR" sz="2200" dirty="0"/>
              <a:t>: </a:t>
            </a:r>
            <a:r>
              <a:rPr lang="pt-BR" sz="2200" dirty="0" smtClean="0"/>
              <a:t>educação infantil e ensino </a:t>
            </a:r>
            <a:r>
              <a:rPr lang="pt-BR" sz="2200" dirty="0"/>
              <a:t>fundamental </a:t>
            </a:r>
            <a:endParaRPr lang="pt-BR" sz="2200" dirty="0" smtClean="0"/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pt-BR" sz="2200" dirty="0" smtClean="0"/>
              <a:t>Possibilidade: ensino médio </a:t>
            </a:r>
            <a:r>
              <a:rPr lang="pt-BR" sz="2200" dirty="0"/>
              <a:t>e educação </a:t>
            </a:r>
            <a:r>
              <a:rPr lang="pt-BR" sz="2200" dirty="0" smtClean="0"/>
              <a:t>superior</a:t>
            </a:r>
          </a:p>
          <a:p>
            <a:pPr lvl="2">
              <a:spcBef>
                <a:spcPts val="0"/>
              </a:spcBef>
              <a:spcAft>
                <a:spcPts val="900"/>
              </a:spcAft>
            </a:pPr>
            <a:r>
              <a:rPr lang="pt-BR" sz="2200" dirty="0"/>
              <a:t>C</a:t>
            </a:r>
            <a:r>
              <a:rPr lang="pt-BR" sz="2200" dirty="0" smtClean="0"/>
              <a:t>ondições especiais</a:t>
            </a:r>
            <a:endParaRPr lang="pt-BR" sz="2200" dirty="0"/>
          </a:p>
          <a:p>
            <a:pPr marL="342900" lvl="1" indent="-342900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pt-BR" sz="2200" b="1" dirty="0"/>
              <a:t>Regulação</a:t>
            </a:r>
            <a:r>
              <a:rPr lang="pt-BR" sz="2200" b="1" dirty="0" smtClean="0"/>
              <a:t>: </a:t>
            </a:r>
            <a:r>
              <a:rPr lang="pt-BR" sz="2200" i="1" dirty="0" smtClean="0"/>
              <a:t>escolas</a:t>
            </a:r>
            <a:r>
              <a:rPr lang="pt-BR" sz="2200" b="1" i="1" dirty="0" smtClean="0"/>
              <a:t> </a:t>
            </a:r>
            <a:r>
              <a:rPr lang="pt-BR" sz="2200" i="1" dirty="0" smtClean="0"/>
              <a:t>de educação infantil privadas</a:t>
            </a:r>
            <a:endParaRPr lang="pt-BR" sz="22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559191" y="4422303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DF</a:t>
            </a:r>
            <a:endParaRPr lang="pt-BR" sz="2400" dirty="0"/>
          </a:p>
        </p:txBody>
      </p:sp>
      <p:sp>
        <p:nvSpPr>
          <p:cNvPr id="7" name="Chave direita 6"/>
          <p:cNvSpPr/>
          <p:nvPr/>
        </p:nvSpPr>
        <p:spPr>
          <a:xfrm>
            <a:off x="7812360" y="2636912"/>
            <a:ext cx="648072" cy="4032448"/>
          </a:xfrm>
          <a:prstGeom prst="righ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6254453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6993" y="260648"/>
            <a:ext cx="8928992" cy="562074"/>
          </a:xfrm>
        </p:spPr>
        <p:txBody>
          <a:bodyPr>
            <a:noAutofit/>
          </a:bodyPr>
          <a:lstStyle/>
          <a:p>
            <a:r>
              <a:rPr lang="pt-BR" sz="3600" dirty="0" smtClean="0"/>
              <a:t>Fontes de Recursos para Educação na LDB/96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Art. 68. Serão recursos públicos destinados à educação os originários de: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I - receita de </a:t>
            </a:r>
            <a:r>
              <a:rPr lang="pt-BR" b="1" u="sng" dirty="0"/>
              <a:t>impostos</a:t>
            </a:r>
            <a:r>
              <a:rPr lang="pt-BR" dirty="0"/>
              <a:t> próprios da União, dos Estados, do Distrito Federal e dos Municípios;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II - receita de transferências constitucionais e outras transferências;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III - receita do salário-educação e de outras contribuições sociais;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IV - receita de incentivos fiscais;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pt-BR" dirty="0"/>
              <a:t>V - outros recursos previstos em lei.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440822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288032"/>
          </a:xfrm>
        </p:spPr>
        <p:txBody>
          <a:bodyPr>
            <a:noAutofit/>
          </a:bodyPr>
          <a:lstStyle/>
          <a:p>
            <a:r>
              <a:rPr lang="pt-BR" sz="3200" dirty="0" smtClean="0"/>
              <a:t>Tipos de Impostos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6512" y="332656"/>
            <a:ext cx="9145016" cy="662900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3800" b="1" dirty="0" smtClean="0"/>
              <a:t>União (art. 153 da CF/88)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a </a:t>
            </a:r>
            <a:r>
              <a:rPr lang="pt-BR" sz="3800" dirty="0"/>
              <a:t>Importação (II</a:t>
            </a:r>
            <a:r>
              <a:rPr lang="pt-BR" sz="3800" dirty="0" smtClean="0"/>
              <a:t>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</a:t>
            </a:r>
            <a:r>
              <a:rPr lang="pt-BR" sz="3800" dirty="0"/>
              <a:t>sobre a Exportação </a:t>
            </a:r>
            <a:r>
              <a:rPr lang="pt-BR" sz="3800" dirty="0" smtClean="0"/>
              <a:t>(IE) </a:t>
            </a:r>
            <a:endParaRPr lang="pt-BR" sz="38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a Propriedade Territorial Rural (ITR</a:t>
            </a:r>
            <a:r>
              <a:rPr lang="pt-BR" sz="3800" dirty="0"/>
              <a:t>) </a:t>
            </a:r>
            <a:endParaRPr lang="pt-BR" sz="3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Produtos Industrializados (IPI</a:t>
            </a:r>
            <a:r>
              <a:rPr lang="pt-BR" sz="3800" dirty="0"/>
              <a:t>) </a:t>
            </a:r>
            <a:r>
              <a:rPr lang="pt-BR" sz="3800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Operações de Crédito (IOF)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a Renda e Proventos de Qualquer Natureza (IRPJ/IRPF</a:t>
            </a:r>
            <a:r>
              <a:rPr lang="pt-BR" sz="3800" dirty="0"/>
              <a:t>) </a:t>
            </a:r>
            <a:endParaRPr lang="pt-BR" sz="38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Grandes Fortunas (aguardando Lei Complementar)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3800" b="1" dirty="0" smtClean="0"/>
              <a:t>Estados (art. 155 da CF/88)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Circulação de Mercadorias e Serviços (ICMS)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a Propriedade de Veículos Automotores (IPVA)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Transmissão Causa Mortis e Doação (ITCMD)</a:t>
            </a:r>
            <a:r>
              <a:rPr lang="pt-BR" sz="3800" b="1" i="1" dirty="0" smtClean="0"/>
              <a:t> </a:t>
            </a:r>
            <a:endParaRPr lang="pt-BR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3800" b="1" dirty="0" smtClean="0"/>
              <a:t>Municípios (art. 156 da CF/88)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Serviços de Qualquer Natureza (ISS)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Transmissão Bens </a:t>
            </a:r>
            <a:r>
              <a:rPr lang="pt-BR" sz="3800" dirty="0" err="1" smtClean="0"/>
              <a:t>Inter-Vivos</a:t>
            </a:r>
            <a:r>
              <a:rPr lang="pt-BR" sz="3800" dirty="0" smtClean="0"/>
              <a:t> (ITBI)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3800" dirty="0" smtClean="0"/>
              <a:t>Imposto sobre a Propriedade Predial e Territorial Urbana (IPTU)</a:t>
            </a:r>
            <a:r>
              <a:rPr lang="pt-BR" dirty="0" smtClean="0"/>
              <a:t> </a:t>
            </a:r>
            <a:endParaRPr lang="pt-B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pt-BR" dirty="0" smtClean="0"/>
          </a:p>
          <a:p>
            <a:pPr>
              <a:spcBef>
                <a:spcPts val="600"/>
              </a:spcBef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8559191" y="4911551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DF</a:t>
            </a:r>
            <a:endParaRPr lang="pt-BR" sz="2400" dirty="0"/>
          </a:p>
        </p:txBody>
      </p:sp>
      <p:sp>
        <p:nvSpPr>
          <p:cNvPr id="5" name="Chave direita 4"/>
          <p:cNvSpPr/>
          <p:nvPr/>
        </p:nvSpPr>
        <p:spPr>
          <a:xfrm>
            <a:off x="7812360" y="3645024"/>
            <a:ext cx="648072" cy="3024336"/>
          </a:xfrm>
          <a:prstGeom prst="righ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542062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96" y="44624"/>
            <a:ext cx="9073008" cy="864096"/>
          </a:xfrm>
        </p:spPr>
        <p:txBody>
          <a:bodyPr>
            <a:noAutofit/>
          </a:bodyPr>
          <a:lstStyle/>
          <a:p>
            <a:r>
              <a:rPr lang="pt-BR" sz="3600" dirty="0" smtClean="0"/>
              <a:t>Transferências Constitucionais</a:t>
            </a: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3375690" y="2116802"/>
            <a:ext cx="15780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União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5940152" y="2060848"/>
            <a:ext cx="1821904" cy="81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Distrito</a:t>
            </a:r>
          </a:p>
          <a:p>
            <a:pPr algn="ctr"/>
            <a:r>
              <a:rPr lang="pt-BR" dirty="0" smtClean="0"/>
              <a:t>Federal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58822" y="2010544"/>
            <a:ext cx="176896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Estados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3563888" y="4746848"/>
            <a:ext cx="13898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Municípios</a:t>
            </a:r>
            <a:endParaRPr lang="pt-BR" dirty="0"/>
          </a:p>
        </p:txBody>
      </p:sp>
      <p:sp>
        <p:nvSpPr>
          <p:cNvPr id="11" name="Seta para baixo 10"/>
          <p:cNvSpPr/>
          <p:nvPr/>
        </p:nvSpPr>
        <p:spPr>
          <a:xfrm>
            <a:off x="1835696" y="3031202"/>
            <a:ext cx="360040" cy="24140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Seta em forma de U 34"/>
          <p:cNvSpPr/>
          <p:nvPr/>
        </p:nvSpPr>
        <p:spPr>
          <a:xfrm flipV="1">
            <a:off x="1960355" y="5445224"/>
            <a:ext cx="2736304" cy="792085"/>
          </a:xfrm>
          <a:prstGeom prst="uturnArrow">
            <a:avLst>
              <a:gd name="adj1" fmla="val 16120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6" name="Seta em forma de U 35"/>
          <p:cNvSpPr/>
          <p:nvPr/>
        </p:nvSpPr>
        <p:spPr>
          <a:xfrm>
            <a:off x="4572000" y="1340768"/>
            <a:ext cx="2185392" cy="66412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7" name="Seta em forma de U 36"/>
          <p:cNvSpPr/>
          <p:nvPr/>
        </p:nvSpPr>
        <p:spPr>
          <a:xfrm flipH="1">
            <a:off x="1532178" y="1356823"/>
            <a:ext cx="2088232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Seta para baixo 13"/>
          <p:cNvSpPr/>
          <p:nvPr/>
        </p:nvSpPr>
        <p:spPr>
          <a:xfrm>
            <a:off x="4117026" y="3122210"/>
            <a:ext cx="360040" cy="1533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971600" y="63813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Elaboração própria.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719560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Autofit/>
          </a:bodyPr>
          <a:lstStyle/>
          <a:p>
            <a:r>
              <a:rPr lang="pt-BR" sz="3600" dirty="0" smtClean="0"/>
              <a:t>Transferências Constitucionais de Recursos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6512" y="548680"/>
            <a:ext cx="9180512" cy="63093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 smtClean="0"/>
              <a:t>Finalidade </a:t>
            </a:r>
            <a:r>
              <a:rPr lang="pt-BR" sz="2300" dirty="0" smtClean="0">
                <a:sym typeface="Wingdings" pitchFamily="2" charset="2"/>
              </a:rPr>
              <a:t> </a:t>
            </a:r>
            <a:r>
              <a:rPr lang="pt-BR" sz="2300" dirty="0" smtClean="0"/>
              <a:t>equalizar capacidade de arrecadação e responsabilidades na prestação de serviços dos diferentes entes federados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i="1" dirty="0"/>
              <a:t>Fundos de participação </a:t>
            </a:r>
            <a:r>
              <a:rPr lang="pt-BR" sz="2300" dirty="0" smtClean="0"/>
              <a:t>são repasses de recursos entre </a:t>
            </a:r>
            <a:r>
              <a:rPr lang="pt-BR" sz="2300" dirty="0"/>
              <a:t>esferas de </a:t>
            </a:r>
            <a:r>
              <a:rPr lang="pt-BR" sz="2300" dirty="0" smtClean="0"/>
              <a:t>administração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 smtClean="0"/>
              <a:t>Governo Federal (União) transfere: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/>
              <a:t>Fundo de Participação dos Estados e DF (FPE) </a:t>
            </a:r>
            <a:r>
              <a:rPr lang="pt-BR" sz="2300" dirty="0">
                <a:sym typeface="Wingdings" pitchFamily="2" charset="2"/>
              </a:rPr>
              <a:t> 21,5% do IR e do IPI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/>
              <a:t>Fundo de Participação dos Municípios (FPM) </a:t>
            </a:r>
            <a:r>
              <a:rPr lang="pt-BR" sz="2300" dirty="0">
                <a:sym typeface="Wingdings" pitchFamily="2" charset="2"/>
              </a:rPr>
              <a:t>23,5% do IR e do IPI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 smtClean="0"/>
              <a:t>Dependência dos municípios mais pobres dos recursos provenientes </a:t>
            </a:r>
            <a:r>
              <a:rPr lang="pt-BR" sz="2300" dirty="0"/>
              <a:t>da União </a:t>
            </a:r>
            <a:r>
              <a:rPr lang="pt-BR" sz="2300" dirty="0" smtClean="0"/>
              <a:t>e dos </a:t>
            </a:r>
            <a:r>
              <a:rPr lang="pt-BR" sz="2300" dirty="0"/>
              <a:t>Estados </a:t>
            </a:r>
            <a:r>
              <a:rPr lang="pt-BR" sz="2300" dirty="0" smtClean="0"/>
              <a:t> 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300" dirty="0" smtClean="0"/>
              <a:t>Outras transferências de impostos entre entes federados: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200" dirty="0" smtClean="0">
                <a:sym typeface="Wingdings" pitchFamily="2" charset="2"/>
              </a:rPr>
              <a:t>IRPF, IOF, IPI e ITR: União  Estados/DF e Municípios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2200" dirty="0" smtClean="0">
                <a:sym typeface="Wingdings" pitchFamily="2" charset="2"/>
              </a:rPr>
              <a:t>IPVA e ICMS: Estados  Municípios</a:t>
            </a:r>
            <a:endParaRPr lang="pt-BR" sz="2200" dirty="0"/>
          </a:p>
        </p:txBody>
      </p:sp>
    </p:spTree>
    <p:extLst>
      <p:ext uri="{BB962C8B-B14F-4D97-AF65-F5344CB8AC3E}">
        <p14:creationId xmlns="" xmlns:p14="http://schemas.microsoft.com/office/powerpoint/2010/main" val="39243880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Autofit/>
          </a:bodyPr>
          <a:lstStyle/>
          <a:p>
            <a:r>
              <a:rPr lang="pt-BR" sz="3600" dirty="0" smtClean="0"/>
              <a:t>Vinculação de recursos para educação 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-252536" y="620689"/>
            <a:ext cx="4497388" cy="432047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pt-BR" sz="2800" dirty="0" smtClean="0"/>
              <a:t>Constituição Federal (1988)</a:t>
            </a:r>
            <a:endParaRPr lang="pt-BR" sz="28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0" y="1052736"/>
            <a:ext cx="4211960" cy="5688632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pt-BR" sz="2500" b="1" dirty="0"/>
              <a:t>Art. 212</a:t>
            </a:r>
            <a:r>
              <a:rPr lang="pt-BR" sz="2500" dirty="0"/>
              <a:t>. </a:t>
            </a:r>
            <a:r>
              <a:rPr lang="pt-BR" sz="2500" dirty="0" smtClean="0"/>
              <a:t>A </a:t>
            </a:r>
            <a:r>
              <a:rPr lang="pt-BR" sz="2500" b="1" dirty="0" smtClean="0"/>
              <a:t>União</a:t>
            </a:r>
            <a:r>
              <a:rPr lang="pt-BR" sz="2500" dirty="0" smtClean="0"/>
              <a:t> aplicará, anualmente, nunca menos de </a:t>
            </a:r>
            <a:r>
              <a:rPr lang="pt-BR" sz="2500" b="1" dirty="0" smtClean="0"/>
              <a:t>dezoito</a:t>
            </a:r>
            <a:r>
              <a:rPr lang="pt-BR" sz="2500" dirty="0" smtClean="0"/>
              <a:t>, e </a:t>
            </a:r>
            <a:r>
              <a:rPr lang="pt-BR" sz="2500" b="1" dirty="0" smtClean="0"/>
              <a:t>os Estados, o Distrito Federal e os Municípios vinte e cinco por cento</a:t>
            </a:r>
            <a:r>
              <a:rPr lang="pt-BR" sz="2500" dirty="0" smtClean="0"/>
              <a:t>, </a:t>
            </a:r>
            <a:r>
              <a:rPr lang="pt-BR" sz="2500" u="sng" dirty="0" smtClean="0"/>
              <a:t>no mínimo</a:t>
            </a:r>
            <a:r>
              <a:rPr lang="pt-BR" sz="2500" dirty="0" smtClean="0"/>
              <a:t>, da receita resultante de impostos, compreendida a proveniente de transferências, na manutenção e desenvolvimento do </a:t>
            </a:r>
            <a:r>
              <a:rPr lang="pt-BR" sz="2500" u="sng" dirty="0" smtClean="0"/>
              <a:t>ensino</a:t>
            </a:r>
            <a:r>
              <a:rPr lang="pt-BR" sz="2500" dirty="0" smtClean="0"/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pt-BR" sz="2500" dirty="0" smtClean="0"/>
              <a:t>§ 1º - A parcela da arrecadação de impostos transferida pela União aos Estados, ao Distrito Federal e aos Municípios, ou pelos Estados aos respectivos Municípios, não é considerada, para efeito do cálculo previsto neste artigo, receita do governo que a transferir.</a:t>
            </a:r>
          </a:p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851920" y="548680"/>
            <a:ext cx="4041775" cy="504056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		</a:t>
            </a:r>
            <a:r>
              <a:rPr lang="pt-BR" sz="2800" dirty="0" smtClean="0"/>
              <a:t>LDB (1996)</a:t>
            </a:r>
            <a:endParaRPr lang="pt-BR" sz="28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211960" y="1052736"/>
            <a:ext cx="4896545" cy="5688632"/>
          </a:xfrm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pt-BR" sz="3300" b="1" dirty="0"/>
              <a:t>Art. 69</a:t>
            </a:r>
            <a:r>
              <a:rPr lang="pt-BR" sz="3300" dirty="0"/>
              <a:t>. A </a:t>
            </a:r>
            <a:r>
              <a:rPr lang="pt-BR" sz="3300" b="1" dirty="0"/>
              <a:t>União</a:t>
            </a:r>
            <a:r>
              <a:rPr lang="pt-BR" sz="3300" dirty="0"/>
              <a:t> aplicará, anualmente, nunca menos de </a:t>
            </a:r>
            <a:r>
              <a:rPr lang="pt-BR" sz="3300" b="1" dirty="0"/>
              <a:t>dezoito</a:t>
            </a:r>
            <a:r>
              <a:rPr lang="pt-BR" sz="3300" dirty="0"/>
              <a:t>, e os </a:t>
            </a:r>
            <a:r>
              <a:rPr lang="pt-BR" sz="3300" b="1" dirty="0"/>
              <a:t>Estados, o Distrito Federal e os Municípios, vinte e cinco</a:t>
            </a:r>
            <a:r>
              <a:rPr lang="pt-BR" sz="3300" dirty="0"/>
              <a:t> por cento, </a:t>
            </a:r>
            <a:r>
              <a:rPr lang="pt-BR" sz="3300" u="sng" dirty="0"/>
              <a:t>ou o que consta nas respectivas Constituições ou Leis Orgânicas</a:t>
            </a:r>
            <a:r>
              <a:rPr lang="pt-BR" sz="3300" dirty="0"/>
              <a:t>, da receita resultante de impostos, compreendidas as transferências constitucionais, na manutenção e desenvolvimento do </a:t>
            </a:r>
            <a:r>
              <a:rPr lang="pt-BR" sz="3300" u="sng" dirty="0"/>
              <a:t>ensino público</a:t>
            </a:r>
            <a:r>
              <a:rPr lang="pt-BR" sz="33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pt-BR" sz="3300" dirty="0"/>
              <a:t>§ 1º A parcela da arrecadação de impostos transferida pela União aos Estados, ao Distrito Federal e aos Municípios, ou pelos Estados aos respectivos Municípios, não será considerada, para efeito do cálculo previsto neste artigo, receita do governo que a transferir.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9751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3148</TotalTime>
  <Words>2464</Words>
  <Application>Microsoft Office PowerPoint</Application>
  <PresentationFormat>Apresentação na tela (4:3)</PresentationFormat>
  <Paragraphs>192</Paragraphs>
  <Slides>30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Senado Federal Comissão de Educação, Cultura e Esporte  22/10 /2013 – Brasília – DF Audiência Pública   Financiamento do Sistema Nacional de Educação e a meta 20 do Plano Nacional de Educação: dilemas e desafios </vt:lpstr>
      <vt:lpstr>Objetivos</vt:lpstr>
      <vt:lpstr>Marcos Legais – Arcabouço jurídico</vt:lpstr>
      <vt:lpstr>Federalismo Educacional Brasileiro</vt:lpstr>
      <vt:lpstr>Fontes de Recursos para Educação na LDB/96</vt:lpstr>
      <vt:lpstr>Tipos de Impostos</vt:lpstr>
      <vt:lpstr>Transferências Constitucionais</vt:lpstr>
      <vt:lpstr>Transferências Constitucionais de Recursos</vt:lpstr>
      <vt:lpstr>Vinculação de recursos para educação </vt:lpstr>
      <vt:lpstr>Manutenção e Desenvolvimento do Ensino (MDE) – art.70 LDB/96</vt:lpstr>
      <vt:lpstr>Financiamento público à iniciativa privada</vt:lpstr>
      <vt:lpstr>Salário-Educação</vt:lpstr>
      <vt:lpstr>Fundos Contábeis para Financiamento da educação </vt:lpstr>
      <vt:lpstr>Evolução e metas quantitativas selecionadas do PL nº 8035/10  (PNE) </vt:lpstr>
      <vt:lpstr>Estimativa do Percentual do Investimento Público Total em Educação em Relação ao Produto Interno Bruto (PIB), por Nível de Ensino - Brasil 2000 - 2011</vt:lpstr>
      <vt:lpstr>Estimativa do Percentual do Investimento Público Direto em Educação em Relação ao Produto Interno Bruto (PIB), por Nível de Ensino - Brasil 2000 - 2011</vt:lpstr>
      <vt:lpstr>Estimativa do Investimento Público Direto em Educação por Estudante, Valores de 2011 (IPCA) e a Proporção do Investimento Público por Estudante da Educação Superior sobre o Estudante da Educação Básica, por Nível de Ensino</vt:lpstr>
      <vt:lpstr>Gastos com educação em países selecionados (US$ PPC) 2010</vt:lpstr>
      <vt:lpstr>Gastos com educação em países selecionados (US$ PPC), por nível de ensino - 2010</vt:lpstr>
      <vt:lpstr>Gastos com educação em países selecionados (US$ PPC), por nível de ensino - 2010</vt:lpstr>
      <vt:lpstr>Alterações na Meta 20 do PNE e em suas estratégias</vt:lpstr>
      <vt:lpstr>Alterações na Meta 20 do PNE e em suas estratégias</vt:lpstr>
      <vt:lpstr>Considerações Finais: impasses e desafios</vt:lpstr>
      <vt:lpstr>Considerações Finais: impasses e desafios</vt:lpstr>
      <vt:lpstr>Considerações Finais: impasses e desafios</vt:lpstr>
      <vt:lpstr>Considerações Finais: impasses e desafios</vt:lpstr>
      <vt:lpstr> Referências Bibliográficas </vt:lpstr>
      <vt:lpstr> Referências Bibliográficas </vt:lpstr>
      <vt:lpstr>ANEXO</vt:lpstr>
      <vt:lpstr>Slide 30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II- Organização da Educação Brasileira: abordagem histórico-legal   Instrumentos legais vigentes: Lei nº 10.172/2001 Plano Nacional de Educação (PNE)</dc:title>
  <dc:creator>Cristina Helena</dc:creator>
  <cp:lastModifiedBy>angomes</cp:lastModifiedBy>
  <cp:revision>165</cp:revision>
  <dcterms:created xsi:type="dcterms:W3CDTF">2012-01-22T21:54:12Z</dcterms:created>
  <dcterms:modified xsi:type="dcterms:W3CDTF">2013-10-22T12:21:34Z</dcterms:modified>
</cp:coreProperties>
</file>