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6" r:id="rId3"/>
    <p:sldMasterId id="2147483723" r:id="rId4"/>
    <p:sldMasterId id="2147483740" r:id="rId5"/>
  </p:sldMasterIdLst>
  <p:handoutMasterIdLst>
    <p:handoutMasterId r:id="rId28"/>
  </p:handoutMasterIdLst>
  <p:sldIdLst>
    <p:sldId id="256" r:id="rId6"/>
    <p:sldId id="259" r:id="rId7"/>
    <p:sldId id="280" r:id="rId8"/>
    <p:sldId id="281" r:id="rId9"/>
    <p:sldId id="282" r:id="rId10"/>
    <p:sldId id="274" r:id="rId11"/>
    <p:sldId id="283" r:id="rId12"/>
    <p:sldId id="285" r:id="rId13"/>
    <p:sldId id="291" r:id="rId14"/>
    <p:sldId id="287" r:id="rId15"/>
    <p:sldId id="288" r:id="rId16"/>
    <p:sldId id="289" r:id="rId17"/>
    <p:sldId id="290" r:id="rId18"/>
    <p:sldId id="279" r:id="rId19"/>
    <p:sldId id="298" r:id="rId20"/>
    <p:sldId id="292" r:id="rId21"/>
    <p:sldId id="275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66452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2"/>
    <a:srgbClr val="F8DB08"/>
    <a:srgbClr val="F2ED0D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6323" autoAdjust="0"/>
  </p:normalViewPr>
  <p:slideViewPr>
    <p:cSldViewPr>
      <p:cViewPr>
        <p:scale>
          <a:sx n="60" d="100"/>
          <a:sy n="60" d="100"/>
        </p:scale>
        <p:origin x="-164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8D370-4B23-4DE3-83EF-969F1B1011B2}" type="datetimeFigureOut">
              <a:rPr lang="pt-BR" smtClean="0"/>
              <a:t>13/05/2015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7961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64118" y="9430091"/>
            <a:ext cx="287961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CC864-9273-4260-9E34-79E612B716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769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1E61-531C-4998-9189-91F00F11B11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D83A-B98E-4B8B-BC4B-4E3AA0129F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1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A76E-3F92-4C22-B695-25EDC32E25F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CBCE-6546-4264-AD30-C342F00299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94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71AB-2045-466B-AA52-9262FD62E55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B892-E082-40EE-B428-FB04E4B443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2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CE51-1A05-41C5-8C6E-766E95C9968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0F0B-0E58-47C1-A843-05E812B10D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77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D0E5-B299-4658-B308-8197FEAB459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1ACD-2DC2-447E-9795-193EAEB5CB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06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F6E0-6936-46D7-8FD9-37AE601F70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EE62-BC6C-4418-8A9F-1CEABB6B5B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608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5F6C-1A9F-4821-95C3-4DA0434BB08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9F4F-29CD-4FDF-A054-45E64C97B0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63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ED9F-A8A4-4BB9-A763-85065A51461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2034-344B-4250-808D-EFE477EC0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79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44D8-DE62-47F4-8429-FFCAE0CB2D5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12A9-B791-4089-A2A9-5133C9A9C0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358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1CF0-C57A-47E3-B057-9DF29DA0F4E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068F-B9FA-4A66-AA33-9639AD795A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83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FEDC-F5D8-4A21-803B-78A2568C41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4901-219F-4ED2-B03B-6D842EAD06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200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5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25B1-3399-49EB-983A-F276C345622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795B8A-8F98-4351-8854-CB15A8EE112A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10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5F8D-4798-4776-9806-B93EC2D7DB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59142-0B64-4C47-BFD7-D7CAC6185B91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7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842F-08E3-4B25-82BF-BA020BA271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F7F85-73F4-43BA-8502-BDCA2FB853E9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81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4047-968C-4705-8C3B-1448FD2BA04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352E34-A30A-43D8-BADD-5D7A0E2A97C7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3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3" y="2737253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2" y="2737253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1F52-FDC3-4B2F-8336-DDC4D87CF3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A69306-6F4F-403C-BB5F-F6C95C1FB10E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76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B011-BEB4-427F-BFD0-02DDD38EAC5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7547D-C5E3-4AC6-A907-F8BE5EF582E2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43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A5B1-80E9-4588-B546-7F72270119B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A093C-BA4A-4DEF-A2CB-85610FCA03A3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5B30-12AD-4E5C-8BF1-1CE3E48836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7D5641-851E-45DE-96CB-E03395DF3358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5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B435-FC6B-4E8F-A86C-4A99D2FB1E6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68DA4-95AD-4CE3-8C8B-79F6303BD464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01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15D3-4078-411B-BF35-02951B8257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445188-E8DB-4078-B63B-0F7562D4505A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59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”</a:t>
            </a:r>
            <a:endParaRPr lang="en-US" altLang="pt-BR" smtClean="0">
              <a:solidFill>
                <a:srgbClr val="C0E474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7CB-F207-4027-A074-776C53A4CF5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070FB-0DA2-4D8B-A225-21CC3EF1A807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8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F665-C35C-4A09-B884-AAF2FF107CB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C4A195-57FA-4086-A5B3-37AFE091710E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6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EFFD-69D6-4CFF-B09F-38B6EF7A464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608F8-84FF-4A84-AB82-AD458E21A7BD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06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FF0A-4911-45BC-BD26-343336E595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DEF0B-04E5-43C3-B465-277B2D8012E0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59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4E63-DF59-4445-BA00-5A5250DC86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AB15BA-E080-49E2-8B55-8205ADD0641D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02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9" y="609601"/>
            <a:ext cx="978557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4BA3-5F9E-4561-B2A5-4C50F2BA5E0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4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FD4567-93B7-4C2F-A73B-621AECE77968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69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5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25B1-3399-49EB-983A-F276C345622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795B8A-8F98-4351-8854-CB15A8EE112A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1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5F8D-4798-4776-9806-B93EC2D7DB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59142-0B64-4C47-BFD7-D7CAC6185B91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56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842F-08E3-4B25-82BF-BA020BA271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F7F85-73F4-43BA-8502-BDCA2FB853E9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43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4047-968C-4705-8C3B-1448FD2BA04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352E34-A30A-43D8-BADD-5D7A0E2A97C7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3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73725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73725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1F52-FDC3-4B2F-8336-DDC4D87CF3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A69306-6F4F-403C-BB5F-F6C95C1FB10E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0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B011-BEB4-427F-BFD0-02DDD38EAC5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7547D-C5E3-4AC6-A907-F8BE5EF582E2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08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A5B1-80E9-4588-B546-7F72270119B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A093C-BA4A-4DEF-A2CB-85610FCA03A3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69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5B30-12AD-4E5C-8BF1-1CE3E48836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7D5641-851E-45DE-96CB-E03395DF3358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26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B435-FC6B-4E8F-A86C-4A99D2FB1E6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68DA4-95AD-4CE3-8C8B-79F6303BD464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98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15D3-4078-411B-BF35-02951B8257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445188-E8DB-4078-B63B-0F7562D4505A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6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”</a:t>
            </a:r>
            <a:endParaRPr lang="en-US" altLang="pt-BR" smtClean="0">
              <a:solidFill>
                <a:srgbClr val="C0E474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7CB-F207-4027-A074-776C53A4CF5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070FB-0DA2-4D8B-A225-21CC3EF1A807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5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F665-C35C-4A09-B884-AAF2FF107CB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C4A195-57FA-4086-A5B3-37AFE091710E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20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EFFD-69D6-4CFF-B09F-38B6EF7A464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608F8-84FF-4A84-AB82-AD458E21A7BD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05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FF0A-4911-45BC-BD26-343336E595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DEF0B-04E5-43C3-B465-277B2D8012E0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0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4E63-DF59-4445-BA00-5A5250DC86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AB15BA-E080-49E2-8B55-8205ADD0641D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0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609601"/>
            <a:ext cx="978557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4BA3-5F9E-4561-B2A5-4C50F2BA5E0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32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FD4567-93B7-4C2F-A73B-621AECE77968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45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25B1-3399-49EB-983A-F276C345622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795B8A-8F98-4351-8854-CB15A8EE112A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75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5F8D-4798-4776-9806-B93EC2D7DB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359142-0B64-4C47-BFD7-D7CAC6185B91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5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842F-08E3-4B25-82BF-BA020BA271F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F7F85-73F4-43BA-8502-BDCA2FB853E9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58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4047-968C-4705-8C3B-1448FD2BA04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352E34-A30A-43D8-BADD-5D7A0E2A97C7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52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1F52-FDC3-4B2F-8336-DDC4D87CF3D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A69306-6F4F-403C-BB5F-F6C95C1FB10E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B011-BEB4-427F-BFD0-02DDD38EAC5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7547D-C5E3-4AC6-A907-F8BE5EF582E2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18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A5B1-80E9-4588-B546-7F72270119B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A093C-BA4A-4DEF-A2CB-85610FCA03A3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1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5B30-12AD-4E5C-8BF1-1CE3E48836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7D5641-851E-45DE-96CB-E03395DF3358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358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B435-FC6B-4E8F-A86C-4A99D2FB1E6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A68DA4-95AD-4CE3-8C8B-79F6303BD464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31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15D3-4078-411B-BF35-02951B8257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445188-E8DB-4078-B63B-0F7562D4505A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53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”</a:t>
            </a:r>
            <a:endParaRPr lang="en-US" altLang="pt-BR" smtClean="0">
              <a:solidFill>
                <a:srgbClr val="C0E474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7CB-F207-4027-A074-776C53A4CF5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A070FB-0DA2-4D8B-A225-21CC3EF1A807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68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F665-C35C-4A09-B884-AAF2FF107CB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C4A195-57FA-4086-A5B3-37AFE091710E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66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06004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669881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8000" smtClean="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EFFD-69D6-4CFF-B09F-38B6EF7A464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608F8-84FF-4A84-AB82-AD458E21A7BD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26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FF0A-4911-45BC-BD26-343336E5958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DEF0B-04E5-43C3-B465-277B2D8012E0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93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4E63-DF59-4445-BA00-5A5250DC86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AB15BA-E080-49E2-8B55-8205ADD0641D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6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4BA3-5F9E-4561-B2A5-4C50F2BA5E0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472" y="6042026"/>
            <a:ext cx="5131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FD4567-93B7-4C2F-A73B-621AECE77968}" type="slidenum">
              <a:rPr lang="pt-BR" alt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4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18E5-23CB-4E62-A143-EEDC0FD20EEE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318C-2637-4458-9B19-B2ECB57813F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ri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86183" y="6143674"/>
            <a:ext cx="4929190" cy="46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1C0674-15BF-4918-9B35-C3010050EF3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86900-2FE4-42BB-AD6D-E52A00370EB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7" y="6311913"/>
            <a:ext cx="3743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8743952" y="233366"/>
            <a:ext cx="371475" cy="263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233366"/>
            <a:ext cx="190500" cy="263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7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/>
          <p:cNvSpPr/>
          <p:nvPr/>
        </p:nvSpPr>
        <p:spPr>
          <a:xfrm>
            <a:off x="0" y="4013200"/>
            <a:ext cx="336947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93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52" y="6042034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93DEF-453B-46E6-AB96-5ACC8184FD4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34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/>
          <p:cNvSpPr/>
          <p:nvPr/>
        </p:nvSpPr>
        <p:spPr>
          <a:xfrm>
            <a:off x="0" y="4013200"/>
            <a:ext cx="336947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93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51" y="6042032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93DEF-453B-46E6-AB96-5ACC8184FD4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32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7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28"/>
          <p:cNvSpPr/>
          <p:nvPr/>
        </p:nvSpPr>
        <p:spPr>
          <a:xfrm>
            <a:off x="0" y="4013200"/>
            <a:ext cx="336947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89"/>
            <a:ext cx="6447234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48" y="6042026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D93DEF-453B-46E6-AB96-5ACC8184FD4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2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4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48701"/>
            <a:ext cx="7662366" cy="1686049"/>
          </a:xfrm>
        </p:spPr>
        <p:txBody>
          <a:bodyPr>
            <a:noAutofit/>
          </a:bodyPr>
          <a:lstStyle/>
          <a:p>
            <a:pPr algn="l"/>
            <a:r>
              <a:rPr lang="pt-BR" sz="4000" cap="small" dirty="0" smtClean="0">
                <a:solidFill>
                  <a:srgbClr val="00B050"/>
                </a:solidFill>
                <a:latin typeface="Century Schoolbook" pitchFamily="18" charset="0"/>
              </a:rPr>
              <a:t>Instituto Nacional de Colonização e Reforma Agrária - INCRA</a:t>
            </a:r>
            <a:endParaRPr lang="pt-BR" sz="4000" cap="small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pic>
        <p:nvPicPr>
          <p:cNvPr id="4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22" y="2510291"/>
            <a:ext cx="559752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7200" y="6145024"/>
            <a:ext cx="280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entury Schoolbook" pitchFamily="18" charset="0"/>
              </a:rPr>
              <a:t>Brasília, </a:t>
            </a:r>
            <a:r>
              <a:rPr lang="pt-BR" dirty="0" smtClean="0">
                <a:latin typeface="Century Schoolbook" pitchFamily="18" charset="0"/>
              </a:rPr>
              <a:t>maio </a:t>
            </a:r>
            <a:r>
              <a:rPr lang="pt-BR" dirty="0" smtClean="0">
                <a:latin typeface="Century Schoolbook" pitchFamily="18" charset="0"/>
              </a:rPr>
              <a:t>de 2015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tângulo 3"/>
          <p:cNvSpPr>
            <a:spLocks noChangeArrowheads="1"/>
          </p:cNvSpPr>
          <p:nvPr/>
        </p:nvSpPr>
        <p:spPr bwMode="auto">
          <a:xfrm>
            <a:off x="3505203" y="312004"/>
            <a:ext cx="5270897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2400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OPERACIONALIZAÇÃO DA ATES NA REFORMA AGRÁRIA</a:t>
            </a:r>
            <a:endParaRPr lang="pt-BR" altLang="pt-BR" sz="2400" dirty="0" smtClean="0">
              <a:solidFill>
                <a:srgbClr val="000099"/>
              </a:solidFill>
              <a:latin typeface="Trebuchet MS"/>
              <a:cs typeface="Times New Roman" panose="02020603050405020304" pitchFamily="18" charset="0"/>
            </a:endParaRPr>
          </a:p>
        </p:txBody>
      </p:sp>
      <p:pic>
        <p:nvPicPr>
          <p:cNvPr id="2765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14300"/>
            <a:ext cx="3034904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Oval 1"/>
          <p:cNvSpPr>
            <a:spLocks noChangeArrowheads="1"/>
          </p:cNvSpPr>
          <p:nvPr/>
        </p:nvSpPr>
        <p:spPr bwMode="auto">
          <a:xfrm>
            <a:off x="1210866" y="1276350"/>
            <a:ext cx="4076700" cy="2051050"/>
          </a:xfrm>
          <a:prstGeom prst="ellipse">
            <a:avLst/>
          </a:prstGeom>
          <a:solidFill>
            <a:srgbClr val="00B05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5000" rIns="90000" bIns="45000" anchor="ctr" anchorCtr="1"/>
          <a:lstStyle/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1600" b="1" dirty="0" smtClean="0">
                <a:solidFill>
                  <a:srgbClr val="002060"/>
                </a:solidFill>
                <a:latin typeface="Tahoma" pitchFamily="34" charset="0"/>
                <a:cs typeface="Lucida Sans Unicode" pitchFamily="34" charset="0"/>
              </a:rPr>
              <a:t>PRONATER</a:t>
            </a:r>
            <a:r>
              <a:rPr lang="en-GB" altLang="pt-BR" sz="1600" dirty="0" smtClean="0">
                <a:solidFill>
                  <a:srgbClr val="002060"/>
                </a:solidFill>
                <a:latin typeface="Arial" pitchFamily="34" charset="0"/>
                <a:cs typeface="Lucida Sans Unicode" pitchFamily="34" charset="0"/>
              </a:rPr>
              <a:t>  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sz="1600" b="1" dirty="0" smtClean="0">
              <a:solidFill>
                <a:srgbClr val="FFFFFF"/>
              </a:solidFill>
              <a:latin typeface="Arial" pitchFamily="34" charset="0"/>
              <a:cs typeface="Lucida Sans Unicode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pt-BR" sz="1600" b="1" dirty="0" err="1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Programa</a:t>
            </a:r>
            <a:r>
              <a:rPr lang="en-GB" altLang="pt-BR" sz="1600" b="1" dirty="0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 </a:t>
            </a:r>
            <a:r>
              <a:rPr lang="en-GB" altLang="pt-BR" sz="1600" b="1" dirty="0" err="1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Nacional</a:t>
            </a:r>
            <a:r>
              <a:rPr lang="en-GB" altLang="pt-BR" sz="1600" b="1" dirty="0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 de </a:t>
            </a:r>
            <a:r>
              <a:rPr lang="en-GB" altLang="pt-BR" sz="1600" b="1" dirty="0" err="1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AssistênciaTécnica</a:t>
            </a:r>
            <a:r>
              <a:rPr lang="en-GB" altLang="pt-BR" sz="1600" b="1" dirty="0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 e </a:t>
            </a:r>
            <a:r>
              <a:rPr lang="en-GB" altLang="pt-BR" sz="1600" b="1" dirty="0" err="1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Extensão</a:t>
            </a:r>
            <a:r>
              <a:rPr lang="en-GB" altLang="pt-BR" sz="1600" b="1" dirty="0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 Rural </a:t>
            </a:r>
            <a:r>
              <a:rPr lang="en-GB" altLang="pt-BR" sz="1600" b="1" dirty="0" err="1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na</a:t>
            </a:r>
            <a:r>
              <a:rPr lang="en-GB" altLang="pt-BR" sz="1600" b="1" dirty="0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 </a:t>
            </a:r>
            <a:r>
              <a:rPr lang="en-GB" altLang="pt-BR" sz="1600" b="1" dirty="0" err="1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Agricultura</a:t>
            </a:r>
            <a:r>
              <a:rPr lang="en-GB" altLang="pt-BR" sz="1600" b="1" dirty="0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 Familiar e </a:t>
            </a:r>
            <a:r>
              <a:rPr lang="en-GB" altLang="pt-BR" sz="1600" b="1" dirty="0" err="1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Reforma</a:t>
            </a:r>
            <a:r>
              <a:rPr lang="en-GB" altLang="pt-BR" sz="1600" b="1" dirty="0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 </a:t>
            </a:r>
            <a:r>
              <a:rPr lang="en-GB" altLang="pt-BR" sz="1600" b="1" dirty="0" err="1" smtClean="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rPr>
              <a:t>Agrária</a:t>
            </a:r>
            <a:endParaRPr lang="en-GB" altLang="pt-BR" sz="1600" b="1" dirty="0" smtClean="0">
              <a:solidFill>
                <a:srgbClr val="FFFFFF"/>
              </a:solidFill>
              <a:latin typeface="Arial" pitchFamily="34" charset="0"/>
              <a:cs typeface="Lucida Sans Unicode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pt-BR" b="1" dirty="0" smtClean="0">
              <a:solidFill>
                <a:srgbClr val="FFFFFF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10866" y="3822700"/>
            <a:ext cx="4076700" cy="2482850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base" hangingPunct="0"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defRPr/>
            </a:pPr>
            <a:r>
              <a:rPr lang="en-GB" altLang="pt-BR" sz="1400" dirty="0" smtClean="0">
                <a:solidFill>
                  <a:srgbClr val="54A021">
                    <a:lumMod val="75000"/>
                  </a:srgbClr>
                </a:solidFill>
              </a:rPr>
              <a:t>Instrumento de  Implementação da </a:t>
            </a:r>
          </a:p>
          <a:p>
            <a:pPr algn="ctr" eaLnBrk="1" fontAlgn="base" hangingPunct="0"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defRPr/>
            </a:pPr>
            <a:r>
              <a:rPr lang="en-GB" altLang="pt-BR" sz="1400" dirty="0" smtClean="0">
                <a:solidFill>
                  <a:srgbClr val="54A021">
                    <a:lumMod val="75000"/>
                  </a:srgbClr>
                </a:solidFill>
              </a:rPr>
              <a:t>Política Nacional de ATER - </a:t>
            </a:r>
            <a:r>
              <a:rPr lang="en-GB" altLang="pt-BR" sz="1400" b="1" dirty="0" smtClean="0">
                <a:solidFill>
                  <a:srgbClr val="54A021">
                    <a:lumMod val="75000"/>
                  </a:srgbClr>
                </a:solidFill>
              </a:rPr>
              <a:t>PNATER</a:t>
            </a:r>
            <a:r>
              <a:rPr lang="en-GB" altLang="pt-BR" sz="1400" dirty="0" smtClean="0">
                <a:solidFill>
                  <a:srgbClr val="54A021">
                    <a:lumMod val="75000"/>
                  </a:srgbClr>
                </a:solidFill>
              </a:rPr>
              <a:t>, </a:t>
            </a:r>
          </a:p>
          <a:p>
            <a:pPr algn="ctr" eaLnBrk="1" fontAlgn="base" hangingPunct="0"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defRPr/>
            </a:pPr>
            <a:r>
              <a:rPr lang="en-GB" altLang="pt-BR" sz="1400" dirty="0" smtClean="0">
                <a:solidFill>
                  <a:srgbClr val="54A021">
                    <a:lumMod val="75000"/>
                  </a:srgbClr>
                </a:solidFill>
              </a:rPr>
              <a:t>visando Disciplinar, Ampliar, Organizar e </a:t>
            </a:r>
          </a:p>
          <a:p>
            <a:pPr algn="ctr" eaLnBrk="1" fontAlgn="base" hangingPunct="0"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defRPr/>
            </a:pPr>
            <a:r>
              <a:rPr lang="en-GB" altLang="pt-BR" sz="1400" dirty="0" smtClean="0">
                <a:solidFill>
                  <a:srgbClr val="54A021">
                    <a:lumMod val="75000"/>
                  </a:srgbClr>
                </a:solidFill>
              </a:rPr>
              <a:t>Qualificar as  Ações de  Assistência Técnica e</a:t>
            </a:r>
          </a:p>
          <a:p>
            <a:pPr algn="ctr" eaLnBrk="1" fontAlgn="base" hangingPunct="0"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defRPr/>
            </a:pPr>
            <a:r>
              <a:rPr lang="en-GB" altLang="pt-BR" sz="1400" dirty="0" smtClean="0">
                <a:solidFill>
                  <a:srgbClr val="54A021">
                    <a:lumMod val="75000"/>
                  </a:srgbClr>
                </a:solidFill>
              </a:rPr>
              <a:t>Extensão Rural</a:t>
            </a: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 rot="5400000">
            <a:off x="3047608" y="3398838"/>
            <a:ext cx="403225" cy="3524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tângulo 3"/>
          <p:cNvSpPr>
            <a:spLocks noChangeArrowheads="1"/>
          </p:cNvSpPr>
          <p:nvPr/>
        </p:nvSpPr>
        <p:spPr bwMode="auto">
          <a:xfrm>
            <a:off x="3505203" y="130314"/>
            <a:ext cx="527089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2000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OPERACIONALIZAÇÃO DA ATES NA REFORMA AGRÁRIA</a:t>
            </a:r>
            <a:endParaRPr lang="pt-BR" altLang="pt-BR" sz="2000" dirty="0" smtClean="0">
              <a:solidFill>
                <a:srgbClr val="000099"/>
              </a:solidFill>
              <a:latin typeface="Trebuchet MS"/>
              <a:cs typeface="Times New Roman" panose="02020603050405020304" pitchFamily="18" charset="0"/>
            </a:endParaRPr>
          </a:p>
        </p:txBody>
      </p:sp>
      <p:pic>
        <p:nvPicPr>
          <p:cNvPr id="2867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14300"/>
            <a:ext cx="3034904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685802" y="1270000"/>
            <a:ext cx="2983708" cy="16033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t-BR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Credenciamento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1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Responsável: CEDRS ou MDA/INCRA</a:t>
            </a:r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4667250" y="1282700"/>
            <a:ext cx="2724150" cy="1677988"/>
          </a:xfrm>
          <a:prstGeom prst="roundRect">
            <a:avLst>
              <a:gd name="adj" fmla="val 16667"/>
            </a:avLst>
          </a:prstGeom>
          <a:solidFill>
            <a:srgbClr val="CFFCAE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Chamadas Públicas</a:t>
            </a:r>
            <a:endParaRPr lang="en-GB" altLang="pt-BR" b="1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Atividades, Localização, Público 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Beneficiário, Preço Fixado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Responsável:  MDA / INCRA</a:t>
            </a:r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>
            <a:off x="685802" y="3322645"/>
            <a:ext cx="2983708" cy="1597025"/>
          </a:xfrm>
          <a:prstGeom prst="roundRect">
            <a:avLst>
              <a:gd name="adj" fmla="val 16667"/>
            </a:avLst>
          </a:prstGeom>
          <a:solidFill>
            <a:srgbClr val="CFFCAE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Seleção de Entidade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u="sng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Critérios de Seleção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Capacidade instalada,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experiência técnica, área de atuação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Responsável:  MDA / INCRA</a:t>
            </a:r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990601" y="5378459"/>
            <a:ext cx="6804422" cy="1031875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CONTRATAÇÃO DOS SERVIÇOS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Visita técnica, laudo técnico, vistorias, dia de campo, elaboração de planos, etc.</a:t>
            </a:r>
          </a:p>
        </p:txBody>
      </p:sp>
      <p:sp>
        <p:nvSpPr>
          <p:cNvPr id="28680" name="AutoShape 3"/>
          <p:cNvSpPr>
            <a:spLocks noChangeArrowheads="1"/>
          </p:cNvSpPr>
          <p:nvPr/>
        </p:nvSpPr>
        <p:spPr bwMode="auto">
          <a:xfrm>
            <a:off x="4767262" y="3414720"/>
            <a:ext cx="2547938" cy="15382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pt-BR" sz="1100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Apresentação de Propostas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100" b="1" u="sng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1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Responsável: Entidades Credenciadas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3919537" y="1816100"/>
            <a:ext cx="423863" cy="4191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8682" name="AutoShape 9"/>
          <p:cNvSpPr>
            <a:spLocks noChangeArrowheads="1"/>
          </p:cNvSpPr>
          <p:nvPr/>
        </p:nvSpPr>
        <p:spPr bwMode="auto">
          <a:xfrm rot="5400000">
            <a:off x="5869983" y="3017252"/>
            <a:ext cx="403225" cy="35361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8683" name="AutoShape 9"/>
          <p:cNvSpPr>
            <a:spLocks noChangeArrowheads="1"/>
          </p:cNvSpPr>
          <p:nvPr/>
        </p:nvSpPr>
        <p:spPr bwMode="auto">
          <a:xfrm rot="10800000">
            <a:off x="3914775" y="3887788"/>
            <a:ext cx="428625" cy="41275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8685" name="AutoShape 9"/>
          <p:cNvSpPr>
            <a:spLocks noChangeArrowheads="1"/>
          </p:cNvSpPr>
          <p:nvPr/>
        </p:nvSpPr>
        <p:spPr bwMode="auto">
          <a:xfrm rot="5400000">
            <a:off x="2436618" y="4979789"/>
            <a:ext cx="202406" cy="35361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8686" name="AutoShape 9"/>
          <p:cNvSpPr>
            <a:spLocks noChangeArrowheads="1"/>
          </p:cNvSpPr>
          <p:nvPr/>
        </p:nvSpPr>
        <p:spPr bwMode="auto">
          <a:xfrm rot="5400000">
            <a:off x="4294984" y="6428581"/>
            <a:ext cx="201612" cy="3524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tângulo 3"/>
          <p:cNvSpPr>
            <a:spLocks noChangeArrowheads="1"/>
          </p:cNvSpPr>
          <p:nvPr/>
        </p:nvSpPr>
        <p:spPr bwMode="auto">
          <a:xfrm>
            <a:off x="3581400" y="344271"/>
            <a:ext cx="5270897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OPERACIONALIZAÇÃO DA ATES NA REFORMA AGRÁRIA</a:t>
            </a:r>
            <a:endParaRPr lang="pt-BR" altLang="pt-BR" dirty="0" smtClean="0">
              <a:solidFill>
                <a:srgbClr val="000099"/>
              </a:solidFill>
              <a:latin typeface="Trebuchet MS"/>
              <a:cs typeface="Times New Roman" panose="02020603050405020304" pitchFamily="18" charset="0"/>
            </a:endParaRPr>
          </a:p>
        </p:txBody>
      </p:sp>
      <p:pic>
        <p:nvPicPr>
          <p:cNvPr id="2969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14300"/>
            <a:ext cx="3034904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1"/>
          <p:cNvSpPr>
            <a:spLocks noChangeArrowheads="1"/>
          </p:cNvSpPr>
          <p:nvPr/>
        </p:nvSpPr>
        <p:spPr bwMode="auto">
          <a:xfrm>
            <a:off x="567929" y="1752602"/>
            <a:ext cx="2524125" cy="2163763"/>
          </a:xfrm>
          <a:prstGeom prst="roundRect">
            <a:avLst>
              <a:gd name="adj" fmla="val 16667"/>
            </a:avLst>
          </a:prstGeom>
          <a:solidFill>
            <a:srgbClr val="CFFCAE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prstClr val="black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prstClr val="black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200" b="1" u="sng" dirty="0" smtClean="0">
                <a:solidFill>
                  <a:srgbClr val="90C226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Execução  das  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200" b="1" u="sng" dirty="0" smtClean="0">
                <a:solidFill>
                  <a:srgbClr val="90C226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Atividades Contratadas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200" b="1" u="sng" dirty="0" smtClean="0">
              <a:solidFill>
                <a:srgbClr val="90C226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200" dirty="0" smtClean="0">
                <a:solidFill>
                  <a:srgbClr val="90C226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Responsável:  Entidade Selecionada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prstClr val="black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prstClr val="black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701" name="AutoShape 2"/>
          <p:cNvSpPr>
            <a:spLocks noChangeArrowheads="1"/>
          </p:cNvSpPr>
          <p:nvPr/>
        </p:nvSpPr>
        <p:spPr bwMode="auto">
          <a:xfrm>
            <a:off x="656036" y="4343400"/>
            <a:ext cx="2434828" cy="20145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200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Fiscalização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2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“In loco” -  por Amostragem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200" b="1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2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Responsável:  MDA / INCRA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4858943" y="1752600"/>
            <a:ext cx="3065859" cy="21653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prstClr val="black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prstClr val="black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Acompanhamento/Monitoramento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Sistema Eletrônico, 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Laudo atestado pelo Beneficiário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identificado via DAP ou RB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Responsável:  MDA/INCRA e 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b="1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Entidade Selecionada</a:t>
            </a:r>
          </a:p>
          <a:p>
            <a:pPr algn="ctr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703" name="AutoShape 4"/>
          <p:cNvSpPr>
            <a:spLocks noChangeArrowheads="1"/>
          </p:cNvSpPr>
          <p:nvPr/>
        </p:nvSpPr>
        <p:spPr bwMode="auto">
          <a:xfrm>
            <a:off x="4782740" y="4495806"/>
            <a:ext cx="3218259" cy="1995487"/>
          </a:xfrm>
          <a:prstGeom prst="roundRect">
            <a:avLst>
              <a:gd name="adj" fmla="val 24264"/>
            </a:avLst>
          </a:prstGeom>
          <a:solidFill>
            <a:srgbClr val="CFFCAE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b="1" u="sng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Liquidação da despesa/Pagamento</a:t>
            </a:r>
          </a:p>
          <a:p>
            <a:pPr algn="ctr" fontAlgn="base" hangingPunct="0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b="1" u="sng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pt-BR" sz="1400" dirty="0" smtClean="0">
                <a:solidFill>
                  <a:srgbClr val="54A021">
                    <a:lumMod val="50000"/>
                  </a:srgbClr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Responsável:  MDA/INCRA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altLang="pt-BR" sz="1400" dirty="0" smtClean="0">
              <a:solidFill>
                <a:srgbClr val="54A021">
                  <a:lumMod val="50000"/>
                </a:srgbClr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704" name="AutoShape 9"/>
          <p:cNvSpPr>
            <a:spLocks noChangeArrowheads="1"/>
          </p:cNvSpPr>
          <p:nvPr/>
        </p:nvSpPr>
        <p:spPr bwMode="auto">
          <a:xfrm>
            <a:off x="3767140" y="2514600"/>
            <a:ext cx="423863" cy="4191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 rot="5400000">
            <a:off x="6250188" y="4064199"/>
            <a:ext cx="404813" cy="353616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 rot="10800000">
            <a:off x="3657604" y="5105400"/>
            <a:ext cx="429815" cy="41275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9707" name="AutoShape 9"/>
          <p:cNvSpPr>
            <a:spLocks noChangeArrowheads="1"/>
          </p:cNvSpPr>
          <p:nvPr/>
        </p:nvSpPr>
        <p:spPr bwMode="auto">
          <a:xfrm rot="5400000">
            <a:off x="1628383" y="1244603"/>
            <a:ext cx="403225" cy="35242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71602"/>
            <a:ext cx="7391400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tângulo 2"/>
          <p:cNvSpPr>
            <a:spLocks noChangeArrowheads="1"/>
          </p:cNvSpPr>
          <p:nvPr/>
        </p:nvSpPr>
        <p:spPr bwMode="auto">
          <a:xfrm>
            <a:off x="4020743" y="381000"/>
            <a:ext cx="4056459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1600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Cobertura de ATES em 2014 por região</a:t>
            </a:r>
            <a:endParaRPr lang="pt-BR" altLang="pt-BR" sz="1600" b="1" dirty="0" smtClean="0">
              <a:solidFill>
                <a:srgbClr val="000099"/>
              </a:solidFill>
              <a:latin typeface="Trebuchet MS"/>
            </a:endParaRPr>
          </a:p>
        </p:txBody>
      </p:sp>
      <p:pic>
        <p:nvPicPr>
          <p:cNvPr id="3072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63513"/>
            <a:ext cx="3034904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0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5"/>
          <p:cNvSpPr txBox="1">
            <a:spLocks noChangeArrowheads="1"/>
          </p:cNvSpPr>
          <p:nvPr/>
        </p:nvSpPr>
        <p:spPr bwMode="auto">
          <a:xfrm>
            <a:off x="2750671" y="533400"/>
            <a:ext cx="3954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Distribuição das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famílias atendidas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ATES 2014</a:t>
            </a:r>
          </a:p>
        </p:txBody>
      </p:sp>
      <p:pic>
        <p:nvPicPr>
          <p:cNvPr id="205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7108" r="19865" b="7149"/>
          <a:stretch>
            <a:fillRect/>
          </a:stretch>
        </p:blipFill>
        <p:spPr bwMode="auto">
          <a:xfrm>
            <a:off x="2133600" y="1600200"/>
            <a:ext cx="4788694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CaixaDeTexto 14"/>
          <p:cNvSpPr txBox="1">
            <a:spLocks noChangeArrowheads="1"/>
          </p:cNvSpPr>
          <p:nvPr/>
        </p:nvSpPr>
        <p:spPr bwMode="auto">
          <a:xfrm>
            <a:off x="3243708" y="3048000"/>
            <a:ext cx="2547493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BRASIL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365,7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mil famílias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atendidas</a:t>
            </a:r>
          </a:p>
        </p:txBody>
      </p:sp>
    </p:spTree>
    <p:extLst>
      <p:ext uri="{BB962C8B-B14F-4D97-AF65-F5344CB8AC3E}">
        <p14:creationId xmlns:p14="http://schemas.microsoft.com/office/powerpoint/2010/main" val="13348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tângulo 3"/>
          <p:cNvSpPr>
            <a:spLocks noChangeArrowheads="1"/>
          </p:cNvSpPr>
          <p:nvPr/>
        </p:nvSpPr>
        <p:spPr bwMode="auto">
          <a:xfrm>
            <a:off x="688181" y="2306639"/>
            <a:ext cx="799147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2015 – AMPLIAR CONFORME LIMITES ORÇAMENTÁRIOS  MAIS 120.000  FAMILIAS QUE ACESSARÃO OS CRÉDITOS DE INSTALAÇÃO</a:t>
            </a:r>
            <a:endParaRPr lang="pt-BR" altLang="pt-BR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7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136525"/>
            <a:ext cx="30337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25"/>
          <p:cNvSpPr>
            <a:spLocks noChangeArrowheads="1"/>
          </p:cNvSpPr>
          <p:nvPr/>
        </p:nvSpPr>
        <p:spPr bwMode="auto">
          <a:xfrm>
            <a:off x="3026568" y="514290"/>
            <a:ext cx="5568554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000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ATES NA REFORMA AGRÁRIA – </a:t>
            </a:r>
            <a:r>
              <a:rPr lang="pt-BR" altLang="pt-BR" sz="2000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METAS</a:t>
            </a:r>
            <a:endParaRPr lang="pt-BR" altLang="pt-BR" sz="2000" dirty="0" smtClean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688181" y="3745468"/>
            <a:ext cx="799147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PPA 2016 – 2019 – BUSCAR A UNIVERSALIZAÇÃO DA POLITICA DE ATER PARA AS FAMILIAS ASSENTADAS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pt-BR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39429" y="1219200"/>
            <a:ext cx="722471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000" b="1" dirty="0">
                <a:solidFill>
                  <a:srgbClr val="000099"/>
                </a:solidFill>
                <a:ea typeface="Times New Roman" panose="02020603050405020304" pitchFamily="18" charset="0"/>
              </a:rPr>
              <a:t>DIRETORIA DE DESENVOLVIMENTO DE PROJETOS DE ASSENTAMENTO – DD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dirty="0">
                <a:solidFill>
                  <a:prstClr val="black"/>
                </a:solidFill>
                <a:ea typeface="Times New Roman" panose="02020603050405020304" pitchFamily="18" charset="0"/>
              </a:rPr>
              <a:t>Cesar Aldrighi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dirty="0">
                <a:solidFill>
                  <a:prstClr val="black"/>
                </a:solidFill>
                <a:ea typeface="Times New Roman" panose="02020603050405020304" pitchFamily="18" charset="0"/>
              </a:rPr>
              <a:t>Diretor da DD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400" dirty="0">
                <a:solidFill>
                  <a:prstClr val="black"/>
                </a:solidFill>
                <a:ea typeface="Times New Roman" panose="02020603050405020304" pitchFamily="18" charset="0"/>
              </a:rPr>
              <a:t> 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000" b="1" dirty="0">
                <a:solidFill>
                  <a:srgbClr val="000099"/>
                </a:solidFill>
                <a:ea typeface="Times New Roman" panose="02020603050405020304" pitchFamily="18" charset="0"/>
              </a:rPr>
              <a:t>COORDENAÇÃO NACIONAL DE ATES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dirty="0">
                <a:solidFill>
                  <a:prstClr val="black"/>
                </a:solidFill>
                <a:ea typeface="Times New Roman" panose="02020603050405020304" pitchFamily="18" charset="0"/>
              </a:rPr>
              <a:t>Wilson Bonfim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dirty="0">
                <a:solidFill>
                  <a:prstClr val="black"/>
                </a:solidFill>
                <a:ea typeface="Times New Roman" panose="02020603050405020304" pitchFamily="18" charset="0"/>
              </a:rPr>
              <a:t>Coordenador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400" dirty="0">
                <a:solidFill>
                  <a:prstClr val="black"/>
                </a:solidFill>
                <a:ea typeface="Times New Roman" panose="02020603050405020304" pitchFamily="18" charset="0"/>
              </a:rPr>
              <a:t> 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000" b="1" dirty="0">
                <a:solidFill>
                  <a:srgbClr val="000099"/>
                </a:solidFill>
                <a:ea typeface="Times New Roman" panose="02020603050405020304" pitchFamily="18" charset="0"/>
              </a:rPr>
              <a:t>EQUIPE TÉCNICA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Carla Ferreira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Edleuda Cardoso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Orlando Braz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Ricardo Bressan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Apoio SR 17 RO - Wânia Maramaldo</a:t>
            </a:r>
          </a:p>
        </p:txBody>
      </p:sp>
      <p:pic>
        <p:nvPicPr>
          <p:cNvPr id="4096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0" y="142875"/>
            <a:ext cx="303490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1"/>
          <p:cNvSpPr>
            <a:spLocks noChangeArrowheads="1"/>
          </p:cNvSpPr>
          <p:nvPr/>
        </p:nvSpPr>
        <p:spPr bwMode="auto">
          <a:xfrm>
            <a:off x="2682348" y="2084389"/>
            <a:ext cx="36054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pt-BR" sz="5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OBRIGADO!</a:t>
            </a:r>
            <a:endParaRPr lang="pt-BR" sz="54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99085" y="30622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t-BR" sz="2800" dirty="0">
                <a:ea typeface="Times New Roman" panose="02020603050405020304" pitchFamily="18" charset="0"/>
              </a:rPr>
              <a:t>c</a:t>
            </a:r>
            <a:r>
              <a:rPr lang="pt-BR" sz="2800" dirty="0" smtClean="0">
                <a:latin typeface="+mn-lt"/>
                <a:ea typeface="Times New Roman" panose="02020603050405020304" pitchFamily="18" charset="0"/>
              </a:rPr>
              <a:t>esar.aldrighi@incra.gov.br</a:t>
            </a:r>
            <a:endParaRPr lang="pt-BR" sz="2800" dirty="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174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9" y="231775"/>
            <a:ext cx="303490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3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752600"/>
            <a:ext cx="6629400" cy="400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513"/>
            <a:ext cx="3034904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25"/>
          <p:cNvSpPr>
            <a:spLocks noChangeArrowheads="1"/>
          </p:cNvSpPr>
          <p:nvPr/>
        </p:nvSpPr>
        <p:spPr bwMode="auto">
          <a:xfrm>
            <a:off x="3962400" y="376535"/>
            <a:ext cx="4083844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ATES - COBERTURA REGIÃO </a:t>
            </a:r>
            <a:r>
              <a:rPr lang="pt-BR" altLang="pt-BR" sz="20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SUL</a:t>
            </a:r>
            <a:endParaRPr lang="pt-BR" altLang="pt-BR" sz="2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5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752600"/>
            <a:ext cx="6095999" cy="425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513"/>
            <a:ext cx="3034904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25"/>
          <p:cNvSpPr>
            <a:spLocks noChangeArrowheads="1"/>
          </p:cNvSpPr>
          <p:nvPr/>
        </p:nvSpPr>
        <p:spPr bwMode="auto">
          <a:xfrm>
            <a:off x="3733800" y="590490"/>
            <a:ext cx="4800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000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ATES - COBERTURA REGIÃO SUDESTE</a:t>
            </a:r>
            <a:endParaRPr lang="pt-BR" altLang="pt-BR" sz="2000" dirty="0" smtClean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8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000" cap="small" dirty="0" smtClean="0">
                <a:solidFill>
                  <a:schemeClr val="tx2"/>
                </a:solidFill>
                <a:latin typeface="Century Schoolbook" pitchFamily="18" charset="0"/>
              </a:rPr>
              <a:t>Estrutura Organizacional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657602" y="1211229"/>
            <a:ext cx="5095875" cy="4646646"/>
            <a:chOff x="3657600" y="1211229"/>
            <a:chExt cx="5095875" cy="464664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7600" y="1211229"/>
              <a:ext cx="4694550" cy="464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0" y="5249829"/>
              <a:ext cx="18954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4748242" cy="31649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500" dirty="0" smtClean="0">
                <a:latin typeface="Century Schoolbook" pitchFamily="18" charset="0"/>
              </a:rPr>
              <a:t>INCRA Sede;</a:t>
            </a:r>
          </a:p>
          <a:p>
            <a:pPr>
              <a:spcAft>
                <a:spcPts val="1200"/>
              </a:spcAft>
            </a:pPr>
            <a:r>
              <a:rPr lang="pt-BR" sz="2500" dirty="0" smtClean="0">
                <a:latin typeface="Century Schoolbook" pitchFamily="18" charset="0"/>
              </a:rPr>
              <a:t>30 Superintendências Regionais;</a:t>
            </a:r>
          </a:p>
          <a:p>
            <a:pPr>
              <a:spcAft>
                <a:spcPts val="1200"/>
              </a:spcAft>
            </a:pPr>
            <a:r>
              <a:rPr lang="pt-BR" sz="2500" dirty="0" smtClean="0">
                <a:latin typeface="Century Schoolbook" pitchFamily="18" charset="0"/>
              </a:rPr>
              <a:t>43 Unidades Avançadas;</a:t>
            </a:r>
          </a:p>
          <a:p>
            <a:pPr>
              <a:spcAft>
                <a:spcPts val="1200"/>
              </a:spcAft>
            </a:pPr>
            <a:endParaRPr lang="pt-BR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513"/>
            <a:ext cx="3034904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1"/>
            <a:ext cx="656213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25"/>
          <p:cNvSpPr>
            <a:spLocks noChangeArrowheads="1"/>
          </p:cNvSpPr>
          <p:nvPr/>
        </p:nvSpPr>
        <p:spPr bwMode="auto">
          <a:xfrm>
            <a:off x="3276600" y="438090"/>
            <a:ext cx="5257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ATES - COBERTURA REGIÃO </a:t>
            </a:r>
            <a:r>
              <a:rPr lang="pt-BR" altLang="pt-BR" sz="20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NORDESTE</a:t>
            </a:r>
            <a:endParaRPr lang="pt-BR" altLang="pt-BR" sz="2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3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513"/>
            <a:ext cx="3034904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905000"/>
            <a:ext cx="6324600" cy="408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25"/>
          <p:cNvSpPr>
            <a:spLocks noChangeArrowheads="1"/>
          </p:cNvSpPr>
          <p:nvPr/>
        </p:nvSpPr>
        <p:spPr bwMode="auto">
          <a:xfrm>
            <a:off x="3200400" y="514290"/>
            <a:ext cx="5638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ATES - COBERTURA REGIÃO </a:t>
            </a:r>
            <a:r>
              <a:rPr lang="pt-BR" altLang="pt-BR" sz="20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CENTRO OESTE</a:t>
            </a:r>
            <a:endParaRPr lang="pt-BR" altLang="pt-BR" sz="2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8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513"/>
            <a:ext cx="3034904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167036"/>
            <a:ext cx="6476999" cy="371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25"/>
          <p:cNvSpPr>
            <a:spLocks noChangeArrowheads="1"/>
          </p:cNvSpPr>
          <p:nvPr/>
        </p:nvSpPr>
        <p:spPr bwMode="auto">
          <a:xfrm>
            <a:off x="3429000" y="590490"/>
            <a:ext cx="51054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ATES - COBERTURA REGIÃO </a:t>
            </a:r>
            <a:r>
              <a:rPr lang="pt-BR" altLang="pt-BR" sz="2000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NORTE</a:t>
            </a:r>
            <a:endParaRPr lang="pt-BR" altLang="pt-BR" sz="20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1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1"/>
          <p:cNvGrpSpPr>
            <a:grpSpLocks/>
          </p:cNvGrpSpPr>
          <p:nvPr/>
        </p:nvGrpSpPr>
        <p:grpSpPr bwMode="auto">
          <a:xfrm>
            <a:off x="1219204" y="1295400"/>
            <a:ext cx="6553201" cy="4724400"/>
            <a:chOff x="2073607" y="845309"/>
            <a:chExt cx="8643938" cy="6215063"/>
          </a:xfrm>
        </p:grpSpPr>
        <p:pic>
          <p:nvPicPr>
            <p:cNvPr id="19461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607" y="845309"/>
              <a:ext cx="8643938" cy="6215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2" name="Text Box 2"/>
            <p:cNvSpPr txBox="1">
              <a:spLocks noChangeArrowheads="1"/>
            </p:cNvSpPr>
            <p:nvPr/>
          </p:nvSpPr>
          <p:spPr bwMode="auto">
            <a:xfrm>
              <a:off x="2787982" y="4560059"/>
              <a:ext cx="2904012" cy="14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Municípios: 61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Projetos: 67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Área: 9,8 milhões ha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Famílias: 117, 8 mil</a:t>
              </a:r>
            </a:p>
          </p:txBody>
        </p:sp>
      </p:grpSp>
      <p:pic>
        <p:nvPicPr>
          <p:cNvPr id="6" name="Picture 4" descr="http://www.incra.gov.br/sites/all/themes/incra/img/logo-incr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35732" y="113935"/>
            <a:ext cx="3038291" cy="961615"/>
          </a:xfrm>
          <a:prstGeom prst="rect">
            <a:avLst/>
          </a:prstGeom>
          <a:noFill/>
          <a:extLst/>
        </p:spPr>
      </p:pic>
      <p:sp>
        <p:nvSpPr>
          <p:cNvPr id="19460" name="Retângulo 1"/>
          <p:cNvSpPr>
            <a:spLocks noChangeArrowheads="1"/>
          </p:cNvSpPr>
          <p:nvPr/>
        </p:nvSpPr>
        <p:spPr bwMode="auto">
          <a:xfrm>
            <a:off x="3352804" y="399590"/>
            <a:ext cx="533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itchFamily="18" charset="2"/>
              <a:buNone/>
            </a:pPr>
            <a:r>
              <a:rPr lang="pt-BR" altLang="pt-BR" sz="2400" b="1" dirty="0" smtClean="0">
                <a:solidFill>
                  <a:srgbClr val="000099"/>
                </a:solidFill>
              </a:rPr>
              <a:t>Evolução da Reforma </a:t>
            </a:r>
            <a:r>
              <a:rPr lang="pt-BR" altLang="pt-BR" sz="2400" b="1" dirty="0" smtClean="0">
                <a:solidFill>
                  <a:srgbClr val="000099"/>
                </a:solidFill>
              </a:rPr>
              <a:t>Agrária no Brasil</a:t>
            </a:r>
          </a:p>
        </p:txBody>
      </p:sp>
    </p:spTree>
    <p:extLst>
      <p:ext uri="{BB962C8B-B14F-4D97-AF65-F5344CB8AC3E}">
        <p14:creationId xmlns:p14="http://schemas.microsoft.com/office/powerpoint/2010/main" val="4298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6"/>
          <p:cNvGrpSpPr>
            <a:grpSpLocks/>
          </p:cNvGrpSpPr>
          <p:nvPr/>
        </p:nvGrpSpPr>
        <p:grpSpPr bwMode="auto">
          <a:xfrm>
            <a:off x="457200" y="1371600"/>
            <a:ext cx="7355681" cy="4876800"/>
            <a:chOff x="285750" y="285750"/>
            <a:chExt cx="8643938" cy="6286500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85750"/>
              <a:ext cx="8643938" cy="628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6" name="Text Box 3"/>
            <p:cNvSpPr txBox="1">
              <a:spLocks noChangeArrowheads="1"/>
            </p:cNvSpPr>
            <p:nvPr/>
          </p:nvSpPr>
          <p:spPr bwMode="auto">
            <a:xfrm>
              <a:off x="1000123" y="4000499"/>
              <a:ext cx="3046536" cy="1391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Municípios: 1.512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Projetos: 4.883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Área: 45,4 milhões ha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Famílias: 544,7 mil</a:t>
              </a:r>
            </a:p>
          </p:txBody>
        </p:sp>
      </p:grpSp>
      <p:pic>
        <p:nvPicPr>
          <p:cNvPr id="6" name="Picture 4" descr="http://www.incra.gov.br/sites/all/themes/incra/img/logo-incr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35732" y="113935"/>
            <a:ext cx="3038291" cy="961615"/>
          </a:xfrm>
          <a:prstGeom prst="rect">
            <a:avLst/>
          </a:prstGeom>
          <a:noFill/>
          <a:extLst/>
        </p:spPr>
      </p:pic>
      <p:sp>
        <p:nvSpPr>
          <p:cNvPr id="20484" name="Retângulo 1"/>
          <p:cNvSpPr>
            <a:spLocks noChangeArrowheads="1"/>
          </p:cNvSpPr>
          <p:nvPr/>
        </p:nvSpPr>
        <p:spPr bwMode="auto">
          <a:xfrm>
            <a:off x="3563542" y="399590"/>
            <a:ext cx="4894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itchFamily="18" charset="2"/>
              <a:buNone/>
            </a:pPr>
            <a:r>
              <a:rPr lang="pt-BR" altLang="pt-BR" sz="2400" b="1" dirty="0">
                <a:solidFill>
                  <a:srgbClr val="000099"/>
                </a:solidFill>
              </a:rPr>
              <a:t>Evolução da Reforma Agrária no Brasil</a:t>
            </a:r>
          </a:p>
        </p:txBody>
      </p:sp>
    </p:spTree>
    <p:extLst>
      <p:ext uri="{BB962C8B-B14F-4D97-AF65-F5344CB8AC3E}">
        <p14:creationId xmlns:p14="http://schemas.microsoft.com/office/powerpoint/2010/main" val="39734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o 1"/>
          <p:cNvGrpSpPr>
            <a:grpSpLocks/>
          </p:cNvGrpSpPr>
          <p:nvPr/>
        </p:nvGrpSpPr>
        <p:grpSpPr bwMode="auto">
          <a:xfrm>
            <a:off x="838200" y="1201742"/>
            <a:ext cx="7543800" cy="4994821"/>
            <a:chOff x="2729552" y="1201003"/>
            <a:chExt cx="7984791" cy="5788987"/>
          </a:xfrm>
        </p:grpSpPr>
        <p:pic>
          <p:nvPicPr>
            <p:cNvPr id="2150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552" y="1201003"/>
              <a:ext cx="7984791" cy="5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0" name="Text Box 3"/>
            <p:cNvSpPr txBox="1">
              <a:spLocks noChangeArrowheads="1"/>
            </p:cNvSpPr>
            <p:nvPr/>
          </p:nvSpPr>
          <p:spPr bwMode="auto">
            <a:xfrm>
              <a:off x="3565905" y="4716898"/>
              <a:ext cx="2786062" cy="1251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itchFamily="18" charset="2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Municípios: 2.027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Projetos: 9.109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Área: 88 milhões ha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 smtClean="0">
                  <a:solidFill>
                    <a:srgbClr val="191919"/>
                  </a:solidFill>
                  <a:latin typeface="Century Gothic" pitchFamily="34" charset="0"/>
                  <a:ea typeface="Microsoft YaHei" pitchFamily="34" charset="-122"/>
                </a:rPr>
                <a:t>Famílias: 957.780</a:t>
              </a:r>
            </a:p>
          </p:txBody>
        </p:sp>
      </p:grpSp>
      <p:pic>
        <p:nvPicPr>
          <p:cNvPr id="6" name="Picture 4" descr="http://www.incra.gov.br/sites/all/themes/incra/img/logo-incra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35732" y="70393"/>
            <a:ext cx="3038291" cy="961615"/>
          </a:xfrm>
          <a:prstGeom prst="rect">
            <a:avLst/>
          </a:prstGeom>
          <a:noFill/>
          <a:extLst/>
        </p:spPr>
      </p:pic>
      <p:sp>
        <p:nvSpPr>
          <p:cNvPr id="21508" name="Retângulo 1"/>
          <p:cNvSpPr>
            <a:spLocks noChangeArrowheads="1"/>
          </p:cNvSpPr>
          <p:nvPr/>
        </p:nvSpPr>
        <p:spPr bwMode="auto">
          <a:xfrm>
            <a:off x="3286126" y="424304"/>
            <a:ext cx="49434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ts val="1000"/>
              </a:spcBef>
              <a:spcAft>
                <a:spcPct val="0"/>
              </a:spcAft>
              <a:buClr>
                <a:srgbClr val="90C226"/>
              </a:buClr>
              <a:buSzPct val="80000"/>
              <a:buFont typeface="Wingdings 3" pitchFamily="18" charset="2"/>
              <a:buNone/>
            </a:pPr>
            <a:r>
              <a:rPr lang="pt-BR" altLang="pt-BR" sz="2400" b="1" dirty="0">
                <a:solidFill>
                  <a:srgbClr val="000099"/>
                </a:solidFill>
              </a:rPr>
              <a:t>Evolução da Reforma Agrária no Brasil</a:t>
            </a:r>
            <a:endParaRPr lang="pt-BR" altLang="pt-BR" sz="2400" b="1" dirty="0">
              <a:solidFill>
                <a:srgbClr val="000099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77000" y="1828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 Black" pitchFamily="34" charset="0"/>
              </a:rPr>
              <a:t>2014</a:t>
            </a:r>
            <a:endParaRPr lang="pt-BR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1285844"/>
            <a:ext cx="447109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17596"/>
          </a:xfrm>
        </p:spPr>
        <p:txBody>
          <a:bodyPr>
            <a:normAutofit/>
          </a:bodyPr>
          <a:lstStyle/>
          <a:p>
            <a:pPr algn="l"/>
            <a:r>
              <a:rPr lang="pt-BR" sz="3000" cap="small" dirty="0" smtClean="0">
                <a:solidFill>
                  <a:schemeClr val="tx2"/>
                </a:solidFill>
                <a:latin typeface="Century Schoolbook" pitchFamily="18" charset="0"/>
              </a:rPr>
              <a:t>Números da Reforma Agrária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81550" y="1269666"/>
          <a:ext cx="3695700" cy="2476500"/>
        </p:xfrm>
        <a:graphic>
          <a:graphicData uri="http://schemas.openxmlformats.org/drawingml/2006/table">
            <a:tbl>
              <a:tblPr/>
              <a:tblGrid>
                <a:gridCol w="1036320"/>
                <a:gridCol w="881260"/>
                <a:gridCol w="912832"/>
                <a:gridCol w="865288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EAF1DD"/>
                          </a:solidFill>
                          <a:latin typeface="Trebuchet MS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EAF1DD"/>
                          </a:solidFill>
                          <a:latin typeface="Trebuchet MS"/>
                        </a:rPr>
                        <a:t>Nº de </a:t>
                      </a:r>
                      <a:r>
                        <a:rPr lang="pt-BR" sz="1200" b="1" i="0" u="none" strike="noStrike" dirty="0" err="1" smtClean="0">
                          <a:solidFill>
                            <a:srgbClr val="EAF1DD"/>
                          </a:solidFill>
                          <a:latin typeface="Trebuchet MS"/>
                        </a:rPr>
                        <a:t>PAs</a:t>
                      </a:r>
                      <a:endParaRPr lang="pt-BR" sz="1200" b="1" i="0" u="none" strike="noStrike" dirty="0">
                        <a:solidFill>
                          <a:srgbClr val="EAF1DD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AF1DD"/>
                          </a:solidFill>
                          <a:latin typeface="Trebuchet MS"/>
                        </a:rPr>
                        <a:t>ÁREA (há)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EAF1DD"/>
                          </a:solidFill>
                          <a:latin typeface="Trebuchet MS"/>
                        </a:rPr>
                        <a:t>FAMÍLIAS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1.182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7.873.445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134.201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4.260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10.763.479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323.518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2.134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67.235.328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428.198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1.618.905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47.311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Sul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825.366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36.463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9.255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5A5A5A"/>
                          </a:solidFill>
                          <a:latin typeface="Trebuchet MS"/>
                        </a:rPr>
                        <a:t>88.316.523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5A5A5A"/>
                          </a:solidFill>
                          <a:latin typeface="Trebuchet MS"/>
                        </a:rPr>
                        <a:t>969.691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5740" y="3966098"/>
            <a:ext cx="2385924" cy="207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3476" y="3982410"/>
            <a:ext cx="2385924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25"/>
          <p:cNvSpPr>
            <a:spLocks noChangeArrowheads="1"/>
          </p:cNvSpPr>
          <p:nvPr/>
        </p:nvSpPr>
        <p:spPr bwMode="auto">
          <a:xfrm>
            <a:off x="3200400" y="482025"/>
            <a:ext cx="574000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2400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ATER </a:t>
            </a:r>
            <a:r>
              <a:rPr lang="pt-BR" altLang="pt-BR" sz="2400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NA REFORMA </a:t>
            </a:r>
            <a:r>
              <a:rPr lang="pt-BR" altLang="pt-BR" sz="2400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AGRÁRIA SINTESE HISTÓRICA</a:t>
            </a:r>
            <a:endParaRPr lang="pt-BR" altLang="pt-BR" sz="2400" dirty="0" smtClean="0">
              <a:solidFill>
                <a:srgbClr val="000099"/>
              </a:solidFill>
              <a:latin typeface="Trebuchet MS"/>
              <a:cs typeface="Times New Roman" panose="02020603050405020304" pitchFamily="18" charset="0"/>
            </a:endParaRPr>
          </a:p>
        </p:txBody>
      </p:sp>
      <p:grpSp>
        <p:nvGrpSpPr>
          <p:cNvPr id="23555" name="Grupo 30"/>
          <p:cNvGrpSpPr>
            <a:grpSpLocks/>
          </p:cNvGrpSpPr>
          <p:nvPr/>
        </p:nvGrpSpPr>
        <p:grpSpPr bwMode="auto">
          <a:xfrm>
            <a:off x="1215633" y="1600200"/>
            <a:ext cx="6468665" cy="4711700"/>
            <a:chOff x="1620044" y="1693697"/>
            <a:chExt cx="8625134" cy="4712217"/>
          </a:xfrm>
        </p:grpSpPr>
        <p:sp>
          <p:nvSpPr>
            <p:cNvPr id="2" name="Seta dobrada para cima 1"/>
            <p:cNvSpPr/>
            <p:nvPr/>
          </p:nvSpPr>
          <p:spPr>
            <a:xfrm rot="5400000">
              <a:off x="2520955" y="2966241"/>
              <a:ext cx="514406" cy="58580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upo 2"/>
            <p:cNvGrpSpPr/>
            <p:nvPr/>
          </p:nvGrpSpPr>
          <p:grpSpPr>
            <a:xfrm>
              <a:off x="2384702" y="2396652"/>
              <a:ext cx="4777723" cy="605935"/>
              <a:chOff x="820854" y="27368"/>
              <a:chExt cx="869900" cy="605935"/>
            </a:xfrm>
            <a:solidFill>
              <a:schemeClr val="accent3"/>
            </a:solidFill>
          </p:grpSpPr>
          <p:sp>
            <p:nvSpPr>
              <p:cNvPr id="23" name="Retângulo de cantos arredondados 22"/>
              <p:cNvSpPr/>
              <p:nvPr/>
            </p:nvSpPr>
            <p:spPr>
              <a:xfrm>
                <a:off x="820854" y="27368"/>
                <a:ext cx="865662" cy="605935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tângulo 23"/>
              <p:cNvSpPr/>
              <p:nvPr/>
            </p:nvSpPr>
            <p:spPr>
              <a:xfrm>
                <a:off x="850439" y="56953"/>
                <a:ext cx="840315" cy="54676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556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altLang="pt-BR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1996 – 1999 – </a:t>
                </a:r>
                <a:r>
                  <a:rPr lang="pt-BR" altLang="pt-BR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Projeto Lumiar (Todo o Brasil)</a:t>
                </a:r>
                <a:endParaRPr lang="pt-BR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Seta dobrada para cima 3"/>
            <p:cNvSpPr/>
            <p:nvPr/>
          </p:nvSpPr>
          <p:spPr>
            <a:xfrm rot="5400000">
              <a:off x="3239319" y="3646560"/>
              <a:ext cx="512819" cy="58580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upo 4"/>
            <p:cNvGrpSpPr/>
            <p:nvPr/>
          </p:nvGrpSpPr>
          <p:grpSpPr>
            <a:xfrm>
              <a:off x="3102427" y="3077318"/>
              <a:ext cx="4754447" cy="605935"/>
              <a:chOff x="1538579" y="708034"/>
              <a:chExt cx="865662" cy="605935"/>
            </a:xfrm>
            <a:solidFill>
              <a:schemeClr val="accent3"/>
            </a:solidFill>
          </p:grpSpPr>
          <p:sp>
            <p:nvSpPr>
              <p:cNvPr id="21" name="Retângulo de cantos arredondados 20"/>
              <p:cNvSpPr/>
              <p:nvPr/>
            </p:nvSpPr>
            <p:spPr>
              <a:xfrm>
                <a:off x="1538579" y="708034"/>
                <a:ext cx="865662" cy="605935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ângulo 21"/>
              <p:cNvSpPr/>
              <p:nvPr/>
            </p:nvSpPr>
            <p:spPr>
              <a:xfrm>
                <a:off x="1568164" y="737619"/>
                <a:ext cx="806492" cy="54676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556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altLang="pt-BR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 – 2003 (1º semestre)- Sem </a:t>
                </a:r>
                <a:r>
                  <a:rPr lang="pt-BR" altLang="pt-BR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ATER</a:t>
                </a:r>
                <a:endParaRPr lang="pt-BR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Seta dobrada para cima 5"/>
            <p:cNvSpPr/>
            <p:nvPr/>
          </p:nvSpPr>
          <p:spPr>
            <a:xfrm rot="5400000">
              <a:off x="3956096" y="4326878"/>
              <a:ext cx="514406" cy="58580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upo 6"/>
            <p:cNvGrpSpPr/>
            <p:nvPr/>
          </p:nvGrpSpPr>
          <p:grpSpPr>
            <a:xfrm>
              <a:off x="3820153" y="3757983"/>
              <a:ext cx="4754447" cy="605935"/>
              <a:chOff x="2256305" y="1388699"/>
              <a:chExt cx="865662" cy="605935"/>
            </a:xfrm>
            <a:solidFill>
              <a:schemeClr val="accent3"/>
            </a:solidFill>
          </p:grpSpPr>
          <p:sp>
            <p:nvSpPr>
              <p:cNvPr id="19" name="Retângulo de cantos arredondados 18"/>
              <p:cNvSpPr/>
              <p:nvPr/>
            </p:nvSpPr>
            <p:spPr>
              <a:xfrm>
                <a:off x="2256305" y="1388699"/>
                <a:ext cx="865662" cy="605935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tângulo 19"/>
              <p:cNvSpPr/>
              <p:nvPr/>
            </p:nvSpPr>
            <p:spPr>
              <a:xfrm>
                <a:off x="2285890" y="1418284"/>
                <a:ext cx="806492" cy="54676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556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altLang="pt-BR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2003 – 2007 – Retomada de </a:t>
                </a:r>
                <a:r>
                  <a:rPr lang="pt-BR" altLang="pt-B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ATES (Convênios </a:t>
                </a:r>
                <a:r>
                  <a:rPr lang="pt-BR" altLang="pt-BR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IN </a:t>
                </a:r>
                <a:r>
                  <a:rPr lang="pt-BR" altLang="pt-BR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 SLTI/MPOG)</a:t>
                </a:r>
                <a:endParaRPr lang="pt-BR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Seta dobrada para cima 7"/>
            <p:cNvSpPr/>
            <p:nvPr/>
          </p:nvSpPr>
          <p:spPr>
            <a:xfrm rot="5400000">
              <a:off x="4673667" y="5007990"/>
              <a:ext cx="514406" cy="58580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upo 8"/>
            <p:cNvGrpSpPr/>
            <p:nvPr/>
          </p:nvGrpSpPr>
          <p:grpSpPr>
            <a:xfrm>
              <a:off x="4537879" y="4438648"/>
              <a:ext cx="4754447" cy="605935"/>
              <a:chOff x="2974031" y="2069364"/>
              <a:chExt cx="865662" cy="605935"/>
            </a:xfrm>
            <a:solidFill>
              <a:schemeClr val="accent3"/>
            </a:solidFill>
          </p:grpSpPr>
          <p:sp>
            <p:nvSpPr>
              <p:cNvPr id="17" name="Retângulo de cantos arredondados 16"/>
              <p:cNvSpPr/>
              <p:nvPr/>
            </p:nvSpPr>
            <p:spPr>
              <a:xfrm>
                <a:off x="2974031" y="2069364"/>
                <a:ext cx="865662" cy="605935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tângulo 17"/>
              <p:cNvSpPr/>
              <p:nvPr/>
            </p:nvSpPr>
            <p:spPr>
              <a:xfrm>
                <a:off x="3003616" y="2098949"/>
                <a:ext cx="806492" cy="54676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556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altLang="pt-BR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2008 – 2009 – Convênios – SICONV</a:t>
                </a:r>
                <a:endParaRPr lang="pt-BR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Seta dobrada para cima 9"/>
            <p:cNvSpPr/>
            <p:nvPr/>
          </p:nvSpPr>
          <p:spPr>
            <a:xfrm rot="5400000">
              <a:off x="5391237" y="5689102"/>
              <a:ext cx="514406" cy="58580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upo 10"/>
            <p:cNvGrpSpPr/>
            <p:nvPr/>
          </p:nvGrpSpPr>
          <p:grpSpPr>
            <a:xfrm>
              <a:off x="5255605" y="5119314"/>
              <a:ext cx="4754447" cy="605935"/>
              <a:chOff x="3691757" y="2750030"/>
              <a:chExt cx="865662" cy="605935"/>
            </a:xfrm>
            <a:solidFill>
              <a:schemeClr val="accent3"/>
            </a:solidFill>
          </p:grpSpPr>
          <p:sp>
            <p:nvSpPr>
              <p:cNvPr id="15" name="Retângulo de cantos arredondados 14"/>
              <p:cNvSpPr/>
              <p:nvPr/>
            </p:nvSpPr>
            <p:spPr>
              <a:xfrm>
                <a:off x="3691757" y="2750030"/>
                <a:ext cx="865662" cy="605935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tângulo 15"/>
              <p:cNvSpPr/>
              <p:nvPr/>
            </p:nvSpPr>
            <p:spPr>
              <a:xfrm>
                <a:off x="3721342" y="2779615"/>
                <a:ext cx="806492" cy="54676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556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altLang="pt-BR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2010 -2011 – Lei de ATER</a:t>
                </a:r>
                <a:endParaRPr lang="pt-BR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upo 11"/>
            <p:cNvGrpSpPr/>
            <p:nvPr/>
          </p:nvGrpSpPr>
          <p:grpSpPr>
            <a:xfrm>
              <a:off x="5973331" y="5799979"/>
              <a:ext cx="4271847" cy="605935"/>
              <a:chOff x="4409483" y="3430695"/>
              <a:chExt cx="865662" cy="605935"/>
            </a:xfrm>
            <a:solidFill>
              <a:srgbClr val="92D050"/>
            </a:solidFill>
          </p:grpSpPr>
          <p:sp>
            <p:nvSpPr>
              <p:cNvPr id="13" name="Retângulo de cantos arredondados 12"/>
              <p:cNvSpPr/>
              <p:nvPr/>
            </p:nvSpPr>
            <p:spPr>
              <a:xfrm>
                <a:off x="4409483" y="3430695"/>
                <a:ext cx="865662" cy="605935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tângulo 13"/>
              <p:cNvSpPr/>
              <p:nvPr/>
            </p:nvSpPr>
            <p:spPr>
              <a:xfrm>
                <a:off x="4439068" y="3460280"/>
                <a:ext cx="806492" cy="54676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556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altLang="pt-BR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2015 </a:t>
                </a:r>
                <a:r>
                  <a:rPr lang="pt-BR" altLang="pt-BR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ANATER</a:t>
                </a:r>
                <a:endParaRPr lang="pt-BR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upo 26"/>
            <p:cNvGrpSpPr/>
            <p:nvPr/>
          </p:nvGrpSpPr>
          <p:grpSpPr>
            <a:xfrm>
              <a:off x="1620044" y="1693697"/>
              <a:ext cx="4754447" cy="605935"/>
              <a:chOff x="820854" y="27368"/>
              <a:chExt cx="865662" cy="605935"/>
            </a:xfrm>
            <a:solidFill>
              <a:schemeClr val="accent3"/>
            </a:solidFill>
          </p:grpSpPr>
          <p:sp>
            <p:nvSpPr>
              <p:cNvPr id="28" name="Retângulo de cantos arredondados 27"/>
              <p:cNvSpPr/>
              <p:nvPr/>
            </p:nvSpPr>
            <p:spPr>
              <a:xfrm>
                <a:off x="820854" y="27368"/>
                <a:ext cx="865662" cy="605935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etângulo 28"/>
              <p:cNvSpPr/>
              <p:nvPr/>
            </p:nvSpPr>
            <p:spPr>
              <a:xfrm>
                <a:off x="850439" y="56953"/>
                <a:ext cx="806492" cy="54676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3556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altLang="pt-BR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1994 </a:t>
                </a:r>
                <a:r>
                  <a:rPr lang="pt-BR" altLang="pt-BR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pt-BR" altLang="pt-BR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1995 </a:t>
                </a:r>
                <a:r>
                  <a:rPr lang="pt-BR" altLang="pt-BR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pt-BR" altLang="pt-BR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Projeto CONTACAP (Região Nordeste)</a:t>
                </a:r>
                <a:endParaRPr lang="pt-BR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Seta dobrada para cima 29"/>
            <p:cNvSpPr/>
            <p:nvPr/>
          </p:nvSpPr>
          <p:spPr>
            <a:xfrm rot="5400000">
              <a:off x="1811323" y="2275603"/>
              <a:ext cx="514406" cy="58580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3556" name="Imagem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" y="228600"/>
            <a:ext cx="30337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2"/>
          <p:cNvSpPr>
            <a:spLocks noChangeArrowheads="1"/>
          </p:cNvSpPr>
          <p:nvPr/>
        </p:nvSpPr>
        <p:spPr bwMode="auto">
          <a:xfrm>
            <a:off x="685800" y="1295406"/>
            <a:ext cx="8174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PROGRAMA 2012: AGRICULTURA FAMILIAR (PPA 2012 – 2015)</a:t>
            </a:r>
            <a:endParaRPr lang="pt-BR" altLang="pt-BR" sz="2000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80" name="Retângulo 4"/>
          <p:cNvSpPr>
            <a:spLocks noChangeArrowheads="1"/>
          </p:cNvSpPr>
          <p:nvPr/>
        </p:nvSpPr>
        <p:spPr bwMode="auto">
          <a:xfrm>
            <a:off x="457203" y="1981203"/>
            <a:ext cx="8341519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32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t-BR" altLang="pt-BR" sz="3200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Viabilização </a:t>
            </a: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 Assistência Técnica e da Extensão Rural às famílias assentadas além de Formação e Capacitação de Agentes de Assistência Técnica e Extensão Rural, por meio da efetivação de contratos, com entidades públicas estaduais ou entidades privadas com ou sem fins lucrativos, ou termos de cooperação, com instituições públicas federais</a:t>
            </a:r>
            <a:r>
              <a:rPr lang="pt-BR" altLang="pt-BR" sz="2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altLang="pt-BR" sz="2400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5" y="136525"/>
            <a:ext cx="30337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25"/>
          <p:cNvSpPr>
            <a:spLocks noChangeArrowheads="1"/>
          </p:cNvSpPr>
          <p:nvPr/>
        </p:nvSpPr>
        <p:spPr bwMode="auto">
          <a:xfrm>
            <a:off x="3429000" y="482028"/>
            <a:ext cx="562332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sz="2400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ATER </a:t>
            </a:r>
            <a:r>
              <a:rPr lang="pt-BR" altLang="pt-BR" sz="2400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NA REFORMA AGRÁRIA</a:t>
            </a:r>
            <a:endParaRPr lang="pt-BR" altLang="pt-BR" sz="2400" dirty="0" smtClean="0">
              <a:solidFill>
                <a:srgbClr val="000099"/>
              </a:solidFill>
              <a:latin typeface="Trebuchet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3"/>
          <p:cNvSpPr>
            <a:spLocks noChangeArrowheads="1"/>
          </p:cNvSpPr>
          <p:nvPr/>
        </p:nvSpPr>
        <p:spPr bwMode="auto">
          <a:xfrm>
            <a:off x="3352800" y="144959"/>
            <a:ext cx="523636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altLang="pt-BR" b="1" dirty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ATER articuladora das  </a:t>
            </a:r>
            <a:r>
              <a:rPr lang="pt-BR" altLang="pt-BR" b="1" dirty="0" smtClean="0">
                <a:solidFill>
                  <a:srgbClr val="000099"/>
                </a:solidFill>
                <a:latin typeface="Trebuchet MS"/>
                <a:cs typeface="Times New Roman" panose="02020603050405020304" pitchFamily="18" charset="0"/>
              </a:rPr>
              <a:t>POLÍTICAS PÚBLICAS  NA REFORMA AGRÁRIA</a:t>
            </a:r>
            <a:endParaRPr lang="pt-BR" altLang="pt-BR" dirty="0" smtClean="0">
              <a:solidFill>
                <a:srgbClr val="000099"/>
              </a:solidFill>
              <a:latin typeface="Trebuchet MS"/>
              <a:cs typeface="Times New Roman" panose="02020603050405020304" pitchFamily="18" charset="0"/>
            </a:endParaRPr>
          </a:p>
        </p:txBody>
      </p:sp>
      <p:pic>
        <p:nvPicPr>
          <p:cNvPr id="3993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" y="115888"/>
            <a:ext cx="303490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upo 1"/>
          <p:cNvGrpSpPr>
            <a:grpSpLocks/>
          </p:cNvGrpSpPr>
          <p:nvPr/>
        </p:nvGrpSpPr>
        <p:grpSpPr bwMode="auto">
          <a:xfrm>
            <a:off x="1665683" y="1423987"/>
            <a:ext cx="6182917" cy="4900613"/>
            <a:chOff x="1306285" y="1149350"/>
            <a:chExt cx="8243889" cy="5599113"/>
          </a:xfrm>
        </p:grpSpPr>
        <p:cxnSp>
          <p:nvCxnSpPr>
            <p:cNvPr id="68" name="Conector reto 67"/>
            <p:cNvCxnSpPr>
              <a:stCxn id="67" idx="0"/>
            </p:cNvCxnSpPr>
            <p:nvPr/>
          </p:nvCxnSpPr>
          <p:spPr>
            <a:xfrm flipV="1">
              <a:off x="4744018" y="4506915"/>
              <a:ext cx="227805" cy="1216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auto">
            <a:xfrm>
              <a:off x="3882798" y="2274888"/>
              <a:ext cx="1020763" cy="10937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 bwMode="auto">
            <a:xfrm>
              <a:off x="2566761" y="3668713"/>
              <a:ext cx="1725612" cy="233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 bwMode="auto">
            <a:xfrm>
              <a:off x="5392512" y="2141538"/>
              <a:ext cx="39687" cy="95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 bwMode="auto">
            <a:xfrm flipV="1">
              <a:off x="3330348" y="4381501"/>
              <a:ext cx="1112839" cy="1220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 bwMode="auto">
            <a:xfrm flipH="1">
              <a:off x="2566761" y="4294187"/>
              <a:ext cx="1909763" cy="55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 bwMode="auto">
            <a:xfrm>
              <a:off x="5481411" y="4559300"/>
              <a:ext cx="638176" cy="1141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 bwMode="auto">
            <a:xfrm>
              <a:off x="6119587" y="4506913"/>
              <a:ext cx="1283096" cy="8810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 bwMode="auto">
            <a:xfrm>
              <a:off x="6467249" y="3984625"/>
              <a:ext cx="1544638" cy="293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6411687" y="3228975"/>
              <a:ext cx="1606550" cy="49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 bwMode="auto">
            <a:xfrm flipH="1">
              <a:off x="6268812" y="2527300"/>
              <a:ext cx="796925" cy="944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e 19"/>
            <p:cNvSpPr/>
            <p:nvPr/>
          </p:nvSpPr>
          <p:spPr bwMode="auto">
            <a:xfrm>
              <a:off x="2006373" y="1716088"/>
              <a:ext cx="6696076" cy="44862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 bwMode="auto">
            <a:xfrm>
              <a:off x="4395561" y="1149350"/>
              <a:ext cx="2078037" cy="9921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Microcrédito</a:t>
              </a: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7" name="Elipse 6"/>
            <p:cNvSpPr/>
            <p:nvPr/>
          </p:nvSpPr>
          <p:spPr bwMode="auto">
            <a:xfrm>
              <a:off x="1306285" y="3059113"/>
              <a:ext cx="2024063" cy="9906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PRONAF</a:t>
              </a:r>
              <a:endParaRPr lang="pt-BR" sz="1600" dirty="0">
                <a:solidFill>
                  <a:prstClr val="white"/>
                </a:solidFill>
              </a:endParaRPr>
            </a:p>
          </p:txBody>
        </p:sp>
        <p:sp>
          <p:nvSpPr>
            <p:cNvPr id="8" name="Elipse 7"/>
            <p:cNvSpPr/>
            <p:nvPr/>
          </p:nvSpPr>
          <p:spPr bwMode="auto">
            <a:xfrm>
              <a:off x="2733449" y="1316217"/>
              <a:ext cx="1659731" cy="9906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PAA</a:t>
              </a: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5673499" y="5602289"/>
              <a:ext cx="1743075" cy="114617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Ciclo 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Crédito Instalação</a:t>
              </a:r>
            </a:p>
            <a:p>
              <a:pPr marL="285750" indent="-285750"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7840437" y="3860799"/>
              <a:ext cx="1709737" cy="9921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Fomento BSM</a:t>
              </a: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6568849" y="1646238"/>
              <a:ext cx="1667669" cy="990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Terra Sol</a:t>
              </a: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 bwMode="auto">
            <a:xfrm>
              <a:off x="7835674" y="2622549"/>
              <a:ext cx="1714500" cy="98107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Terra Forte</a:t>
              </a: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2435000" y="5373568"/>
              <a:ext cx="1323975" cy="99218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CAR</a:t>
              </a: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18" name="Elipse 17"/>
            <p:cNvSpPr/>
            <p:nvPr/>
          </p:nvSpPr>
          <p:spPr bwMode="auto">
            <a:xfrm>
              <a:off x="1452336" y="4415897"/>
              <a:ext cx="1589088" cy="9921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Bolsa Verde</a:t>
              </a:r>
              <a:endParaRPr lang="pt-BR" sz="1600" dirty="0">
                <a:solidFill>
                  <a:prstClr val="white"/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7378474" y="5146902"/>
              <a:ext cx="1460500" cy="990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PNAE</a:t>
              </a:r>
              <a:endParaRPr lang="pt-BR" dirty="0">
                <a:solidFill>
                  <a:prstClr val="white"/>
                </a:solidFill>
              </a:endParaRPr>
            </a:p>
          </p:txBody>
        </p:sp>
        <p:sp>
          <p:nvSpPr>
            <p:cNvPr id="67" name="Elipse 66"/>
            <p:cNvSpPr/>
            <p:nvPr/>
          </p:nvSpPr>
          <p:spPr>
            <a:xfrm>
              <a:off x="3900262" y="5723401"/>
              <a:ext cx="1687512" cy="9906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Sala da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Cidadania</a:t>
              </a:r>
              <a:endParaRPr lang="pt-BR" sz="1600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Conector reto 35"/>
            <p:cNvCxnSpPr/>
            <p:nvPr/>
          </p:nvCxnSpPr>
          <p:spPr bwMode="auto">
            <a:xfrm flipH="1" flipV="1">
              <a:off x="2733448" y="2692400"/>
              <a:ext cx="1611313" cy="979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 bwMode="auto">
            <a:xfrm>
              <a:off x="3630386" y="3094037"/>
              <a:ext cx="3379788" cy="15684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dirty="0" smtClean="0">
                  <a:solidFill>
                    <a:prstClr val="white"/>
                  </a:solidFill>
                </a:rPr>
                <a:t>ATER</a:t>
              </a:r>
              <a:endParaRPr lang="pt-BR" sz="4000" dirty="0">
                <a:solidFill>
                  <a:prstClr val="white"/>
                </a:solidFill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1306286" y="1965325"/>
              <a:ext cx="2024061" cy="990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</a:rPr>
                <a:t>PRONERA</a:t>
              </a:r>
              <a:endParaRPr lang="pt-BR" sz="16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1_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520</Words>
  <Application>Microsoft Office PowerPoint</Application>
  <PresentationFormat>Apresentação na tela (4:3)</PresentationFormat>
  <Paragraphs>169</Paragraphs>
  <Slides>22</Slides>
  <Notes>0</Notes>
  <HiddenSlides>5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Tema do Office</vt:lpstr>
      <vt:lpstr>1_Tema do Office</vt:lpstr>
      <vt:lpstr>2_Facetado</vt:lpstr>
      <vt:lpstr>Facetado</vt:lpstr>
      <vt:lpstr>1_Facetado</vt:lpstr>
      <vt:lpstr>Instituto Nacional de Colonização e Reforma Agrária - INCRA</vt:lpstr>
      <vt:lpstr>Estrutura Organizacional</vt:lpstr>
      <vt:lpstr>Apresentação do PowerPoint</vt:lpstr>
      <vt:lpstr>Apresentação do PowerPoint</vt:lpstr>
      <vt:lpstr>Apresentação do PowerPoint</vt:lpstr>
      <vt:lpstr>Números da Reforma Agrária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denise.benevides</dc:creator>
  <cp:lastModifiedBy>César Fernando Shiavon Aldrighi</cp:lastModifiedBy>
  <cp:revision>91</cp:revision>
  <cp:lastPrinted>2015-03-25T20:59:22Z</cp:lastPrinted>
  <dcterms:created xsi:type="dcterms:W3CDTF">2015-03-24T17:15:21Z</dcterms:created>
  <dcterms:modified xsi:type="dcterms:W3CDTF">2015-05-14T10:08:19Z</dcterms:modified>
</cp:coreProperties>
</file>