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418" r:id="rId3"/>
    <p:sldId id="2422" r:id="rId4"/>
    <p:sldId id="2421" r:id="rId5"/>
    <p:sldId id="2424" r:id="rId6"/>
    <p:sldId id="2420" r:id="rId7"/>
    <p:sldId id="2425" r:id="rId8"/>
    <p:sldId id="2423" r:id="rId9"/>
    <p:sldId id="2419" r:id="rId10"/>
  </p:sldIdLst>
  <p:sldSz cx="12192000" cy="6858000"/>
  <p:notesSz cx="6858000" cy="9144000"/>
  <p:defaultTextStyle>
    <a:defPPr>
      <a:defRPr lang="pt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4650"/>
  </p:normalViewPr>
  <p:slideViewPr>
    <p:cSldViewPr snapToGrid="0" snapToObjects="1">
      <p:cViewPr varScale="1">
        <p:scale>
          <a:sx n="85" d="100"/>
          <a:sy n="85" d="100"/>
        </p:scale>
        <p:origin x="12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485C3-3212-B844-B1CE-BC03F728C7B9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BCA2D-F179-3E4E-9A89-BB36CBDCF725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041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D13167-D1C1-9D41-A0FF-4582F16BBBBE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1449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9E5356-60BB-F64C-9ECA-00779F462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EB6619-D3FA-5E46-9BB9-58838E2F6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065877-9933-164E-AB99-7E0C36B61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F04A75-3AAA-4B47-ACB1-FC5A330BF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BF5F17-FEA8-ED4C-9C5F-14AB0FB6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2090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0C5F9-0875-7241-A257-81F8EFB30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EC766E8-E8DB-844A-80A1-F9541A253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16E1AD-BC2A-BC45-BD6D-BE75FE2BD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E50ABA-48BC-F94A-BD09-E957DB794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72C5DC-A93B-0E4C-B9CA-4BB55B9AC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384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F112992-6385-F348-B5FF-7D8A103AEF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975E53-B188-6342-9DCD-C46AF995C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D92C8-53E1-7743-9DF9-7A5C2851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395153-9609-574C-A04D-256193990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5CE031-B490-0D49-803B-CA7E3A5EA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07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5EFB4F-F236-2143-8B1C-6007581F2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B2A485-647E-EA4A-865C-19B5369EE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686DE8-0219-B74C-8D60-BCAF9F82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37B546-8EB0-FA40-BCDF-5CF5543D6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FA7219-ECDC-6B48-B323-C5A68520F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987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7A11ED-2B9C-B140-A65C-E332F1FF3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6BC97D7-1B5A-7B42-AAAD-EB62F8107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1301E57-7B78-8547-AD37-D62A7AB68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A574C3-E854-C84F-B0A3-8762586C1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B8BDEB-5931-4E4F-8D35-2454952F2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046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1E2D21-EB28-0748-91C3-789E1CE0C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5CF7F5-4E24-284E-90E7-EA3B79345F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2F92A39-3521-244C-BB7E-37096E905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E1072CE-882E-764E-AFEA-40E4CEBD5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7220CF6-5341-6745-9076-D5B5350AE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E1E5275-4163-F94F-A60C-94771799E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763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F979F-CA72-C04C-B760-8DF2302E1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2B43F8-3D1C-0940-902E-566054340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FE75CAC-762B-1C47-A1BB-3326F3AEA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965ECC3-9A8C-1348-9CA3-61A060C2A6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A5B5FE8-9662-EC4A-AC9E-9F1714972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DA7140B-E1BB-184E-B501-E9DC0129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5E7CFA9-BA3B-4343-9642-07D9CFEF3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25F677F-4590-CC4E-B0EE-944CB1B29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323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EB0815-3D3E-B04A-A6D1-D097CF0D6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87B4C8C-9526-DD47-A074-37A7F010A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766D80C-C0EC-834B-9ECD-DD3F0D68C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7C0A5C6-FB36-3941-A0AD-040493017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398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8D26466-01B2-E04D-A8AA-25A3A7404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B3B298B-2CB0-7C40-B141-4E5BAA3EB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5E6BD51-FC95-9047-9E15-6A5E476EA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061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55BB1B-25ED-514F-B8DA-FC8DCA57A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B964F1-5482-2849-ACFA-9E8AD0D68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9D69BAC-B89E-5949-A656-0F80A5BF3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E69EA7-9298-FA4E-8624-D730536C7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126653-B908-934F-95BA-6C40E0E16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F75649-48D3-4345-9F7A-855850660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70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0C568F-C04C-964E-ABA5-4672567E7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FB9114E-32B1-9546-8B09-F9C9D06F3D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ED693C-577D-9440-8039-217C142E5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76BA209-2D62-C642-8791-414FBFAF0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C707DCB-8258-7241-9608-62FFA7AEB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B794B07-9D70-A04D-8127-20D828DE3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169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3620BC5-ABC1-E846-B54C-74F021CBF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CA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86C789-F32D-1F43-869F-37AB5E2CE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CA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4A0561-15D7-AC48-AF90-AF2106107F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E6C71-BC89-1345-AF95-3EEAA7980B21}" type="datetimeFigureOut">
              <a:rPr lang="en-CA" smtClean="0"/>
              <a:t>2024-08-20</a:t>
            </a:fld>
            <a:endParaRPr lang="en-CA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B93EE1-A637-C64A-B482-A5F8A6313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41A9BA3-C0E8-854F-B93E-C3628777C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E99F8-EE24-0E45-888E-B050C9BC1CF0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488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4A4E6B-0336-2841-A9B4-982FE8287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6664" y="665163"/>
            <a:ext cx="9144000" cy="2387600"/>
          </a:xfrm>
        </p:spPr>
        <p:txBody>
          <a:bodyPr>
            <a:normAutofit/>
          </a:bodyPr>
          <a:lstStyle/>
          <a:p>
            <a:r>
              <a:rPr lang="en-CA" sz="4800" dirty="0" err="1"/>
              <a:t>Não</a:t>
            </a:r>
            <a:r>
              <a:rPr lang="en-CA" sz="4800" dirty="0"/>
              <a:t> </a:t>
            </a:r>
            <a:r>
              <a:rPr lang="en-CA" sz="4800" dirty="0" err="1"/>
              <a:t>cumulatividade</a:t>
            </a:r>
            <a:r>
              <a:rPr lang="en-CA" sz="4800" dirty="0"/>
              <a:t> do IBS/CBS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3C2BFC-01B4-514E-BABB-8CE7EF0CA5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en-CA" sz="3200" b="1" dirty="0"/>
              <a:t>Melina Rocha</a:t>
            </a:r>
          </a:p>
          <a:p>
            <a:pPr algn="r"/>
            <a:r>
              <a:rPr lang="en-CA" sz="3200" dirty="0" err="1"/>
              <a:t>Consultora</a:t>
            </a:r>
            <a:r>
              <a:rPr lang="en-CA" sz="3200" dirty="0"/>
              <a:t> </a:t>
            </a:r>
            <a:r>
              <a:rPr lang="en-CA" sz="3200" dirty="0" err="1"/>
              <a:t>Internacional</a:t>
            </a:r>
            <a:endParaRPr lang="en-CA" sz="3200" dirty="0"/>
          </a:p>
          <a:p>
            <a:pPr algn="r"/>
            <a:r>
              <a:rPr lang="en-CA" sz="3200" dirty="0" err="1"/>
              <a:t>especialista</a:t>
            </a:r>
            <a:r>
              <a:rPr lang="en-CA" sz="3200" dirty="0"/>
              <a:t> </a:t>
            </a:r>
            <a:r>
              <a:rPr lang="en-CA" sz="3200" dirty="0" err="1"/>
              <a:t>em</a:t>
            </a:r>
            <a:r>
              <a:rPr lang="en-CA" sz="3200" dirty="0"/>
              <a:t> IVA</a:t>
            </a:r>
          </a:p>
        </p:txBody>
      </p:sp>
    </p:spTree>
    <p:extLst>
      <p:ext uri="{BB962C8B-B14F-4D97-AF65-F5344CB8AC3E}">
        <p14:creationId xmlns:p14="http://schemas.microsoft.com/office/powerpoint/2010/main" val="2593085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90F439-AD7D-0C46-B6B7-B0683E7F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err="1"/>
              <a:t>Neutralidade</a:t>
            </a:r>
            <a:r>
              <a:rPr lang="en-CA" dirty="0"/>
              <a:t> </a:t>
            </a:r>
            <a:r>
              <a:rPr lang="en-CA" dirty="0" err="1"/>
              <a:t>na</a:t>
            </a:r>
            <a:r>
              <a:rPr lang="en-CA" dirty="0"/>
              <a:t> EC 132/23 e PLP 68/24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34F906-0346-5F46-A02D-6351A0663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385121" cy="435133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Princípio da neutralidade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EC 132/23 Art. 156-A. Lei complementar instituirá imposto sobre bens e serviços de competência compartilhada entre Estados, Distrito Federal e Municípios.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§ 1º O imposto previsto no caput será informado pelo </a:t>
            </a:r>
            <a:r>
              <a:rPr lang="pt-BR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princípio da neutralidade 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 atenderá ao seguinte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</a:rPr>
              <a:t>PLP 68/24 Art. 2º O IBS e a CBS são informados pelo princípio da neutralidade, segundo o qual esses tributos devem </a:t>
            </a:r>
            <a:r>
              <a:rPr lang="pt-B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evitar distorcer as decisões de consumo e de organização da atividade econômica</a:t>
            </a:r>
            <a:r>
              <a:rPr lang="pt-BR" sz="2400" dirty="0">
                <a:latin typeface="Times New Roman" panose="02020603050405020304" pitchFamily="18" charset="0"/>
              </a:rPr>
              <a:t>, ressalvadas as exceções previstas na Constituição Federal e nesta Lei Complementar.</a:t>
            </a:r>
            <a:endParaRPr lang="pt-US" sz="2400" dirty="0"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978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90F439-AD7D-0C46-B6B7-B0683E7F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err="1"/>
              <a:t>Neutralidade</a:t>
            </a:r>
            <a:r>
              <a:rPr lang="en-CA" dirty="0"/>
              <a:t> no PLP 68/24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34F906-0346-5F46-A02D-6351A0663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385121" cy="435133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neutralidade não é só creditamento!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Bef>
                <a:spcPts val="0"/>
              </a:spcBef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Alíquotas e regime de tributação iguais </a:t>
            </a:r>
          </a:p>
          <a:p>
            <a:pPr algn="just">
              <a:spcBef>
                <a:spcPts val="0"/>
              </a:spcBef>
            </a:pPr>
            <a:endParaRPr lang="pt-B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Creditamento</a:t>
            </a:r>
          </a:p>
          <a:p>
            <a:pPr algn="just">
              <a:spcBef>
                <a:spcPts val="0"/>
              </a:spcBef>
            </a:pPr>
            <a:endParaRPr lang="pt-B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Tributação de operações não onerosas que representam consumo final </a:t>
            </a:r>
          </a:p>
          <a:p>
            <a:pPr algn="just">
              <a:spcBef>
                <a:spcPts val="0"/>
              </a:spcBef>
            </a:pPr>
            <a:endParaRPr lang="pt-B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endParaRPr lang="pt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627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90F439-AD7D-0C46-B6B7-B0683E7F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000" dirty="0"/>
              <a:t>Creditamento do IBS/CBS no PLP 68/24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34F906-0346-5F46-A02D-6351A0663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8219"/>
            <a:ext cx="5115128" cy="460955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Brasil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 132/23: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VIII - será não cumulativo, compensando-se o imposto devido pelo contribuinte com o </a:t>
            </a:r>
            <a:r>
              <a:rPr lang="pt-BR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montante cobrado sobre todas as operações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nas quais seja adquirente de bem material ou imaterial, inclusive direito, ou de serviço, </a:t>
            </a:r>
            <a:r>
              <a:rPr lang="pt-BR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excetuadas exclusivamente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consideradas de uso ou consumo pessoal especificadas em lei complementar e as hipóteses previstas nesta Constituição;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8FE94FCB-021D-8149-A21D-578AE7307BC0}"/>
              </a:ext>
            </a:extLst>
          </p:cNvPr>
          <p:cNvSpPr txBox="1">
            <a:spLocks/>
          </p:cNvSpPr>
          <p:nvPr/>
        </p:nvSpPr>
        <p:spPr>
          <a:xfrm>
            <a:off x="6096000" y="1472170"/>
            <a:ext cx="5791200" cy="4845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endParaRPr lang="pt-B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2400" b="1" dirty="0">
                <a:latin typeface="Times New Roman" panose="02020603050405020304" pitchFamily="18" charset="0"/>
              </a:rPr>
              <a:t>Diretiva Europeia do IVA</a:t>
            </a:r>
            <a:r>
              <a:rPr lang="pt-BR" sz="2400" dirty="0">
                <a:latin typeface="Times New Roman" panose="02020603050405020304" pitchFamily="18" charset="0"/>
              </a:rPr>
              <a:t>: sujeito passivo tem direito à dedução “quando os bens e os serviços </a:t>
            </a:r>
            <a:r>
              <a:rPr lang="pt-B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sejam utilizados para os fins das suas operações tributadas”. 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endParaRPr lang="pt-BR" sz="2400" dirty="0"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2400" b="1" dirty="0">
                <a:latin typeface="Times New Roman" panose="02020603050405020304" pitchFamily="18" charset="0"/>
              </a:rPr>
              <a:t>Canadá</a:t>
            </a:r>
            <a:r>
              <a:rPr lang="pt-BR" sz="2400" dirty="0">
                <a:latin typeface="Times New Roman" panose="02020603050405020304" pitchFamily="18" charset="0"/>
              </a:rPr>
              <a:t>, creditamento do imposto pago na aquisição de bens e de serviços que </a:t>
            </a:r>
            <a:r>
              <a:rPr lang="pt-B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sejam utilizados em atividades comerciais.</a:t>
            </a: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endParaRPr lang="pt-BR" sz="2400" dirty="0">
              <a:latin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pt-BR" sz="2400" b="1" dirty="0">
                <a:latin typeface="Times New Roman" panose="02020603050405020304" pitchFamily="18" charset="0"/>
              </a:rPr>
              <a:t>Nova Zelândia</a:t>
            </a:r>
            <a:r>
              <a:rPr lang="pt-BR" sz="2400" dirty="0">
                <a:latin typeface="Times New Roman" panose="02020603050405020304" pitchFamily="18" charset="0"/>
              </a:rPr>
              <a:t>, o imposto das aquisições pode ser deduzido na medida em que os bens ou serviços </a:t>
            </a:r>
            <a:r>
              <a:rPr lang="pt-BR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sejam usados ​​para a realização de fornecimentos tributáveis.</a:t>
            </a:r>
            <a:endParaRPr lang="pt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306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3D3F3-A748-6B43-A3C1-CAD85C3D7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sz="4400" dirty="0"/>
              <a:t>Creditamento do IBS/CBS no PLP 68/24</a:t>
            </a:r>
            <a:endParaRPr lang="en-CA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08B24-A399-0F43-9C76-18E623C02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Objetivo da restrição do crédito de bens e serviços de uso e consumo pessoal</a:t>
            </a:r>
            <a:endParaRPr lang="pt-BR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tributar situações de consumo final e privado realizado por contribuinte do IVA ou pessoas a ele relacionadas.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pt-B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aquisições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não têm relação com as atividades econômicas do contribuinte: crédito do IVA pago nestas aquisições não é devido, já que se trata de consumo final. </a:t>
            </a:r>
            <a:endParaRPr lang="pt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33822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90F439-AD7D-0C46-B6B7-B0683E7F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sz="4400" dirty="0"/>
              <a:t>Creditamento do IBS/CBS no PLP 68/24</a:t>
            </a:r>
            <a:endParaRPr lang="en-CA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34F906-0346-5F46-A02D-6351A0663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385121" cy="435133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Bens e serviços de uso e consumo pessoal (art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30)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0" indent="0" algn="just">
              <a:lnSpc>
                <a:spcPct val="123000"/>
              </a:lnSpc>
              <a:spcBef>
                <a:spcPts val="0"/>
              </a:spcBef>
              <a:buNone/>
            </a:pPr>
            <a:r>
              <a:rPr lang="pt-BR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joias, pedras e metais preciosos;</a:t>
            </a:r>
          </a:p>
          <a:p>
            <a:pPr marL="0" indent="0" algn="just">
              <a:lnSpc>
                <a:spcPct val="123000"/>
              </a:lnSpc>
              <a:spcBef>
                <a:spcPts val="0"/>
              </a:spcBef>
              <a:buNone/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 - obras de arte e antiguidades de valor histórico ou arqueológico;</a:t>
            </a:r>
          </a:p>
          <a:p>
            <a:pPr marL="0" indent="0" algn="just">
              <a:lnSpc>
                <a:spcPct val="123000"/>
              </a:lnSpc>
              <a:spcBef>
                <a:spcPts val="0"/>
              </a:spcBef>
              <a:buNone/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III - bebidas alcoólicas; </a:t>
            </a:r>
          </a:p>
          <a:p>
            <a:pPr marL="0" indent="0" algn="just">
              <a:lnSpc>
                <a:spcPct val="123000"/>
              </a:lnSpc>
              <a:spcBef>
                <a:spcPts val="0"/>
              </a:spcBef>
              <a:buNone/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IV - derivados do tabaco; </a:t>
            </a:r>
          </a:p>
          <a:p>
            <a:pPr marL="0" indent="0" algn="just">
              <a:lnSpc>
                <a:spcPct val="123000"/>
              </a:lnSpc>
              <a:spcBef>
                <a:spcPts val="0"/>
              </a:spcBef>
              <a:buNone/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 - armas e munições; e</a:t>
            </a:r>
          </a:p>
          <a:p>
            <a:pPr marL="0" indent="0" algn="just">
              <a:lnSpc>
                <a:spcPct val="123000"/>
              </a:lnSpc>
              <a:spcBef>
                <a:spcPts val="0"/>
              </a:spcBef>
              <a:buNone/>
            </a:pP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 - bens e serviços recreativos, esportivos e estéticos.</a:t>
            </a:r>
            <a:endParaRPr lang="pt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2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90F439-AD7D-0C46-B6B7-B0683E7FC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sz="4400" dirty="0" err="1"/>
              <a:t>Vedações</a:t>
            </a:r>
            <a:r>
              <a:rPr lang="en-CA" sz="4400" dirty="0"/>
              <a:t> </a:t>
            </a:r>
            <a:r>
              <a:rPr lang="en-CA" sz="4400" dirty="0" err="1"/>
              <a:t>ao</a:t>
            </a:r>
            <a:r>
              <a:rPr lang="en-CA" sz="4400" dirty="0"/>
              <a:t> creditamento</a:t>
            </a:r>
            <a:endParaRPr lang="en-CA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34F906-0346-5F46-A02D-6351A0663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257801" cy="4351338"/>
          </a:xfrm>
        </p:spPr>
        <p:txBody>
          <a:bodyPr>
            <a:normAutofit/>
          </a:bodyPr>
          <a:lstStyle/>
          <a:p>
            <a:pPr marL="0" marR="0"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França</a:t>
            </a:r>
          </a:p>
          <a:p>
            <a:pPr marL="457200"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bens fornecidos gratuitamente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especialmente a título de salário, gratificação, bonificação ou presente, qualquer que seja a qualidade do beneficiário. </a:t>
            </a:r>
          </a:p>
          <a:p>
            <a:pPr marL="457200"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despesas de </a:t>
            </a:r>
            <a:r>
              <a:rPr lang="pt-BR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habitação 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efetuadas em benefício de dirigentes ou colaboradores da empresa, </a:t>
            </a:r>
          </a:p>
          <a:p>
            <a:pPr marL="457200" lvl="1" algn="just">
              <a:spcBef>
                <a:spcPts val="600"/>
              </a:spcBef>
              <a:spcAft>
                <a:spcPts val="600"/>
              </a:spcAft>
            </a:pPr>
            <a:r>
              <a:rPr lang="pt-B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despesas 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relativas a </a:t>
            </a:r>
            <a:r>
              <a:rPr lang="pt-BR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veículos e serviços de transporte de passageiros</a:t>
            </a:r>
            <a:r>
              <a:rPr lang="pt-B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t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1BED62BC-6A7D-8F46-9717-BE069CA74D34}"/>
              </a:ext>
            </a:extLst>
          </p:cNvPr>
          <p:cNvSpPr txBox="1">
            <a:spLocks/>
          </p:cNvSpPr>
          <p:nvPr/>
        </p:nvSpPr>
        <p:spPr>
          <a:xfrm>
            <a:off x="6652097" y="1825625"/>
            <a:ext cx="52578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spcBef>
                <a:spcPts val="600"/>
              </a:spcBef>
              <a:spcAft>
                <a:spcPts val="600"/>
              </a:spcAft>
            </a:pPr>
            <a:r>
              <a:rPr lang="pt-BR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Canadá</a:t>
            </a:r>
            <a:endParaRPr lang="pt-BR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>
              <a:spcBef>
                <a:spcPts val="600"/>
              </a:spcBef>
              <a:spcAft>
                <a:spcPts val="600"/>
              </a:spcAft>
            </a:pPr>
            <a:r>
              <a:rPr lang="pt-BR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bens ou serviços destinados ao </a:t>
            </a:r>
            <a:r>
              <a:rPr lang="pt-BR" sz="2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consumo ou uso pessoal de empregado ou de um parente</a:t>
            </a:r>
            <a:r>
              <a:rPr lang="pt-BR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endParaRPr lang="pt-BR" sz="26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algn="just">
              <a:spcBef>
                <a:spcPts val="600"/>
              </a:spcBef>
              <a:spcAft>
                <a:spcPts val="600"/>
              </a:spcAft>
            </a:pPr>
            <a:r>
              <a:rPr lang="pt-BR" sz="2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locação, arrendamento ou licença</a:t>
            </a:r>
            <a:r>
              <a:rPr lang="pt-BR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principalmente para consumo, uso ou benefício pessoal de um indivíduo relacionado ao inscrito; </a:t>
            </a:r>
          </a:p>
          <a:p>
            <a:pPr marL="0" algn="just">
              <a:spcBef>
                <a:spcPts val="600"/>
              </a:spcBef>
              <a:spcAft>
                <a:spcPts val="600"/>
              </a:spcAft>
            </a:pPr>
            <a:r>
              <a:rPr lang="pt-BR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parcialmente, na aquisição e aluguel de </a:t>
            </a:r>
            <a:r>
              <a:rPr lang="pt-BR" sz="26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veículo de passageiros e aeronaves e alimentos, bebidas ou entretenimento</a:t>
            </a:r>
            <a:r>
              <a:rPr lang="pt-BR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qualquer que seja a finalidade</a:t>
            </a:r>
            <a:r>
              <a:rPr lang="pt-BR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276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CAC1B6-5B39-B343-80A2-2ABBB997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err="1"/>
              <a:t>Tributação</a:t>
            </a:r>
            <a:r>
              <a:rPr lang="en-CA" dirty="0"/>
              <a:t> de </a:t>
            </a:r>
            <a:r>
              <a:rPr lang="en-CA" dirty="0" err="1"/>
              <a:t>operações</a:t>
            </a:r>
            <a:r>
              <a:rPr lang="en-CA" dirty="0"/>
              <a:t> </a:t>
            </a:r>
            <a:r>
              <a:rPr lang="en-CA" dirty="0" err="1"/>
              <a:t>não</a:t>
            </a:r>
            <a:r>
              <a:rPr lang="en-CA" dirty="0"/>
              <a:t> </a:t>
            </a:r>
            <a:r>
              <a:rPr lang="en-CA" dirty="0" err="1"/>
              <a:t>onerosas</a:t>
            </a:r>
            <a:endParaRPr lang="en-CA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B8ED79-F922-AA48-A6E1-91395DEC3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079487" cy="435133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Nova Zelândia: 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aplicação do IVA sobre </a:t>
            </a:r>
            <a:r>
              <a:rPr lang="pt-BR" sz="24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fringe</a:t>
            </a:r>
            <a:r>
              <a:rPr lang="pt-BR" sz="24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t-BR" sz="2400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benefits</a:t>
            </a:r>
            <a:endParaRPr lang="pt-BR" sz="2400" i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pt-BR" sz="2400" i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mpregador está fornecendo bens e serviços ao empregado, e este fornecimento deve ser tributado da mesma maneira que os bens e serviços fornecidos por terceiros.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t-US" sz="3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76CF7C9E-6A9B-5841-97D5-7836BE0C199D}"/>
              </a:ext>
            </a:extLst>
          </p:cNvPr>
          <p:cNvSpPr txBox="1">
            <a:spLocks/>
          </p:cNvSpPr>
          <p:nvPr/>
        </p:nvSpPr>
        <p:spPr>
          <a:xfrm>
            <a:off x="5623930" y="1613191"/>
            <a:ext cx="6029805" cy="4776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Font typeface="Arial" panose="020B0604020202020204" pitchFamily="34" charset="0"/>
              <a:buNone/>
            </a:pPr>
            <a:endParaRPr lang="pt-BR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 IBS e a CBS também incide sobre (art. 5º PLP 68/24)</a:t>
            </a:r>
            <a:endParaRPr lang="pt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BR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pt-BR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fornecimento não oneroso ou a valor inferior ao de mercado de bens e serviços para uso e consumo pessoal:</a:t>
            </a:r>
            <a:endParaRPr lang="pt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a) do próprio contribuinte</a:t>
            </a:r>
            <a:endParaRPr lang="pt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BR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sócios, acionistas, administradores e membros de conselhos de administração e fiscal e comitês de assessoramento do conselho de administração do contribuinte previstos em lei </a:t>
            </a:r>
            <a:endParaRPr lang="pt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pt-BR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dos empregados dos contribuintes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pt-BR" sz="2000" dirty="0">
              <a:latin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pt-BR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Art</a:t>
            </a:r>
            <a:r>
              <a:rPr lang="pt-BR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39: habitação, veículo, serviços de comunicação, saúde, educação, alimentação e bebidas</a:t>
            </a:r>
            <a:endParaRPr lang="en-CA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91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 descr="Funcionária de escritório com preenchimento sólido">
            <a:extLst>
              <a:ext uri="{FF2B5EF4-FFF2-40B4-BE49-F238E27FC236}">
                <a16:creationId xmlns:a16="http://schemas.microsoft.com/office/drawing/2014/main" id="{30F2DE3D-B1EB-554D-86E4-9C8E4F825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17790" y="2126482"/>
            <a:ext cx="914400" cy="914400"/>
          </a:xfrm>
          <a:prstGeom prst="rect">
            <a:avLst/>
          </a:prstGeom>
        </p:spPr>
      </p:pic>
      <p:pic>
        <p:nvPicPr>
          <p:cNvPr id="4" name="Gráfico 3" descr="Funcionária de escritório com preenchimento sólido">
            <a:extLst>
              <a:ext uri="{FF2B5EF4-FFF2-40B4-BE49-F238E27FC236}">
                <a16:creationId xmlns:a16="http://schemas.microsoft.com/office/drawing/2014/main" id="{E086903A-F929-9844-AEBC-E0574EFA81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06744" y="1158297"/>
            <a:ext cx="914400" cy="914400"/>
          </a:xfrm>
          <a:prstGeom prst="rect">
            <a:avLst/>
          </a:prstGeom>
        </p:spPr>
      </p:pic>
      <p:pic>
        <p:nvPicPr>
          <p:cNvPr id="6" name="Gráfico 5" descr="Edifício com preenchimento sólido">
            <a:extLst>
              <a:ext uri="{FF2B5EF4-FFF2-40B4-BE49-F238E27FC236}">
                <a16:creationId xmlns:a16="http://schemas.microsoft.com/office/drawing/2014/main" id="{EE8FC0B2-5F12-7441-984A-22334C0832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104742" y="1193410"/>
            <a:ext cx="914400" cy="91440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E4F4028-A222-5148-AF37-B14EF3AF372B}"/>
              </a:ext>
            </a:extLst>
          </p:cNvPr>
          <p:cNvSpPr txBox="1"/>
          <p:nvPr/>
        </p:nvSpPr>
        <p:spPr>
          <a:xfrm>
            <a:off x="4392392" y="3005269"/>
            <a:ext cx="122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Pessoa A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35D5FD2-4760-4C4C-BF57-9591DBCE7BE3}"/>
              </a:ext>
            </a:extLst>
          </p:cNvPr>
          <p:cNvSpPr txBox="1"/>
          <p:nvPr/>
        </p:nvSpPr>
        <p:spPr>
          <a:xfrm>
            <a:off x="10381341" y="2132040"/>
            <a:ext cx="122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Pessoa B</a:t>
            </a:r>
          </a:p>
        </p:txBody>
      </p:sp>
      <p:pic>
        <p:nvPicPr>
          <p:cNvPr id="9" name="Gráfico 8" descr="Edifício com preenchimento sólido">
            <a:extLst>
              <a:ext uri="{FF2B5EF4-FFF2-40B4-BE49-F238E27FC236}">
                <a16:creationId xmlns:a16="http://schemas.microsoft.com/office/drawing/2014/main" id="{273EA114-892D-2B40-A6B2-F47E747E33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69257" y="845182"/>
            <a:ext cx="914400" cy="91440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19FBF707-2FB3-6F46-A2A3-751857FC3088}"/>
              </a:ext>
            </a:extLst>
          </p:cNvPr>
          <p:cNvSpPr txBox="1"/>
          <p:nvPr/>
        </p:nvSpPr>
        <p:spPr>
          <a:xfrm>
            <a:off x="694874" y="1720112"/>
            <a:ext cx="122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/>
              <a:t>Empresa</a:t>
            </a:r>
            <a:r>
              <a:rPr lang="en-CA" dirty="0"/>
              <a:t> 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BFAB579-1EE5-944D-9E87-6F25A4C31B20}"/>
              </a:ext>
            </a:extLst>
          </p:cNvPr>
          <p:cNvSpPr txBox="1"/>
          <p:nvPr/>
        </p:nvSpPr>
        <p:spPr>
          <a:xfrm>
            <a:off x="6988624" y="2132040"/>
            <a:ext cx="122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/>
              <a:t>Empresa</a:t>
            </a:r>
            <a:r>
              <a:rPr lang="en-CA" dirty="0"/>
              <a:t> B</a:t>
            </a:r>
          </a:p>
        </p:txBody>
      </p:sp>
      <p:sp>
        <p:nvSpPr>
          <p:cNvPr id="12" name="Seta para a Direita 11">
            <a:extLst>
              <a:ext uri="{FF2B5EF4-FFF2-40B4-BE49-F238E27FC236}">
                <a16:creationId xmlns:a16="http://schemas.microsoft.com/office/drawing/2014/main" id="{2685B7CE-AD97-9F42-8927-BFDF647697FB}"/>
              </a:ext>
            </a:extLst>
          </p:cNvPr>
          <p:cNvSpPr/>
          <p:nvPr/>
        </p:nvSpPr>
        <p:spPr>
          <a:xfrm>
            <a:off x="2129975" y="1079528"/>
            <a:ext cx="1422400" cy="32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8513952-F7A7-3B46-A81F-FFE07DBC6C49}"/>
              </a:ext>
            </a:extLst>
          </p:cNvPr>
          <p:cNvSpPr txBox="1"/>
          <p:nvPr/>
        </p:nvSpPr>
        <p:spPr>
          <a:xfrm>
            <a:off x="2220691" y="1480151"/>
            <a:ext cx="1226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err="1"/>
              <a:t>Salário</a:t>
            </a:r>
            <a:r>
              <a:rPr lang="en-CA" dirty="0"/>
              <a:t> R$10.000</a:t>
            </a:r>
          </a:p>
        </p:txBody>
      </p:sp>
      <p:sp>
        <p:nvSpPr>
          <p:cNvPr id="14" name="Seta para a Direita 13">
            <a:extLst>
              <a:ext uri="{FF2B5EF4-FFF2-40B4-BE49-F238E27FC236}">
                <a16:creationId xmlns:a16="http://schemas.microsoft.com/office/drawing/2014/main" id="{7F55ED0B-F6EE-7A4A-9D9A-DEDAC2150CD2}"/>
              </a:ext>
            </a:extLst>
          </p:cNvPr>
          <p:cNvSpPr/>
          <p:nvPr/>
        </p:nvSpPr>
        <p:spPr>
          <a:xfrm>
            <a:off x="8538026" y="1527629"/>
            <a:ext cx="1422400" cy="32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C825C524-58C4-A849-8EE6-C4B173CAEAC9}"/>
              </a:ext>
            </a:extLst>
          </p:cNvPr>
          <p:cNvSpPr txBox="1"/>
          <p:nvPr/>
        </p:nvSpPr>
        <p:spPr>
          <a:xfrm>
            <a:off x="8559800" y="1995715"/>
            <a:ext cx="1226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err="1"/>
              <a:t>Salário</a:t>
            </a:r>
            <a:r>
              <a:rPr lang="en-CA" dirty="0"/>
              <a:t> R$7.000</a:t>
            </a:r>
          </a:p>
          <a:p>
            <a:r>
              <a:rPr lang="en-CA" b="1" dirty="0" err="1"/>
              <a:t>Automóvel</a:t>
            </a:r>
            <a:endParaRPr lang="en-CA" b="1" dirty="0"/>
          </a:p>
          <a:p>
            <a:r>
              <a:rPr lang="en-CA" dirty="0"/>
              <a:t>R$1.000</a:t>
            </a:r>
          </a:p>
          <a:p>
            <a:r>
              <a:rPr lang="en-CA" b="1" dirty="0" err="1"/>
              <a:t>Celular</a:t>
            </a:r>
            <a:endParaRPr lang="en-CA" b="1" dirty="0"/>
          </a:p>
          <a:p>
            <a:r>
              <a:rPr lang="en-CA" dirty="0"/>
              <a:t>R$1.000</a:t>
            </a:r>
          </a:p>
          <a:p>
            <a:r>
              <a:rPr lang="en-CA" b="1" dirty="0" err="1"/>
              <a:t>Saúde</a:t>
            </a:r>
            <a:r>
              <a:rPr lang="en-CA" b="1" dirty="0"/>
              <a:t> </a:t>
            </a:r>
          </a:p>
          <a:p>
            <a:r>
              <a:rPr lang="en-CA" dirty="0"/>
              <a:t>R$1.000</a:t>
            </a:r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id="{3D9B5F5F-BBF8-3043-AA2F-CAD8AD5E2438}"/>
              </a:ext>
            </a:extLst>
          </p:cNvPr>
          <p:cNvCxnSpPr/>
          <p:nvPr/>
        </p:nvCxnSpPr>
        <p:spPr>
          <a:xfrm>
            <a:off x="6473372" y="134257"/>
            <a:ext cx="0" cy="65894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áfico 18" descr="Carro com preenchimento sólido">
            <a:extLst>
              <a:ext uri="{FF2B5EF4-FFF2-40B4-BE49-F238E27FC236}">
                <a16:creationId xmlns:a16="http://schemas.microsoft.com/office/drawing/2014/main" id="{F235BD27-5515-B140-BCBB-7C8BADA37C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94664" y="2551908"/>
            <a:ext cx="914400" cy="914400"/>
          </a:xfrm>
          <a:prstGeom prst="rect">
            <a:avLst/>
          </a:prstGeom>
        </p:spPr>
      </p:pic>
      <p:sp>
        <p:nvSpPr>
          <p:cNvPr id="20" name="Seta para a Direita 19">
            <a:extLst>
              <a:ext uri="{FF2B5EF4-FFF2-40B4-BE49-F238E27FC236}">
                <a16:creationId xmlns:a16="http://schemas.microsoft.com/office/drawing/2014/main" id="{DA254AEF-032D-5948-9777-E863E6497FE5}"/>
              </a:ext>
            </a:extLst>
          </p:cNvPr>
          <p:cNvSpPr/>
          <p:nvPr/>
        </p:nvSpPr>
        <p:spPr>
          <a:xfrm>
            <a:off x="2111830" y="2501372"/>
            <a:ext cx="1422400" cy="32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8F770ECE-57B6-EE42-AC24-161D2BA95F97}"/>
              </a:ext>
            </a:extLst>
          </p:cNvPr>
          <p:cNvSpPr txBox="1"/>
          <p:nvPr/>
        </p:nvSpPr>
        <p:spPr>
          <a:xfrm>
            <a:off x="2053784" y="2912936"/>
            <a:ext cx="19957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b="1" dirty="0" err="1"/>
              <a:t>Automóvel</a:t>
            </a:r>
            <a:endParaRPr lang="en-CA" b="1" dirty="0"/>
          </a:p>
          <a:p>
            <a:r>
              <a:rPr lang="en-CA" dirty="0"/>
              <a:t>R$1.000</a:t>
            </a:r>
          </a:p>
          <a:p>
            <a:r>
              <a:rPr lang="en-CA" b="1" dirty="0"/>
              <a:t>IBS/CBS: </a:t>
            </a:r>
            <a:r>
              <a:rPr lang="en-CA" dirty="0"/>
              <a:t>R$260,50</a:t>
            </a:r>
          </a:p>
        </p:txBody>
      </p:sp>
      <p:pic>
        <p:nvPicPr>
          <p:cNvPr id="24" name="Gráfico 23" descr="Smartphone com preenchimento sólido">
            <a:extLst>
              <a:ext uri="{FF2B5EF4-FFF2-40B4-BE49-F238E27FC236}">
                <a16:creationId xmlns:a16="http://schemas.microsoft.com/office/drawing/2014/main" id="{7C44BF83-5AD6-C74E-AEDE-F94AA0E2621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69257" y="3962367"/>
            <a:ext cx="914400" cy="914400"/>
          </a:xfrm>
          <a:prstGeom prst="rect">
            <a:avLst/>
          </a:prstGeom>
        </p:spPr>
      </p:pic>
      <p:sp>
        <p:nvSpPr>
          <p:cNvPr id="25" name="Seta para a Direita 24">
            <a:extLst>
              <a:ext uri="{FF2B5EF4-FFF2-40B4-BE49-F238E27FC236}">
                <a16:creationId xmlns:a16="http://schemas.microsoft.com/office/drawing/2014/main" id="{B3A789CA-A4AE-014F-9D81-74125705BACF}"/>
              </a:ext>
            </a:extLst>
          </p:cNvPr>
          <p:cNvSpPr/>
          <p:nvPr/>
        </p:nvSpPr>
        <p:spPr>
          <a:xfrm>
            <a:off x="2204356" y="4077736"/>
            <a:ext cx="1422400" cy="32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73C6D213-18BA-EE4B-B998-CE5744606AB6}"/>
              </a:ext>
            </a:extLst>
          </p:cNvPr>
          <p:cNvSpPr txBox="1"/>
          <p:nvPr/>
        </p:nvSpPr>
        <p:spPr>
          <a:xfrm>
            <a:off x="2106404" y="4457124"/>
            <a:ext cx="2202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err="1"/>
              <a:t>Celular</a:t>
            </a:r>
            <a:r>
              <a:rPr lang="en-CA" dirty="0"/>
              <a:t> R$1.000</a:t>
            </a:r>
          </a:p>
          <a:p>
            <a:r>
              <a:rPr lang="en-CA" b="1" dirty="0"/>
              <a:t>IBS/CBS: </a:t>
            </a:r>
            <a:r>
              <a:rPr lang="en-CA" dirty="0"/>
              <a:t>R$260,50</a:t>
            </a:r>
          </a:p>
          <a:p>
            <a:endParaRPr lang="en-CA" dirty="0"/>
          </a:p>
        </p:txBody>
      </p:sp>
      <p:pic>
        <p:nvPicPr>
          <p:cNvPr id="28" name="Gráfico 27" descr="Médico com preenchimento sólido">
            <a:extLst>
              <a:ext uri="{FF2B5EF4-FFF2-40B4-BE49-F238E27FC236}">
                <a16:creationId xmlns:a16="http://schemas.microsoft.com/office/drawing/2014/main" id="{EE1F7D4C-A395-454B-8121-19091272562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25537" y="5339231"/>
            <a:ext cx="914400" cy="914400"/>
          </a:xfrm>
          <a:prstGeom prst="rect">
            <a:avLst/>
          </a:prstGeom>
        </p:spPr>
      </p:pic>
      <p:sp>
        <p:nvSpPr>
          <p:cNvPr id="29" name="Seta para a Direita 28">
            <a:extLst>
              <a:ext uri="{FF2B5EF4-FFF2-40B4-BE49-F238E27FC236}">
                <a16:creationId xmlns:a16="http://schemas.microsoft.com/office/drawing/2014/main" id="{DA52A3D5-DB18-7548-8C9B-9C1FCC2DA151}"/>
              </a:ext>
            </a:extLst>
          </p:cNvPr>
          <p:cNvSpPr/>
          <p:nvPr/>
        </p:nvSpPr>
        <p:spPr>
          <a:xfrm>
            <a:off x="2129975" y="5436901"/>
            <a:ext cx="1422400" cy="32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D1833272-DCC2-B84A-BF4B-CA2D89C3019B}"/>
              </a:ext>
            </a:extLst>
          </p:cNvPr>
          <p:cNvSpPr txBox="1"/>
          <p:nvPr/>
        </p:nvSpPr>
        <p:spPr>
          <a:xfrm>
            <a:off x="2146300" y="5684728"/>
            <a:ext cx="24256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b="1" dirty="0" err="1"/>
              <a:t>Saúde</a:t>
            </a:r>
            <a:r>
              <a:rPr lang="en-CA" b="1" dirty="0"/>
              <a:t> </a:t>
            </a:r>
          </a:p>
          <a:p>
            <a:r>
              <a:rPr lang="en-CA" dirty="0"/>
              <a:t>R$1.000</a:t>
            </a:r>
          </a:p>
          <a:p>
            <a:r>
              <a:rPr lang="en-CA" b="1" dirty="0"/>
              <a:t>IBS/CBS: </a:t>
            </a:r>
            <a:r>
              <a:rPr lang="en-CA" dirty="0"/>
              <a:t>R$106</a:t>
            </a:r>
          </a:p>
          <a:p>
            <a:endParaRPr lang="en-CA" dirty="0"/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2CDDF5E7-3BD0-7143-8040-A070CE211444}"/>
              </a:ext>
            </a:extLst>
          </p:cNvPr>
          <p:cNvSpPr txBox="1"/>
          <p:nvPr/>
        </p:nvSpPr>
        <p:spPr>
          <a:xfrm>
            <a:off x="4263578" y="3399718"/>
            <a:ext cx="2153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/>
              <a:t>IBS/CBS </a:t>
            </a:r>
            <a:r>
              <a:rPr lang="en-CA" b="1" dirty="0" err="1"/>
              <a:t>pago</a:t>
            </a:r>
            <a:r>
              <a:rPr lang="en-CA" b="1" dirty="0"/>
              <a:t> no </a:t>
            </a:r>
            <a:r>
              <a:rPr lang="en-CA" b="1" dirty="0" err="1"/>
              <a:t>consumo</a:t>
            </a:r>
            <a:r>
              <a:rPr lang="en-CA" b="1" dirty="0"/>
              <a:t>: R$ 627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078EAF7C-89E8-E94E-946D-DC7066A51FBA}"/>
              </a:ext>
            </a:extLst>
          </p:cNvPr>
          <p:cNvSpPr txBox="1"/>
          <p:nvPr/>
        </p:nvSpPr>
        <p:spPr>
          <a:xfrm>
            <a:off x="10065625" y="2740408"/>
            <a:ext cx="1995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/>
              <a:t>IBS/CBS </a:t>
            </a:r>
            <a:r>
              <a:rPr lang="en-CA" b="1" dirty="0" err="1"/>
              <a:t>pago</a:t>
            </a:r>
            <a:r>
              <a:rPr lang="en-CA" b="1" dirty="0"/>
              <a:t> no </a:t>
            </a:r>
            <a:r>
              <a:rPr lang="en-CA" b="1" dirty="0" err="1"/>
              <a:t>consumo</a:t>
            </a:r>
            <a:r>
              <a:rPr lang="en-CA" b="1" dirty="0"/>
              <a:t>: R$ 0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BD982123-F6F4-FD49-ABC4-0E8083536637}"/>
              </a:ext>
            </a:extLst>
          </p:cNvPr>
          <p:cNvSpPr txBox="1"/>
          <p:nvPr/>
        </p:nvSpPr>
        <p:spPr>
          <a:xfrm>
            <a:off x="7032170" y="4776373"/>
            <a:ext cx="493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/>
              <a:t>A </a:t>
            </a:r>
            <a:r>
              <a:rPr lang="en-CA" b="1" dirty="0" err="1"/>
              <a:t>não</a:t>
            </a:r>
            <a:r>
              <a:rPr lang="en-CA" b="1" dirty="0"/>
              <a:t> </a:t>
            </a:r>
            <a:r>
              <a:rPr lang="en-CA" b="1" dirty="0" err="1"/>
              <a:t>tributação</a:t>
            </a:r>
            <a:r>
              <a:rPr lang="en-CA" b="1" dirty="0"/>
              <a:t> do </a:t>
            </a:r>
            <a:r>
              <a:rPr lang="en-CA" b="1" dirty="0" err="1"/>
              <a:t>fornecimento</a:t>
            </a:r>
            <a:r>
              <a:rPr lang="en-CA" b="1" dirty="0"/>
              <a:t> para </a:t>
            </a:r>
            <a:r>
              <a:rPr lang="en-CA" b="1" dirty="0" err="1"/>
              <a:t>uso</a:t>
            </a:r>
            <a:r>
              <a:rPr lang="en-CA" b="1" dirty="0"/>
              <a:t> e </a:t>
            </a:r>
            <a:r>
              <a:rPr lang="en-CA" b="1" dirty="0" err="1"/>
              <a:t>consumo</a:t>
            </a:r>
            <a:r>
              <a:rPr lang="en-CA" b="1" dirty="0"/>
              <a:t> </a:t>
            </a:r>
            <a:r>
              <a:rPr lang="en-CA" b="1" dirty="0" err="1"/>
              <a:t>pessoal</a:t>
            </a:r>
            <a:r>
              <a:rPr lang="en-CA" b="1" dirty="0"/>
              <a:t> FERE o </a:t>
            </a:r>
            <a:r>
              <a:rPr lang="en-CA" b="1" dirty="0" err="1"/>
              <a:t>princípio</a:t>
            </a:r>
            <a:r>
              <a:rPr lang="en-CA" b="1" dirty="0"/>
              <a:t> da </a:t>
            </a:r>
            <a:r>
              <a:rPr lang="en-CA" b="1" dirty="0" err="1"/>
              <a:t>neutralidade</a:t>
            </a:r>
            <a:r>
              <a:rPr lang="en-CA" b="1" dirty="0"/>
              <a:t> </a:t>
            </a:r>
            <a:r>
              <a:rPr lang="en-CA" b="1" dirty="0" err="1"/>
              <a:t>ao</a:t>
            </a:r>
            <a:r>
              <a:rPr lang="en-CA" b="1" dirty="0"/>
              <a:t> </a:t>
            </a:r>
            <a:r>
              <a:rPr lang="en-CA" b="1" dirty="0" err="1"/>
              <a:t>deixar</a:t>
            </a:r>
            <a:r>
              <a:rPr lang="en-CA" b="1" dirty="0"/>
              <a:t> de </a:t>
            </a:r>
            <a:r>
              <a:rPr lang="en-CA" b="1" dirty="0" err="1"/>
              <a:t>tributar</a:t>
            </a:r>
            <a:r>
              <a:rPr lang="en-CA" b="1" dirty="0"/>
              <a:t> o </a:t>
            </a:r>
            <a:r>
              <a:rPr lang="en-CA" b="1" dirty="0" err="1"/>
              <a:t>mesmo</a:t>
            </a:r>
            <a:r>
              <a:rPr lang="en-CA" b="1" dirty="0"/>
              <a:t> </a:t>
            </a:r>
            <a:r>
              <a:rPr lang="en-CA" b="1" dirty="0" err="1"/>
              <a:t>consumo</a:t>
            </a:r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7378046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46469</TotalTime>
  <Words>783</Words>
  <Application>Microsoft Office PowerPoint</Application>
  <PresentationFormat>Widescreen</PresentationFormat>
  <Paragraphs>87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do Office</vt:lpstr>
      <vt:lpstr>Não cumulatividade do IBS/CBS</vt:lpstr>
      <vt:lpstr>Neutralidade na EC 132/23 e PLP 68/24</vt:lpstr>
      <vt:lpstr>Neutralidade no PLP 68/24</vt:lpstr>
      <vt:lpstr>Creditamento do IBS/CBS no PLP 68/24</vt:lpstr>
      <vt:lpstr>Creditamento do IBS/CBS no PLP 68/24</vt:lpstr>
      <vt:lpstr>Creditamento do IBS/CBS no PLP 68/24</vt:lpstr>
      <vt:lpstr>Vedações ao creditamento</vt:lpstr>
      <vt:lpstr>Tributação de operações não onerosas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Ciclo de Debates PLP 68/2024</dc:title>
  <dc:creator>Melina Rocha</dc:creator>
  <cp:lastModifiedBy>Erika Mara Barbacena</cp:lastModifiedBy>
  <cp:revision>19</cp:revision>
  <dcterms:created xsi:type="dcterms:W3CDTF">2024-05-08T10:14:12Z</dcterms:created>
  <dcterms:modified xsi:type="dcterms:W3CDTF">2024-08-20T12:33:22Z</dcterms:modified>
</cp:coreProperties>
</file>