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59" r:id="rId5"/>
    <p:sldId id="286" r:id="rId6"/>
    <p:sldId id="285" r:id="rId7"/>
    <p:sldId id="287" r:id="rId8"/>
    <p:sldId id="288" r:id="rId9"/>
    <p:sldId id="289" r:id="rId10"/>
    <p:sldId id="26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a Remondini (SCR)" initials="MR(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4660"/>
  </p:normalViewPr>
  <p:slideViewPr>
    <p:cSldViewPr>
      <p:cViewPr varScale="1">
        <p:scale>
          <a:sx n="83" d="100"/>
          <a:sy n="83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Corporativo\SPE\SPE\ACERVOPED\Pesquisa%20Impacto%20P&amp;D\RELAT&#211;RIO%202016\Pesquisa%20ANEEL%202016\Exporta&#231;&#227;o%20Final\Pesquisa_Estruturada_16_09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'Produção Científica Segmento'!$B$17</c:f>
              <c:strCache>
                <c:ptCount val="1"/>
                <c:pt idx="0">
                  <c:v>Publicações em Períodicos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'Produção Científica Segmento'!$A$18:$A$21</c:f>
              <c:strCache>
                <c:ptCount val="4"/>
                <c:pt idx="0">
                  <c:v>Comercialização</c:v>
                </c:pt>
                <c:pt idx="1">
                  <c:v>Distribuição</c:v>
                </c:pt>
                <c:pt idx="2">
                  <c:v>Geração</c:v>
                </c:pt>
                <c:pt idx="3">
                  <c:v>Transmissão</c:v>
                </c:pt>
              </c:strCache>
            </c:strRef>
          </c:cat>
          <c:val>
            <c:numRef>
              <c:f>'Produção Científica Segmento'!$B$18:$B$21</c:f>
              <c:numCache>
                <c:formatCode>General</c:formatCode>
                <c:ptCount val="4"/>
                <c:pt idx="0">
                  <c:v>2</c:v>
                </c:pt>
                <c:pt idx="1">
                  <c:v>82</c:v>
                </c:pt>
                <c:pt idx="2">
                  <c:v>66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51128-6051-4AA5-BF19-81859761702E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A720E-4608-42DA-ACB5-002475D12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9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0E-4608-42DA-ACB5-002475D124F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61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9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63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5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07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84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92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3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58EE-8E55-4B4F-858F-9CB6CE5D722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34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facebook.com/aneelgovbr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aneel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speped@aneel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43" name="Conector reto 42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916831"/>
            <a:ext cx="8640959" cy="289307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696/2015</a:t>
            </a:r>
            <a:br>
              <a:rPr lang="pt-BR" sz="4000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pt-BR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Posicionamento da </a:t>
            </a:r>
            <a:r>
              <a:rPr lang="pt-BR" sz="4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ANEEL</a:t>
            </a:r>
            <a:endParaRPr lang="pt-BR" sz="4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982113"/>
            <a:ext cx="8280920" cy="809688"/>
          </a:xfrm>
        </p:spPr>
        <p:txBody>
          <a:bodyPr>
            <a:normAutofit fontScale="85000" lnSpcReduction="10000"/>
          </a:bodyPr>
          <a:lstStyle/>
          <a:p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Superintendência de Pesquisa e Desenvolvimento e Eficiência Energética - SPE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7" y="6093291"/>
            <a:ext cx="9143913" cy="7647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513647" y="260648"/>
            <a:ext cx="5066465" cy="1238648"/>
            <a:chOff x="297623" y="116632"/>
            <a:chExt cx="7044759" cy="1722302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23" name="Conector reto 22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Subtítulo 2"/>
          <p:cNvSpPr txBox="1">
            <a:spLocks/>
          </p:cNvSpPr>
          <p:nvPr/>
        </p:nvSpPr>
        <p:spPr>
          <a:xfrm>
            <a:off x="1371554" y="6237312"/>
            <a:ext cx="6400800" cy="53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Brasília, 04/10/2016</a:t>
            </a: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323528" y="3520165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2"/>
              </a:rPr>
              <a:t>www.aneel.gov.br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 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3"/>
              </a:rPr>
              <a:t>www.facebook.com/aneelgovbr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b="1" dirty="0">
                <a:solidFill>
                  <a:srgbClr val="004454"/>
                </a:solidFill>
                <a:latin typeface="Arial" pitchFamily="34" charset="0"/>
                <a:cs typeface="Arial" pitchFamily="34" charset="0"/>
              </a:rPr>
              <a:t>Superintendência de Pesquisa e Desenvolvimento </a:t>
            </a:r>
          </a:p>
          <a:p>
            <a:pPr algn="ctr"/>
            <a:r>
              <a:rPr lang="pt-BR" b="1" dirty="0">
                <a:solidFill>
                  <a:srgbClr val="004454"/>
                </a:solidFill>
                <a:latin typeface="Arial" pitchFamily="34" charset="0"/>
                <a:cs typeface="Arial" pitchFamily="34" charset="0"/>
              </a:rPr>
              <a:t>e Eficiência Energética – SPE</a:t>
            </a:r>
          </a:p>
          <a:p>
            <a:pPr algn="ctr"/>
            <a:r>
              <a:rPr lang="pt-BR" b="1" dirty="0">
                <a:solidFill>
                  <a:srgbClr val="004454"/>
                </a:solidFill>
                <a:latin typeface="Arial" pitchFamily="34" charset="0"/>
                <a:cs typeface="Arial" pitchFamily="34" charset="0"/>
              </a:rPr>
              <a:t>+55 61 2192 8462</a:t>
            </a:r>
          </a:p>
          <a:p>
            <a:pPr algn="ctr"/>
            <a:r>
              <a:rPr lang="pt-BR" b="1" dirty="0">
                <a:solidFill>
                  <a:srgbClr val="004454"/>
                </a:solidFill>
                <a:latin typeface="Arial" pitchFamily="34" charset="0"/>
                <a:cs typeface="Arial" pitchFamily="34" charset="0"/>
                <a:hlinkClick r:id="rId4"/>
              </a:rPr>
              <a:t>speped@aneel.gov.br</a:t>
            </a:r>
            <a:endParaRPr lang="pt-BR" b="1" dirty="0">
              <a:solidFill>
                <a:srgbClr val="004454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Telefone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Geral: 0 XX 61 2192 8600</a:t>
            </a:r>
          </a:p>
          <a:p>
            <a:pPr algn="ctr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SGAN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603 Módulos I e J - Brasília DF</a:t>
            </a: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CEP: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70830-110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955" y="2001614"/>
            <a:ext cx="2402455" cy="63345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363" y="1700808"/>
            <a:ext cx="2829933" cy="136815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51" y="2040731"/>
            <a:ext cx="2677790" cy="559433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 flipH="1">
            <a:off x="4092427" y="1997878"/>
            <a:ext cx="1" cy="6906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933056"/>
            <a:ext cx="216024" cy="21602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39 2.22222E-6 L 1.38889E-6 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2137E-6 L 3.05556E-6 -0.707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1175897"/>
            <a:ext cx="8890000" cy="39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Proposta de alteração na lei 9.991/2000</a:t>
            </a:r>
          </a:p>
          <a:p>
            <a:pPr marL="800100" lvl="1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“§ 3º Na aplicação dos recursos de que tratam os incisos I e II, deverão ser destinados, no mínimo, 62,5% (sessenta e dois inteiros e cinco décimos por cento) para investimentos em pesquisa, desenvolvimento tecnológico e inovação destinados a </a:t>
            </a:r>
            <a:r>
              <a:rPr lang="pt-BR" sz="2400" b="1" i="1" dirty="0" smtClean="0">
                <a:latin typeface="Arial Narrow" panose="020B0606020202030204" pitchFamily="34" charset="0"/>
              </a:rPr>
              <a:t>projetos relacionados a fontes eólica, solar, biomassa, pequenas centrais hidrelétricas, cogeração qualificada e </a:t>
            </a:r>
            <a:r>
              <a:rPr lang="pt-BR" sz="2400" b="1" i="1" dirty="0" err="1" smtClean="0">
                <a:latin typeface="Arial Narrow" panose="020B0606020202030204" pitchFamily="34" charset="0"/>
              </a:rPr>
              <a:t>maremotriz</a:t>
            </a:r>
            <a:r>
              <a:rPr lang="pt-BR" sz="2400" i="1" dirty="0" smtClean="0">
                <a:latin typeface="Arial Narrow" panose="020B0606020202030204" pitchFamily="34" charset="0"/>
              </a:rPr>
              <a:t> até 31 de dezembro de 2039.”</a:t>
            </a:r>
            <a:endParaRPr lang="pt-BR" sz="2400" b="1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1175897"/>
            <a:ext cx="88900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Ao definir exaustivamente as fontes alternativas, são excluídas temáticas importantes das fontes alternativas: </a:t>
            </a:r>
            <a:endParaRPr lang="pt-BR" sz="2400" b="1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7" y="2184986"/>
            <a:ext cx="4946653" cy="289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130745" y="5050570"/>
            <a:ext cx="8890000" cy="68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Aft>
                <a:spcPct val="30000"/>
              </a:spcAft>
            </a:pPr>
            <a:r>
              <a:rPr lang="pt-BR" sz="1400" i="1" dirty="0" smtClean="0">
                <a:latin typeface="Arial Narrow" panose="020B0606020202030204" pitchFamily="34" charset="0"/>
              </a:rPr>
              <a:t>Usina de Ondas do </a:t>
            </a:r>
            <a:r>
              <a:rPr lang="pt-BR" sz="1400" i="1" dirty="0" err="1" smtClean="0">
                <a:latin typeface="Arial Narrow" panose="020B0606020202030204" pitchFamily="34" charset="0"/>
              </a:rPr>
              <a:t>Pecém</a:t>
            </a:r>
            <a:r>
              <a:rPr lang="pt-BR" sz="1400" i="1" dirty="0" smtClean="0">
                <a:latin typeface="Arial Narrow" panose="020B0606020202030204" pitchFamily="34" charset="0"/>
              </a:rPr>
              <a:t> – Tractebel</a:t>
            </a:r>
          </a:p>
          <a:p>
            <a:pPr algn="ctr">
              <a:lnSpc>
                <a:spcPct val="130000"/>
              </a:lnSpc>
              <a:spcAft>
                <a:spcPct val="30000"/>
              </a:spcAft>
            </a:pPr>
            <a:r>
              <a:rPr lang="pt-BR" sz="1400" i="1" dirty="0" smtClean="0">
                <a:latin typeface="Arial Narrow" panose="020B0606020202030204" pitchFamily="34" charset="0"/>
              </a:rPr>
              <a:t>Energia das ondas </a:t>
            </a:r>
            <a:r>
              <a:rPr lang="pt-BR" sz="1400" b="1" i="1" dirty="0" smtClean="0">
                <a:latin typeface="Arial Narrow" panose="020B0606020202030204" pitchFamily="34" charset="0"/>
              </a:rPr>
              <a:t>não</a:t>
            </a:r>
            <a:r>
              <a:rPr lang="pt-BR" sz="1400" i="1" dirty="0" smtClean="0">
                <a:latin typeface="Arial Narrow" panose="020B0606020202030204" pitchFamily="34" charset="0"/>
              </a:rPr>
              <a:t> é energia </a:t>
            </a:r>
            <a:r>
              <a:rPr lang="pt-BR" sz="1400" i="1" dirty="0" err="1" smtClean="0">
                <a:latin typeface="Arial Narrow" panose="020B0606020202030204" pitchFamily="34" charset="0"/>
              </a:rPr>
              <a:t>Maremotriz</a:t>
            </a:r>
            <a:endParaRPr lang="pt-BR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14905"/>
              </p:ext>
            </p:extLst>
          </p:nvPr>
        </p:nvGraphicFramePr>
        <p:xfrm>
          <a:off x="467546" y="1928105"/>
          <a:ext cx="8136901" cy="3849883"/>
        </p:xfrm>
        <a:graphic>
          <a:graphicData uri="http://schemas.openxmlformats.org/drawingml/2006/table">
            <a:tbl>
              <a:tblPr firstRow="1" firstCol="1" bandRow="1"/>
              <a:tblGrid>
                <a:gridCol w="2623657"/>
                <a:gridCol w="963229"/>
                <a:gridCol w="882961"/>
                <a:gridCol w="2648882"/>
                <a:gridCol w="1018172"/>
              </a:tblGrid>
              <a:tr h="274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Investimento Previsto </a:t>
                      </a: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(milhões de R</a:t>
                      </a: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Fontes Alternativas de Energia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1.581,65 </a:t>
                      </a:r>
                      <a:endParaRPr lang="pt-BR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Geração</a:t>
                      </a:r>
                      <a:r>
                        <a:rPr lang="en-US" sz="12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Termoelétrica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204,40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Gestão de Bacias e Reservatórios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227,77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Meio Ambiente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368,85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Segurança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201,64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Eficiência Energética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217,25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Planejamento de Sistemas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541,79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Operação de Sistemas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419,92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Controle e Proteção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700,24 </a:t>
                      </a:r>
                      <a:endParaRPr lang="pt-BR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Qualidade e Confiabilidade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251,55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Medição, Cobrança e perdas Comerciais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264,19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Outros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670,79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5.650,04 </a:t>
                      </a:r>
                      <a:endParaRPr lang="pt-BR" sz="1200" b="1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764704"/>
            <a:ext cx="88900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A </a:t>
            </a:r>
            <a:r>
              <a:rPr lang="pt-BR" sz="2400" i="1" dirty="0" smtClean="0">
                <a:latin typeface="Arial Narrow" panose="020B0606020202030204" pitchFamily="34" charset="0"/>
              </a:rPr>
              <a:t>regulamentação atual estimula o </a:t>
            </a:r>
            <a:r>
              <a:rPr lang="pt-BR" sz="2400" i="1" dirty="0" smtClean="0">
                <a:latin typeface="Arial Narrow" panose="020B0606020202030204" pitchFamily="34" charset="0"/>
              </a:rPr>
              <a:t>investimento no tema em questão.</a:t>
            </a:r>
          </a:p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Trata-se da temática com maior volume de financiamento no programa.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362520" y="5733256"/>
            <a:ext cx="8890000" cy="34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ct val="30000"/>
              </a:spcAft>
            </a:pPr>
            <a:r>
              <a:rPr lang="pt-BR" sz="1400" b="1" i="1" dirty="0" smtClean="0">
                <a:latin typeface="Arial Narrow" panose="020B0606020202030204" pitchFamily="34" charset="0"/>
              </a:rPr>
              <a:t>Fonte: SPE/ANEEL – Outubro/2016</a:t>
            </a:r>
            <a:endParaRPr lang="pt-BR" sz="1400" b="1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1180954"/>
            <a:ext cx="8890000" cy="10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A ANEEL </a:t>
            </a:r>
            <a:r>
              <a:rPr lang="pt-BR" sz="2400" i="1" dirty="0">
                <a:latin typeface="Arial Narrow" panose="020B0606020202030204" pitchFamily="34" charset="0"/>
              </a:rPr>
              <a:t>tem </a:t>
            </a:r>
            <a:r>
              <a:rPr lang="pt-BR" sz="2400" i="1" dirty="0" smtClean="0">
                <a:latin typeface="Arial Narrow" panose="020B0606020202030204" pitchFamily="34" charset="0"/>
              </a:rPr>
              <a:t>estimulado projetos </a:t>
            </a:r>
            <a:r>
              <a:rPr lang="pt-BR" sz="2400" i="1" dirty="0">
                <a:latin typeface="Arial Narrow" panose="020B0606020202030204" pitchFamily="34" charset="0"/>
              </a:rPr>
              <a:t>no tema de </a:t>
            </a:r>
            <a:r>
              <a:rPr lang="pt-BR" sz="2400" i="1" dirty="0" smtClean="0">
                <a:latin typeface="Arial Narrow" panose="020B0606020202030204" pitchFamily="34" charset="0"/>
              </a:rPr>
              <a:t>fontes alternativas</a:t>
            </a:r>
            <a:r>
              <a:rPr lang="pt-BR" sz="2400" i="1" dirty="0">
                <a:latin typeface="Arial Narrow" panose="020B0606020202030204" pitchFamily="34" charset="0"/>
              </a:rPr>
              <a:t>, por meio da publicação de Chamadas de Projetos de P&amp;D </a:t>
            </a:r>
            <a:r>
              <a:rPr lang="pt-BR" sz="2400" i="1" dirty="0" smtClean="0">
                <a:latin typeface="Arial Narrow" panose="020B0606020202030204" pitchFamily="34" charset="0"/>
              </a:rPr>
              <a:t>Estratégicos</a:t>
            </a:r>
            <a:r>
              <a:rPr lang="pt-BR" sz="2400" i="1" dirty="0">
                <a:latin typeface="Arial Narrow" panose="020B0606020202030204" pitchFamily="34" charset="0"/>
              </a:rPr>
              <a:t>:</a:t>
            </a:r>
            <a:endParaRPr lang="pt-BR" sz="2400" i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422747" y="4767951"/>
            <a:ext cx="8890000" cy="34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ct val="30000"/>
              </a:spcAft>
            </a:pPr>
            <a:r>
              <a:rPr lang="pt-BR" sz="1400" i="1" dirty="0" smtClean="0">
                <a:latin typeface="Arial Narrow" panose="020B0606020202030204" pitchFamily="34" charset="0"/>
              </a:rPr>
              <a:t>Fonte: SPE/ANEEL – Setembro/2016</a:t>
            </a:r>
            <a:endParaRPr lang="pt-BR" sz="1400" b="1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97384"/>
              </p:ext>
            </p:extLst>
          </p:nvPr>
        </p:nvGraphicFramePr>
        <p:xfrm>
          <a:off x="457199" y="2942302"/>
          <a:ext cx="8229602" cy="184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369"/>
                <a:gridCol w="4842320"/>
                <a:gridCol w="1431608"/>
                <a:gridCol w="1293305"/>
              </a:tblGrid>
              <a:tr h="32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Chamada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Título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Situação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Investimento</a:t>
                      </a:r>
                      <a:r>
                        <a:rPr lang="pt-BR" sz="1100" baseline="0" dirty="0" smtClean="0">
                          <a:effectLst/>
                        </a:rPr>
                        <a:t> </a:t>
                      </a:r>
                      <a:r>
                        <a:rPr lang="pt-BR" sz="1100" dirty="0" smtClean="0">
                          <a:effectLst/>
                        </a:rPr>
                        <a:t>(R</a:t>
                      </a:r>
                      <a:r>
                        <a:rPr lang="pt-BR" sz="1100" dirty="0">
                          <a:effectLst/>
                        </a:rPr>
                        <a:t>$)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" marR="4572" marT="45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3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013/2011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Arranjos Técnicos e Comerciais para Inserção da Geração Solar  Fotovoltaica na Matriz Energética Brasileira (18 projetos propostos e 12 em execução)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Em execução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 261.317.387,84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014/2012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Arranjos Técnicos e Comerciais para Inserção da Geração de Energia Elétrica a partir do Biogás oriundo de Resíduos e Efluentes Líquidos na Matriz Energética Brasileira (23 projetos propostos e 17 em execução)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Em execução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292.207.342,21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017/2013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Desenvolvimento de Tecnologia Nacional de Geração Eólica (5 projetos)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Em execução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245.575.211,84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019/2015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Desenvolvimento de Tecnologia Nacional de Geração </a:t>
                      </a:r>
                      <a:r>
                        <a:rPr lang="pt-BR" sz="1100" dirty="0" err="1">
                          <a:effectLst/>
                        </a:rPr>
                        <a:t>Heliotérmica</a:t>
                      </a:r>
                      <a:r>
                        <a:rPr lang="pt-BR" sz="1100" dirty="0">
                          <a:effectLst/>
                        </a:rPr>
                        <a:t> de energia Elétrica </a:t>
                      </a:r>
                      <a:r>
                        <a:rPr lang="pt-BR" sz="1100" dirty="0" smtClean="0">
                          <a:effectLst/>
                        </a:rPr>
                        <a:t> (5 projetos)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Aguardando início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 execução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203.062.389,99 </a:t>
                      </a:r>
                      <a:endParaRPr lang="pt-BR" sz="1100" dirty="0">
                        <a:effectLst/>
                      </a:endParaRPr>
                    </a:p>
                  </a:txBody>
                  <a:tcPr marL="44577" marR="44577" marT="22289" marB="22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7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1175897"/>
            <a:ext cx="88900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Tornar obrigatório percentual mínimo em um tema pode comprometer as demais temáticas;</a:t>
            </a:r>
          </a:p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O que pode inclusive impactar negativamente a  inserção de fontes alternativas;</a:t>
            </a:r>
          </a:p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Redes Inteligentes (tema: Outros) estão bastante correlacionados com geração distribuída, que é usualmente realizada por fonte solar;</a:t>
            </a:r>
          </a:p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A integração de grandes blocos de geração eólica na região Nordeste irá requerer amplos estudos de planejamento para ampliação e operação da rede de transmissão. </a:t>
            </a:r>
            <a:endParaRPr lang="pt-BR" sz="2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1175897"/>
            <a:ext cx="88900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latin typeface="Arial Narrow" panose="020B0606020202030204" pitchFamily="34" charset="0"/>
              </a:rPr>
              <a:t>O impacto da inserção de geração distribuída e de fontes intermitentes requer pesquisas nos temas Planejamento, Segurança, Operação, Proteção e Qualidade.</a:t>
            </a:r>
            <a:endParaRPr lang="pt-BR" sz="2400" i="1" dirty="0" smtClean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A mais recente Chamada de P&amp;D Estratégico, que trata de sistemas de armazenamento, tem como uma de suas motivações o suporte à integração de geração distribuída e de fontes alternativas intermitentes.  </a:t>
            </a:r>
          </a:p>
        </p:txBody>
      </p:sp>
    </p:spTree>
    <p:extLst>
      <p:ext uri="{BB962C8B-B14F-4D97-AF65-F5344CB8AC3E}">
        <p14:creationId xmlns:p14="http://schemas.microsoft.com/office/powerpoint/2010/main" val="29913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1175897"/>
            <a:ext cx="889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A proposta pode trazer dificuldades de investimentos para algumas empresas fora do segmento de Geração, notadamente as de Transmissão.</a:t>
            </a:r>
          </a:p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Podem ocorrer impactos na produção cientifica e na obtenção de pós-graduações do programa: 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104137"/>
              </p:ext>
            </p:extLst>
          </p:nvPr>
        </p:nvGraphicFramePr>
        <p:xfrm>
          <a:off x="3779912" y="2996952"/>
          <a:ext cx="5212565" cy="304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76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PLS Nº </a:t>
            </a:r>
            <a:r>
              <a:rPr lang="pt-BR" sz="32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696/2015 - Posicionamento </a:t>
            </a:r>
            <a:r>
              <a:rPr lang="pt-BR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da ANEEL</a:t>
            </a:r>
            <a:endParaRPr lang="es-CL" sz="32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26954" y="1175897"/>
            <a:ext cx="88900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latin typeface="Arial Narrow" panose="020B0606020202030204" pitchFamily="34" charset="0"/>
              </a:rPr>
              <a:t>Dessa forma, essa alteração proposta na Lei trará, de imediato, empecilhos à sua </a:t>
            </a:r>
            <a:r>
              <a:rPr lang="pt-BR" sz="2400" i="1" dirty="0" smtClean="0">
                <a:latin typeface="Arial Narrow" panose="020B0606020202030204" pitchFamily="34" charset="0"/>
              </a:rPr>
              <a:t>efetiva operacionalização;</a:t>
            </a:r>
          </a:p>
          <a:p>
            <a:pPr marL="342900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Isto já </a:t>
            </a:r>
            <a:r>
              <a:rPr lang="pt-BR" sz="2400" i="1" dirty="0">
                <a:latin typeface="Arial Narrow" panose="020B0606020202030204" pitchFamily="34" charset="0"/>
              </a:rPr>
              <a:t>aconteceu em outros dispositivos inseridos na Lei 9.991/2000 (</a:t>
            </a:r>
            <a:r>
              <a:rPr lang="pt-BR" sz="2400" i="1" dirty="0" smtClean="0">
                <a:latin typeface="Arial Narrow" panose="020B0606020202030204" pitchFamily="34" charset="0"/>
              </a:rPr>
              <a:t>obrigatoriedade de </a:t>
            </a:r>
            <a:r>
              <a:rPr lang="pt-BR" sz="2400" i="1" dirty="0">
                <a:latin typeface="Arial Narrow" panose="020B0606020202030204" pitchFamily="34" charset="0"/>
              </a:rPr>
              <a:t>investimento mínimo de 60% dos recursos do Programa de Eficiência Energética regulado pela </a:t>
            </a:r>
            <a:r>
              <a:rPr lang="pt-BR" sz="2400" i="1" dirty="0" smtClean="0">
                <a:latin typeface="Arial Narrow" panose="020B0606020202030204" pitchFamily="34" charset="0"/>
              </a:rPr>
              <a:t>ANEEL no Baixa Renda);</a:t>
            </a:r>
          </a:p>
          <a:p>
            <a:pPr marL="800100" lvl="1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Difícil atendimento;</a:t>
            </a:r>
          </a:p>
          <a:p>
            <a:pPr marL="800100" lvl="1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Piora nos indicadores do programa (Relação Custo-benefício);</a:t>
            </a:r>
          </a:p>
          <a:p>
            <a:pPr marL="800100" lvl="1" indent="-342900"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Arial Narrow" panose="020B0606020202030204" pitchFamily="34" charset="0"/>
              </a:rPr>
              <a:t>Inviabilidade do dispositivo para certas empresas (Cooperativas de Eletrificação, cujo público por ser Rural se viu excluído da lei). </a:t>
            </a:r>
          </a:p>
        </p:txBody>
      </p:sp>
    </p:spTree>
    <p:extLst>
      <p:ext uri="{BB962C8B-B14F-4D97-AF65-F5344CB8AC3E}">
        <p14:creationId xmlns:p14="http://schemas.microsoft.com/office/powerpoint/2010/main" val="40091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745</Words>
  <Application>Microsoft Office PowerPoint</Application>
  <PresentationFormat>Apresentação na tela (4:3)</PresentationFormat>
  <Paragraphs>139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PLS Nº 696/2015 Posicionamento da ANEEL</vt:lpstr>
      <vt:lpstr>PLS Nº 696/2015 - Posicionamento da ANEEL</vt:lpstr>
      <vt:lpstr>PLS Nº 696/2015 - Posicionamento da ANEEL</vt:lpstr>
      <vt:lpstr>PLS Nº 696/2015 - Posicionamento da ANEEL</vt:lpstr>
      <vt:lpstr>PLS Nº 696/2015 - Posicionamento da ANEEL</vt:lpstr>
      <vt:lpstr>PLS Nº 696/2015 - Posicionamento da ANEEL</vt:lpstr>
      <vt:lpstr>PLS Nº 696/2015 - Posicionamento da ANEEL</vt:lpstr>
      <vt:lpstr>PLS Nº 696/2015 - Posicionamento da ANEEL</vt:lpstr>
      <vt:lpstr>PLS Nº 696/2015 - Posicionamento da ANEEL</vt:lpstr>
      <vt:lpstr>Apresentação do PowerPoint</vt:lpstr>
    </vt:vector>
  </TitlesOfParts>
  <Company>ANEEL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ANEEL</dc:creator>
  <cp:lastModifiedBy>Máximo Luiz Pompermayer (SPE)</cp:lastModifiedBy>
  <cp:revision>151</cp:revision>
  <dcterms:created xsi:type="dcterms:W3CDTF">2016-04-07T14:48:08Z</dcterms:created>
  <dcterms:modified xsi:type="dcterms:W3CDTF">2016-10-04T10:53:14Z</dcterms:modified>
</cp:coreProperties>
</file>