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3" r:id="rId3"/>
    <p:sldId id="284" r:id="rId4"/>
    <p:sldId id="259" r:id="rId5"/>
    <p:sldId id="286" r:id="rId6"/>
    <p:sldId id="285" r:id="rId7"/>
    <p:sldId id="287" r:id="rId8"/>
    <p:sldId id="288" r:id="rId9"/>
    <p:sldId id="289" r:id="rId10"/>
    <p:sldId id="267" r:id="rId1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cela Remondini (SCR)" initials="MR(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06" autoAdjust="0"/>
    <p:restoredTop sz="94660"/>
  </p:normalViewPr>
  <p:slideViewPr>
    <p:cSldViewPr>
      <p:cViewPr varScale="1">
        <p:scale>
          <a:sx n="83" d="100"/>
          <a:sy n="83" d="100"/>
        </p:scale>
        <p:origin x="-1272" y="-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\\Corporativo\SPE\SPE\ACERVOPED\Pesquisa%20Impacto%20P&amp;D\RELAT&#211;RIO%202016\Pesquisa%20ANEEL%202016\Exporta&#231;&#227;o%20Final\Pesquisa_Estruturada_16_09_201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'Produção Científica Segmento'!$B$17</c:f>
              <c:strCache>
                <c:ptCount val="1"/>
                <c:pt idx="0">
                  <c:v>Publicações em Períodicos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'Produção Científica Segmento'!$A$18:$A$21</c:f>
              <c:strCache>
                <c:ptCount val="4"/>
                <c:pt idx="0">
                  <c:v>Comercialização</c:v>
                </c:pt>
                <c:pt idx="1">
                  <c:v>Distribuição</c:v>
                </c:pt>
                <c:pt idx="2">
                  <c:v>Geração</c:v>
                </c:pt>
                <c:pt idx="3">
                  <c:v>Transmissão</c:v>
                </c:pt>
              </c:strCache>
            </c:strRef>
          </c:cat>
          <c:val>
            <c:numRef>
              <c:f>'Produção Científica Segmento'!$B$18:$B$21</c:f>
              <c:numCache>
                <c:formatCode>General</c:formatCode>
                <c:ptCount val="4"/>
                <c:pt idx="0">
                  <c:v>2</c:v>
                </c:pt>
                <c:pt idx="1">
                  <c:v>82</c:v>
                </c:pt>
                <c:pt idx="2">
                  <c:v>66</c:v>
                </c:pt>
                <c:pt idx="3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C51128-6051-4AA5-BF19-81859761702E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6A720E-4608-42DA-ACB5-002475D124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1395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A720E-4608-42DA-ACB5-002475D124F7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9613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58EE-8E55-4B4F-858F-9CB6CE5D7220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663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58EE-8E55-4B4F-858F-9CB6CE5D7220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4971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58EE-8E55-4B4F-858F-9CB6CE5D7220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3130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58EE-8E55-4B4F-858F-9CB6CE5D7220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7636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58EE-8E55-4B4F-858F-9CB6CE5D7220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5950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58EE-8E55-4B4F-858F-9CB6CE5D7220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0074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58EE-8E55-4B4F-858F-9CB6CE5D7220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4846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58EE-8E55-4B4F-858F-9CB6CE5D7220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0620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58EE-8E55-4B4F-858F-9CB6CE5D7220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6921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58EE-8E55-4B4F-858F-9CB6CE5D7220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7805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58EE-8E55-4B4F-858F-9CB6CE5D7220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2356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358EE-8E55-4B4F-858F-9CB6CE5D7220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9347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://www.facebook.com/aneelgovbr" TargetMode="External"/><Relationship Id="rId7" Type="http://schemas.openxmlformats.org/officeDocument/2006/relationships/image" Target="../media/image10.png"/><Relationship Id="rId2" Type="http://schemas.openxmlformats.org/officeDocument/2006/relationships/hyperlink" Target="http://www.aneel.gov.br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mailto:speped@aneel.gov.b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upo 38"/>
          <p:cNvGrpSpPr/>
          <p:nvPr/>
        </p:nvGrpSpPr>
        <p:grpSpPr>
          <a:xfrm>
            <a:off x="3500646" y="6248487"/>
            <a:ext cx="2142615" cy="523826"/>
            <a:chOff x="297623" y="116632"/>
            <a:chExt cx="7044759" cy="1722302"/>
          </a:xfrm>
        </p:grpSpPr>
        <p:pic>
          <p:nvPicPr>
            <p:cNvPr id="40" name="Imagem 39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7623" y="491612"/>
              <a:ext cx="3024336" cy="797424"/>
            </a:xfrm>
            <a:prstGeom prst="rect">
              <a:avLst/>
            </a:prstGeom>
          </p:spPr>
        </p:pic>
        <p:pic>
          <p:nvPicPr>
            <p:cNvPr id="41" name="Imagem 40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9912" y="116632"/>
              <a:ext cx="3562470" cy="1722302"/>
            </a:xfrm>
            <a:prstGeom prst="rect">
              <a:avLst/>
            </a:prstGeom>
          </p:spPr>
        </p:pic>
        <p:pic>
          <p:nvPicPr>
            <p:cNvPr id="42" name="Imagem 41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81999" y="538202"/>
              <a:ext cx="3370939" cy="704243"/>
            </a:xfrm>
            <a:prstGeom prst="rect">
              <a:avLst/>
            </a:prstGeom>
          </p:spPr>
        </p:pic>
        <p:cxnSp>
          <p:nvCxnSpPr>
            <p:cNvPr id="43" name="Conector reto 42"/>
            <p:cNvCxnSpPr/>
            <p:nvPr/>
          </p:nvCxnSpPr>
          <p:spPr>
            <a:xfrm>
              <a:off x="3465975" y="491612"/>
              <a:ext cx="0" cy="750833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1520" y="1916831"/>
            <a:ext cx="8640959" cy="2893079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chemeClr val="tx2"/>
                </a:solidFill>
                <a:latin typeface="Trebuchet MS" panose="020B0603020202020204" pitchFamily="34" charset="0"/>
              </a:rPr>
              <a:t>PLS Nº 696/2015</a:t>
            </a:r>
            <a:br>
              <a:rPr lang="pt-BR" sz="4000" b="1" dirty="0">
                <a:solidFill>
                  <a:schemeClr val="tx2"/>
                </a:solidFill>
                <a:latin typeface="Trebuchet MS" panose="020B0603020202020204" pitchFamily="34" charset="0"/>
              </a:rPr>
            </a:br>
            <a:r>
              <a:rPr lang="pt-BR" sz="4000" b="1" dirty="0">
                <a:solidFill>
                  <a:schemeClr val="tx2"/>
                </a:solidFill>
                <a:latin typeface="Trebuchet MS" panose="020B0603020202020204" pitchFamily="34" charset="0"/>
              </a:rPr>
              <a:t>Posicionamento da </a:t>
            </a:r>
            <a:r>
              <a:rPr lang="pt-BR" sz="4000" b="1" dirty="0" smtClean="0">
                <a:solidFill>
                  <a:schemeClr val="tx2"/>
                </a:solidFill>
                <a:latin typeface="Trebuchet MS" panose="020B0603020202020204" pitchFamily="34" charset="0"/>
              </a:rPr>
              <a:t>ANEEL</a:t>
            </a:r>
            <a:endParaRPr lang="pt-BR" sz="4000" b="1" dirty="0">
              <a:solidFill>
                <a:schemeClr val="tx2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95536" y="4982113"/>
            <a:ext cx="8280920" cy="809688"/>
          </a:xfrm>
        </p:spPr>
        <p:txBody>
          <a:bodyPr>
            <a:normAutofit fontScale="85000" lnSpcReduction="10000"/>
          </a:bodyPr>
          <a:lstStyle/>
          <a:p>
            <a:endParaRPr lang="pt-BR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</a:endParaRPr>
          </a:p>
          <a:p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Superintendência de Pesquisa e Desenvolvimento e Eficiência Energética - SPE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87" y="6021280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87" y="6093291"/>
            <a:ext cx="9143913" cy="76470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6" name="Grupo 25"/>
          <p:cNvGrpSpPr/>
          <p:nvPr/>
        </p:nvGrpSpPr>
        <p:grpSpPr>
          <a:xfrm>
            <a:off x="513647" y="260648"/>
            <a:ext cx="5066465" cy="1238648"/>
            <a:chOff x="297623" y="116632"/>
            <a:chExt cx="7044759" cy="1722302"/>
          </a:xfrm>
        </p:grpSpPr>
        <p:pic>
          <p:nvPicPr>
            <p:cNvPr id="20" name="Imagem 19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7623" y="491612"/>
              <a:ext cx="3024336" cy="797424"/>
            </a:xfrm>
            <a:prstGeom prst="rect">
              <a:avLst/>
            </a:prstGeom>
          </p:spPr>
        </p:pic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9912" y="116632"/>
              <a:ext cx="3562470" cy="1722302"/>
            </a:xfrm>
            <a:prstGeom prst="rect">
              <a:avLst/>
            </a:prstGeom>
          </p:spPr>
        </p:pic>
        <p:pic>
          <p:nvPicPr>
            <p:cNvPr id="22" name="Imagem 21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81999" y="538202"/>
              <a:ext cx="3370939" cy="704243"/>
            </a:xfrm>
            <a:prstGeom prst="rect">
              <a:avLst/>
            </a:prstGeom>
          </p:spPr>
        </p:pic>
        <p:cxnSp>
          <p:nvCxnSpPr>
            <p:cNvPr id="23" name="Conector reto 22"/>
            <p:cNvCxnSpPr/>
            <p:nvPr/>
          </p:nvCxnSpPr>
          <p:spPr>
            <a:xfrm>
              <a:off x="3465975" y="491612"/>
              <a:ext cx="0" cy="750833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7" name="Subtítulo 2"/>
          <p:cNvSpPr txBox="1">
            <a:spLocks/>
          </p:cNvSpPr>
          <p:nvPr/>
        </p:nvSpPr>
        <p:spPr>
          <a:xfrm>
            <a:off x="1371554" y="6237312"/>
            <a:ext cx="6400800" cy="539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Brasília, 04/10/2016</a:t>
            </a:r>
            <a:endParaRPr lang="pt-BR" sz="20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39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2"/>
          <p:cNvSpPr txBox="1"/>
          <p:nvPr/>
        </p:nvSpPr>
        <p:spPr>
          <a:xfrm>
            <a:off x="323528" y="3520165"/>
            <a:ext cx="856895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hlinkClick r:id="rId2"/>
              </a:rPr>
              <a:t>www.aneel.gov.br</a:t>
            </a:r>
            <a:endParaRPr lang="pt-BR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</a:endParaRPr>
          </a:p>
          <a:p>
            <a:pPr algn="ctr"/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   </a:t>
            </a: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hlinkClick r:id="rId3"/>
              </a:rPr>
              <a:t>www.facebook.com/aneelgovbr</a:t>
            </a: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 </a:t>
            </a: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</a:endParaRPr>
          </a:p>
          <a:p>
            <a:endParaRPr lang="pt-BR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</a:endParaRPr>
          </a:p>
          <a:p>
            <a:pPr algn="ctr"/>
            <a:r>
              <a:rPr lang="pt-BR" b="1" dirty="0">
                <a:solidFill>
                  <a:srgbClr val="004454"/>
                </a:solidFill>
                <a:latin typeface="Arial" pitchFamily="34" charset="0"/>
                <a:cs typeface="Arial" pitchFamily="34" charset="0"/>
              </a:rPr>
              <a:t>Superintendência de Pesquisa e Desenvolvimento </a:t>
            </a:r>
          </a:p>
          <a:p>
            <a:pPr algn="ctr"/>
            <a:r>
              <a:rPr lang="pt-BR" b="1" dirty="0">
                <a:solidFill>
                  <a:srgbClr val="004454"/>
                </a:solidFill>
                <a:latin typeface="Arial" pitchFamily="34" charset="0"/>
                <a:cs typeface="Arial" pitchFamily="34" charset="0"/>
              </a:rPr>
              <a:t>e Eficiência Energética – SPE</a:t>
            </a:r>
          </a:p>
          <a:p>
            <a:pPr algn="ctr"/>
            <a:r>
              <a:rPr lang="pt-BR" b="1" dirty="0">
                <a:solidFill>
                  <a:srgbClr val="004454"/>
                </a:solidFill>
                <a:latin typeface="Arial" pitchFamily="34" charset="0"/>
                <a:cs typeface="Arial" pitchFamily="34" charset="0"/>
              </a:rPr>
              <a:t>+55 61 2192 8462</a:t>
            </a:r>
          </a:p>
          <a:p>
            <a:pPr algn="ctr"/>
            <a:r>
              <a:rPr lang="pt-BR" b="1" dirty="0">
                <a:solidFill>
                  <a:srgbClr val="004454"/>
                </a:solidFill>
                <a:latin typeface="Arial" pitchFamily="34" charset="0"/>
                <a:cs typeface="Arial" pitchFamily="34" charset="0"/>
                <a:hlinkClick r:id="rId4"/>
              </a:rPr>
              <a:t>speped@aneel.gov.br</a:t>
            </a:r>
            <a:endParaRPr lang="pt-BR" b="1" dirty="0">
              <a:solidFill>
                <a:srgbClr val="004454"/>
              </a:solidFill>
              <a:latin typeface="Arial" pitchFamily="34" charset="0"/>
              <a:cs typeface="Arial" pitchFamily="34" charset="0"/>
            </a:endParaRPr>
          </a:p>
          <a:p>
            <a:endParaRPr lang="pt-BR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</a:endParaRPr>
          </a:p>
          <a:p>
            <a:endParaRPr lang="pt-BR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</a:endParaRPr>
          </a:p>
          <a:p>
            <a:pPr algn="ctr"/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Telefone 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Geral: 0 XX 61 2192 8600</a:t>
            </a:r>
          </a:p>
          <a:p>
            <a:pPr algn="ctr"/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SGAN 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603 Módulos I e J - Brasília DF</a:t>
            </a:r>
          </a:p>
          <a:p>
            <a:pPr algn="ctr"/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CEP: </a:t>
            </a:r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70830-110</a:t>
            </a: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5955" y="2001614"/>
            <a:ext cx="2402455" cy="63345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6363" y="1700808"/>
            <a:ext cx="2829933" cy="1368152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8451" y="2040731"/>
            <a:ext cx="2677790" cy="559433"/>
          </a:xfrm>
          <a:prstGeom prst="rect">
            <a:avLst/>
          </a:prstGeom>
        </p:spPr>
      </p:pic>
      <p:cxnSp>
        <p:nvCxnSpPr>
          <p:cNvPr id="14" name="Conector reto 13"/>
          <p:cNvCxnSpPr/>
          <p:nvPr/>
        </p:nvCxnSpPr>
        <p:spPr>
          <a:xfrm flipH="1">
            <a:off x="4092427" y="1997878"/>
            <a:ext cx="1" cy="69061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Imagem 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3933056"/>
            <a:ext cx="216024" cy="216024"/>
          </a:xfrm>
          <a:prstGeom prst="rect">
            <a:avLst/>
          </a:prstGeom>
        </p:spPr>
      </p:pic>
      <p:sp>
        <p:nvSpPr>
          <p:cNvPr id="15" name="Retângulo 14"/>
          <p:cNvSpPr/>
          <p:nvPr/>
        </p:nvSpPr>
        <p:spPr>
          <a:xfrm>
            <a:off x="87" y="6021280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-36512" y="6021288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496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139 2.22222E-6 L 1.38889E-6 2.22222E-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6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92137E-6 L 3.05556E-6 -0.7079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5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500646" y="6248487"/>
            <a:ext cx="2142615" cy="523826"/>
            <a:chOff x="297623" y="116632"/>
            <a:chExt cx="7044759" cy="1722302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7623" y="491612"/>
              <a:ext cx="3024336" cy="797424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9912" y="116632"/>
              <a:ext cx="3562470" cy="1722302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81999" y="538202"/>
              <a:ext cx="3370939" cy="704243"/>
            </a:xfrm>
            <a:prstGeom prst="rect">
              <a:avLst/>
            </a:prstGeom>
          </p:spPr>
        </p:pic>
        <p:cxnSp>
          <p:nvCxnSpPr>
            <p:cNvPr id="8" name="Conector reto 7"/>
            <p:cNvCxnSpPr/>
            <p:nvPr/>
          </p:nvCxnSpPr>
          <p:spPr>
            <a:xfrm>
              <a:off x="3465975" y="491612"/>
              <a:ext cx="0" cy="750833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Retângulo 19"/>
          <p:cNvSpPr/>
          <p:nvPr/>
        </p:nvSpPr>
        <p:spPr>
          <a:xfrm>
            <a:off x="87" y="6021280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-36512" y="6021288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pt-BR" sz="3200" b="1" dirty="0">
                <a:solidFill>
                  <a:schemeClr val="tx2"/>
                </a:solidFill>
                <a:latin typeface="Trebuchet MS" panose="020B0603020202020204" pitchFamily="34" charset="0"/>
              </a:rPr>
              <a:t>PLS Nº </a:t>
            </a:r>
            <a:r>
              <a:rPr lang="pt-BR" sz="3200" b="1" dirty="0" smtClean="0">
                <a:solidFill>
                  <a:schemeClr val="tx2"/>
                </a:solidFill>
                <a:latin typeface="Trebuchet MS" panose="020B0603020202020204" pitchFamily="34" charset="0"/>
              </a:rPr>
              <a:t>696/2015 - Posicionamento </a:t>
            </a:r>
            <a:r>
              <a:rPr lang="pt-BR" sz="3200" b="1" dirty="0">
                <a:solidFill>
                  <a:schemeClr val="tx2"/>
                </a:solidFill>
                <a:latin typeface="Trebuchet MS" panose="020B0603020202020204" pitchFamily="34" charset="0"/>
              </a:rPr>
              <a:t>da ANEEL</a:t>
            </a:r>
            <a:endParaRPr lang="es-CL" sz="3200" b="1" dirty="0" smtClean="0">
              <a:solidFill>
                <a:schemeClr val="tx2"/>
              </a:solidFill>
              <a:latin typeface="Trebuchet MS" panose="020B0603020202020204" pitchFamily="34" charset="0"/>
            </a:endParaRPr>
          </a:p>
        </p:txBody>
      </p:sp>
      <p:sp>
        <p:nvSpPr>
          <p:cNvPr id="16" name="Rectangle 34"/>
          <p:cNvSpPr>
            <a:spLocks noChangeArrowheads="1"/>
          </p:cNvSpPr>
          <p:nvPr/>
        </p:nvSpPr>
        <p:spPr bwMode="auto">
          <a:xfrm>
            <a:off x="126954" y="1175897"/>
            <a:ext cx="8890000" cy="3993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lnSpc>
                <a:spcPct val="130000"/>
              </a:lnSpc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pt-BR" sz="2400" i="1" dirty="0" smtClean="0">
                <a:latin typeface="Arial Narrow" panose="020B0606020202030204" pitchFamily="34" charset="0"/>
              </a:rPr>
              <a:t>Proposta de alteração na lei 9.991/2000</a:t>
            </a:r>
          </a:p>
          <a:p>
            <a:pPr marL="800100" lvl="1" indent="-342900" algn="just">
              <a:lnSpc>
                <a:spcPct val="130000"/>
              </a:lnSpc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pt-BR" sz="2400" i="1" dirty="0" smtClean="0">
                <a:latin typeface="Arial Narrow" panose="020B0606020202030204" pitchFamily="34" charset="0"/>
              </a:rPr>
              <a:t>“§ 3º Na aplicação dos recursos de que tratam os incisos I e II, deverão ser destinados, no mínimo, 62,5% (sessenta e dois inteiros e cinco décimos por cento) para investimentos em pesquisa, desenvolvimento tecnológico e inovação destinados a </a:t>
            </a:r>
            <a:r>
              <a:rPr lang="pt-BR" sz="2400" b="1" i="1" dirty="0" smtClean="0">
                <a:latin typeface="Arial Narrow" panose="020B0606020202030204" pitchFamily="34" charset="0"/>
              </a:rPr>
              <a:t>projetos relacionados a fontes eólica, solar, biomassa, pequenas centrais hidrelétricas, cogeração qualificada e </a:t>
            </a:r>
            <a:r>
              <a:rPr lang="pt-BR" sz="2400" b="1" i="1" dirty="0" err="1" smtClean="0">
                <a:latin typeface="Arial Narrow" panose="020B0606020202030204" pitchFamily="34" charset="0"/>
              </a:rPr>
              <a:t>maremotriz</a:t>
            </a:r>
            <a:r>
              <a:rPr lang="pt-BR" sz="2400" i="1" dirty="0" smtClean="0">
                <a:latin typeface="Arial Narrow" panose="020B0606020202030204" pitchFamily="34" charset="0"/>
              </a:rPr>
              <a:t> até 31 de dezembro de 2039.”</a:t>
            </a:r>
            <a:endParaRPr lang="pt-BR" sz="2400" b="1" i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75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500646" y="6248487"/>
            <a:ext cx="2142615" cy="523826"/>
            <a:chOff x="297623" y="116632"/>
            <a:chExt cx="7044759" cy="1722302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7623" y="491612"/>
              <a:ext cx="3024336" cy="797424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9912" y="116632"/>
              <a:ext cx="3562470" cy="1722302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81999" y="538202"/>
              <a:ext cx="3370939" cy="704243"/>
            </a:xfrm>
            <a:prstGeom prst="rect">
              <a:avLst/>
            </a:prstGeom>
          </p:spPr>
        </p:pic>
        <p:cxnSp>
          <p:nvCxnSpPr>
            <p:cNvPr id="8" name="Conector reto 7"/>
            <p:cNvCxnSpPr/>
            <p:nvPr/>
          </p:nvCxnSpPr>
          <p:spPr>
            <a:xfrm>
              <a:off x="3465975" y="491612"/>
              <a:ext cx="0" cy="750833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Retângulo 19"/>
          <p:cNvSpPr/>
          <p:nvPr/>
        </p:nvSpPr>
        <p:spPr>
          <a:xfrm>
            <a:off x="87" y="6021280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-36512" y="6021288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pt-BR" sz="3200" b="1" dirty="0">
                <a:solidFill>
                  <a:schemeClr val="tx2"/>
                </a:solidFill>
                <a:latin typeface="Trebuchet MS" panose="020B0603020202020204" pitchFamily="34" charset="0"/>
              </a:rPr>
              <a:t>PLS Nº </a:t>
            </a:r>
            <a:r>
              <a:rPr lang="pt-BR" sz="3200" b="1" dirty="0" smtClean="0">
                <a:solidFill>
                  <a:schemeClr val="tx2"/>
                </a:solidFill>
                <a:latin typeface="Trebuchet MS" panose="020B0603020202020204" pitchFamily="34" charset="0"/>
              </a:rPr>
              <a:t>696/2015 - Posicionamento </a:t>
            </a:r>
            <a:r>
              <a:rPr lang="pt-BR" sz="3200" b="1" dirty="0">
                <a:solidFill>
                  <a:schemeClr val="tx2"/>
                </a:solidFill>
                <a:latin typeface="Trebuchet MS" panose="020B0603020202020204" pitchFamily="34" charset="0"/>
              </a:rPr>
              <a:t>da ANEEL</a:t>
            </a:r>
            <a:endParaRPr lang="es-CL" sz="3200" b="1" dirty="0" smtClean="0">
              <a:solidFill>
                <a:schemeClr val="tx2"/>
              </a:solidFill>
              <a:latin typeface="Trebuchet MS" panose="020B0603020202020204" pitchFamily="34" charset="0"/>
            </a:endParaRPr>
          </a:p>
        </p:txBody>
      </p:sp>
      <p:sp>
        <p:nvSpPr>
          <p:cNvPr id="16" name="Rectangle 34"/>
          <p:cNvSpPr>
            <a:spLocks noChangeArrowheads="1"/>
          </p:cNvSpPr>
          <p:nvPr/>
        </p:nvSpPr>
        <p:spPr bwMode="auto">
          <a:xfrm>
            <a:off x="126954" y="1175897"/>
            <a:ext cx="8890000" cy="105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lnSpc>
                <a:spcPct val="130000"/>
              </a:lnSpc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pt-BR" sz="2400" i="1" dirty="0" smtClean="0">
                <a:latin typeface="Arial Narrow" panose="020B0606020202030204" pitchFamily="34" charset="0"/>
              </a:rPr>
              <a:t>Ao definir exaustivamente as fontes alternativas, são excluídas temáticas importantes das fontes alternativas: </a:t>
            </a:r>
            <a:endParaRPr lang="pt-BR" sz="2400" b="1" i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627" y="2184986"/>
            <a:ext cx="4946653" cy="289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4"/>
          <p:cNvSpPr>
            <a:spLocks noChangeArrowheads="1"/>
          </p:cNvSpPr>
          <p:nvPr/>
        </p:nvSpPr>
        <p:spPr bwMode="auto">
          <a:xfrm>
            <a:off x="130745" y="5050570"/>
            <a:ext cx="8890000" cy="687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  <a:spcAft>
                <a:spcPct val="30000"/>
              </a:spcAft>
            </a:pPr>
            <a:r>
              <a:rPr lang="pt-BR" sz="1400" i="1" dirty="0" smtClean="0">
                <a:latin typeface="Arial Narrow" panose="020B0606020202030204" pitchFamily="34" charset="0"/>
              </a:rPr>
              <a:t>Usina de Ondas do </a:t>
            </a:r>
            <a:r>
              <a:rPr lang="pt-BR" sz="1400" i="1" dirty="0" err="1" smtClean="0">
                <a:latin typeface="Arial Narrow" panose="020B0606020202030204" pitchFamily="34" charset="0"/>
              </a:rPr>
              <a:t>Pecém</a:t>
            </a:r>
            <a:r>
              <a:rPr lang="pt-BR" sz="1400" i="1" dirty="0" smtClean="0">
                <a:latin typeface="Arial Narrow" panose="020B0606020202030204" pitchFamily="34" charset="0"/>
              </a:rPr>
              <a:t> – Tractebel</a:t>
            </a:r>
          </a:p>
          <a:p>
            <a:pPr algn="ctr">
              <a:lnSpc>
                <a:spcPct val="130000"/>
              </a:lnSpc>
              <a:spcAft>
                <a:spcPct val="30000"/>
              </a:spcAft>
            </a:pPr>
            <a:r>
              <a:rPr lang="pt-BR" sz="1400" i="1" dirty="0" smtClean="0">
                <a:latin typeface="Arial Narrow" panose="020B0606020202030204" pitchFamily="34" charset="0"/>
              </a:rPr>
              <a:t>Energia das ondas </a:t>
            </a:r>
            <a:r>
              <a:rPr lang="pt-BR" sz="1400" b="1" i="1" dirty="0" smtClean="0">
                <a:latin typeface="Arial Narrow" panose="020B0606020202030204" pitchFamily="34" charset="0"/>
              </a:rPr>
              <a:t>não</a:t>
            </a:r>
            <a:r>
              <a:rPr lang="pt-BR" sz="1400" i="1" dirty="0" smtClean="0">
                <a:latin typeface="Arial Narrow" panose="020B0606020202030204" pitchFamily="34" charset="0"/>
              </a:rPr>
              <a:t> é energia </a:t>
            </a:r>
            <a:r>
              <a:rPr lang="pt-BR" sz="1400" i="1" dirty="0" err="1" smtClean="0">
                <a:latin typeface="Arial Narrow" panose="020B0606020202030204" pitchFamily="34" charset="0"/>
              </a:rPr>
              <a:t>Maremotriz</a:t>
            </a:r>
            <a:endParaRPr lang="pt-BR" sz="1400" i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63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500646" y="6248487"/>
            <a:ext cx="2142615" cy="523826"/>
            <a:chOff x="297623" y="116632"/>
            <a:chExt cx="7044759" cy="1722302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7623" y="491612"/>
              <a:ext cx="3024336" cy="797424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9912" y="116632"/>
              <a:ext cx="3562470" cy="1722302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81999" y="538202"/>
              <a:ext cx="3370939" cy="704243"/>
            </a:xfrm>
            <a:prstGeom prst="rect">
              <a:avLst/>
            </a:prstGeom>
          </p:spPr>
        </p:pic>
        <p:cxnSp>
          <p:nvCxnSpPr>
            <p:cNvPr id="8" name="Conector reto 7"/>
            <p:cNvCxnSpPr/>
            <p:nvPr/>
          </p:nvCxnSpPr>
          <p:spPr>
            <a:xfrm>
              <a:off x="3465975" y="491612"/>
              <a:ext cx="0" cy="750833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Retângulo 19"/>
          <p:cNvSpPr/>
          <p:nvPr/>
        </p:nvSpPr>
        <p:spPr>
          <a:xfrm>
            <a:off x="87" y="6021280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-36512" y="6021288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778098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pt-BR" sz="3200" b="1" dirty="0">
                <a:solidFill>
                  <a:schemeClr val="tx2"/>
                </a:solidFill>
                <a:latin typeface="Trebuchet MS" panose="020B0603020202020204" pitchFamily="34" charset="0"/>
              </a:rPr>
              <a:t>PLS Nº </a:t>
            </a:r>
            <a:r>
              <a:rPr lang="pt-BR" sz="3200" b="1" dirty="0" smtClean="0">
                <a:solidFill>
                  <a:schemeClr val="tx2"/>
                </a:solidFill>
                <a:latin typeface="Trebuchet MS" panose="020B0603020202020204" pitchFamily="34" charset="0"/>
              </a:rPr>
              <a:t>696/2015 - Posicionamento </a:t>
            </a:r>
            <a:r>
              <a:rPr lang="pt-BR" sz="3200" b="1" dirty="0">
                <a:solidFill>
                  <a:schemeClr val="tx2"/>
                </a:solidFill>
                <a:latin typeface="Trebuchet MS" panose="020B0603020202020204" pitchFamily="34" charset="0"/>
              </a:rPr>
              <a:t>da ANEEL</a:t>
            </a:r>
            <a:endParaRPr lang="es-CL" sz="3200" b="1" dirty="0" smtClean="0">
              <a:solidFill>
                <a:schemeClr val="tx2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314905"/>
              </p:ext>
            </p:extLst>
          </p:nvPr>
        </p:nvGraphicFramePr>
        <p:xfrm>
          <a:off x="467546" y="1928105"/>
          <a:ext cx="8136901" cy="3849883"/>
        </p:xfrm>
        <a:graphic>
          <a:graphicData uri="http://schemas.openxmlformats.org/drawingml/2006/table">
            <a:tbl>
              <a:tblPr firstRow="1" firstCol="1" bandRow="1"/>
              <a:tblGrid>
                <a:gridCol w="2623657"/>
                <a:gridCol w="963229"/>
                <a:gridCol w="882961"/>
                <a:gridCol w="2648882"/>
                <a:gridCol w="1018172"/>
              </a:tblGrid>
              <a:tr h="2743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Tema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Quantidade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Investimento Previsto </a:t>
                      </a:r>
                      <a:r>
                        <a:rPr lang="pt-BR" sz="12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(milhões de R</a:t>
                      </a:r>
                      <a:r>
                        <a:rPr lang="pt-BR" sz="1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74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Fontes Alternativas de Energia</a:t>
                      </a:r>
                      <a:endParaRPr lang="pt-BR" sz="1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12,55%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1.581,65 </a:t>
                      </a:r>
                      <a:endParaRPr lang="pt-BR" sz="1200" b="1" kern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Geração</a:t>
                      </a:r>
                      <a:r>
                        <a:rPr lang="en-US" sz="1200" b="1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Termoelétrica</a:t>
                      </a:r>
                      <a:endParaRPr lang="pt-B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4,18%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 smtClean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204,40 </a:t>
                      </a:r>
                      <a:endParaRPr lang="pt-BR" sz="1200" b="1" kern="1200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3,6%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Gestão de Bacias e Reservatórios</a:t>
                      </a:r>
                      <a:endParaRPr lang="pt-B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3,48%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 smtClean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227,77 </a:t>
                      </a:r>
                      <a:endParaRPr lang="pt-BR" sz="1200" b="1" kern="1200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Meio Ambiente</a:t>
                      </a:r>
                      <a:endParaRPr lang="pt-B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8,80%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 smtClean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368,85 </a:t>
                      </a:r>
                      <a:endParaRPr lang="pt-BR" sz="1200" b="1" kern="1200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6,5%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Segurança</a:t>
                      </a:r>
                      <a:endParaRPr lang="pt-B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5,98%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 smtClean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201,64 </a:t>
                      </a:r>
                      <a:endParaRPr lang="pt-BR" sz="1200" b="1" kern="1200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3,6%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Eficiência Energética</a:t>
                      </a:r>
                      <a:endParaRPr lang="pt-B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5,98%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 smtClean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217,25 </a:t>
                      </a:r>
                      <a:endParaRPr lang="pt-BR" sz="1200" b="1" kern="1200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3,8%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Planejamento de Sistemas</a:t>
                      </a:r>
                      <a:endParaRPr lang="pt-B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7,77%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 smtClean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541,79 </a:t>
                      </a:r>
                      <a:endParaRPr lang="pt-BR" sz="1200" b="1" kern="1200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9,6%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Operação de Sistemas</a:t>
                      </a:r>
                      <a:endParaRPr lang="pt-B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11,25%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 smtClean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419,92 </a:t>
                      </a:r>
                      <a:endParaRPr lang="pt-BR" sz="1200" b="1" kern="1200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7,4%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Controle e Proteção</a:t>
                      </a:r>
                      <a:endParaRPr lang="pt-BR" sz="1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16,58%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700,24 </a:t>
                      </a:r>
                      <a:endParaRPr lang="pt-BR" sz="1200" b="1" kern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12,4%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Qualidade e Confiabilidade</a:t>
                      </a:r>
                      <a:endParaRPr lang="pt-B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6,90%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 smtClean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251,55 </a:t>
                      </a:r>
                      <a:endParaRPr lang="pt-BR" sz="1200" b="1" kern="1200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4,5%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Medição, Cobrança e perdas Comerciais</a:t>
                      </a:r>
                      <a:endParaRPr lang="pt-B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6,90%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 smtClean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264,19 </a:t>
                      </a:r>
                      <a:endParaRPr lang="pt-BR" sz="1200" b="1" kern="1200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4,7%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Outros</a:t>
                      </a:r>
                      <a:endParaRPr lang="pt-B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9,62%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 smtClean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670,79 </a:t>
                      </a:r>
                      <a:endParaRPr lang="pt-BR" sz="1200" b="1" kern="1200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11,9%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31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pt-B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kern="1200" dirty="0" smtClean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5.650,04 </a:t>
                      </a:r>
                      <a:endParaRPr lang="pt-BR" sz="1200" b="1" kern="1200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1F497D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pt-B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" name="Rectangle 34"/>
          <p:cNvSpPr>
            <a:spLocks noChangeArrowheads="1"/>
          </p:cNvSpPr>
          <p:nvPr/>
        </p:nvSpPr>
        <p:spPr bwMode="auto">
          <a:xfrm>
            <a:off x="126954" y="764704"/>
            <a:ext cx="8890000" cy="1163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lnSpc>
                <a:spcPct val="130000"/>
              </a:lnSpc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pt-BR" sz="2400" i="1" dirty="0" smtClean="0">
                <a:latin typeface="Arial Narrow" panose="020B0606020202030204" pitchFamily="34" charset="0"/>
              </a:rPr>
              <a:t>A </a:t>
            </a:r>
            <a:r>
              <a:rPr lang="pt-BR" sz="2400" i="1" dirty="0" smtClean="0">
                <a:latin typeface="Arial Narrow" panose="020B0606020202030204" pitchFamily="34" charset="0"/>
              </a:rPr>
              <a:t>regulamentação atual estimula o </a:t>
            </a:r>
            <a:r>
              <a:rPr lang="pt-BR" sz="2400" i="1" dirty="0" smtClean="0">
                <a:latin typeface="Arial Narrow" panose="020B0606020202030204" pitchFamily="34" charset="0"/>
              </a:rPr>
              <a:t>investimento no tema em questão.</a:t>
            </a:r>
          </a:p>
          <a:p>
            <a:pPr marL="342900" indent="-342900" algn="just">
              <a:lnSpc>
                <a:spcPct val="130000"/>
              </a:lnSpc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pt-BR" sz="2400" i="1" dirty="0" smtClean="0">
                <a:latin typeface="Arial Narrow" panose="020B0606020202030204" pitchFamily="34" charset="0"/>
              </a:rPr>
              <a:t>Trata-se da temática com maior volume de financiamento no programa.</a:t>
            </a:r>
          </a:p>
        </p:txBody>
      </p:sp>
      <p:sp>
        <p:nvSpPr>
          <p:cNvPr id="17" name="Rectangle 34"/>
          <p:cNvSpPr>
            <a:spLocks noChangeArrowheads="1"/>
          </p:cNvSpPr>
          <p:nvPr/>
        </p:nvSpPr>
        <p:spPr bwMode="auto">
          <a:xfrm>
            <a:off x="362520" y="5733256"/>
            <a:ext cx="8890000" cy="342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30000"/>
              </a:lnSpc>
              <a:spcAft>
                <a:spcPct val="30000"/>
              </a:spcAft>
            </a:pPr>
            <a:r>
              <a:rPr lang="pt-BR" sz="1400" b="1" i="1" dirty="0" smtClean="0">
                <a:latin typeface="Arial Narrow" panose="020B0606020202030204" pitchFamily="34" charset="0"/>
              </a:rPr>
              <a:t>Fonte: SPE/ANEEL – Outubro/2016</a:t>
            </a:r>
            <a:endParaRPr lang="pt-BR" sz="1400" b="1" i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5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500646" y="6248487"/>
            <a:ext cx="2142615" cy="523826"/>
            <a:chOff x="297623" y="116632"/>
            <a:chExt cx="7044759" cy="1722302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7623" y="491612"/>
              <a:ext cx="3024336" cy="797424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9912" y="116632"/>
              <a:ext cx="3562470" cy="1722302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81999" y="538202"/>
              <a:ext cx="3370939" cy="704243"/>
            </a:xfrm>
            <a:prstGeom prst="rect">
              <a:avLst/>
            </a:prstGeom>
          </p:spPr>
        </p:pic>
        <p:cxnSp>
          <p:nvCxnSpPr>
            <p:cNvPr id="8" name="Conector reto 7"/>
            <p:cNvCxnSpPr/>
            <p:nvPr/>
          </p:nvCxnSpPr>
          <p:spPr>
            <a:xfrm>
              <a:off x="3465975" y="491612"/>
              <a:ext cx="0" cy="750833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Retângulo 19"/>
          <p:cNvSpPr/>
          <p:nvPr/>
        </p:nvSpPr>
        <p:spPr>
          <a:xfrm>
            <a:off x="87" y="6021280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-36512" y="6021288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pt-BR" sz="3200" b="1" dirty="0">
                <a:solidFill>
                  <a:schemeClr val="tx2"/>
                </a:solidFill>
                <a:latin typeface="Trebuchet MS" panose="020B0603020202020204" pitchFamily="34" charset="0"/>
              </a:rPr>
              <a:t>PLS Nº </a:t>
            </a:r>
            <a:r>
              <a:rPr lang="pt-BR" sz="3200" b="1" dirty="0" smtClean="0">
                <a:solidFill>
                  <a:schemeClr val="tx2"/>
                </a:solidFill>
                <a:latin typeface="Trebuchet MS" panose="020B0603020202020204" pitchFamily="34" charset="0"/>
              </a:rPr>
              <a:t>696/2015 - Posicionamento </a:t>
            </a:r>
            <a:r>
              <a:rPr lang="pt-BR" sz="3200" b="1" dirty="0">
                <a:solidFill>
                  <a:schemeClr val="tx2"/>
                </a:solidFill>
                <a:latin typeface="Trebuchet MS" panose="020B0603020202020204" pitchFamily="34" charset="0"/>
              </a:rPr>
              <a:t>da ANEEL</a:t>
            </a:r>
            <a:endParaRPr lang="es-CL" sz="3200" b="1" dirty="0" smtClean="0">
              <a:solidFill>
                <a:schemeClr val="tx2"/>
              </a:solidFill>
              <a:latin typeface="Trebuchet MS" panose="020B0603020202020204" pitchFamily="34" charset="0"/>
            </a:endParaRPr>
          </a:p>
        </p:txBody>
      </p:sp>
      <p:sp>
        <p:nvSpPr>
          <p:cNvPr id="16" name="Rectangle 34"/>
          <p:cNvSpPr>
            <a:spLocks noChangeArrowheads="1"/>
          </p:cNvSpPr>
          <p:nvPr/>
        </p:nvSpPr>
        <p:spPr bwMode="auto">
          <a:xfrm>
            <a:off x="126954" y="1180954"/>
            <a:ext cx="8890000" cy="1001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lnSpc>
                <a:spcPct val="130000"/>
              </a:lnSpc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pt-BR" sz="2400" i="1" dirty="0" smtClean="0">
                <a:latin typeface="Arial Narrow" panose="020B0606020202030204" pitchFamily="34" charset="0"/>
              </a:rPr>
              <a:t>A ANEEL </a:t>
            </a:r>
            <a:r>
              <a:rPr lang="pt-BR" sz="2400" i="1" dirty="0">
                <a:latin typeface="Arial Narrow" panose="020B0606020202030204" pitchFamily="34" charset="0"/>
              </a:rPr>
              <a:t>tem </a:t>
            </a:r>
            <a:r>
              <a:rPr lang="pt-BR" sz="2400" i="1" dirty="0" smtClean="0">
                <a:latin typeface="Arial Narrow" panose="020B0606020202030204" pitchFamily="34" charset="0"/>
              </a:rPr>
              <a:t>estimulado projetos </a:t>
            </a:r>
            <a:r>
              <a:rPr lang="pt-BR" sz="2400" i="1" dirty="0">
                <a:latin typeface="Arial Narrow" panose="020B0606020202030204" pitchFamily="34" charset="0"/>
              </a:rPr>
              <a:t>no tema de </a:t>
            </a:r>
            <a:r>
              <a:rPr lang="pt-BR" sz="2400" i="1" dirty="0" smtClean="0">
                <a:latin typeface="Arial Narrow" panose="020B0606020202030204" pitchFamily="34" charset="0"/>
              </a:rPr>
              <a:t>fontes alternativas</a:t>
            </a:r>
            <a:r>
              <a:rPr lang="pt-BR" sz="2400" i="1" dirty="0">
                <a:latin typeface="Arial Narrow" panose="020B0606020202030204" pitchFamily="34" charset="0"/>
              </a:rPr>
              <a:t>, por meio da publicação de Chamadas de Projetos de P&amp;D </a:t>
            </a:r>
            <a:r>
              <a:rPr lang="pt-BR" sz="2400" i="1" dirty="0" smtClean="0">
                <a:latin typeface="Arial Narrow" panose="020B0606020202030204" pitchFamily="34" charset="0"/>
              </a:rPr>
              <a:t>Estratégicos</a:t>
            </a:r>
            <a:r>
              <a:rPr lang="pt-BR" sz="2400" i="1" dirty="0">
                <a:latin typeface="Arial Narrow" panose="020B0606020202030204" pitchFamily="34" charset="0"/>
              </a:rPr>
              <a:t>:</a:t>
            </a:r>
            <a:endParaRPr lang="pt-BR" sz="2400" i="1" dirty="0" smtClean="0">
              <a:latin typeface="Arial Narrow" panose="020B0606020202030204" pitchFamily="34" charset="0"/>
            </a:endParaRPr>
          </a:p>
        </p:txBody>
      </p:sp>
      <p:sp>
        <p:nvSpPr>
          <p:cNvPr id="17" name="Rectangle 34"/>
          <p:cNvSpPr>
            <a:spLocks noChangeArrowheads="1"/>
          </p:cNvSpPr>
          <p:nvPr/>
        </p:nvSpPr>
        <p:spPr bwMode="auto">
          <a:xfrm>
            <a:off x="422747" y="4767951"/>
            <a:ext cx="8890000" cy="342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30000"/>
              </a:lnSpc>
              <a:spcAft>
                <a:spcPct val="30000"/>
              </a:spcAft>
            </a:pPr>
            <a:r>
              <a:rPr lang="pt-BR" sz="1400" i="1" dirty="0" smtClean="0">
                <a:latin typeface="Arial Narrow" panose="020B0606020202030204" pitchFamily="34" charset="0"/>
              </a:rPr>
              <a:t>Fonte: SPE/ANEEL – Setembro/2016</a:t>
            </a:r>
            <a:endParaRPr lang="pt-BR" sz="1400" b="1" i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397384"/>
              </p:ext>
            </p:extLst>
          </p:nvPr>
        </p:nvGraphicFramePr>
        <p:xfrm>
          <a:off x="457199" y="2942302"/>
          <a:ext cx="8229602" cy="18417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2369"/>
                <a:gridCol w="4842320"/>
                <a:gridCol w="1431608"/>
                <a:gridCol w="1293305"/>
              </a:tblGrid>
              <a:tr h="3223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effectLst/>
                        </a:rPr>
                        <a:t>Chamada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577" marR="44577" marT="22289" marB="22289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Título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577" marR="44577" marT="22289" marB="22289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Situação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577" marR="44577" marT="22289" marB="22289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effectLst/>
                        </a:rPr>
                        <a:t>Investimento</a:t>
                      </a:r>
                      <a:r>
                        <a:rPr lang="pt-BR" sz="1100" baseline="0" dirty="0" smtClean="0">
                          <a:effectLst/>
                        </a:rPr>
                        <a:t> </a:t>
                      </a:r>
                      <a:r>
                        <a:rPr lang="pt-BR" sz="1100" dirty="0" smtClean="0">
                          <a:effectLst/>
                        </a:rPr>
                        <a:t>(R</a:t>
                      </a:r>
                      <a:r>
                        <a:rPr lang="pt-BR" sz="1100" dirty="0">
                          <a:effectLst/>
                        </a:rPr>
                        <a:t>$)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572" marR="4572" marT="457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73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013/2011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577" marR="44577" marT="22289" marB="2228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Arranjos Técnicos e Comerciais para Inserção da Geração Solar  Fotovoltaica na Matriz Energética Brasileira (18 projetos propostos e 12 em execução)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577" marR="44577" marT="22289" marB="22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Em execução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577" marR="44577" marT="22289" marB="22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  261.317.387,84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83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014/2012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577" marR="44577" marT="22289" marB="2228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Arranjos Técnicos e Comerciais para Inserção da Geração de Energia Elétrica a partir do Biogás oriundo de Resíduos e Efluentes Líquidos na Matriz Energética Brasileira (23 projetos propostos e 17 em execução)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577" marR="44577" marT="22289" marB="22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effectLst/>
                        </a:rPr>
                        <a:t>Em execução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577" marR="44577" marT="22289" marB="22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292.207.342,21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577" marR="44577" marT="22289" marB="22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91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017/2013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577" marR="44577" marT="22289" marB="2228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Desenvolvimento de Tecnologia Nacional de Geração Eólica (5 projetos)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577" marR="44577" marT="22289" marB="22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Em execução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577" marR="44577" marT="22289" marB="22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245.575.211,84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577" marR="44577" marT="22289" marB="22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3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019/2015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577" marR="44577" marT="22289" marB="2228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Desenvolvimento de Tecnologia Nacional de Geração </a:t>
                      </a:r>
                      <a:r>
                        <a:rPr lang="pt-BR" sz="1100" dirty="0" err="1">
                          <a:effectLst/>
                        </a:rPr>
                        <a:t>Heliotérmica</a:t>
                      </a:r>
                      <a:r>
                        <a:rPr lang="pt-BR" sz="1100" dirty="0">
                          <a:effectLst/>
                        </a:rPr>
                        <a:t> de energia Elétrica </a:t>
                      </a:r>
                      <a:r>
                        <a:rPr lang="pt-BR" sz="1100" dirty="0" smtClean="0">
                          <a:effectLst/>
                        </a:rPr>
                        <a:t> (5 projetos)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577" marR="44577" marT="22289" marB="22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Aguardando início</a:t>
                      </a:r>
                      <a:r>
                        <a:rPr lang="pt-BR" sz="11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de execução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577" marR="44577" marT="22289" marB="22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effectLst/>
                        </a:rPr>
                        <a:t>203.062.389,99 </a:t>
                      </a:r>
                      <a:endParaRPr lang="pt-BR" sz="1100" dirty="0">
                        <a:effectLst/>
                      </a:endParaRPr>
                    </a:p>
                  </a:txBody>
                  <a:tcPr marL="44577" marR="44577" marT="22289" marB="222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178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500646" y="6248487"/>
            <a:ext cx="2142615" cy="523826"/>
            <a:chOff x="297623" y="116632"/>
            <a:chExt cx="7044759" cy="1722302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7623" y="491612"/>
              <a:ext cx="3024336" cy="797424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9912" y="116632"/>
              <a:ext cx="3562470" cy="1722302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81999" y="538202"/>
              <a:ext cx="3370939" cy="704243"/>
            </a:xfrm>
            <a:prstGeom prst="rect">
              <a:avLst/>
            </a:prstGeom>
          </p:spPr>
        </p:pic>
        <p:cxnSp>
          <p:nvCxnSpPr>
            <p:cNvPr id="8" name="Conector reto 7"/>
            <p:cNvCxnSpPr/>
            <p:nvPr/>
          </p:nvCxnSpPr>
          <p:spPr>
            <a:xfrm>
              <a:off x="3465975" y="491612"/>
              <a:ext cx="0" cy="750833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Retângulo 19"/>
          <p:cNvSpPr/>
          <p:nvPr/>
        </p:nvSpPr>
        <p:spPr>
          <a:xfrm>
            <a:off x="87" y="6021280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-36512" y="6021288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pt-BR" sz="3200" b="1" dirty="0">
                <a:solidFill>
                  <a:schemeClr val="tx2"/>
                </a:solidFill>
                <a:latin typeface="Trebuchet MS" panose="020B0603020202020204" pitchFamily="34" charset="0"/>
              </a:rPr>
              <a:t>PLS Nº </a:t>
            </a:r>
            <a:r>
              <a:rPr lang="pt-BR" sz="3200" b="1" dirty="0" smtClean="0">
                <a:solidFill>
                  <a:schemeClr val="tx2"/>
                </a:solidFill>
                <a:latin typeface="Trebuchet MS" panose="020B0603020202020204" pitchFamily="34" charset="0"/>
              </a:rPr>
              <a:t>696/2015 - Posicionamento </a:t>
            </a:r>
            <a:r>
              <a:rPr lang="pt-BR" sz="3200" b="1" dirty="0">
                <a:solidFill>
                  <a:schemeClr val="tx2"/>
                </a:solidFill>
                <a:latin typeface="Trebuchet MS" panose="020B0603020202020204" pitchFamily="34" charset="0"/>
              </a:rPr>
              <a:t>da ANEEL</a:t>
            </a:r>
            <a:endParaRPr lang="es-CL" sz="3200" b="1" dirty="0" smtClean="0">
              <a:solidFill>
                <a:schemeClr val="tx2"/>
              </a:solidFill>
              <a:latin typeface="Trebuchet MS" panose="020B0603020202020204" pitchFamily="34" charset="0"/>
            </a:endParaRPr>
          </a:p>
        </p:txBody>
      </p:sp>
      <p:sp>
        <p:nvSpPr>
          <p:cNvPr id="16" name="Rectangle 34"/>
          <p:cNvSpPr>
            <a:spLocks noChangeArrowheads="1"/>
          </p:cNvSpPr>
          <p:nvPr/>
        </p:nvSpPr>
        <p:spPr bwMode="auto">
          <a:xfrm>
            <a:off x="126954" y="1175897"/>
            <a:ext cx="8890000" cy="4745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lnSpc>
                <a:spcPct val="130000"/>
              </a:lnSpc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pt-BR" sz="2400" i="1" dirty="0" smtClean="0">
                <a:latin typeface="Arial Narrow" panose="020B0606020202030204" pitchFamily="34" charset="0"/>
              </a:rPr>
              <a:t>Tornar obrigatório percentual mínimo em um tema pode comprometer as demais temáticas;</a:t>
            </a:r>
          </a:p>
          <a:p>
            <a:pPr marL="342900" indent="-342900" algn="just">
              <a:lnSpc>
                <a:spcPct val="130000"/>
              </a:lnSpc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pt-BR" sz="2400" i="1" dirty="0" smtClean="0">
                <a:latin typeface="Arial Narrow" panose="020B0606020202030204" pitchFamily="34" charset="0"/>
              </a:rPr>
              <a:t>O que pode inclusive impactar negativamente a  inserção de fontes alternativas;</a:t>
            </a:r>
          </a:p>
          <a:p>
            <a:pPr marL="342900" indent="-342900" algn="just">
              <a:lnSpc>
                <a:spcPct val="130000"/>
              </a:lnSpc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pt-BR" sz="2400" i="1" dirty="0" smtClean="0">
                <a:latin typeface="Arial Narrow" panose="020B0606020202030204" pitchFamily="34" charset="0"/>
              </a:rPr>
              <a:t>Redes Inteligentes (tema: Outros) estão bastante correlacionados com geração distribuída, que é usualmente realizada por fonte solar;</a:t>
            </a:r>
          </a:p>
          <a:p>
            <a:pPr marL="342900" indent="-342900" algn="just">
              <a:lnSpc>
                <a:spcPct val="130000"/>
              </a:lnSpc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pt-BR" sz="2400" i="1" dirty="0" smtClean="0">
                <a:latin typeface="Arial Narrow" panose="020B0606020202030204" pitchFamily="34" charset="0"/>
              </a:rPr>
              <a:t>A integração de grandes blocos de geração eólica na região Nordeste irá requerer amplos estudos de planejamento para ampliação e operação da rede de transmissão. </a:t>
            </a:r>
            <a:endParaRPr lang="pt-BR" sz="2400" i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10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500646" y="6248487"/>
            <a:ext cx="2142615" cy="523826"/>
            <a:chOff x="297623" y="116632"/>
            <a:chExt cx="7044759" cy="1722302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7623" y="491612"/>
              <a:ext cx="3024336" cy="797424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9912" y="116632"/>
              <a:ext cx="3562470" cy="1722302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81999" y="538202"/>
              <a:ext cx="3370939" cy="704243"/>
            </a:xfrm>
            <a:prstGeom prst="rect">
              <a:avLst/>
            </a:prstGeom>
          </p:spPr>
        </p:pic>
        <p:cxnSp>
          <p:nvCxnSpPr>
            <p:cNvPr id="8" name="Conector reto 7"/>
            <p:cNvCxnSpPr/>
            <p:nvPr/>
          </p:nvCxnSpPr>
          <p:spPr>
            <a:xfrm>
              <a:off x="3465975" y="491612"/>
              <a:ext cx="0" cy="750833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Retângulo 19"/>
          <p:cNvSpPr/>
          <p:nvPr/>
        </p:nvSpPr>
        <p:spPr>
          <a:xfrm>
            <a:off x="87" y="6021280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-36512" y="6021288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pt-BR" sz="3200" b="1" dirty="0">
                <a:solidFill>
                  <a:schemeClr val="tx2"/>
                </a:solidFill>
                <a:latin typeface="Trebuchet MS" panose="020B0603020202020204" pitchFamily="34" charset="0"/>
              </a:rPr>
              <a:t>PLS Nº </a:t>
            </a:r>
            <a:r>
              <a:rPr lang="pt-BR" sz="3200" b="1" dirty="0" smtClean="0">
                <a:solidFill>
                  <a:schemeClr val="tx2"/>
                </a:solidFill>
                <a:latin typeface="Trebuchet MS" panose="020B0603020202020204" pitchFamily="34" charset="0"/>
              </a:rPr>
              <a:t>696/2015 - Posicionamento </a:t>
            </a:r>
            <a:r>
              <a:rPr lang="pt-BR" sz="3200" b="1" dirty="0">
                <a:solidFill>
                  <a:schemeClr val="tx2"/>
                </a:solidFill>
                <a:latin typeface="Trebuchet MS" panose="020B0603020202020204" pitchFamily="34" charset="0"/>
              </a:rPr>
              <a:t>da ANEEL</a:t>
            </a:r>
            <a:endParaRPr lang="es-CL" sz="3200" b="1" dirty="0" smtClean="0">
              <a:solidFill>
                <a:schemeClr val="tx2"/>
              </a:solidFill>
              <a:latin typeface="Trebuchet MS" panose="020B0603020202020204" pitchFamily="34" charset="0"/>
            </a:endParaRPr>
          </a:p>
        </p:txBody>
      </p:sp>
      <p:sp>
        <p:nvSpPr>
          <p:cNvPr id="16" name="Rectangle 34"/>
          <p:cNvSpPr>
            <a:spLocks noChangeArrowheads="1"/>
          </p:cNvSpPr>
          <p:nvPr/>
        </p:nvSpPr>
        <p:spPr bwMode="auto">
          <a:xfrm>
            <a:off x="126954" y="1175897"/>
            <a:ext cx="8890000" cy="3083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lnSpc>
                <a:spcPct val="130000"/>
              </a:lnSpc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pt-BR" sz="2400" i="1" dirty="0">
                <a:latin typeface="Arial Narrow" panose="020B0606020202030204" pitchFamily="34" charset="0"/>
              </a:rPr>
              <a:t>O impacto da inserção de geração distribuída e de fontes intermitentes requer pesquisas nos temas Planejamento, Segurança, Operação, Proteção e Qualidade.</a:t>
            </a:r>
            <a:endParaRPr lang="pt-BR" sz="2400" i="1" dirty="0" smtClean="0">
              <a:latin typeface="Arial Narrow" panose="020B0606020202030204" pitchFamily="34" charset="0"/>
            </a:endParaRPr>
          </a:p>
          <a:p>
            <a:pPr marL="342900" indent="-342900" algn="just">
              <a:lnSpc>
                <a:spcPct val="130000"/>
              </a:lnSpc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pt-BR" sz="2400" i="1" dirty="0" smtClean="0">
                <a:latin typeface="Arial Narrow" panose="020B0606020202030204" pitchFamily="34" charset="0"/>
              </a:rPr>
              <a:t>A mais recente Chamada de P&amp;D Estratégico, que trata de sistemas de armazenamento, tem como uma de suas motivações o suporte à integração de geração distribuída e de fontes alternativas intermitentes.  </a:t>
            </a:r>
          </a:p>
        </p:txBody>
      </p:sp>
    </p:spTree>
    <p:extLst>
      <p:ext uri="{BB962C8B-B14F-4D97-AF65-F5344CB8AC3E}">
        <p14:creationId xmlns:p14="http://schemas.microsoft.com/office/powerpoint/2010/main" val="299139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500646" y="6248487"/>
            <a:ext cx="2142615" cy="523826"/>
            <a:chOff x="297623" y="116632"/>
            <a:chExt cx="7044759" cy="1722302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7623" y="491612"/>
              <a:ext cx="3024336" cy="797424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9912" y="116632"/>
              <a:ext cx="3562470" cy="1722302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81999" y="538202"/>
              <a:ext cx="3370939" cy="704243"/>
            </a:xfrm>
            <a:prstGeom prst="rect">
              <a:avLst/>
            </a:prstGeom>
          </p:spPr>
        </p:pic>
        <p:cxnSp>
          <p:nvCxnSpPr>
            <p:cNvPr id="8" name="Conector reto 7"/>
            <p:cNvCxnSpPr/>
            <p:nvPr/>
          </p:nvCxnSpPr>
          <p:spPr>
            <a:xfrm>
              <a:off x="3465975" y="491612"/>
              <a:ext cx="0" cy="750833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Retângulo 19"/>
          <p:cNvSpPr/>
          <p:nvPr/>
        </p:nvSpPr>
        <p:spPr>
          <a:xfrm>
            <a:off x="87" y="6021280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-36512" y="6021288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pt-BR" sz="3200" b="1" dirty="0">
                <a:solidFill>
                  <a:schemeClr val="tx2"/>
                </a:solidFill>
                <a:latin typeface="Trebuchet MS" panose="020B0603020202020204" pitchFamily="34" charset="0"/>
              </a:rPr>
              <a:t>PLS Nº </a:t>
            </a:r>
            <a:r>
              <a:rPr lang="pt-BR" sz="3200" b="1" dirty="0" smtClean="0">
                <a:solidFill>
                  <a:schemeClr val="tx2"/>
                </a:solidFill>
                <a:latin typeface="Trebuchet MS" panose="020B0603020202020204" pitchFamily="34" charset="0"/>
              </a:rPr>
              <a:t>696/2015 - Posicionamento </a:t>
            </a:r>
            <a:r>
              <a:rPr lang="pt-BR" sz="3200" b="1" dirty="0">
                <a:solidFill>
                  <a:schemeClr val="tx2"/>
                </a:solidFill>
                <a:latin typeface="Trebuchet MS" panose="020B0603020202020204" pitchFamily="34" charset="0"/>
              </a:rPr>
              <a:t>da ANEEL</a:t>
            </a:r>
            <a:endParaRPr lang="es-CL" sz="3200" b="1" dirty="0" smtClean="0">
              <a:solidFill>
                <a:schemeClr val="tx2"/>
              </a:solidFill>
              <a:latin typeface="Trebuchet MS" panose="020B0603020202020204" pitchFamily="34" charset="0"/>
            </a:endParaRPr>
          </a:p>
        </p:txBody>
      </p:sp>
      <p:sp>
        <p:nvSpPr>
          <p:cNvPr id="16" name="Rectangle 34"/>
          <p:cNvSpPr>
            <a:spLocks noChangeArrowheads="1"/>
          </p:cNvSpPr>
          <p:nvPr/>
        </p:nvSpPr>
        <p:spPr bwMode="auto">
          <a:xfrm>
            <a:off x="126954" y="1175897"/>
            <a:ext cx="88900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lnSpc>
                <a:spcPct val="130000"/>
              </a:lnSpc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pt-BR" sz="2400" i="1" dirty="0" smtClean="0">
                <a:latin typeface="Arial Narrow" panose="020B0606020202030204" pitchFamily="34" charset="0"/>
              </a:rPr>
              <a:t>A proposta pode trazer dificuldades de investimentos para algumas empresas fora do segmento de Geração, notadamente as de Transmissão.</a:t>
            </a:r>
          </a:p>
          <a:p>
            <a:pPr marL="342900" indent="-342900" algn="just">
              <a:lnSpc>
                <a:spcPct val="130000"/>
              </a:lnSpc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pt-BR" sz="2400" i="1" dirty="0" smtClean="0">
                <a:latin typeface="Arial Narrow" panose="020B0606020202030204" pitchFamily="34" charset="0"/>
              </a:rPr>
              <a:t>Podem ocorrer impactos na produção cientifica e na obtenção de pós-graduações do programa: 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4104137"/>
              </p:ext>
            </p:extLst>
          </p:nvPr>
        </p:nvGraphicFramePr>
        <p:xfrm>
          <a:off x="3779912" y="2996952"/>
          <a:ext cx="5212565" cy="3045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66766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500646" y="6248487"/>
            <a:ext cx="2142615" cy="523826"/>
            <a:chOff x="297623" y="116632"/>
            <a:chExt cx="7044759" cy="1722302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7623" y="491612"/>
              <a:ext cx="3024336" cy="797424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9912" y="116632"/>
              <a:ext cx="3562470" cy="1722302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81999" y="538202"/>
              <a:ext cx="3370939" cy="704243"/>
            </a:xfrm>
            <a:prstGeom prst="rect">
              <a:avLst/>
            </a:prstGeom>
          </p:spPr>
        </p:pic>
        <p:cxnSp>
          <p:nvCxnSpPr>
            <p:cNvPr id="8" name="Conector reto 7"/>
            <p:cNvCxnSpPr/>
            <p:nvPr/>
          </p:nvCxnSpPr>
          <p:spPr>
            <a:xfrm>
              <a:off x="3465975" y="491612"/>
              <a:ext cx="0" cy="750833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Retângulo 19"/>
          <p:cNvSpPr/>
          <p:nvPr/>
        </p:nvSpPr>
        <p:spPr>
          <a:xfrm>
            <a:off x="87" y="6021280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-36512" y="6021288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pt-BR" sz="3200" b="1" dirty="0">
                <a:solidFill>
                  <a:schemeClr val="tx2"/>
                </a:solidFill>
                <a:latin typeface="Trebuchet MS" panose="020B0603020202020204" pitchFamily="34" charset="0"/>
              </a:rPr>
              <a:t>PLS Nº </a:t>
            </a:r>
            <a:r>
              <a:rPr lang="pt-BR" sz="3200" b="1" dirty="0" smtClean="0">
                <a:solidFill>
                  <a:schemeClr val="tx2"/>
                </a:solidFill>
                <a:latin typeface="Trebuchet MS" panose="020B0603020202020204" pitchFamily="34" charset="0"/>
              </a:rPr>
              <a:t>696/2015 - Posicionamento </a:t>
            </a:r>
            <a:r>
              <a:rPr lang="pt-BR" sz="3200" b="1" dirty="0">
                <a:solidFill>
                  <a:schemeClr val="tx2"/>
                </a:solidFill>
                <a:latin typeface="Trebuchet MS" panose="020B0603020202020204" pitchFamily="34" charset="0"/>
              </a:rPr>
              <a:t>da ANEEL</a:t>
            </a:r>
            <a:endParaRPr lang="es-CL" sz="3200" b="1" dirty="0" smtClean="0">
              <a:solidFill>
                <a:schemeClr val="tx2"/>
              </a:solidFill>
              <a:latin typeface="Trebuchet MS" panose="020B0603020202020204" pitchFamily="34" charset="0"/>
            </a:endParaRPr>
          </a:p>
        </p:txBody>
      </p:sp>
      <p:sp>
        <p:nvSpPr>
          <p:cNvPr id="16" name="Rectangle 34"/>
          <p:cNvSpPr>
            <a:spLocks noChangeArrowheads="1"/>
          </p:cNvSpPr>
          <p:nvPr/>
        </p:nvSpPr>
        <p:spPr bwMode="auto">
          <a:xfrm>
            <a:off x="126954" y="1175897"/>
            <a:ext cx="8890000" cy="485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lnSpc>
                <a:spcPct val="130000"/>
              </a:lnSpc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pt-BR" sz="2400" i="1" dirty="0">
                <a:latin typeface="Arial Narrow" panose="020B0606020202030204" pitchFamily="34" charset="0"/>
              </a:rPr>
              <a:t>Dessa forma, essa alteração proposta na Lei trará, de imediato, empecilhos à sua </a:t>
            </a:r>
            <a:r>
              <a:rPr lang="pt-BR" sz="2400" i="1" dirty="0" smtClean="0">
                <a:latin typeface="Arial Narrow" panose="020B0606020202030204" pitchFamily="34" charset="0"/>
              </a:rPr>
              <a:t>efetiva operacionalização;</a:t>
            </a:r>
          </a:p>
          <a:p>
            <a:pPr marL="342900" indent="-342900" algn="just">
              <a:lnSpc>
                <a:spcPct val="130000"/>
              </a:lnSpc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pt-BR" sz="2400" i="1" dirty="0" smtClean="0">
                <a:latin typeface="Arial Narrow" panose="020B0606020202030204" pitchFamily="34" charset="0"/>
              </a:rPr>
              <a:t>Isto já </a:t>
            </a:r>
            <a:r>
              <a:rPr lang="pt-BR" sz="2400" i="1" dirty="0">
                <a:latin typeface="Arial Narrow" panose="020B0606020202030204" pitchFamily="34" charset="0"/>
              </a:rPr>
              <a:t>aconteceu em outros dispositivos inseridos na Lei 9.991/2000 (</a:t>
            </a:r>
            <a:r>
              <a:rPr lang="pt-BR" sz="2400" i="1" dirty="0" smtClean="0">
                <a:latin typeface="Arial Narrow" panose="020B0606020202030204" pitchFamily="34" charset="0"/>
              </a:rPr>
              <a:t>obrigatoriedade de </a:t>
            </a:r>
            <a:r>
              <a:rPr lang="pt-BR" sz="2400" i="1" dirty="0">
                <a:latin typeface="Arial Narrow" panose="020B0606020202030204" pitchFamily="34" charset="0"/>
              </a:rPr>
              <a:t>investimento mínimo de 60% dos recursos do Programa de Eficiência Energética regulado pela </a:t>
            </a:r>
            <a:r>
              <a:rPr lang="pt-BR" sz="2400" i="1" dirty="0" smtClean="0">
                <a:latin typeface="Arial Narrow" panose="020B0606020202030204" pitchFamily="34" charset="0"/>
              </a:rPr>
              <a:t>ANEEL no Baixa Renda);</a:t>
            </a:r>
          </a:p>
          <a:p>
            <a:pPr marL="800100" lvl="1" indent="-342900" algn="just">
              <a:lnSpc>
                <a:spcPct val="130000"/>
              </a:lnSpc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pt-BR" sz="2400" i="1" dirty="0" smtClean="0">
                <a:latin typeface="Arial Narrow" panose="020B0606020202030204" pitchFamily="34" charset="0"/>
              </a:rPr>
              <a:t>Difícil atendimento;</a:t>
            </a:r>
          </a:p>
          <a:p>
            <a:pPr marL="800100" lvl="1" indent="-342900" algn="just">
              <a:lnSpc>
                <a:spcPct val="130000"/>
              </a:lnSpc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pt-BR" sz="2400" i="1" dirty="0" smtClean="0">
                <a:latin typeface="Arial Narrow" panose="020B0606020202030204" pitchFamily="34" charset="0"/>
              </a:rPr>
              <a:t>Piora nos indicadores do programa (Relação Custo-benefício);</a:t>
            </a:r>
          </a:p>
          <a:p>
            <a:pPr marL="800100" lvl="1" indent="-342900" algn="just">
              <a:lnSpc>
                <a:spcPct val="130000"/>
              </a:lnSpc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pt-BR" sz="2400" i="1" dirty="0" smtClean="0">
                <a:latin typeface="Arial Narrow" panose="020B0606020202030204" pitchFamily="34" charset="0"/>
              </a:rPr>
              <a:t>Inviabilidade do dispositivo para certas empresas (Cooperativas de Eletrificação, cujo público por ser Rural se viu excluído da lei). </a:t>
            </a:r>
          </a:p>
        </p:txBody>
      </p:sp>
    </p:spTree>
    <p:extLst>
      <p:ext uri="{BB962C8B-B14F-4D97-AF65-F5344CB8AC3E}">
        <p14:creationId xmlns:p14="http://schemas.microsoft.com/office/powerpoint/2010/main" val="400911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2349</TotalTime>
  <Words>745</Words>
  <Application>Microsoft Office PowerPoint</Application>
  <PresentationFormat>Apresentação na tela (4:3)</PresentationFormat>
  <Paragraphs>139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Tema do Office</vt:lpstr>
      <vt:lpstr>PLS Nº 696/2015 Posicionamento da ANEEL</vt:lpstr>
      <vt:lpstr>PLS Nº 696/2015 - Posicionamento da ANEEL</vt:lpstr>
      <vt:lpstr>PLS Nº 696/2015 - Posicionamento da ANEEL</vt:lpstr>
      <vt:lpstr>PLS Nº 696/2015 - Posicionamento da ANEEL</vt:lpstr>
      <vt:lpstr>PLS Nº 696/2015 - Posicionamento da ANEEL</vt:lpstr>
      <vt:lpstr>PLS Nº 696/2015 - Posicionamento da ANEEL</vt:lpstr>
      <vt:lpstr>PLS Nº 696/2015 - Posicionamento da ANEEL</vt:lpstr>
      <vt:lpstr>PLS Nº 696/2015 - Posicionamento da ANEEL</vt:lpstr>
      <vt:lpstr>PLS Nº 696/2015 - Posicionamento da ANEEL</vt:lpstr>
      <vt:lpstr>Apresentação do PowerPoint</vt:lpstr>
    </vt:vector>
  </TitlesOfParts>
  <Company>ANEEL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ANEEL</dc:creator>
  <cp:lastModifiedBy>Máximo Luiz Pompermayer (SPE)</cp:lastModifiedBy>
  <cp:revision>151</cp:revision>
  <dcterms:created xsi:type="dcterms:W3CDTF">2016-04-07T14:48:08Z</dcterms:created>
  <dcterms:modified xsi:type="dcterms:W3CDTF">2016-10-04T10:53:14Z</dcterms:modified>
</cp:coreProperties>
</file>