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58" r:id="rId4"/>
    <p:sldId id="263" r:id="rId5"/>
    <p:sldId id="270" r:id="rId6"/>
    <p:sldId id="269" r:id="rId7"/>
    <p:sldId id="272" r:id="rId8"/>
    <p:sldId id="27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0F18A-3A56-4869-B298-12BA1592FF94}" v="156" dt="2026-06-30T00:15:56.4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059" autoAdjust="0"/>
  </p:normalViewPr>
  <p:slideViewPr>
    <p:cSldViewPr snapToGrid="0">
      <p:cViewPr varScale="1">
        <p:scale>
          <a:sx n="72" d="100"/>
          <a:sy n="72" d="100"/>
        </p:scale>
        <p:origin x="110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y Vainzof" userId="7fc3dca6-5656-4280-b133-5d317db3d3cb" providerId="ADAL" clId="{1B053B0E-A91C-4BDE-A690-E8F4D868DD69}"/>
    <pc:docChg chg="undo custSel delSld modSld">
      <pc:chgData name="Rony Vainzof" userId="7fc3dca6-5656-4280-b133-5d317db3d3cb" providerId="ADAL" clId="{1B053B0E-A91C-4BDE-A690-E8F4D868DD69}" dt="2026-06-30T00:21:14.310" v="315" actId="1076"/>
      <pc:docMkLst>
        <pc:docMk/>
      </pc:docMkLst>
      <pc:sldChg chg="del">
        <pc:chgData name="Rony Vainzof" userId="7fc3dca6-5656-4280-b133-5d317db3d3cb" providerId="ADAL" clId="{1B053B0E-A91C-4BDE-A690-E8F4D868DD69}" dt="2026-06-30T00:18:24.210" v="308" actId="47"/>
        <pc:sldMkLst>
          <pc:docMk/>
          <pc:sldMk cId="2875422667" sldId="257"/>
        </pc:sldMkLst>
      </pc:sldChg>
      <pc:sldChg chg="addSp delSp modSp mod delAnim modAnim">
        <pc:chgData name="Rony Vainzof" userId="7fc3dca6-5656-4280-b133-5d317db3d3cb" providerId="ADAL" clId="{1B053B0E-A91C-4BDE-A690-E8F4D868DD69}" dt="2026-06-30T00:15:56.420" v="307"/>
        <pc:sldMkLst>
          <pc:docMk/>
          <pc:sldMk cId="2860254251" sldId="259"/>
        </pc:sldMkLst>
        <pc:spChg chg="add mod">
          <ac:chgData name="Rony Vainzof" userId="7fc3dca6-5656-4280-b133-5d317db3d3cb" providerId="ADAL" clId="{1B053B0E-A91C-4BDE-A690-E8F4D868DD69}" dt="2026-06-30T00:14:55.521" v="281" actId="207"/>
          <ac:spMkLst>
            <pc:docMk/>
            <pc:sldMk cId="2860254251" sldId="259"/>
            <ac:spMk id="11" creationId="{11E4E9DB-6C2A-0D30-FFF6-20E3198CF140}"/>
          </ac:spMkLst>
        </pc:spChg>
        <pc:picChg chg="del">
          <ac:chgData name="Rony Vainzof" userId="7fc3dca6-5656-4280-b133-5d317db3d3cb" providerId="ADAL" clId="{1B053B0E-A91C-4BDE-A690-E8F4D868DD69}" dt="2026-06-30T00:07:45.251" v="245" actId="478"/>
          <ac:picMkLst>
            <pc:docMk/>
            <pc:sldMk cId="2860254251" sldId="259"/>
            <ac:picMk id="9" creationId="{419360BD-E27C-895F-FBE6-F2EDE099A83E}"/>
          </ac:picMkLst>
        </pc:picChg>
      </pc:sldChg>
      <pc:sldChg chg="del">
        <pc:chgData name="Rony Vainzof" userId="7fc3dca6-5656-4280-b133-5d317db3d3cb" providerId="ADAL" clId="{1B053B0E-A91C-4BDE-A690-E8F4D868DD69}" dt="2026-06-30T00:18:26.795" v="310" actId="47"/>
        <pc:sldMkLst>
          <pc:docMk/>
          <pc:sldMk cId="1608358122" sldId="260"/>
        </pc:sldMkLst>
      </pc:sldChg>
      <pc:sldChg chg="del">
        <pc:chgData name="Rony Vainzof" userId="7fc3dca6-5656-4280-b133-5d317db3d3cb" providerId="ADAL" clId="{1B053B0E-A91C-4BDE-A690-E8F4D868DD69}" dt="2026-06-30T00:18:27.220" v="311" actId="47"/>
        <pc:sldMkLst>
          <pc:docMk/>
          <pc:sldMk cId="3815411257" sldId="261"/>
        </pc:sldMkLst>
      </pc:sldChg>
      <pc:sldChg chg="del">
        <pc:chgData name="Rony Vainzof" userId="7fc3dca6-5656-4280-b133-5d317db3d3cb" providerId="ADAL" clId="{1B053B0E-A91C-4BDE-A690-E8F4D868DD69}" dt="2026-06-30T00:18:26.160" v="309" actId="47"/>
        <pc:sldMkLst>
          <pc:docMk/>
          <pc:sldMk cId="4033449637" sldId="262"/>
        </pc:sldMkLst>
      </pc:sldChg>
      <pc:sldChg chg="del">
        <pc:chgData name="Rony Vainzof" userId="7fc3dca6-5656-4280-b133-5d317db3d3cb" providerId="ADAL" clId="{1B053B0E-A91C-4BDE-A690-E8F4D868DD69}" dt="2026-06-30T00:18:27.884" v="312" actId="47"/>
        <pc:sldMkLst>
          <pc:docMk/>
          <pc:sldMk cId="3425860066" sldId="265"/>
        </pc:sldMkLst>
      </pc:sldChg>
      <pc:sldChg chg="del">
        <pc:chgData name="Rony Vainzof" userId="7fc3dca6-5656-4280-b133-5d317db3d3cb" providerId="ADAL" clId="{1B053B0E-A91C-4BDE-A690-E8F4D868DD69}" dt="2026-06-30T00:18:28.626" v="313" actId="47"/>
        <pc:sldMkLst>
          <pc:docMk/>
          <pc:sldMk cId="2166384091" sldId="266"/>
        </pc:sldMkLst>
      </pc:sldChg>
      <pc:sldChg chg="modSp mod modAnim">
        <pc:chgData name="Rony Vainzof" userId="7fc3dca6-5656-4280-b133-5d317db3d3cb" providerId="ADAL" clId="{1B053B0E-A91C-4BDE-A690-E8F4D868DD69}" dt="2026-06-30T00:21:14.310" v="315" actId="1076"/>
        <pc:sldMkLst>
          <pc:docMk/>
          <pc:sldMk cId="417360348" sldId="270"/>
        </pc:sldMkLst>
        <pc:spChg chg="mod">
          <ac:chgData name="Rony Vainzof" userId="7fc3dca6-5656-4280-b133-5d317db3d3cb" providerId="ADAL" clId="{1B053B0E-A91C-4BDE-A690-E8F4D868DD69}" dt="2026-06-30T00:21:14.310" v="315" actId="1076"/>
          <ac:spMkLst>
            <pc:docMk/>
            <pc:sldMk cId="417360348" sldId="270"/>
            <ac:spMk id="2" creationId="{C6D033ED-F953-277D-FCAE-B59D864CB9CE}"/>
          </ac:spMkLst>
        </pc:spChg>
        <pc:spChg chg="mod">
          <ac:chgData name="Rony Vainzof" userId="7fc3dca6-5656-4280-b133-5d317db3d3cb" providerId="ADAL" clId="{1B053B0E-A91C-4BDE-A690-E8F4D868DD69}" dt="2026-06-30T00:00:21.403" v="66" actId="1076"/>
          <ac:spMkLst>
            <pc:docMk/>
            <pc:sldMk cId="417360348" sldId="270"/>
            <ac:spMk id="6" creationId="{4DC6BC2C-59C9-3842-9C2A-BD47B0A3FBA2}"/>
          </ac:spMkLst>
        </pc:spChg>
        <pc:cxnChg chg="mod">
          <ac:chgData name="Rony Vainzof" userId="7fc3dca6-5656-4280-b133-5d317db3d3cb" providerId="ADAL" clId="{1B053B0E-A91C-4BDE-A690-E8F4D868DD69}" dt="2026-06-30T00:00:16.850" v="65" actId="14100"/>
          <ac:cxnSpMkLst>
            <pc:docMk/>
            <pc:sldMk cId="417360348" sldId="270"/>
            <ac:cxnSpMk id="3" creationId="{796FCA66-088C-4AA8-1804-663EDD0B6FDA}"/>
          </ac:cxnSpMkLst>
        </pc:cxnChg>
      </pc:sldChg>
      <pc:sldChg chg="modSp del mod modAnim">
        <pc:chgData name="Rony Vainzof" userId="7fc3dca6-5656-4280-b133-5d317db3d3cb" providerId="ADAL" clId="{1B053B0E-A91C-4BDE-A690-E8F4D868DD69}" dt="2026-06-29T23:59:38.270" v="35" actId="47"/>
        <pc:sldMkLst>
          <pc:docMk/>
          <pc:sldMk cId="3573802501" sldId="271"/>
        </pc:sldMkLst>
        <pc:spChg chg="mod">
          <ac:chgData name="Rony Vainzof" userId="7fc3dca6-5656-4280-b133-5d317db3d3cb" providerId="ADAL" clId="{1B053B0E-A91C-4BDE-A690-E8F4D868DD69}" dt="2026-06-29T23:57:41.614" v="14" actId="21"/>
          <ac:spMkLst>
            <pc:docMk/>
            <pc:sldMk cId="3573802501" sldId="271"/>
            <ac:spMk id="2" creationId="{6AC423BE-4F7A-DE34-7B08-B8B99C3F726B}"/>
          </ac:spMkLst>
        </pc:spChg>
      </pc:sldChg>
      <pc:sldChg chg="del">
        <pc:chgData name="Rony Vainzof" userId="7fc3dca6-5656-4280-b133-5d317db3d3cb" providerId="ADAL" clId="{1B053B0E-A91C-4BDE-A690-E8F4D868DD69}" dt="2026-06-30T00:18:35.400" v="314" actId="47"/>
        <pc:sldMkLst>
          <pc:docMk/>
          <pc:sldMk cId="2055556001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5C545-CF24-4AA9-A409-9DD68895AC3E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14FC4-8C8F-478C-A9E4-B4A56418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525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Instalação da Frente.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314FC4-8C8F-478C-A9E4-B4A56418D0D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5216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1200" dirty="0"/>
              <a:t>Relatórios publicados entre 2017 e 2023. As estimativas do custo econômico anual global do cibercrime e de incidentes cibernéticos </a:t>
            </a:r>
            <a:r>
              <a:rPr lang="pt-BR" sz="1200" b="1" dirty="0"/>
              <a:t>variam de US$ 172 bilhões a US$ 10,5 trilhões, </a:t>
            </a:r>
            <a:r>
              <a:rPr lang="pt-BR" sz="1200" dirty="0"/>
              <a:t>dependendo da metodologia e do escopo adotados (fraudes, </a:t>
            </a:r>
            <a:r>
              <a:rPr lang="pt-BR" sz="1200" dirty="0" err="1"/>
              <a:t>ransomware</a:t>
            </a:r>
            <a:r>
              <a:rPr lang="pt-BR" sz="1200" dirty="0"/>
              <a:t>, vazamentos de dados, interrupções operacionais, espionagem e outros crimes cibernéticos). </a:t>
            </a:r>
          </a:p>
          <a:p>
            <a:pPr algn="ctr"/>
            <a:r>
              <a:rPr lang="pt-BR" sz="1200" dirty="0"/>
              <a:t>O Banco Mundial ressalta que essas estimativas não são diretamente comparáveis nem metodologicamente padronizadas.</a:t>
            </a:r>
            <a:endParaRPr lang="pt-BR" sz="18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314FC4-8C8F-478C-A9E4-B4A56418D0D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423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Paradoxo em cibersegurança: </a:t>
            </a: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enquanto lidera em inovação e incorpora soluções digitais avançadas, também se torna alvo e está cada vez mais exposto a ataques cibernéticos. </a:t>
            </a:r>
            <a:endParaRPr lang="pt-BR" kern="1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buNone/>
            </a:pPr>
            <a:endParaRPr lang="pt-BR" kern="1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A 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interconectividade</a:t>
            </a: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também permite que dispositivos e sistemas troquem dados, mas exige segurança para proteger informações e prevenir ataques e fraudes.</a:t>
            </a:r>
          </a:p>
          <a:p>
            <a:pPr lvl="0" algn="just">
              <a:lnSpc>
                <a:spcPct val="115000"/>
              </a:lnSpc>
            </a:pPr>
            <a:endParaRPr lang="pt-BR" kern="1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Embora o país esteja entre os primeiros a adotar 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novas tecnologias (</a:t>
            </a:r>
            <a:r>
              <a:rPr lang="pt-BR" b="1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early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b="1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adopter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),</a:t>
            </a: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ainda enfrenta dificuldades para transformá-las em estratégias estruturadas e 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maduras de segurança (late </a:t>
            </a:r>
            <a:r>
              <a:rPr lang="pt-BR" b="1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finisher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Isso cria um cenário de alta adoção tecnológica, mas baixa maturidade em segurança.</a:t>
            </a:r>
          </a:p>
          <a:p>
            <a:pPr lvl="0" algn="just">
              <a:lnSpc>
                <a:spcPct val="115000"/>
              </a:lnSpc>
            </a:pPr>
            <a:endParaRPr lang="pt-BR" kern="1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Distância de maturidade entre grandes empresas, principalmente as mais reguladas, e cadeia de suprimentos relevante.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314FC4-8C8F-478C-A9E4-B4A56418D0D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4271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Brasil já convive com LGPD, CDC, Marco Civil e normas setoriais, mas ainda não tem um marco horizontal que organize a cibersegurança como risco sistêmico, econômico e de infraestrutura.</a:t>
            </a:r>
          </a:p>
          <a:p>
            <a:endParaRPr lang="pt-BR" dirty="0"/>
          </a:p>
          <a:p>
            <a:r>
              <a:rPr lang="pt-BR" b="1" dirty="0"/>
              <a:t>A LGPD é indispensável, mas não substitui uma lei de cibersegurança.</a:t>
            </a:r>
            <a:r>
              <a:rPr lang="pt-BR" dirty="0"/>
              <a:t> A LGPD protege dados pessoais; uma lei geral de cibersegurança protege continuidade operacional, infraestrutura crítica, serviços essenciais, cadeias de fornecedores, ambientes de cloud, OT/IoT, </a:t>
            </a:r>
            <a:r>
              <a:rPr lang="pt-BR" dirty="0" err="1"/>
              <a:t>telecom</a:t>
            </a:r>
            <a:r>
              <a:rPr lang="pt-BR" dirty="0"/>
              <a:t>, meios de pagamento, serviços essenciais e resposta coordenada a incidentes.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314FC4-8C8F-478C-A9E4-B4A56418D0D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944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CCE7F-33E6-6E03-8096-7D45D0477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524104D-9A3C-37B3-EBC7-F1EC667653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7E96B81-EBFB-DD86-276F-08965CE93B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1C32726-D765-A92C-9F8D-02C21C9AA0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314FC4-8C8F-478C-A9E4-B4A56418D0D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264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CB1C0-A717-8CAF-A9E6-57A8C8B9F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21DAB1-5AF5-161F-6EC8-601BE61B2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B4147C-EAAB-388A-D168-490422B53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1205EA-5E74-BAF4-162E-809C41062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C86688-FF59-3A6F-2A66-198864C7F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13939-0F9F-C8C1-F6F7-980770FCE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680419B-7B35-CE82-3D1D-3E8B78EF9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BC637-9E47-EF4B-18C0-400B0293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6F81F6-BB4A-9654-453E-6452E0717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DF1D9B-83B0-9141-6FAB-63A30D305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37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3B1017-A4B0-8BF8-A12D-FB4C1E379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D34D491-4386-51A1-4E25-BB52CD6FD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DE377A-2C60-FDA1-6751-50E98163C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4BBE6B-D45C-AE9E-7F84-4B07654C9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367E26-82A7-8A6E-EEBE-DEBD4DF0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64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72E6C5-DADD-EAF3-EA16-C3B55AA97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218C1A-2829-D323-9249-D087360CC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7E7091-6A59-1ADB-5488-13C0E7C8F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894822-C96F-4496-0C45-E44D0DAF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099753-4472-C668-48F9-ACDF0F246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32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0BC786-BD90-3631-CBC7-73B3CCAD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0EC7D8E-DE18-D257-095D-C1C1A5816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08B160-41AB-7FF8-1836-649E00798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93E19B-0B53-128A-DA61-6D357883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C263AF-F82F-C45C-9616-8D81C1C2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98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A4914-6A7A-1EBC-FB62-B208AFB5D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844472-4ED0-46F2-3F3B-12022EDBC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D53528-31E4-A388-137A-15E6F3213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B9DD35-911B-E138-5712-1A5F590FE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3BC4E29-355A-0E8F-F4A3-BF8FE7AC7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AF440D-41F8-6594-DA91-8F9057E0A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596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89648A-6826-B26C-3C17-551E36CAA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5B6421-99BB-C434-DCCD-563EC5068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902F22A-54A5-B8AA-4D6D-74D109795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D387F0E-7659-570D-1281-3B65EC753F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D006244-89E5-404C-DAE2-186E8065A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75EA9AF-E10D-894A-A6F2-7611B73D2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E25CC4-6D3E-849C-7B00-33153CF3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7A1389F-BB35-58B9-2CEE-10D865ED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03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D06F04-C53A-4694-5B27-9878B9DEE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F9AD71C-9F00-EAA3-0673-E47AADB32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8E5B72E-DC8E-3D94-FB2E-4C2447BE1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A15433-B44F-781B-33DA-D5D4E1EB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15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9CFB2E3-72E2-2DCD-7CF6-888DD4B2A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E41245B-6EAD-1DAB-A902-2425D589E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1AA737-D880-FFD3-E078-78D6270ED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3583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E2550-CD9C-DBC1-6A1A-14B070AC5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FBC6F3-D060-D342-EEB5-403C05A51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F1BC6F-4AFA-F2F2-0E8D-E29A629AE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9438D51-7B9F-5C29-6161-7F7FBDCFE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304902-D870-AE44-38F4-CE042A0A7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6B1C1A-9B37-7405-39EA-8ACD0D892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573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E3598-118F-17FF-C6E2-B00A4E4FD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B502D1C-9CCD-1B59-4391-AC30AED64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E73FAA-922A-A34F-DFFB-C2E1ADF88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C76DB9-DBCB-667C-6D9A-CF3228774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88686B4-D21F-BAF6-F6B9-A13229300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B09101-1837-C684-72D7-0D0571B8C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144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EB88EB8-BAC6-3F3B-F84D-DF9965F9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534C19-EB3D-B876-B812-4026EC576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D28F76-B29F-6341-2533-9B1A4AC416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04AA11-81A8-4431-AA7E-790D445ADF75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20465F-3809-1E3F-11D7-50A41F2835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E8B32E-9ABB-D399-21C3-038B5708D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85F134-6535-45BB-94F2-452BD3FFED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2783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8B5A2B5-36AD-4A02-AD7F-E590C2166863}"/>
              </a:ext>
            </a:extLst>
          </p:cNvPr>
          <p:cNvSpPr txBox="1"/>
          <p:nvPr/>
        </p:nvSpPr>
        <p:spPr>
          <a:xfrm>
            <a:off x="986268" y="2443147"/>
            <a:ext cx="10219464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MARCO LEGAL DE CIBERSEGURANÇA</a:t>
            </a:r>
          </a:p>
          <a:p>
            <a:pPr algn="ctr"/>
            <a:r>
              <a:rPr lang="en-US" sz="20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Senado</a:t>
            </a:r>
            <a:r>
              <a:rPr lang="en-US" sz="2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Federal</a:t>
            </a:r>
          </a:p>
          <a:p>
            <a:pPr algn="ctr"/>
            <a:r>
              <a:rPr lang="en-US" sz="20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Audiência</a:t>
            </a:r>
            <a:r>
              <a:rPr lang="en-US" sz="2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Pública – 30/06/26</a:t>
            </a:r>
          </a:p>
          <a:p>
            <a:pPr algn="ctr"/>
            <a:endParaRPr lang="pt-BR" sz="3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A043B8-8F4C-E65D-AE83-76867FA1FF0A}"/>
              </a:ext>
            </a:extLst>
          </p:cNvPr>
          <p:cNvSpPr txBox="1"/>
          <p:nvPr/>
        </p:nvSpPr>
        <p:spPr>
          <a:xfrm>
            <a:off x="2726677" y="4365577"/>
            <a:ext cx="67386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Rony Vainzof</a:t>
            </a:r>
          </a:p>
          <a:p>
            <a:pPr algn="ctr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Diretor Titular da Divisão de Cibersegurança do Deseg da </a:t>
            </a:r>
            <a:r>
              <a:rPr lang="pt-BR" sz="18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FIESP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 </a:t>
            </a:r>
          </a:p>
          <a:p>
            <a:pPr algn="ctr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Consultor em Regulação Digital da </a:t>
            </a:r>
            <a:r>
              <a:rPr lang="pt-BR" sz="18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FecomercioSP</a:t>
            </a:r>
            <a:endParaRPr lang="pt-BR" sz="18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A5E04D3-777E-D166-A657-12025814B241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CF92C1E-D577-D385-6483-4B3DFD75B2BA}"/>
              </a:ext>
            </a:extLst>
          </p:cNvPr>
          <p:cNvSpPr/>
          <p:nvPr/>
        </p:nvSpPr>
        <p:spPr>
          <a:xfrm>
            <a:off x="-1524" y="0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550ECEC-DB62-AB0C-1B95-6BBF9B90C8A4}"/>
              </a:ext>
            </a:extLst>
          </p:cNvPr>
          <p:cNvSpPr/>
          <p:nvPr/>
        </p:nvSpPr>
        <p:spPr>
          <a:xfrm rot="5400000">
            <a:off x="-3300984" y="3300984"/>
            <a:ext cx="6857996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F293270-CE00-8720-3FED-644E1BFEE3A5}"/>
              </a:ext>
            </a:extLst>
          </p:cNvPr>
          <p:cNvSpPr/>
          <p:nvPr/>
        </p:nvSpPr>
        <p:spPr>
          <a:xfrm rot="5400000">
            <a:off x="8634988" y="3300984"/>
            <a:ext cx="6857996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C0D6F70-960D-74E6-DA08-FDF9333244F8}"/>
              </a:ext>
            </a:extLst>
          </p:cNvPr>
          <p:cNvSpPr txBox="1"/>
          <p:nvPr/>
        </p:nvSpPr>
        <p:spPr>
          <a:xfrm>
            <a:off x="2726677" y="6138371"/>
            <a:ext cx="67386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rony@vlklaw.com.br</a:t>
            </a:r>
          </a:p>
        </p:txBody>
      </p:sp>
    </p:spTree>
    <p:extLst>
      <p:ext uri="{BB962C8B-B14F-4D97-AF65-F5344CB8AC3E}">
        <p14:creationId xmlns:p14="http://schemas.microsoft.com/office/powerpoint/2010/main" val="238064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D9005-5341-D252-5244-9E11100AE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4B80E34F-C535-E687-D5A9-043A2D11261F}"/>
              </a:ext>
            </a:extLst>
          </p:cNvPr>
          <p:cNvCxnSpPr>
            <a:cxnSpLocks/>
          </p:cNvCxnSpPr>
          <p:nvPr/>
        </p:nvCxnSpPr>
        <p:spPr>
          <a:xfrm>
            <a:off x="347472" y="841248"/>
            <a:ext cx="4242816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1AF9661C-E9FE-81A1-C38A-A83FBF5C7B7E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Rony Vainzof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A2C06AF-A4A7-8152-7420-2E7253461444}"/>
              </a:ext>
            </a:extLst>
          </p:cNvPr>
          <p:cNvSpPr txBox="1"/>
          <p:nvPr/>
        </p:nvSpPr>
        <p:spPr>
          <a:xfrm>
            <a:off x="347472" y="173284"/>
            <a:ext cx="38860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 o </a:t>
            </a:r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custo</a:t>
            </a:r>
            <a:r>
              <a:rPr lang="en-US" sz="3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pt-BR" sz="3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2B6C1D9-34A2-1EC8-DB04-C48DDD8E5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368" y="107970"/>
            <a:ext cx="6751510" cy="940613"/>
          </a:xfrm>
          <a:prstGeom prst="rect">
            <a:avLst/>
          </a:prstGeom>
        </p:spPr>
      </p:pic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D252741B-EE2F-D62E-9714-52E97F8BA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71585"/>
              </p:ext>
            </p:extLst>
          </p:nvPr>
        </p:nvGraphicFramePr>
        <p:xfrm>
          <a:off x="271272" y="1899144"/>
          <a:ext cx="6248400" cy="295656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668903157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8930293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>
                          <a:solidFill>
                            <a:schemeClr val="bg1"/>
                          </a:solidFill>
                        </a:rPr>
                        <a:t>Fonte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>
                          <a:solidFill>
                            <a:schemeClr val="bg1"/>
                          </a:solidFill>
                        </a:rPr>
                        <a:t>Estimativa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985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/>
                        <a:t>Norton (2017)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/>
                        <a:t>US$ 172 bilhões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5010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/>
                        <a:t>McAfee/CSIS (2018)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/>
                        <a:t>US$ 522 bilhões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80001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 err="1"/>
                        <a:t>eSentire</a:t>
                      </a:r>
                      <a:r>
                        <a:rPr lang="pt-BR" sz="1600" dirty="0"/>
                        <a:t>/</a:t>
                      </a:r>
                      <a:r>
                        <a:rPr lang="pt-BR" sz="1600" dirty="0" err="1"/>
                        <a:t>Cybersecurity</a:t>
                      </a:r>
                      <a:r>
                        <a:rPr lang="pt-BR" sz="1600" dirty="0"/>
                        <a:t> Ventures (2019)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/>
                        <a:t>US$ 6 trilhões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4576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 err="1"/>
                        <a:t>European</a:t>
                      </a:r>
                      <a:r>
                        <a:rPr lang="pt-BR" sz="1600" dirty="0"/>
                        <a:t> Commission (2021)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US$ 6,07 trilhões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2437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 err="1"/>
                        <a:t>Cybersecurity</a:t>
                      </a:r>
                      <a:r>
                        <a:rPr lang="pt-BR" sz="1600" dirty="0"/>
                        <a:t> Ventures (2022)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US$ 8 trilhões </a:t>
                      </a:r>
                    </a:p>
                    <a:p>
                      <a:pPr algn="ctr">
                        <a:buNone/>
                      </a:pPr>
                      <a:r>
                        <a:rPr lang="pt-BR" sz="1200" dirty="0"/>
                        <a:t>(projeção 2023)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999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 err="1"/>
                        <a:t>Cybersecurity</a:t>
                      </a:r>
                      <a:r>
                        <a:rPr lang="pt-BR" sz="1600" dirty="0"/>
                        <a:t> Ventures (2022)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US$ 10,5 trilhões </a:t>
                      </a:r>
                    </a:p>
                    <a:p>
                      <a:pPr algn="ctr">
                        <a:buNone/>
                      </a:pPr>
                      <a:r>
                        <a:rPr lang="pt-BR" sz="1200" dirty="0"/>
                        <a:t>(projeção 2025)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5085087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2F2E32FA-E585-D9EE-8D1B-82BAE3E7555A}"/>
              </a:ext>
            </a:extLst>
          </p:cNvPr>
          <p:cNvSpPr txBox="1"/>
          <p:nvPr/>
        </p:nvSpPr>
        <p:spPr>
          <a:xfrm>
            <a:off x="6720474" y="1274564"/>
            <a:ext cx="2507742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b="1" dirty="0"/>
              <a:t>Custos diretos</a:t>
            </a:r>
          </a:p>
          <a:p>
            <a:pPr algn="ctr">
              <a:buNone/>
            </a:pPr>
            <a:endParaRPr lang="pt-BR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Pagamento de </a:t>
            </a:r>
            <a:r>
              <a:rPr lang="pt-BR" sz="1600" dirty="0" err="1"/>
              <a:t>ransomware</a:t>
            </a: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Interrupção operacional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Recuperação de sistemas 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Fraude financeira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Perícia e investigação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Honorários jurídicos 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Multas regulatórias</a:t>
            </a:r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1C9C77B-7AF7-BE7E-C514-B7A4F94C62B0}"/>
              </a:ext>
            </a:extLst>
          </p:cNvPr>
          <p:cNvSpPr txBox="1"/>
          <p:nvPr/>
        </p:nvSpPr>
        <p:spPr>
          <a:xfrm>
            <a:off x="9148062" y="1274564"/>
            <a:ext cx="2773165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b="1" dirty="0"/>
              <a:t>Custos indiretos</a:t>
            </a:r>
          </a:p>
          <a:p>
            <a:pPr>
              <a:buNone/>
            </a:pPr>
            <a:endParaRPr lang="pt-BR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Reputação da marca </a:t>
            </a:r>
          </a:p>
          <a:p>
            <a:r>
              <a:rPr lang="pt-BR" sz="1600" dirty="0"/>
              <a:t>(5% a 9%)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Redução do valor de mercado (1% a 5%)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Perda de clientes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Queda nas vendas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Efeitos sobre fornecedores (4x mais)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Aumento do custo de capital 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pt-BR" sz="1600" dirty="0"/>
              <a:t>Riscos sistêmicos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8979FC1-B269-4297-AE6A-A5C64635ACC0}"/>
              </a:ext>
            </a:extLst>
          </p:cNvPr>
          <p:cNvSpPr txBox="1"/>
          <p:nvPr/>
        </p:nvSpPr>
        <p:spPr>
          <a:xfrm>
            <a:off x="411268" y="1212253"/>
            <a:ext cx="61084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/>
              <a:t>US$ 172 bilhões &lt;&gt;</a:t>
            </a:r>
            <a:r>
              <a:rPr lang="pt-BR" sz="2800" dirty="0"/>
              <a:t> </a:t>
            </a:r>
            <a:r>
              <a:rPr lang="pt-BR" sz="2800" b="1" dirty="0">
                <a:solidFill>
                  <a:schemeClr val="bg1"/>
                </a:solidFill>
                <a:highlight>
                  <a:srgbClr val="800000"/>
                </a:highlight>
              </a:rPr>
              <a:t>US$ 10,5 trilhões</a:t>
            </a:r>
            <a:endParaRPr lang="pt-BR" sz="2800" dirty="0">
              <a:solidFill>
                <a:schemeClr val="bg1"/>
              </a:solidFill>
              <a:highlight>
                <a:srgbClr val="800000"/>
              </a:highlight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7003D2DE-AFD0-8A30-99CD-F244D5F7BBE6}"/>
              </a:ext>
            </a:extLst>
          </p:cNvPr>
          <p:cNvCxnSpPr>
            <a:cxnSpLocks/>
          </p:cNvCxnSpPr>
          <p:nvPr/>
        </p:nvCxnSpPr>
        <p:spPr>
          <a:xfrm>
            <a:off x="6815611" y="1642235"/>
            <a:ext cx="4986529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B0F5FE9-C467-6D99-47BB-DD2333DA9F7A}"/>
              </a:ext>
            </a:extLst>
          </p:cNvPr>
          <p:cNvCxnSpPr>
            <a:cxnSpLocks/>
          </p:cNvCxnSpPr>
          <p:nvPr/>
        </p:nvCxnSpPr>
        <p:spPr>
          <a:xfrm>
            <a:off x="9148062" y="1333933"/>
            <a:ext cx="0" cy="4772723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A8B074C-39D1-3F0C-A251-1ACBECF6DF95}"/>
              </a:ext>
            </a:extLst>
          </p:cNvPr>
          <p:cNvSpPr txBox="1"/>
          <p:nvPr/>
        </p:nvSpPr>
        <p:spPr>
          <a:xfrm>
            <a:off x="1313005" y="6031147"/>
            <a:ext cx="430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/>
              <a:t>Fonte: auditoria que reuniu estudos do Instituto Datafolha e da Global </a:t>
            </a:r>
            <a:r>
              <a:rPr lang="pt-BR" sz="900" dirty="0" err="1"/>
              <a:t>Anti-Scam</a:t>
            </a:r>
            <a:r>
              <a:rPr lang="pt-BR" sz="900" dirty="0"/>
              <a:t> Alliance (GASA). Matéria publicada no Correio da Manhã.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E4E9DB-6C2A-0D30-FFF6-20E3198CF140}"/>
              </a:ext>
            </a:extLst>
          </p:cNvPr>
          <p:cNvSpPr txBox="1"/>
          <p:nvPr/>
        </p:nvSpPr>
        <p:spPr>
          <a:xfrm>
            <a:off x="855550" y="5044828"/>
            <a:ext cx="50798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highlight>
                  <a:srgbClr val="800000"/>
                </a:highlight>
              </a:rPr>
              <a:t>Brasil: R$ 100 bilhões por ano com golpes digitais</a:t>
            </a:r>
          </a:p>
        </p:txBody>
      </p:sp>
    </p:spTree>
    <p:extLst>
      <p:ext uri="{BB962C8B-B14F-4D97-AF65-F5344CB8AC3E}">
        <p14:creationId xmlns:p14="http://schemas.microsoft.com/office/powerpoint/2010/main" val="286025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18" grpId="0" build="allAtOnce"/>
      <p:bldP spid="13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7EB85-AFBB-94B3-7BE8-F54A68FE1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9658769-4814-6669-B41B-0EFD15819914}"/>
              </a:ext>
            </a:extLst>
          </p:cNvPr>
          <p:cNvCxnSpPr/>
          <p:nvPr/>
        </p:nvCxnSpPr>
        <p:spPr>
          <a:xfrm>
            <a:off x="347472" y="841248"/>
            <a:ext cx="4818888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F305B913-B359-75F1-B3A6-08867B146BBC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Rony Vainzof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9EB8CFC-AB38-FCE5-B68A-55D8419F8F44}"/>
              </a:ext>
            </a:extLst>
          </p:cNvPr>
          <p:cNvSpPr txBox="1"/>
          <p:nvPr/>
        </p:nvSpPr>
        <p:spPr>
          <a:xfrm>
            <a:off x="347472" y="173284"/>
            <a:ext cx="311976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Criticidade</a:t>
            </a:r>
            <a:endParaRPr lang="pt-BR" sz="3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1ACC8D0-6B3D-32D6-57F6-744CB1C7B5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82"/>
          <a:stretch>
            <a:fillRect/>
          </a:stretch>
        </p:blipFill>
        <p:spPr>
          <a:xfrm>
            <a:off x="348408" y="1088941"/>
            <a:ext cx="5276215" cy="255453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CA24829-EA98-BF11-526F-27DF54A62796}"/>
              </a:ext>
            </a:extLst>
          </p:cNvPr>
          <p:cNvSpPr txBox="1"/>
          <p:nvPr/>
        </p:nvSpPr>
        <p:spPr>
          <a:xfrm>
            <a:off x="345597" y="3745915"/>
            <a:ext cx="55066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highlight>
                  <a:srgbClr val="800000"/>
                </a:highlight>
              </a:rPr>
              <a:t>27 anos </a:t>
            </a:r>
            <a:r>
              <a:rPr lang="pt-BR" sz="2000" dirty="0">
                <a:solidFill>
                  <a:schemeClr val="bg1"/>
                </a:solidFill>
                <a:highlight>
                  <a:srgbClr val="800000"/>
                </a:highlight>
              </a:rPr>
              <a:t>– idade do bug mais antigo descoberto</a:t>
            </a:r>
          </a:p>
          <a:p>
            <a:endParaRPr lang="pt-BR" sz="2000" dirty="0">
              <a:solidFill>
                <a:schemeClr val="bg1"/>
              </a:solidFill>
              <a:highlight>
                <a:srgbClr val="800000"/>
              </a:highlight>
            </a:endParaRPr>
          </a:p>
          <a:p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Criminosos levavam de </a:t>
            </a:r>
            <a:r>
              <a:rPr lang="pt-B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4,6 a 25 dias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desenvolver </a:t>
            </a:r>
            <a:r>
              <a:rPr lang="pt-BR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exploit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pt-BR" sz="2000" b="1" dirty="0">
                <a:solidFill>
                  <a:schemeClr val="bg1"/>
                </a:solidFill>
                <a:highlight>
                  <a:srgbClr val="800000"/>
                </a:highlight>
              </a:rPr>
              <a:t>Com IA, leva minutos</a:t>
            </a:r>
          </a:p>
          <a:p>
            <a:endParaRPr lang="pt-B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pt-BR" sz="2000" b="1" dirty="0">
                <a:solidFill>
                  <a:schemeClr val="bg1"/>
                </a:solidFill>
                <a:highlight>
                  <a:srgbClr val="800000"/>
                </a:highlight>
              </a:rPr>
              <a:t>Menos de 1%</a:t>
            </a:r>
            <a:r>
              <a:rPr lang="pt-B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das vulnerabilidades conhecidas já foram efetivamente corrigidas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BB146C9-A257-6F38-9FB5-5EF8C78E7A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57"/>
          <a:stretch>
            <a:fillRect/>
          </a:stretch>
        </p:blipFill>
        <p:spPr>
          <a:xfrm>
            <a:off x="5972172" y="841248"/>
            <a:ext cx="5716018" cy="354686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D26B76F-A378-74C5-D0C9-70AA3D1732EE}"/>
              </a:ext>
            </a:extLst>
          </p:cNvPr>
          <p:cNvSpPr txBox="1"/>
          <p:nvPr/>
        </p:nvSpPr>
        <p:spPr>
          <a:xfrm>
            <a:off x="5972172" y="4679760"/>
            <a:ext cx="571601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NIST lançou em 2024 os primeiros padrões federais para criptografia pós-quântica;</a:t>
            </a:r>
          </a:p>
          <a:p>
            <a:endParaRPr lang="pt-BR" sz="16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Criptógrafos recomendam a adoção de esquemas híbridos que envolvam algoritmos baseados em redes em torno de assinaturas RSA clássicas para fornecer sigilo de encaminhamento durante o período de transição.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5D5414-94FF-C055-530A-03F1FAA28CD9}"/>
              </a:ext>
            </a:extLst>
          </p:cNvPr>
          <p:cNvSpPr/>
          <p:nvPr/>
        </p:nvSpPr>
        <p:spPr>
          <a:xfrm>
            <a:off x="10653823" y="4000876"/>
            <a:ext cx="914400" cy="53306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97A03548-FF96-FC18-B2D7-9FB2E28EAFAE}"/>
              </a:ext>
            </a:extLst>
          </p:cNvPr>
          <p:cNvCxnSpPr/>
          <p:nvPr/>
        </p:nvCxnSpPr>
        <p:spPr>
          <a:xfrm>
            <a:off x="9516139" y="3304877"/>
            <a:ext cx="1137684" cy="71238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635D04-6AA1-9125-4416-C50C0B9148B8}"/>
              </a:ext>
            </a:extLst>
          </p:cNvPr>
          <p:cNvSpPr txBox="1"/>
          <p:nvPr/>
        </p:nvSpPr>
        <p:spPr>
          <a:xfrm>
            <a:off x="345597" y="6095123"/>
            <a:ext cx="430492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/>
              <a:t>Fonte: </a:t>
            </a:r>
            <a:r>
              <a:rPr lang="pt-BR" sz="900" dirty="0" err="1"/>
              <a:t>Palo</a:t>
            </a:r>
            <a:r>
              <a:rPr lang="pt-BR" sz="900" dirty="0"/>
              <a:t> Alto</a:t>
            </a:r>
          </a:p>
        </p:txBody>
      </p:sp>
    </p:spTree>
    <p:extLst>
      <p:ext uri="{BB962C8B-B14F-4D97-AF65-F5344CB8AC3E}">
        <p14:creationId xmlns:p14="http://schemas.microsoft.com/office/powerpoint/2010/main" val="339920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A891A-AA1F-A032-D76B-284123BC2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2CAB294-1CC4-AE2D-7D2D-35D5DC1025E7}"/>
              </a:ext>
            </a:extLst>
          </p:cNvPr>
          <p:cNvCxnSpPr>
            <a:cxnSpLocks/>
          </p:cNvCxnSpPr>
          <p:nvPr/>
        </p:nvCxnSpPr>
        <p:spPr>
          <a:xfrm>
            <a:off x="347472" y="841248"/>
            <a:ext cx="5664708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B05A6F21-E2F4-9DBB-A7B9-011DC5E5E018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Rony Vainzof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30B6FA-EB92-F2A2-F76F-ED24FCFB5B9E}"/>
              </a:ext>
            </a:extLst>
          </p:cNvPr>
          <p:cNvSpPr txBox="1"/>
          <p:nvPr/>
        </p:nvSpPr>
        <p:spPr>
          <a:xfrm>
            <a:off x="347472" y="173284"/>
            <a:ext cx="553709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Paradoxo</a:t>
            </a:r>
            <a:r>
              <a:rPr lang="en-US" sz="3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brasileiro</a:t>
            </a:r>
            <a:endParaRPr lang="pt-BR" sz="3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B1152F-5B20-29D6-11B3-37370EAE9257}"/>
              </a:ext>
            </a:extLst>
          </p:cNvPr>
          <p:cNvSpPr txBox="1"/>
          <p:nvPr/>
        </p:nvSpPr>
        <p:spPr>
          <a:xfrm>
            <a:off x="4414489" y="1101730"/>
            <a:ext cx="7523664" cy="1669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Paradoxo em cibersegurança: </a:t>
            </a: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lidera em inovação, mas também se torna alvo e está cada vez mais exposto a ataques cibernéticos. </a:t>
            </a:r>
            <a:endParaRPr lang="pt-BR" kern="1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buNone/>
            </a:pPr>
            <a:endParaRPr lang="pt-BR" kern="1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Alta adoção de 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novas tecnologias,</a:t>
            </a: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mas </a:t>
            </a:r>
            <a:r>
              <a:rPr lang="pt-BR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baixa maturidade em segurança</a:t>
            </a:r>
            <a:r>
              <a:rPr lang="pt-BR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13AAA64-4C73-DC37-07FB-2AFAD5A7CE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0"/>
          <a:stretch>
            <a:fillRect/>
          </a:stretch>
        </p:blipFill>
        <p:spPr>
          <a:xfrm>
            <a:off x="347472" y="1347341"/>
            <a:ext cx="3820129" cy="4748535"/>
          </a:xfrm>
          <a:prstGeom prst="rect">
            <a:avLst/>
          </a:prstGeom>
        </p:spPr>
      </p:pic>
      <p:sp>
        <p:nvSpPr>
          <p:cNvPr id="2" name="TextBox 11">
            <a:extLst>
              <a:ext uri="{FF2B5EF4-FFF2-40B4-BE49-F238E27FC236}">
                <a16:creationId xmlns:a16="http://schemas.microsoft.com/office/drawing/2014/main" id="{2F61FEAD-09A9-EE61-BF7C-0364D8FCBBAF}"/>
              </a:ext>
            </a:extLst>
          </p:cNvPr>
          <p:cNvSpPr txBox="1"/>
          <p:nvPr/>
        </p:nvSpPr>
        <p:spPr>
          <a:xfrm>
            <a:off x="4414489" y="4513991"/>
            <a:ext cx="7523664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</a:t>
            </a: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soberania,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</a:t>
            </a: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confiança e a aceleração digital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Brasil podem ser impactadas pela falta de priorização do tema segurança cibernética.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Não há Organização oficial no Brasil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capaz de zelar pelo nível de maturidade da segurança cibernética e orientar a atividade no país.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6B527E0-3289-1F12-6C71-B16D65C5F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771" y="3031579"/>
            <a:ext cx="2705100" cy="121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1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9BAC9-D777-0A69-D665-9F465CDD9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796FCA66-088C-4AA8-1804-663EDD0B6FDA}"/>
              </a:ext>
            </a:extLst>
          </p:cNvPr>
          <p:cNvCxnSpPr>
            <a:cxnSpLocks/>
          </p:cNvCxnSpPr>
          <p:nvPr/>
        </p:nvCxnSpPr>
        <p:spPr>
          <a:xfrm>
            <a:off x="347472" y="841248"/>
            <a:ext cx="886032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3B2C0A89-C5AD-7809-CF9D-B310A6F69926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Rony Vainzof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DC6BC2C-59C9-3842-9C2A-BD47B0A3FBA2}"/>
              </a:ext>
            </a:extLst>
          </p:cNvPr>
          <p:cNvSpPr txBox="1"/>
          <p:nvPr/>
        </p:nvSpPr>
        <p:spPr>
          <a:xfrm>
            <a:off x="347472" y="164140"/>
            <a:ext cx="876393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Importância</a:t>
            </a:r>
            <a:r>
              <a:rPr lang="en-US" sz="3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Marco e </a:t>
            </a:r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ANCiber</a:t>
            </a:r>
            <a:endParaRPr lang="pt-BR" sz="3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6D033ED-F953-277D-FCAE-B59D864CB9CE}"/>
              </a:ext>
            </a:extLst>
          </p:cNvPr>
          <p:cNvSpPr txBox="1"/>
          <p:nvPr/>
        </p:nvSpPr>
        <p:spPr>
          <a:xfrm>
            <a:off x="254513" y="1027408"/>
            <a:ext cx="11682973" cy="5388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NÃO É “MAIS REGULAÇÃO”, MAS SIM A MELHOR REGULAÇÃO:</a:t>
            </a:r>
            <a:r>
              <a:rPr lang="pt-BR" sz="1500" dirty="0">
                <a:solidFill>
                  <a:srgbClr val="C00000"/>
                </a:solidFill>
              </a:rPr>
              <a:t> </a:t>
            </a:r>
            <a:r>
              <a:rPr lang="pt-BR" sz="1500" dirty="0"/>
              <a:t>marco horizontal que organize a cibersegurança para mitigar riscos sistêmicos, econômicos, de infraestrutura e uma questão de soberania. </a:t>
            </a: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ABORDAGEM BASEADA EM RISCO:</a:t>
            </a:r>
            <a:r>
              <a:rPr lang="pt-BR" sz="1500" dirty="0">
                <a:solidFill>
                  <a:srgbClr val="C00000"/>
                </a:solidFill>
              </a:rPr>
              <a:t> </a:t>
            </a:r>
            <a:r>
              <a:rPr lang="pt-BR" sz="1500" dirty="0"/>
              <a:t>obrigações legais para infraestruturas críticas e serviços essenciais. Os demais agentes, serve apenas de boas práticas. </a:t>
            </a: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CIBERSEGURANÇA EXIGE COORDENAÇÃO NACIONAL:</a:t>
            </a:r>
            <a:r>
              <a:rPr lang="pt-BR" sz="1500" dirty="0"/>
              <a:t> Órgão central deve atuar como hub de coordenação, harmonização e resposta. Não basta ter normas dispersas. Incidentes relevantes exigem resposta rápida, articulação público-privada, inteligência de ameaças e definição clara de quem coordena o quê. </a:t>
            </a: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A FUNÇÃO PRINCIPAL DEVE SER COORDENADORA, TÉCNICA E PREVENTIVA</a:t>
            </a:r>
            <a:r>
              <a:rPr lang="pt-BR" sz="1500" dirty="0">
                <a:solidFill>
                  <a:srgbClr val="C00000"/>
                </a:solidFill>
              </a:rPr>
              <a:t>: </a:t>
            </a:r>
            <a:r>
              <a:rPr lang="pt-BR" sz="1500" dirty="0"/>
              <a:t>emitir normas e alertas, consolidar informações, coordenar resposta a incidentes relevantes, orientar setores críticos, produzir guias, promover capacitação e apoiar melhoria de maturidade. NÃO DEVE SUBSTITUIR REGULADORES SETORIAIS.</a:t>
            </a: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EVITAR SOBREPOSIÇÃO SANCIONATÓRIA (</a:t>
            </a:r>
            <a:r>
              <a:rPr lang="pt-BR" sz="1500" b="1" i="1" dirty="0">
                <a:solidFill>
                  <a:srgbClr val="C00000"/>
                </a:solidFill>
              </a:rPr>
              <a:t>BIS IN IDEM</a:t>
            </a:r>
            <a:r>
              <a:rPr lang="pt-BR" sz="1500" b="1" dirty="0">
                <a:solidFill>
                  <a:srgbClr val="C00000"/>
                </a:solidFill>
              </a:rPr>
              <a:t>):</a:t>
            </a:r>
            <a:r>
              <a:rPr lang="pt-BR" sz="1500" dirty="0">
                <a:solidFill>
                  <a:srgbClr val="C00000"/>
                </a:solidFill>
              </a:rPr>
              <a:t> </a:t>
            </a:r>
            <a:r>
              <a:rPr lang="pt-BR" sz="1500" dirty="0"/>
              <a:t>coordenação entre autoridade central de cibersegurança, ANPD e reguladores setoriais para que um mesmo incidente não resulte em múltiplas punições desproporcionais pelo mesmo núcleo fático.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INCIDENTE NÃO PODE SIGNIFICAR CULPA AUTOMÁTICA:</a:t>
            </a:r>
            <a:r>
              <a:rPr lang="pt-BR" sz="1500" dirty="0">
                <a:solidFill>
                  <a:srgbClr val="C00000"/>
                </a:solidFill>
              </a:rPr>
              <a:t> </a:t>
            </a:r>
            <a:r>
              <a:rPr lang="pt-BR" sz="1500" dirty="0"/>
              <a:t>o foco deve ser maturidade, diligência, governança, resposta adequada e melhoria contínua, e não responsabilização objetiva ou sancionamento pelo simples fato de ter ocorrido um ataque.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HARMONIZAÇÃO E EXPERIÊNCIA INTERNACIONAL: </a:t>
            </a:r>
            <a:r>
              <a:rPr lang="pt-BR" sz="1500" dirty="0"/>
              <a:t>Chile, Singapura, União Europeia, Austrália, Canadá, EUA e Reino Unido caminham para marcos de resiliência cibernética, infraestrutura crítica, coordenação nacional e cooperação público-privada.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A CIBERSEGURANÇA EMPRESARIAL É PRAGMÁTICA:</a:t>
            </a:r>
            <a:r>
              <a:rPr lang="pt-BR" sz="1500" dirty="0">
                <a:solidFill>
                  <a:srgbClr val="C00000"/>
                </a:solidFill>
              </a:rPr>
              <a:t> </a:t>
            </a:r>
            <a:r>
              <a:rPr lang="pt-BR" sz="1500" dirty="0"/>
              <a:t>uma lei bem desenhada reduz custo, melhora previsibilidade, fortalece confiança digital, protege cadeias críticas e torna o Brasil mais competitivo. </a:t>
            </a: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1500" b="1" dirty="0">
                <a:solidFill>
                  <a:srgbClr val="C00000"/>
                </a:solidFill>
              </a:rPr>
              <a:t>PARCEIRO DO ECOSSISTEMA, NÃO APENAS FISCAL.</a:t>
            </a:r>
            <a:r>
              <a:rPr lang="pt-BR" sz="1500" dirty="0"/>
              <a:t> A lógica deve ser de confiança, cooperação, inteligência compartilhada e melhoria contínua, com sanções reservadas para negligência grave ou descumprimento deliberado.</a:t>
            </a:r>
            <a:endParaRPr lang="pt-BR" sz="1500" kern="1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6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200CC-2018-8046-6EE0-A7D7F4D64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012CEE85-2151-E893-54DC-0AD9688D6B12}"/>
              </a:ext>
            </a:extLst>
          </p:cNvPr>
          <p:cNvCxnSpPr>
            <a:cxnSpLocks/>
          </p:cNvCxnSpPr>
          <p:nvPr/>
        </p:nvCxnSpPr>
        <p:spPr>
          <a:xfrm>
            <a:off x="347472" y="841248"/>
            <a:ext cx="7733207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EB78D6B6-44C9-FC35-3D2F-BFE53C3E0AD5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Rony Vainzof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337B20B-8F1B-6194-E98D-16139E1BBCB1}"/>
              </a:ext>
            </a:extLst>
          </p:cNvPr>
          <p:cNvSpPr txBox="1"/>
          <p:nvPr/>
        </p:nvSpPr>
        <p:spPr>
          <a:xfrm>
            <a:off x="347472" y="173018"/>
            <a:ext cx="773320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Padronização</a:t>
            </a:r>
            <a:r>
              <a:rPr lang="en-US" sz="3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Internacional</a:t>
            </a:r>
            <a:endParaRPr lang="pt-BR" sz="3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341AE0C-CEA3-CEB7-32AE-B2E091A62D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115715"/>
              </p:ext>
            </p:extLst>
          </p:nvPr>
        </p:nvGraphicFramePr>
        <p:xfrm>
          <a:off x="852376" y="1376092"/>
          <a:ext cx="10487248" cy="485105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621812">
                  <a:extLst>
                    <a:ext uri="{9D8B030D-6E8A-4147-A177-3AD203B41FA5}">
                      <a16:colId xmlns:a16="http://schemas.microsoft.com/office/drawing/2014/main" val="1240563727"/>
                    </a:ext>
                  </a:extLst>
                </a:gridCol>
                <a:gridCol w="2621812">
                  <a:extLst>
                    <a:ext uri="{9D8B030D-6E8A-4147-A177-3AD203B41FA5}">
                      <a16:colId xmlns:a16="http://schemas.microsoft.com/office/drawing/2014/main" val="3507914179"/>
                    </a:ext>
                  </a:extLst>
                </a:gridCol>
                <a:gridCol w="2621812">
                  <a:extLst>
                    <a:ext uri="{9D8B030D-6E8A-4147-A177-3AD203B41FA5}">
                      <a16:colId xmlns:a16="http://schemas.microsoft.com/office/drawing/2014/main" val="1818399647"/>
                    </a:ext>
                  </a:extLst>
                </a:gridCol>
                <a:gridCol w="2621812">
                  <a:extLst>
                    <a:ext uri="{9D8B030D-6E8A-4147-A177-3AD203B41FA5}">
                      <a16:colId xmlns:a16="http://schemas.microsoft.com/office/drawing/2014/main" val="2195202900"/>
                    </a:ext>
                  </a:extLst>
                </a:gridCol>
              </a:tblGrid>
              <a:tr h="18715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</a:rPr>
                        <a:t>INDICADOR</a:t>
                      </a:r>
                    </a:p>
                  </a:txBody>
                  <a:tcPr marL="46789" marR="46789" marT="23394" marB="23394"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</a:rPr>
                        <a:t>QUANTIDADE</a:t>
                      </a:r>
                    </a:p>
                  </a:txBody>
                  <a:tcPr marL="46789" marR="46789" marT="23394" marB="23394"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</a:rPr>
                        <a:t>EXEMPLOS</a:t>
                      </a:r>
                    </a:p>
                    <a:p>
                      <a:pPr algn="ctr">
                        <a:buNone/>
                      </a:pP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46789" marR="46789" marT="23394" marB="23394"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</a:rPr>
                        <a:t>OBSERVAÇÃO</a:t>
                      </a:r>
                    </a:p>
                  </a:txBody>
                  <a:tcPr marL="46789" marR="46789" marT="23394" marB="23394" anchor="ctr"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983681"/>
                  </a:ext>
                </a:extLst>
              </a:tr>
              <a:tr h="88898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/>
                        <a:t>Países com leis gerais de cibersegurança</a:t>
                      </a:r>
                      <a:endParaRPr lang="pt-BR" sz="14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~65</a:t>
                      </a:r>
                      <a:endParaRPr lang="pt-BR" sz="16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Chile, Singapura, Austrália, Canadá, Japão, Malásia, Turquia, Gana, Alemanha, Itália, Portugal, Reino Unido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pt-BR" sz="1050" dirty="0"/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1486102724"/>
                  </a:ext>
                </a:extLst>
              </a:tr>
              <a:tr h="88898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/>
                        <a:t>Países com autoridades ou órgãos-líderes de cibersegurança</a:t>
                      </a:r>
                      <a:endParaRPr lang="pt-BR" sz="14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~92</a:t>
                      </a:r>
                      <a:endParaRPr lang="pt-BR" sz="16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EUA, Reino Unido, Chile, Singapura, França, Alemanha, Itália, Portugal, Austrália, Canadá, Japão, Arábia Saudita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Inclui autoridades exclusivas, autoridades que acumulam funções e modelos distribuídos com mais de um órgão relevante.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2871612511"/>
                  </a:ext>
                </a:extLst>
              </a:tr>
              <a:tr h="7486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/>
                        <a:t>Autoridades exclusivas/puras de cibersegurança</a:t>
                      </a:r>
                      <a:endParaRPr lang="pt-BR" sz="14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~40</a:t>
                      </a:r>
                      <a:endParaRPr lang="pt-BR" sz="16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Chile, Singapura, França, Alemanha, Itália, Portugal, Arábia Saudita, Malásia, Gana, Romênia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Mandato principal voltado à cibersegurança ou segurança da informação/cyber.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2588083456"/>
                  </a:ext>
                </a:extLst>
              </a:tr>
              <a:tr h="7486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/>
                        <a:t>Autoridades que acumulam outras funções</a:t>
                      </a:r>
                      <a:endParaRPr lang="pt-BR" sz="14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~33</a:t>
                      </a:r>
                      <a:endParaRPr lang="pt-BR" sz="16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EUA, Reino Unido, Finlândia, Estônia, Indonésia, Sérvia, Vietnã, Zimbabwe, Uruguai, Egito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Órgão cyber inserido em estrutura com outros mandatos relevantes.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4175438479"/>
                  </a:ext>
                </a:extLst>
              </a:tr>
              <a:tr h="88898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1" dirty="0"/>
                        <a:t>Modelos distribuídos com mais de um órgão relevante</a:t>
                      </a:r>
                      <a:endParaRPr lang="pt-BR" sz="14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dirty="0"/>
                        <a:t>~19</a:t>
                      </a:r>
                      <a:endParaRPr lang="pt-BR" sz="1600" dirty="0"/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Brasil, Austrália, Canadá, Espanha, Polônia, Coreia do Sul, Ucrânia, Índia, África do Sul</a:t>
                      </a:r>
                    </a:p>
                  </a:txBody>
                  <a:tcPr marL="46789" marR="46789" marT="23394" marB="23394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050" dirty="0"/>
                        <a:t>Política, supervisão, CERT/CSIRT, defesa, inteligência ou regulação setorial são divididas entre diferentes órgãos.</a:t>
                      </a:r>
                    </a:p>
                  </a:txBody>
                  <a:tcPr marL="46789" marR="46789" marT="23394" marB="23394" anchor="ctr"/>
                </a:tc>
                <a:extLst>
                  <a:ext uri="{0D108BD9-81ED-4DB2-BD59-A6C34878D82A}">
                    <a16:rowId xmlns:a16="http://schemas.microsoft.com/office/drawing/2014/main" val="3688967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527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8251A-0D9E-19E0-9897-47966452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CC21DA4D-4512-4213-B1E0-38B80E93C560}"/>
              </a:ext>
            </a:extLst>
          </p:cNvPr>
          <p:cNvCxnSpPr>
            <a:cxnSpLocks/>
          </p:cNvCxnSpPr>
          <p:nvPr/>
        </p:nvCxnSpPr>
        <p:spPr>
          <a:xfrm>
            <a:off x="347472" y="841248"/>
            <a:ext cx="7595049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26204EC6-391E-57A7-53E4-DDA8D462918E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Rony Vainzof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97D5EAD-93AD-6D26-9E37-92CA759B3804}"/>
              </a:ext>
            </a:extLst>
          </p:cNvPr>
          <p:cNvSpPr txBox="1"/>
          <p:nvPr/>
        </p:nvSpPr>
        <p:spPr>
          <a:xfrm>
            <a:off x="347472" y="85773"/>
            <a:ext cx="297068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Conclusão</a:t>
            </a:r>
            <a:endParaRPr lang="pt-BR" sz="3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914EF6A-A2DA-E2D2-6112-04C7B11E07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043"/>
          <a:stretch>
            <a:fillRect/>
          </a:stretch>
        </p:blipFill>
        <p:spPr>
          <a:xfrm>
            <a:off x="255141" y="3403045"/>
            <a:ext cx="5135565" cy="266083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8E6FA3F-28B6-08FA-7A84-A1DE4B9282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45" t="35875" r="25396" b="57293"/>
          <a:stretch>
            <a:fillRect/>
          </a:stretch>
        </p:blipFill>
        <p:spPr>
          <a:xfrm>
            <a:off x="460814" y="2892958"/>
            <a:ext cx="4139468" cy="33558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3256E2A-CAB4-D95F-200D-019711F14A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915" r="37013" b="68267"/>
          <a:stretch>
            <a:fillRect/>
          </a:stretch>
        </p:blipFill>
        <p:spPr>
          <a:xfrm>
            <a:off x="1150123" y="1012817"/>
            <a:ext cx="2760850" cy="188307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6C9316C-A7F5-0E07-12FC-2406D540B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094" y="1161051"/>
            <a:ext cx="7712005" cy="57480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6DBC27E-F937-9CE4-6686-20C980CFF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188" y="2077322"/>
            <a:ext cx="7004010" cy="595159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BA63916F-4450-8935-DD95-C9A6926BD01D}"/>
              </a:ext>
            </a:extLst>
          </p:cNvPr>
          <p:cNvSpPr/>
          <p:nvPr/>
        </p:nvSpPr>
        <p:spPr>
          <a:xfrm>
            <a:off x="1318437" y="5457827"/>
            <a:ext cx="2424223" cy="50473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5165D660-5A39-86A5-BD66-390958607893}"/>
              </a:ext>
            </a:extLst>
          </p:cNvPr>
          <p:cNvCxnSpPr>
            <a:cxnSpLocks/>
          </p:cNvCxnSpPr>
          <p:nvPr/>
        </p:nvCxnSpPr>
        <p:spPr>
          <a:xfrm>
            <a:off x="502123" y="3400115"/>
            <a:ext cx="1199086" cy="191948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lipse 21">
            <a:extLst>
              <a:ext uri="{FF2B5EF4-FFF2-40B4-BE49-F238E27FC236}">
                <a16:creationId xmlns:a16="http://schemas.microsoft.com/office/drawing/2014/main" id="{CE803968-33D9-97A9-3619-D439B1D38B11}"/>
              </a:ext>
            </a:extLst>
          </p:cNvPr>
          <p:cNvSpPr/>
          <p:nvPr/>
        </p:nvSpPr>
        <p:spPr>
          <a:xfrm>
            <a:off x="10814907" y="2104675"/>
            <a:ext cx="1279192" cy="382245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418A6A9F-8368-2109-FEAB-0F87AF77D301}"/>
              </a:ext>
            </a:extLst>
          </p:cNvPr>
          <p:cNvSpPr/>
          <p:nvPr/>
        </p:nvSpPr>
        <p:spPr>
          <a:xfrm>
            <a:off x="4881307" y="2301358"/>
            <a:ext cx="2079245" cy="382245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D1005C0-A2F2-B83A-4405-EC65E7E3E76B}"/>
              </a:ext>
            </a:extLst>
          </p:cNvPr>
          <p:cNvSpPr txBox="1"/>
          <p:nvPr/>
        </p:nvSpPr>
        <p:spPr>
          <a:xfrm>
            <a:off x="5412503" y="2811515"/>
            <a:ext cx="616338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0" i="0" dirty="0">
                <a:effectLst/>
                <a:latin typeface="-apple-system"/>
              </a:rPr>
              <a:t>Juntos (e com ajustes pontuais), </a:t>
            </a:r>
            <a:r>
              <a:rPr lang="pt-BR" sz="2400" b="1" i="0" dirty="0">
                <a:effectLst/>
                <a:latin typeface="-apple-system"/>
              </a:rPr>
              <a:t>o PL 4.752/2025 e a </a:t>
            </a:r>
            <a:r>
              <a:rPr lang="pt-BR" sz="2400" b="1" dirty="0">
                <a:latin typeface="-apple-system"/>
              </a:rPr>
              <a:t>P</a:t>
            </a:r>
            <a:r>
              <a:rPr lang="pt-BR" sz="2400" b="1" i="0" dirty="0">
                <a:effectLst/>
                <a:latin typeface="-apple-system"/>
              </a:rPr>
              <a:t>roposta d</a:t>
            </a:r>
            <a:r>
              <a:rPr lang="pt-BR" sz="2400" b="1" dirty="0">
                <a:latin typeface="-apple-system"/>
              </a:rPr>
              <a:t>o </a:t>
            </a:r>
            <a:r>
              <a:rPr lang="pt-BR" sz="2400" b="1" i="0" dirty="0" err="1">
                <a:effectLst/>
                <a:latin typeface="-apple-system"/>
              </a:rPr>
              <a:t>CNCiber</a:t>
            </a:r>
            <a:r>
              <a:rPr lang="pt-BR" sz="2400" b="1" i="0" dirty="0">
                <a:effectLst/>
                <a:latin typeface="-apple-system"/>
              </a:rPr>
              <a:t> </a:t>
            </a:r>
            <a:r>
              <a:rPr lang="pt-BR" sz="2400" b="1" i="0" u="sng" dirty="0">
                <a:effectLst/>
                <a:latin typeface="-apple-system"/>
              </a:rPr>
              <a:t>se complementam</a:t>
            </a:r>
            <a:r>
              <a:rPr lang="pt-BR" sz="2400" b="0" i="0" dirty="0">
                <a:effectLst/>
                <a:latin typeface="-apple-system"/>
              </a:rPr>
              <a:t> para que a transformação digital no Brasil </a:t>
            </a:r>
            <a:r>
              <a:rPr lang="pt-BR" sz="2400" dirty="0"/>
              <a:t>avance com segurança e confiança.</a:t>
            </a:r>
          </a:p>
          <a:p>
            <a:endParaRPr lang="pt-BR" sz="2400" dirty="0"/>
          </a:p>
          <a:p>
            <a:pPr algn="ctr"/>
            <a:r>
              <a:rPr lang="pt-BR" sz="3200" b="1" dirty="0">
                <a:solidFill>
                  <a:srgbClr val="C00000"/>
                </a:solidFill>
              </a:rPr>
              <a:t>A pauta é urgente diante do custo da inação! </a:t>
            </a:r>
          </a:p>
        </p:txBody>
      </p:sp>
    </p:spTree>
    <p:extLst>
      <p:ext uri="{BB962C8B-B14F-4D97-AF65-F5344CB8AC3E}">
        <p14:creationId xmlns:p14="http://schemas.microsoft.com/office/powerpoint/2010/main" val="214696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BC6F3-2002-7E84-C35D-EE69CCE8F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B0B7625-3826-D42C-67FE-C892BCC54336}"/>
              </a:ext>
            </a:extLst>
          </p:cNvPr>
          <p:cNvSpPr txBox="1"/>
          <p:nvPr/>
        </p:nvSpPr>
        <p:spPr>
          <a:xfrm>
            <a:off x="4107233" y="2488140"/>
            <a:ext cx="397448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OBRIGADO!!!</a:t>
            </a:r>
          </a:p>
          <a:p>
            <a:pPr algn="ctr"/>
            <a:r>
              <a:rPr lang="en-US" sz="20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Senado</a:t>
            </a:r>
            <a:r>
              <a:rPr lang="en-US" sz="2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Federal</a:t>
            </a:r>
          </a:p>
          <a:p>
            <a:pPr algn="ctr"/>
            <a:r>
              <a:rPr lang="en-US" sz="2000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Audiência</a:t>
            </a:r>
            <a:r>
              <a:rPr lang="en-US" sz="2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Pública – 30/06/26</a:t>
            </a:r>
          </a:p>
          <a:p>
            <a:pPr algn="ctr"/>
            <a:endParaRPr lang="pt-BR" sz="3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53AE1F4-E88A-B60A-ABF7-D2170C84165B}"/>
              </a:ext>
            </a:extLst>
          </p:cNvPr>
          <p:cNvSpPr txBox="1"/>
          <p:nvPr/>
        </p:nvSpPr>
        <p:spPr>
          <a:xfrm>
            <a:off x="2726677" y="4365577"/>
            <a:ext cx="67386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Rony Vainzof</a:t>
            </a:r>
          </a:p>
          <a:p>
            <a:pPr algn="ctr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Diretor Titular da Divisão de Cibersegurança do Deseg da </a:t>
            </a:r>
            <a:r>
              <a:rPr lang="pt-BR" sz="18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FIESP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 </a:t>
            </a:r>
          </a:p>
          <a:p>
            <a:pPr algn="ctr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Consultor em Regulação Digital da </a:t>
            </a:r>
            <a:r>
              <a:rPr lang="pt-BR" sz="18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FecomercioSP</a:t>
            </a:r>
            <a:endParaRPr lang="pt-BR" sz="18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7E8F95D-AC4E-4782-81A8-5AA1C6E90A46}"/>
              </a:ext>
            </a:extLst>
          </p:cNvPr>
          <p:cNvSpPr/>
          <p:nvPr/>
        </p:nvSpPr>
        <p:spPr>
          <a:xfrm>
            <a:off x="0" y="6601968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804E3E8-AA7D-0413-B95D-858951F21C1B}"/>
              </a:ext>
            </a:extLst>
          </p:cNvPr>
          <p:cNvSpPr/>
          <p:nvPr/>
        </p:nvSpPr>
        <p:spPr>
          <a:xfrm>
            <a:off x="-1524" y="0"/>
            <a:ext cx="12192000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F13D6A4-5344-CDA9-85B5-B48486624BFE}"/>
              </a:ext>
            </a:extLst>
          </p:cNvPr>
          <p:cNvSpPr/>
          <p:nvPr/>
        </p:nvSpPr>
        <p:spPr>
          <a:xfrm rot="5400000">
            <a:off x="-3300984" y="3300984"/>
            <a:ext cx="6857996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CEBEB60-C060-ED7A-BB74-5CE561D16319}"/>
              </a:ext>
            </a:extLst>
          </p:cNvPr>
          <p:cNvSpPr/>
          <p:nvPr/>
        </p:nvSpPr>
        <p:spPr>
          <a:xfrm rot="5400000">
            <a:off x="8634988" y="3300984"/>
            <a:ext cx="6857996" cy="25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90A3291-742D-5C14-A985-CC82FC8B341F}"/>
              </a:ext>
            </a:extLst>
          </p:cNvPr>
          <p:cNvSpPr txBox="1"/>
          <p:nvPr/>
        </p:nvSpPr>
        <p:spPr>
          <a:xfrm>
            <a:off x="2726677" y="6138371"/>
            <a:ext cx="67386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rony@vlklaw.com.br</a:t>
            </a:r>
          </a:p>
        </p:txBody>
      </p:sp>
    </p:spTree>
    <p:extLst>
      <p:ext uri="{BB962C8B-B14F-4D97-AF65-F5344CB8AC3E}">
        <p14:creationId xmlns:p14="http://schemas.microsoft.com/office/powerpoint/2010/main" val="23184618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D3DC0AFA5F365409AC94D4E33D66A90" ma:contentTypeVersion="14" ma:contentTypeDescription="Crie um novo documento." ma:contentTypeScope="" ma:versionID="96401c06b4ce69e32ea8780dc1b2d9ca">
  <xsd:schema xmlns:xsd="http://www.w3.org/2001/XMLSchema" xmlns:xs="http://www.w3.org/2001/XMLSchema" xmlns:p="http://schemas.microsoft.com/office/2006/metadata/properties" xmlns:ns2="65c3da86-9ecc-4788-90f4-77b0ed5eca1d" xmlns:ns3="f1a1b4cd-c6ba-4df7-a47f-7c59c3e3b68e" targetNamespace="http://schemas.microsoft.com/office/2006/metadata/properties" ma:root="true" ma:fieldsID="4b90855d9b029c837d360e1613de27d0" ns2:_="" ns3:_="">
    <xsd:import namespace="65c3da86-9ecc-4788-90f4-77b0ed5eca1d"/>
    <xsd:import namespace="f1a1b4cd-c6ba-4df7-a47f-7c59c3e3b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3da86-9ecc-4788-90f4-77b0ed5eca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1b4cd-c6ba-4df7-a47f-7c59c3e3b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6b84d11-ccfb-4467-b5ba-8c26293716c9}" ma:internalName="TaxCatchAll" ma:showField="CatchAllData" ma:web="f1a1b4cd-c6ba-4df7-a47f-7c59c3e3b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a1b4cd-c6ba-4df7-a47f-7c59c3e3b68e" xsi:nil="true"/>
    <lcf76f155ced4ddcb4097134ff3c332f xmlns="65c3da86-9ecc-4788-90f4-77b0ed5eca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BA6B04-62B0-4EC1-9338-C66715450AF3}"/>
</file>

<file path=customXml/itemProps2.xml><?xml version="1.0" encoding="utf-8"?>
<ds:datastoreItem xmlns:ds="http://schemas.openxmlformats.org/officeDocument/2006/customXml" ds:itemID="{04E353F8-E029-4ED0-8DF1-E516626A937F}"/>
</file>

<file path=customXml/itemProps3.xml><?xml version="1.0" encoding="utf-8"?>
<ds:datastoreItem xmlns:ds="http://schemas.openxmlformats.org/officeDocument/2006/customXml" ds:itemID="{A2DE9FD4-51F2-4704-B016-27171804B060}"/>
</file>

<file path=docProps/app.xml><?xml version="1.0" encoding="utf-8"?>
<Properties xmlns="http://schemas.openxmlformats.org/officeDocument/2006/extended-properties" xmlns:vt="http://schemas.openxmlformats.org/officeDocument/2006/docPropsVTypes">
  <TotalTime>3915</TotalTime>
  <Words>1298</Words>
  <Application>Microsoft Office PowerPoint</Application>
  <PresentationFormat>Widescreen</PresentationFormat>
  <Paragraphs>145</Paragraphs>
  <Slides>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-apple-system</vt:lpstr>
      <vt:lpstr>Aptos</vt:lpstr>
      <vt:lpstr>Aptos Display</vt:lpstr>
      <vt:lpstr>Arial</vt:lpstr>
      <vt:lpstr>Symbol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Rony Vainzof</dc:creator>
  <cp:lastModifiedBy>Rony Vainzof</cp:lastModifiedBy>
  <cp:revision>2</cp:revision>
  <dcterms:created xsi:type="dcterms:W3CDTF">2026-06-25T12:07:27Z</dcterms:created>
  <dcterms:modified xsi:type="dcterms:W3CDTF">2026-06-30T00:21:23Z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0x0101005D3DC0AFA5F365409AC94D4E33D66A90</vt:lpwstr>
  </property>
</Properties>
</file>