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5" r:id="rId2"/>
    <p:sldId id="406" r:id="rId3"/>
    <p:sldId id="409" r:id="rId4"/>
    <p:sldId id="410" r:id="rId5"/>
    <p:sldId id="411" r:id="rId6"/>
    <p:sldId id="412" r:id="rId7"/>
    <p:sldId id="413" r:id="rId8"/>
    <p:sldId id="414" r:id="rId9"/>
    <p:sldId id="418" r:id="rId10"/>
    <p:sldId id="415" r:id="rId11"/>
    <p:sldId id="407" r:id="rId12"/>
    <p:sldId id="408" r:id="rId13"/>
    <p:sldId id="416" r:id="rId14"/>
    <p:sldId id="417" r:id="rId15"/>
    <p:sldId id="419" r:id="rId16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" lastIdx="1" clrIdx="0"/>
  <p:cmAuthor id="2" name="kleber Cabral" initials="kC" lastIdx="1" clrIdx="1">
    <p:extLst>
      <p:ext uri="{19B8F6BF-5375-455C-9EA6-DF929625EA0E}">
        <p15:presenceInfo xmlns:p15="http://schemas.microsoft.com/office/powerpoint/2012/main" userId="kleber Cabr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168E1CA-5B4F-4052-BEB1-12A5DBA5E0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CC7A26-CCA0-41F5-9CF3-D13FE9B0E3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1333A3-2E3C-4B3A-BCE0-D072CF4CDD73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B8F1760-3349-4040-B92F-EC5093AE1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707F8E9-C263-44F5-A185-EDDF406A7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F8CE00-CD97-4344-BEB0-DA321C06EA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DC1C56-3489-4709-84E4-CFBAF992B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9ED0F5-8270-4981-9C32-45A7B56A48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E490B-BCF5-411B-A857-15D980AEA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A6F861-2060-4905-8DC6-D7720AC51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7EAC4C-EC7A-481B-B313-28BAEDFB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81CC-88D1-4CF4-90A1-ABCDE959D66A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F8C80D-E546-4D42-B148-FCDDDC41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5405E5-EA08-4A7E-A6AF-1DED0120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755F-DF60-4DFB-A6DB-5A7319584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4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F9C5D-D2D9-4010-8B8E-281CB975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0EE7C3-0B1B-4434-8F9F-D4FBA4863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BD8487-6F1D-467E-8F91-23014171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D096-8329-4268-82E1-13380DFD87AF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4FB24A-02EF-4AD3-A435-8B2E91A9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71E0C0-F1AE-491A-B6FB-500B956A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9DBF-B632-4B32-BBDD-1CC3CFA28D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86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5A9A31-BA65-4A67-B4F7-3322FF95C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8FB1A7-2D57-41A8-A59D-B8AEE2A7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BA3621-4F0D-4193-8191-1183B8E7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C68C-B1AB-4839-8BC0-DD402C646C68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1A7A1-02B0-413B-BE89-4D29AEFF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D23CC-3F32-4DCB-BED9-87D39590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98E2-1663-42DB-A9B3-45469ED909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66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563B9-B1E1-403F-8DA9-AF6117B5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FBDBB2-7F44-4DB0-A7ED-F5D6C7EB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FE3ACF-08BA-404C-BDAA-1B325B88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0DB8-9B4C-4749-B634-89AC8330A2BF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8A13C-6969-40DA-B506-1AD7DA3B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3899E1-814B-4634-AA4F-F2BADB12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6C0F-83AB-42ED-BE2A-E61B628B6B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53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48301-C30F-429F-AE21-F5EADBC7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0CDADE-0BFD-40B2-911A-F8AD5BB8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BEEDD1-C9A2-4B88-8483-0DF2A3F0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D32D-AFF9-4972-99F5-A1B2A6BF248D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3005C1-C937-446C-832F-713CE9E0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88FDF2-713E-46D6-97C6-D304A644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96F4-CA09-4193-AB49-FF0D7FC6A6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0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C1A55-BEE3-494E-8102-D7C09655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CFE48A-BF9E-4578-BA7A-54643CA38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A48685-0B93-402B-83CD-34FFF39F3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696CC87-2958-4F0D-BF40-F73FEE45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0AD6-117E-474E-9AE4-8C786182B295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97386F0-3618-4234-AB25-FA768117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1B53D2E-68F6-49B9-9AE5-FBC469DB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4DF0-44CF-4CCB-AF4F-1FA43E857F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08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7A1BB-81BA-498C-AAA7-9BF51A8C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EAA029-A991-4320-855B-9DD9F3765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D22798-5496-487E-ADDD-A7B80E166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3C2974F-333A-4108-8252-6CA2614A3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BDF50C-C59F-4417-B859-8FF642150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4A058F53-2560-464B-B5FF-3DD8B2A9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4AD9-1BCD-4316-ACE4-26CBEB9FDC09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C66AF23-28AB-40D6-9BD0-49626867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0FA8A50-51DA-4CF5-B9DE-EE6C0808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491A-AAED-45BA-B32B-0395C895E1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AA945-DC91-427E-B08D-C5291A4B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EC5DA8E-90FC-4891-8B8B-38F532D1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006C-DD91-4153-9CAC-71656D36194F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5472D10-9B32-41BE-91AD-CF4D3276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3B590B8-3455-4D98-83C4-8F5781FD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E409-91FD-4244-8E85-A22E23023B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49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6830513-D16D-45C2-B5CF-AD690B49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FEAAB-1BB1-4E8A-B62C-CA726CA9063C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C251299-83A7-478F-B529-E7F35299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467F485-664D-4A62-AFAD-56B358DA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FDC5-4A3D-4459-B13C-4B622CFF66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20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3F7E4-6297-401C-9E90-0A3CA250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2199BA-344B-4001-8EAA-48DEC4425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BFEDD0-28DB-491D-92D9-C5E3CFFEE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B27DF08-FFAB-4D3C-817E-0D5FA9ED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2565-11BD-4364-9D40-F2299487491D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88F1731-F9DE-4B7A-B6C9-9F7015DB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C33232E-10C0-4920-8A1D-B8CABD7B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0E1B-EAFD-48C3-A988-FA1BE11D8B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97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D8CA5-B519-41F9-B244-4454191B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DFFA6F-02E3-4E46-B51A-89D021B8D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CFBC01-C8C6-4CC7-8556-115F3114F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1F83D1F-58F1-430E-AF46-28555661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161E8-837B-46CB-B40B-8433BF0FE3B5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6DED07B-BB38-469D-9576-17AC9A99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A516518-BDFA-4EF6-84E8-1F062C5D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2755-F39A-40EF-BF6B-590489836F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30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92D73F3-FDDD-4502-9F1E-D8FC29569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115CA475-FF2F-4F32-A5AB-C5CE37486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20AAEF-0025-4D89-BFBB-018D247F5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04DDAF-D1C3-4737-B1EF-D9E1620DA86E}" type="datetimeFigureOut">
              <a:rPr lang="pt-BR"/>
              <a:pPr>
                <a:defRPr/>
              </a:pPr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B27299-F06F-43DA-9ABD-FDF7BE13D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E7CF8C-ACB0-4C81-B8FA-9E8FEEC0F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410665-4AD7-4CEC-BCA8-DC4A7D551C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9D3CFDFB-07B3-4C31-8FB2-241705846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14325" y="746125"/>
            <a:ext cx="10763250" cy="4862513"/>
          </a:xfrm>
        </p:spPr>
        <p:txBody>
          <a:bodyPr/>
          <a:lstStyle/>
          <a:p>
            <a:pPr algn="ctr"/>
            <a:r>
              <a:rPr lang="pt-BR" altLang="pt-BR" sz="4800" dirty="0"/>
              <a:t>Audiência Pública</a:t>
            </a:r>
            <a:br>
              <a:rPr lang="pt-BR" altLang="pt-BR" sz="4800" dirty="0"/>
            </a:br>
            <a:br>
              <a:rPr lang="pt-BR" altLang="pt-BR" sz="4800" dirty="0"/>
            </a:br>
            <a:r>
              <a:rPr lang="pt-BR" altLang="pt-BR" sz="4800" dirty="0"/>
              <a:t>PEC 187</a:t>
            </a:r>
            <a:br>
              <a:rPr lang="pt-BR" altLang="pt-BR" sz="4800" dirty="0"/>
            </a:br>
            <a:br>
              <a:rPr lang="pt-BR" altLang="pt-BR" sz="4800" dirty="0"/>
            </a:br>
            <a:r>
              <a:rPr lang="pt-BR" altLang="pt-BR" sz="4800" dirty="0"/>
              <a:t>CCJ – Senado Federal</a:t>
            </a:r>
          </a:p>
        </p:txBody>
      </p:sp>
      <p:sp>
        <p:nvSpPr>
          <p:cNvPr id="3076" name="Espaço Reservado para Conteúdo 2">
            <a:extLst>
              <a:ext uri="{FF2B5EF4-FFF2-40B4-BE49-F238E27FC236}">
                <a16:creationId xmlns:a16="http://schemas.microsoft.com/office/drawing/2014/main" id="{61D44CA7-13B6-492B-AE68-884B80E5A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6248400"/>
            <a:ext cx="177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t-BR" altLang="pt-BR" sz="2000" dirty="0" err="1"/>
              <a:t>Fev</a:t>
            </a:r>
            <a:r>
              <a:rPr lang="pt-BR" altLang="pt-BR" sz="2000" dirty="0"/>
              <a:t>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62886-50DB-49DD-8E10-ADC1E5AF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55600"/>
            <a:ext cx="10515600" cy="1325563"/>
          </a:xfrm>
        </p:spPr>
        <p:txBody>
          <a:bodyPr/>
          <a:lstStyle/>
          <a:p>
            <a:pPr algn="ctr"/>
            <a:r>
              <a:rPr lang="pt-BR" sz="4000" b="1" dirty="0"/>
              <a:t>Extinção do fundo x corte de receitas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941E63-FAE5-42C7-9060-FB5CE4AB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59" y="1989869"/>
            <a:ext cx="10515600" cy="4351338"/>
          </a:xfrm>
        </p:spPr>
        <p:txBody>
          <a:bodyPr/>
          <a:lstStyle/>
          <a:p>
            <a:r>
              <a:rPr lang="pt-BR" dirty="0"/>
              <a:t>Art. 3º Os fundos públicos ... </a:t>
            </a:r>
            <a:r>
              <a:rPr lang="pt-BR" dirty="0">
                <a:solidFill>
                  <a:srgbClr val="FF0000"/>
                </a:solidFill>
              </a:rPr>
              <a:t>serão extintos</a:t>
            </a:r>
            <a:r>
              <a:rPr lang="pt-BR" dirty="0"/>
              <a:t>, se não forem ratificados pelos respectivos Poderes Legislativos, por meio de Lei Complementar específica para cada um dos fundos públicos, </a:t>
            </a:r>
            <a:r>
              <a:rPr lang="pt-BR" dirty="0">
                <a:solidFill>
                  <a:srgbClr val="FF0000"/>
                </a:solidFill>
              </a:rPr>
              <a:t>até o final do segundo exercício financeiro subsequente </a:t>
            </a:r>
            <a:r>
              <a:rPr lang="pt-BR" dirty="0"/>
              <a:t>à data da promulgação desta Emenda Constitucional.</a:t>
            </a:r>
          </a:p>
          <a:p>
            <a:endParaRPr lang="pt-BR" dirty="0"/>
          </a:p>
          <a:p>
            <a:r>
              <a:rPr lang="pt-BR" dirty="0"/>
              <a:t>Art. 4º Os dispositivos infraconstitucionais ... que vinculem receitas públicas a fundos público </a:t>
            </a:r>
            <a:r>
              <a:rPr lang="pt-BR" dirty="0">
                <a:solidFill>
                  <a:srgbClr val="FF0000"/>
                </a:solidFill>
              </a:rPr>
              <a:t>serão revogados ao final do exercício financeiro </a:t>
            </a:r>
            <a:r>
              <a:rPr lang="pt-BR" dirty="0"/>
              <a:t>em que ocorrer a promulgação desta Emenda Constitucional. </a:t>
            </a:r>
          </a:p>
        </p:txBody>
      </p:sp>
    </p:spTree>
    <p:extLst>
      <p:ext uri="{BB962C8B-B14F-4D97-AF65-F5344CB8AC3E}">
        <p14:creationId xmlns:p14="http://schemas.microsoft.com/office/powerpoint/2010/main" val="35239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62CEE-8B78-4188-A392-6FCA87B7F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19075"/>
            <a:ext cx="9144000" cy="776288"/>
          </a:xfrm>
        </p:spPr>
        <p:txBody>
          <a:bodyPr/>
          <a:lstStyle/>
          <a:p>
            <a:r>
              <a:rPr lang="pt-BR" sz="4000" b="1" dirty="0"/>
              <a:t>Exceção na Proposição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B8A860-AE6D-4EDF-9A32-AB8318EEF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995363"/>
            <a:ext cx="9467850" cy="1389062"/>
          </a:xfrm>
        </p:spPr>
        <p:txBody>
          <a:bodyPr/>
          <a:lstStyle/>
          <a:p>
            <a:pPr algn="l"/>
            <a:r>
              <a:rPr lang="pt-BR" dirty="0">
                <a:latin typeface="+mj-lt"/>
                <a:ea typeface="+mj-ea"/>
                <a:cs typeface="+mj-cs"/>
              </a:rPr>
              <a:t>Fundos públicos previstos nas Constituições e Leis Orgânicas de cada ente federativo, inclusive no Ato das Disposições Constitucionais Transitórias.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657AE14-C311-4B33-9CA8-148A3253AA1A}"/>
              </a:ext>
            </a:extLst>
          </p:cNvPr>
          <p:cNvSpPr txBox="1">
            <a:spLocks/>
          </p:cNvSpPr>
          <p:nvPr/>
        </p:nvSpPr>
        <p:spPr bwMode="auto">
          <a:xfrm>
            <a:off x="628650" y="5620545"/>
            <a:ext cx="914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4000" b="1" dirty="0"/>
              <a:t>Exceções no Relatório</a:t>
            </a:r>
          </a:p>
          <a:p>
            <a:endParaRPr lang="pt-BR" sz="1600" dirty="0"/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t-BR" sz="2400" dirty="0"/>
              <a:t>I- previstos nas Constituições e Leis Orgânicas de cada ente federativo, inclusive no Ato das Disposições Constitucionais Transitórias;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t-BR" sz="2400" dirty="0"/>
              <a:t>II- criados para operacionalizar vinculações de receitas estabelecidas nas Constituições e Leis Orgânicas de cada ente federativo (</a:t>
            </a:r>
            <a:r>
              <a:rPr lang="pt-BR" sz="2400" dirty="0" err="1"/>
              <a:t>ex</a:t>
            </a:r>
            <a:r>
              <a:rPr lang="pt-BR" sz="2400" dirty="0"/>
              <a:t>: FAT, FNE, FNO, FCO);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t-BR" sz="2400" dirty="0"/>
              <a:t>III- destinados à prestação de garantias e avais; ou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t-BR" sz="2400" dirty="0"/>
              <a:t>IV- previstos no art. 76-A, parágrafo único, inciso V, dos Atos das Disposições Constitucionais Transitórias.</a:t>
            </a:r>
          </a:p>
        </p:txBody>
      </p:sp>
    </p:spTree>
    <p:extLst>
      <p:ext uri="{BB962C8B-B14F-4D97-AF65-F5344CB8AC3E}">
        <p14:creationId xmlns:p14="http://schemas.microsoft.com/office/powerpoint/2010/main" val="16323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F5C4E-63C1-4DDB-B856-F059CFCB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650"/>
            <a:ext cx="10515600" cy="1325563"/>
          </a:xfrm>
        </p:spPr>
        <p:txBody>
          <a:bodyPr/>
          <a:lstStyle/>
          <a:p>
            <a:pPr algn="ctr"/>
            <a:r>
              <a:rPr lang="pt-BR" sz="4000" b="1" dirty="0"/>
              <a:t>Fundos vinculados à Administração Tributária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63C711-4ABE-4431-A17F-C998FB8B5116}"/>
              </a:ext>
            </a:extLst>
          </p:cNvPr>
          <p:cNvSpPr/>
          <p:nvPr/>
        </p:nvSpPr>
        <p:spPr>
          <a:xfrm>
            <a:off x="533400" y="1700213"/>
            <a:ext cx="9582150" cy="447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3600" kern="1800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DECRETO LEGISLATIVO Nº 22, DE 1990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Ratifica, nos termos do art. 36 do Ato das Disposições Constitucionais Transitório, o Fundo Especial de Desenvolvimento e </a:t>
            </a:r>
            <a:r>
              <a:rPr lang="pt-BR" dirty="0" err="1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Aperçoamento</a:t>
            </a:r>
            <a: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Atividades de Fiscalização - FUNDAF.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CONGRESSO NACIONAL decreta:</a:t>
            </a:r>
            <a:b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Art. 1º.</a:t>
            </a:r>
            <a: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É ratificado, na forma do disposto no art. 36 do Ato das Disposições Constitucionais Transitórias, o Fundo Especial de Desenvolvimento e Aperfeiçoamento das Atividades de Fiscalização - FUNDAF, gerido pela Secretaria da Receita Federal, nos termos do Decreto-Lei n° 1.437, de 17 de dezembro de 1975.</a:t>
            </a:r>
            <a:b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Art. 2º.</a:t>
            </a:r>
            <a: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Este decreto legislativo entra em vigor na data de sua publicação.</a:t>
            </a:r>
            <a:b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Senado Federal, 27 de agosto de 1990.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6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F5C4E-63C1-4DDB-B856-F059CFCB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650"/>
            <a:ext cx="10515600" cy="1325563"/>
          </a:xfrm>
        </p:spPr>
        <p:txBody>
          <a:bodyPr/>
          <a:lstStyle/>
          <a:p>
            <a:pPr algn="ctr"/>
            <a:r>
              <a:rPr lang="pt-BR" sz="4000" b="1" dirty="0"/>
              <a:t>Fundos vinculados à Administração Tributária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A656468-5494-4503-9496-8B6478768A07}"/>
              </a:ext>
            </a:extLst>
          </p:cNvPr>
          <p:cNvSpPr/>
          <p:nvPr/>
        </p:nvSpPr>
        <p:spPr>
          <a:xfrm>
            <a:off x="676390" y="1963106"/>
            <a:ext cx="93597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>
                <a:latin typeface="Segoe UI" panose="020B0502040204020203" pitchFamily="34" charset="0"/>
                <a:cs typeface="Times New Roman" panose="02020603050405020304" pitchFamily="18" charset="0"/>
              </a:rPr>
              <a:t>Art</a:t>
            </a:r>
            <a:r>
              <a:rPr lang="pt-BR" sz="2000" b="1" dirty="0">
                <a:latin typeface="Segoe UI" panose="020B0502040204020203" pitchFamily="34" charset="0"/>
                <a:cs typeface="Times New Roman" panose="02020603050405020304" pitchFamily="18" charset="0"/>
              </a:rPr>
              <a:t> 37 </a:t>
            </a:r>
            <a:r>
              <a:rPr lang="pt-BR" sz="2000" dirty="0">
                <a:latin typeface="Segoe UI" panose="020B0502040204020203" pitchFamily="34" charset="0"/>
                <a:cs typeface="Times New Roman" panose="02020603050405020304" pitchFamily="18" charset="0"/>
              </a:rPr>
              <a:t>A administração pública direta e indireta de qualquer dos Poderes da União, dos Estados, do Distrito Federal e dos Municípios obedecerá aos princípios de legalidade, impessoalidade, moralidade, publicidade e eficiência e, também, ao seguinte: (Redação dada pela Emenda Constitucional nº 19, de 1998)</a:t>
            </a:r>
          </a:p>
          <a:p>
            <a:endParaRPr lang="pt-BR" sz="2000" dirty="0"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Segoe UI" panose="020B0502040204020203" pitchFamily="34" charset="0"/>
                <a:cs typeface="Times New Roman" panose="02020603050405020304" pitchFamily="18" charset="0"/>
              </a:rPr>
              <a:t>	XXII </a:t>
            </a:r>
            <a:r>
              <a:rPr lang="pt-BR" sz="2000" dirty="0">
                <a:latin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pt-BR" sz="2000" b="1" dirty="0">
                <a:latin typeface="Segoe UI" panose="020B0502040204020203" pitchFamily="34" charset="0"/>
                <a:cs typeface="Times New Roman" panose="02020603050405020304" pitchFamily="18" charset="0"/>
              </a:rPr>
              <a:t>as administrações tributárias </a:t>
            </a:r>
            <a:r>
              <a:rPr lang="pt-BR" sz="2000" dirty="0">
                <a:latin typeface="Segoe UI" panose="020B0502040204020203" pitchFamily="34" charset="0"/>
                <a:cs typeface="Times New Roman" panose="02020603050405020304" pitchFamily="18" charset="0"/>
              </a:rPr>
              <a:t>da União, dos Estados, do Distrito 	Federal e dos Municípios, atividades </a:t>
            </a:r>
            <a:r>
              <a:rPr lang="pt-BR" sz="2000" b="1" dirty="0">
                <a:latin typeface="Segoe UI" panose="020B0502040204020203" pitchFamily="34" charset="0"/>
                <a:cs typeface="Times New Roman" panose="02020603050405020304" pitchFamily="18" charset="0"/>
              </a:rPr>
              <a:t>essenciais ao funcionamento do 	Estado</a:t>
            </a:r>
            <a:r>
              <a:rPr lang="pt-BR" sz="2000" dirty="0">
                <a:latin typeface="Segoe UI" panose="020B0502040204020203" pitchFamily="34" charset="0"/>
                <a:cs typeface="Times New Roman" panose="02020603050405020304" pitchFamily="18" charset="0"/>
              </a:rPr>
              <a:t>, exercidas por servidores de carreiras específicas, </a:t>
            </a:r>
            <a:r>
              <a:rPr lang="pt-BR" sz="2000" b="1" dirty="0">
                <a:latin typeface="Segoe UI" panose="020B0502040204020203" pitchFamily="34" charset="0"/>
                <a:cs typeface="Times New Roman" panose="02020603050405020304" pitchFamily="18" charset="0"/>
              </a:rPr>
              <a:t>terão recursos 	prioritários para a realização de suas atividades </a:t>
            </a:r>
            <a:r>
              <a:rPr lang="pt-BR" sz="2000" dirty="0">
                <a:latin typeface="Segoe UI" panose="020B0502040204020203" pitchFamily="34" charset="0"/>
                <a:cs typeface="Times New Roman" panose="02020603050405020304" pitchFamily="18" charset="0"/>
              </a:rPr>
              <a:t>e atuarão de forma 	integrada, inclusive com o compartilhamento de cadastros e de 	informações fiscais, na forma da lei ou convênio. (Incluído pela </a:t>
            </a:r>
            <a:r>
              <a:rPr lang="pt-BR" sz="2000" b="1" dirty="0">
                <a:latin typeface="Segoe UI" panose="020B0502040204020203" pitchFamily="34" charset="0"/>
                <a:cs typeface="Times New Roman" panose="02020603050405020304" pitchFamily="18" charset="0"/>
              </a:rPr>
              <a:t>Emenda 	Constitucional nº 42, de 19.12.2003</a:t>
            </a:r>
            <a:r>
              <a:rPr lang="pt-BR" sz="2000" dirty="0">
                <a:latin typeface="Segoe UI" panose="020B0502040204020203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01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F5C4E-63C1-4DDB-B856-F059CFCB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650"/>
            <a:ext cx="10515600" cy="1325563"/>
          </a:xfrm>
        </p:spPr>
        <p:txBody>
          <a:bodyPr/>
          <a:lstStyle/>
          <a:p>
            <a:pPr algn="ctr"/>
            <a:r>
              <a:rPr lang="pt-BR" sz="4000" b="1" dirty="0"/>
              <a:t>Fundos vinculados à Administração Tributária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9682F26-C443-43DD-B7BC-E43A8F8B9A7D}"/>
              </a:ext>
            </a:extLst>
          </p:cNvPr>
          <p:cNvSpPr/>
          <p:nvPr/>
        </p:nvSpPr>
        <p:spPr>
          <a:xfrm>
            <a:off x="654785" y="2118821"/>
            <a:ext cx="9206029" cy="4553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167.</a:t>
            </a:r>
            <a:r>
              <a:rPr lang="pt-BR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São vedados:</a:t>
            </a: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pt-BR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a vinculação de receita de impostos a órgão, fundo ou despesa, ressalvadas a repartição do produto da arrecadação dos impostos a que se referem os </a:t>
            </a:r>
            <a:r>
              <a:rPr lang="pt-BR" sz="20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r>
              <a:rPr lang="pt-BR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158 e 159, a destinação de recursos para as ações e serviços públicos de </a:t>
            </a:r>
            <a:r>
              <a:rPr lang="pt-BR" sz="28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  <a:r>
              <a:rPr lang="pt-BR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para manutenção e desenvolvimento do </a:t>
            </a:r>
            <a:r>
              <a:rPr lang="pt-BR" sz="28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ensino</a:t>
            </a:r>
            <a:r>
              <a:rPr lang="pt-BR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para realização de atividades da </a:t>
            </a:r>
            <a:r>
              <a:rPr lang="pt-BR" sz="28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administração tributária</a:t>
            </a:r>
            <a:r>
              <a:rPr lang="pt-BR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como determinado, respectivamente, pelos </a:t>
            </a:r>
            <a:r>
              <a:rPr lang="pt-BR" sz="20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r>
              <a:rPr lang="pt-BR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198, § 2º, 212 e </a:t>
            </a:r>
            <a:r>
              <a:rPr lang="pt-BR" sz="28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37, XXII</a:t>
            </a:r>
            <a:r>
              <a:rPr lang="pt-BR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a prestação de garantias às operações de crédito por antecipação de receita, previstas no art. 165, § 8º, bem como o disposto no § 4º deste artigo; (Redação dada pela </a:t>
            </a:r>
            <a:r>
              <a:rPr lang="pt-BR" sz="20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Emenda Constitucional nº 42, de 19.12.2003</a:t>
            </a:r>
            <a:r>
              <a:rPr lang="pt-BR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461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C11FA-044D-4A48-A5A8-2C2A97F9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25" y="2546350"/>
            <a:ext cx="10515600" cy="1325563"/>
          </a:xfrm>
        </p:spPr>
        <p:txBody>
          <a:bodyPr/>
          <a:lstStyle/>
          <a:p>
            <a:pPr algn="ctr"/>
            <a:r>
              <a:rPr lang="pt-BR" sz="6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Obrigado !!!</a:t>
            </a:r>
          </a:p>
        </p:txBody>
      </p:sp>
    </p:spTree>
    <p:extLst>
      <p:ext uri="{BB962C8B-B14F-4D97-AF65-F5344CB8AC3E}">
        <p14:creationId xmlns:p14="http://schemas.microsoft.com/office/powerpoint/2010/main" val="364067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F75770A-2140-44C2-89AB-DBE4C1700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268288"/>
            <a:ext cx="9144000" cy="1655762"/>
          </a:xfrm>
        </p:spPr>
        <p:txBody>
          <a:bodyPr/>
          <a:lstStyle/>
          <a:p>
            <a:r>
              <a:rPr lang="pt-BR" sz="4000" dirty="0"/>
              <a:t>Premissas e objetivos</a:t>
            </a:r>
          </a:p>
          <a:p>
            <a:endParaRPr lang="pt-BR" sz="16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dirty="0"/>
              <a:t>Maioria dos Fundos foram criados com prioridades definidas em um passado distante. Não guardam relação com as políticas públicas condizentes com a realidade socioeconômica atual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dirty="0"/>
              <a:t>Vinculação de receitas a tais fundos engessa o orçamento público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dirty="0"/>
              <a:t>Possibilidade de amortizar a dívida pública com a desvinculação imediata de um superávit financeiro da ordem de R$ 219 bilhões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dirty="0"/>
              <a:t>Parte das receitas públicas desvinculadas poderá ser destinada a projetos e programas voltados à erradicação da pobreza e a investimentos em infraestrutura que visem a reconstrução nacional</a:t>
            </a:r>
          </a:p>
        </p:txBody>
      </p:sp>
    </p:spTree>
    <p:extLst>
      <p:ext uri="{BB962C8B-B14F-4D97-AF65-F5344CB8AC3E}">
        <p14:creationId xmlns:p14="http://schemas.microsoft.com/office/powerpoint/2010/main" val="30314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BCEEA-9589-42EA-8EFE-2EF35DA1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Que Fundos são esses?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B52B946-BB3E-46B5-84BC-E1B242A6A3B4}"/>
              </a:ext>
            </a:extLst>
          </p:cNvPr>
          <p:cNvSpPr txBox="1">
            <a:spLocks/>
          </p:cNvSpPr>
          <p:nvPr/>
        </p:nvSpPr>
        <p:spPr bwMode="auto">
          <a:xfrm>
            <a:off x="838200" y="3195638"/>
            <a:ext cx="11353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2800" dirty="0"/>
              <a:t>Fundo de Amparo ao Trabalhador - R$ 80.154.500.090</a:t>
            </a:r>
          </a:p>
          <a:p>
            <a:endParaRPr lang="pt-BR" sz="2000" dirty="0"/>
          </a:p>
          <a:p>
            <a:r>
              <a:rPr lang="pt-BR" sz="2800" dirty="0"/>
              <a:t>Fundo Nacional de Assistência Social - R$ 62.174.387.837</a:t>
            </a:r>
          </a:p>
          <a:p>
            <a:endParaRPr lang="pt-BR" sz="2000" dirty="0"/>
          </a:p>
          <a:p>
            <a:r>
              <a:rPr lang="pt-BR" sz="2800" dirty="0"/>
              <a:t>Fundo de Financiamento ao Estudante do Ensino Superior</a:t>
            </a:r>
          </a:p>
          <a:p>
            <a:r>
              <a:rPr lang="pt-BR" sz="2800" dirty="0"/>
              <a:t>Fies - R$ 13.811.441.794</a:t>
            </a:r>
          </a:p>
          <a:p>
            <a:endParaRPr lang="pt-BR" sz="2000" dirty="0"/>
          </a:p>
          <a:p>
            <a:r>
              <a:rPr lang="pt-BR" sz="2800" dirty="0"/>
              <a:t>Fundo Social (Lei nº 12.351/2010)- R$ 11.262.798.193</a:t>
            </a:r>
          </a:p>
          <a:p>
            <a:endParaRPr lang="pt-BR" sz="2000" dirty="0"/>
          </a:p>
          <a:p>
            <a:r>
              <a:rPr lang="pt-BR" sz="2800" dirty="0"/>
              <a:t>Fundo de Garantia à Exportação  - R$ 4.242.680.216</a:t>
            </a:r>
          </a:p>
          <a:p>
            <a:endParaRPr lang="pt-BR" sz="2000" dirty="0"/>
          </a:p>
          <a:p>
            <a:r>
              <a:rPr lang="pt-BR" sz="2800" dirty="0"/>
              <a:t>Fundo Nacional de Desenvolvimento Científico</a:t>
            </a:r>
          </a:p>
          <a:p>
            <a:r>
              <a:rPr lang="pt-BR" sz="2800" dirty="0"/>
              <a:t>e Tecnológico - R$ 5.650.816.431 </a:t>
            </a:r>
          </a:p>
        </p:txBody>
      </p:sp>
    </p:spTree>
    <p:extLst>
      <p:ext uri="{BB962C8B-B14F-4D97-AF65-F5344CB8AC3E}">
        <p14:creationId xmlns:p14="http://schemas.microsoft.com/office/powerpoint/2010/main" val="4589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BCEEA-9589-42EA-8EFE-2EF35DA1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Que Fundos são esses?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530ABE4-978B-4846-BE47-CF14D63B4E32}"/>
              </a:ext>
            </a:extLst>
          </p:cNvPr>
          <p:cNvSpPr/>
          <p:nvPr/>
        </p:nvSpPr>
        <p:spPr>
          <a:xfrm>
            <a:off x="942975" y="1110748"/>
            <a:ext cx="8486775" cy="5652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1. Fundo Aeronáutico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2. Fundo Aeroviário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3. Fundo Agroindustrial de Reconversão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4. Fundo </a:t>
            </a:r>
            <a:r>
              <a:rPr lang="pt-B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Amazonia</a:t>
            </a:r>
            <a:endParaRPr lang="pt-BR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5. Fundo </a:t>
            </a:r>
            <a:r>
              <a:rPr lang="pt-B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Catastrofe</a:t>
            </a: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 do Seguro Rural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6. Fundo Conselho Nacional dos Produtos de Cacau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7. Fundo Conta de Consumo de Combustíveis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8. Fundo Conta de Desenvolvimento Energético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9. Fundo Conta Especial Emprego e Salário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10. Fundo Contingente da Extinta Rede Ferroviária Federal S/A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11. Fundo da Central de Medicamentos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12. Fundo da Marinha Mercante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13. Fundo da Reserva Global de Reversão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14. Fundo da Secretaria Especial de Editoração e Publicação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15. Fundo da Secretaria Especial de Informática do Senado Federal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16. Fundo de Administração do Hospital das Forças Armadas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17. Fundo de Agricultura Familiar do Mercosul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18. Fundo de Amortização da Dívida Pública Mobiliária Federal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19. Fundo de Amortização dos Empréstimos Internos</a:t>
            </a:r>
          </a:p>
          <a:p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20. Fundo de Amparo à Tecnologia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571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BCEEA-9589-42EA-8EFE-2EF35DA1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Que Fundos são esses?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7E84ADA-9F65-49F9-9C05-C933D6DB90A9}"/>
              </a:ext>
            </a:extLst>
          </p:cNvPr>
          <p:cNvSpPr/>
          <p:nvPr/>
        </p:nvSpPr>
        <p:spPr>
          <a:xfrm>
            <a:off x="838199" y="1027906"/>
            <a:ext cx="6562725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21. Fundo de Amparo ao Trabalhador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22. Fundo de Aperfeiçoamento de Pessoal de Nível Superior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23. Fundo de Aperfeiçoamento de Pessoal para Direção e Assessoramento Superiores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24. Fundo de Apoio à Cultura do Caju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25. Fundo de apoio à estruturação e ao desenvolvimento de projetos de concessões e parcerias público-privadas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26. Fundo de Apoio ao Desenvolvimento Social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27. Fundo de Arrendamento Residencial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28. Fundo de Assistência a Maternidade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29. Fundo de Assistência ao Atleta Profissional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30. Fundo de Assistência ao Desempregado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31. Fundo de Assistência e Previdência do Trabalhador Rural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32. Fundo de Assistência Habitacional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33. Fundo de Assistência Hospitalar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34. Fundo de Atividades Espaciais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35. Fundo de Atividades para a Amazônia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36. Fundo de Aval para a Geração de Emprego e Renda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37. Fundo de Compensação e Variações Salariais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38. Fundo de Compensação pela Exportação de Produtos Industrializados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39. Fundo de Cooperação Técnica da Agência Internacional de Energia Atômica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40. Fundo de Custeio de Programas de Habitação Popular</a:t>
            </a:r>
          </a:p>
        </p:txBody>
      </p:sp>
    </p:spTree>
    <p:extLst>
      <p:ext uri="{BB962C8B-B14F-4D97-AF65-F5344CB8AC3E}">
        <p14:creationId xmlns:p14="http://schemas.microsoft.com/office/powerpoint/2010/main" val="10962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BCEEA-9589-42EA-8EFE-2EF35DA1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Que Fundos são esses?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78BCD4-F9AF-4095-9081-D8094776E4C7}"/>
              </a:ext>
            </a:extLst>
          </p:cNvPr>
          <p:cNvSpPr/>
          <p:nvPr/>
        </p:nvSpPr>
        <p:spPr>
          <a:xfrm>
            <a:off x="838200" y="1098973"/>
            <a:ext cx="6096000" cy="56563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41. Fundo de Defesa da Economia Cafeeira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42. Fundo de Defesa de Direitos Difusos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43. Fundo de Democratização do Capital de Empresas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44. Fundo de Desenvolvimento da Amazônia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45. Fundo de Desenvolvimento da Produtividade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46. Fundo de Desenvolvimento do Centro-Oeste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47. Fundo de Desenvolvimento do Ensino Profissional Marítimo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48. Fundo de Desenvolvimento do Nordeste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49. Fundo de Desenvolvimento Regional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50. Fundo de Desenvolvimento Social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51. Fundo de Desenvolvimento Técnico-Científico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52. Fundo de Direito Autoral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53. Fundo de Educação Especial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54. Fundo de Eletrificação Rural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55. Fundo de Equilíbrio de Sinistralidade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56. Fundo de Estabilidade do Seguro Agrário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57. Fundo de Estabilidade do Seguro Rural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58. Fundo de Estabilização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59. Fundo de Estabilização da Receita Cambial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60. Fundo de Estudos do Mar</a:t>
            </a:r>
          </a:p>
        </p:txBody>
      </p:sp>
    </p:spTree>
    <p:extLst>
      <p:ext uri="{BB962C8B-B14F-4D97-AF65-F5344CB8AC3E}">
        <p14:creationId xmlns:p14="http://schemas.microsoft.com/office/powerpoint/2010/main" val="1004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BCEEA-9589-42EA-8EFE-2EF35DA1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Que Fundos são esses?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E97A26F-0D06-43F3-90D3-BBC032437A35}"/>
              </a:ext>
            </a:extLst>
          </p:cNvPr>
          <p:cNvSpPr/>
          <p:nvPr/>
        </p:nvSpPr>
        <p:spPr>
          <a:xfrm>
            <a:off x="838200" y="1201643"/>
            <a:ext cx="6096000" cy="56563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181. Fundo Garantidor do Fundo de Financiamento Estudantil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182. Fundo Geral de Turismo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183. Fundo Geral do Cacau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184. Fundo Global para o Meio Ambiente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185. 185.Fundo Nacional Antidrogas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186. Fundo Nacional da Aviação Civil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187. Fundo Nacional da Cultura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188. Fundo Nacional da Reforma e do Desenvolvimento Agrário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189. Fundo Nacional de Ação Comunitária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190. Fundo Nacional de Assistência Social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191. Fundo Nacional de Cooperativismo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192. Fundo Nacional de Desenvolvimento Científico e Tecnológico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193. Fundo Nacional de Desenvolvimento da Educação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194. Fundo Nacional de Desenvolvimento Desportivo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195. Fundo Nacional de Desenvolvimento Florestal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196. Fundo Nacional de Desenvolvimento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197. Fundo Nacional de Desestatização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198. Fundo Nacional de Educação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199. Fundo Nacional de Energia Nuclear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200. Fundo Nacional de Ensino Médio</a:t>
            </a:r>
          </a:p>
        </p:txBody>
      </p:sp>
    </p:spTree>
    <p:extLst>
      <p:ext uri="{BB962C8B-B14F-4D97-AF65-F5344CB8AC3E}">
        <p14:creationId xmlns:p14="http://schemas.microsoft.com/office/powerpoint/2010/main" val="37943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BCEEA-9589-42EA-8EFE-2EF35DA1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Que Fundos são esses?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78A5516-ED50-4CBC-8D51-6A501D804C71}"/>
              </a:ext>
            </a:extLst>
          </p:cNvPr>
          <p:cNvSpPr/>
          <p:nvPr/>
        </p:nvSpPr>
        <p:spPr>
          <a:xfrm>
            <a:off x="838200" y="1106322"/>
            <a:ext cx="6096000" cy="56563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224. Fundo para constituição de estoques reguladores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225. Fundo para Desenvolvimento Integrado do Vale do Rio Doce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226. Fundo para Investimentos Sociais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227. Fundo para melhoria da distribuição de </a:t>
            </a:r>
            <a:r>
              <a:rPr lang="pt-B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genêros</a:t>
            </a: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 alimentícios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228. Fundo para o Desenvolvimento da Pecuária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229. Fundo para o Desenvolvimento Tecnológico das Telecomunicações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230. Fundo para Operações Especiais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231. Fundo para Reconstituição de Bens Lesados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232. Fundo Patrimonial da </a:t>
            </a:r>
            <a:r>
              <a:rPr lang="pt-B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Camara</a:t>
            </a: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 Sindical dos Corretores de Fundos Públicos da Capital Federal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233. Fundo Penitenciário Nacional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234. Fundo Portuário Nacional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235. Fundo Rodoviário dos Estado e Municípios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236. Fundo Rodoviário Nacional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237. Fundo Rotativo da Câmara dos Deputados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238. Fundo Rotativo Habitacional de Brasília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239. Fundo Setorial do Audiovisual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240. Fundo Soberano do Brasil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241. Fundo Social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242. Fundo Social Ferroviário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243. Fundo Nacional de Desenvolvimento Ferroviário</a:t>
            </a:r>
          </a:p>
        </p:txBody>
      </p:sp>
    </p:spTree>
    <p:extLst>
      <p:ext uri="{BB962C8B-B14F-4D97-AF65-F5344CB8AC3E}">
        <p14:creationId xmlns:p14="http://schemas.microsoft.com/office/powerpoint/2010/main" val="288712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objeto, quarto&#10;&#10;Descrição gerada automaticamente">
            <a:extLst>
              <a:ext uri="{FF2B5EF4-FFF2-40B4-BE49-F238E27FC236}">
                <a16:creationId xmlns:a16="http://schemas.microsoft.com/office/drawing/2014/main" id="{2D5D47B6-9BB0-41FF-8E8C-11A8EF718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24" y="1314771"/>
            <a:ext cx="6606495" cy="528605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B07EBE3-52E0-4BF5-B7ED-5EE7C4E2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660" y="113033"/>
            <a:ext cx="6363984" cy="1325563"/>
          </a:xfrm>
        </p:spPr>
        <p:txBody>
          <a:bodyPr/>
          <a:lstStyle/>
          <a:p>
            <a:pPr algn="ctr"/>
            <a:r>
              <a:rPr lang="pt-BR" sz="4000" dirty="0"/>
              <a:t>Futuro das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11431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1588</Words>
  <Application>Microsoft Office PowerPoint</Application>
  <PresentationFormat>Widescreen</PresentationFormat>
  <Paragraphs>156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Segoe UI Semibold</vt:lpstr>
      <vt:lpstr>Wingdings</vt:lpstr>
      <vt:lpstr>Tema do Office</vt:lpstr>
      <vt:lpstr>Audiência Pública  PEC 187  CCJ – Senado Federal</vt:lpstr>
      <vt:lpstr>Apresentação do PowerPoint</vt:lpstr>
      <vt:lpstr>Que Fundos são esses? </vt:lpstr>
      <vt:lpstr>Que Fundos são esses? </vt:lpstr>
      <vt:lpstr>Que Fundos são esses? </vt:lpstr>
      <vt:lpstr>Que Fundos são esses? </vt:lpstr>
      <vt:lpstr>Que Fundos são esses? </vt:lpstr>
      <vt:lpstr>Que Fundos são esses? </vt:lpstr>
      <vt:lpstr>Futuro das políticas públicas</vt:lpstr>
      <vt:lpstr>Extinção do fundo x corte de receitas</vt:lpstr>
      <vt:lpstr>Exceção na Proposição</vt:lpstr>
      <vt:lpstr>Fundos vinculados à Administração Tributária</vt:lpstr>
      <vt:lpstr>Fundos vinculados à Administração Tributária</vt:lpstr>
      <vt:lpstr>Fundos vinculados à Administração Tributária</vt:lpstr>
      <vt:lpstr>Obrigado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Salarial 2020</dc:title>
  <dc:creator>kleber Cabral</dc:creator>
  <cp:lastModifiedBy>kleber Cabral</cp:lastModifiedBy>
  <cp:revision>29</cp:revision>
  <dcterms:created xsi:type="dcterms:W3CDTF">2020-01-20T22:05:22Z</dcterms:created>
  <dcterms:modified xsi:type="dcterms:W3CDTF">2020-02-11T13:36:58Z</dcterms:modified>
</cp:coreProperties>
</file>