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16" r:id="rId4"/>
    <p:sldId id="317" r:id="rId5"/>
    <p:sldId id="276" r:id="rId6"/>
    <p:sldId id="311" r:id="rId7"/>
    <p:sldId id="277" r:id="rId8"/>
    <p:sldId id="296" r:id="rId9"/>
    <p:sldId id="295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6925" autoAdjust="0"/>
    <p:restoredTop sz="94660" autoAdjust="0"/>
  </p:normalViewPr>
  <p:slideViewPr>
    <p:cSldViewPr snapToGrid="0" snapToObjects="1">
      <p:cViewPr>
        <p:scale>
          <a:sx n="85" d="100"/>
          <a:sy n="85" d="100"/>
        </p:scale>
        <p:origin x="-1422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AF705-7F8D-7341-BAF4-9F5051985945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BE0D1-5F35-404B-BAC8-F0C44C8BC5D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8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E0D1-5F35-404B-BAC8-F0C44C8BC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67DECC-3C16-ED4F-863C-B3AD65B7628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19341E-F2A5-E64F-834E-BA00ED383F3C}" type="slidenum">
              <a:rPr lang="en-US">
                <a:solidFill>
                  <a:prstClr val="black"/>
                </a:solidFill>
                <a:latin typeface="Lucida Grande" pitchFamily="-104" charset="0"/>
                <a:ea typeface="ヒラギノ角ゴ Pro W3" pitchFamily="-104" charset="-128"/>
                <a:cs typeface="ヒラギノ角ゴ Pro W3" pitchFamily="-10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prstClr val="black"/>
              </a:solidFill>
              <a:latin typeface="Lucida Grande" pitchFamily="-104" charset="0"/>
              <a:ea typeface="ヒラギノ角ゴ Pro W3" pitchFamily="-104" charset="-128"/>
              <a:cs typeface="ヒラギノ角ゴ Pro W3" pitchFamily="-10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Grande" pitchFamily="-104" charset="0"/>
              <a:ea typeface="ヒラギノ角ゴ Pro W3" pitchFamily="-104" charset="-128"/>
              <a:cs typeface="ヒラギノ角ゴ Pro W3" pitchFamily="-10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D1E15-48ED-274E-94BA-0B755419624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765DDB-0E4E-1642-AE9B-512FD08AA12C}" type="slidenum">
              <a:rPr lang="en-US">
                <a:latin typeface="Lucida Grande" charset="0"/>
                <a:ea typeface="ヒラギノ角ゴ Pro W3" charset="-128"/>
                <a:cs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Lucida Grande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3662C7-8D01-4346-841A-9C0992402F5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E0D1-5F35-404B-BAC8-F0C44C8BC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2351-1423-F145-8366-1B70631D17E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dirty="0" err="1" smtClean="0"/>
              <a:t>hsi.org/endanimaltesting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2351-1423-F145-8366-1B70631D17E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8C8CB-EEFA-9345-A473-15990CC956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2351-1423-F145-8366-1B70631D17E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8C8CB-EEFA-9345-A473-15990CC956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7172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1001-1CEB-8940-A637-75E2D312C6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3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238540"/>
            <a:ext cx="8497092" cy="616455"/>
          </a:xfrm>
        </p:spPr>
        <p:txBody>
          <a:bodyPr anchor="ctr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E27E-D6E2-A845-B434-BB02CE4B13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1" y="854994"/>
            <a:ext cx="8496300" cy="336244"/>
          </a:xfrm>
        </p:spPr>
        <p:txBody>
          <a:bodyPr lIns="0" tIns="0" rIns="0" bIns="0" anchor="t" anchorCtr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24555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238540"/>
            <a:ext cx="8497092" cy="616455"/>
          </a:xfrm>
        </p:spPr>
        <p:txBody>
          <a:bodyPr anchor="ctr" anchorCtr="0"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B4A-C834-2340-856B-ACE233F7DD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1" y="854994"/>
            <a:ext cx="8496300" cy="336244"/>
          </a:xfrm>
        </p:spPr>
        <p:txBody>
          <a:bodyPr lIns="0" tIns="0" rIns="0" bIns="0" anchor="t" anchorCtr="0">
            <a:normAutofit/>
          </a:bodyPr>
          <a:lstStyle>
            <a:lvl1pPr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3230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78E5-1F73-E546-BAAA-6D2882D870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91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F83E-7709-484C-9B5C-1D9071090F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0424-177C-6F4B-A25C-6A2D0BE139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7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2351-1423-F145-8366-1B70631D17E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8C8CB-EEFA-9345-A473-15990CC956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2351-1423-F145-8366-1B70631D17E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8C8CB-EEFA-9345-A473-15990CC956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2351-1423-F145-8366-1B70631D17E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8C8CB-EEFA-9345-A473-15990CC956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2351-1423-F145-8366-1B70631D17E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8C8CB-EEFA-9345-A473-15990CC956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2351-1423-F145-8366-1B70631D17E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8C8CB-EEFA-9345-A473-15990CC956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2351-1423-F145-8366-1B70631D17E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8C8CB-EEFA-9345-A473-15990CC956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2351-1423-F145-8366-1B70631D17E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8C8CB-EEFA-9345-A473-15990CC956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2351-1423-F145-8366-1B70631D17E7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8C8CB-EEFA-9345-A473-15990CC956C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52351-1423-F145-8366-1B70631D17E7}" type="datetimeFigureOut">
              <a:rPr lang="en-US" smtClean="0"/>
              <a:pPr/>
              <a:t>10/22/2015</a:t>
            </a:fld>
            <a:endParaRPr lang="en-US"/>
          </a:p>
        </p:txBody>
      </p:sp>
      <p:pic>
        <p:nvPicPr>
          <p:cNvPr id="7" name="Picture 6" descr="HSI_LogoH_K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61165" y="6127502"/>
            <a:ext cx="2026111" cy="612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2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 defTabSz="9144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554955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1" y="-1"/>
            <a:ext cx="8497092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9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9D93A6B-84B3-A648-A147-8CEC248015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10/22/2015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7450" y="6356351"/>
            <a:ext cx="4229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7343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7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df"/><Relationship Id="rId5" Type="http://schemas.openxmlformats.org/officeDocument/2006/relationships/image" Target="../media/image1.png"/><Relationship Id="rId4" Type="http://schemas.openxmlformats.org/officeDocument/2006/relationships/image" Target="../media/image1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df"/><Relationship Id="rId5" Type="http://schemas.openxmlformats.org/officeDocument/2006/relationships/image" Target="../media/image4.png"/><Relationship Id="rId4" Type="http://schemas.openxmlformats.org/officeDocument/2006/relationships/image" Target="../media/image6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21073658_Medium.jpg"/>
          <p:cNvPicPr>
            <a:picLocks noChangeAspect="1"/>
          </p:cNvPicPr>
          <p:nvPr/>
        </p:nvPicPr>
        <p:blipFill>
          <a:blip r:embed="rId3">
            <a:alphaModFix amt="35000"/>
          </a:blip>
          <a:srcRect t="86086"/>
          <a:stretch>
            <a:fillRect/>
          </a:stretch>
        </p:blipFill>
        <p:spPr>
          <a:xfrm flipV="1">
            <a:off x="0" y="6007212"/>
            <a:ext cx="9144000" cy="850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Stock_000021073658_Medium.jpg"/>
          <p:cNvPicPr>
            <a:picLocks noChangeAspect="1"/>
          </p:cNvPicPr>
          <p:nvPr/>
        </p:nvPicPr>
        <p:blipFill>
          <a:blip r:embed="rId3"/>
          <a:srcRect b="1763"/>
          <a:stretch>
            <a:fillRect/>
          </a:stretch>
        </p:blipFill>
        <p:spPr>
          <a:xfrm>
            <a:off x="0" y="0"/>
            <a:ext cx="9144000" cy="6007212"/>
          </a:xfrm>
          <a:prstGeom prst="rect">
            <a:avLst/>
          </a:prstGeom>
        </p:spPr>
      </p:pic>
      <p:pic>
        <p:nvPicPr>
          <p:cNvPr id="6" name="Picture 5" descr="HSI_LogoH_K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1165" y="6127502"/>
            <a:ext cx="2026111" cy="612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472" y="287557"/>
            <a:ext cx="497184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3000" dirty="0" smtClean="0">
                <a:solidFill>
                  <a:schemeClr val="bg1"/>
                </a:solidFill>
              </a:rPr>
              <a:t>Pesquisa </a:t>
            </a:r>
            <a:r>
              <a:rPr lang="pt-BR" sz="3000" dirty="0">
                <a:solidFill>
                  <a:schemeClr val="bg1"/>
                </a:solidFill>
              </a:rPr>
              <a:t>de Ciência e </a:t>
            </a:r>
            <a:r>
              <a:rPr lang="pt-BR" sz="3000" dirty="0" smtClean="0">
                <a:solidFill>
                  <a:schemeClr val="bg1"/>
                </a:solidFill>
              </a:rPr>
              <a:t>Saúde </a:t>
            </a:r>
            <a:r>
              <a:rPr lang="pt-BR" sz="3000" dirty="0">
                <a:solidFill>
                  <a:schemeClr val="bg1"/>
                </a:solidFill>
              </a:rPr>
              <a:t>no </a:t>
            </a:r>
            <a:r>
              <a:rPr lang="pt-BR" sz="3000" dirty="0" smtClean="0">
                <a:solidFill>
                  <a:schemeClr val="bg1"/>
                </a:solidFill>
              </a:rPr>
              <a:t>Brasil Usando Ferramentas Inovadoras do Século XXI e sem Animais</a:t>
            </a:r>
            <a:endParaRPr lang="pt-BR" sz="3000" dirty="0">
              <a:solidFill>
                <a:schemeClr val="bg1"/>
              </a:solidFill>
            </a:endParaRP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chemeClr val="bg1"/>
                </a:solidFill>
              </a:rPr>
              <a:t>Helder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Constantino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Humane Society International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hconstantino@hsi.org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hsi.org/</a:t>
            </a:r>
            <a:r>
              <a:rPr lang="en-US" sz="1400" b="1" dirty="0" err="1" smtClean="0">
                <a:solidFill>
                  <a:schemeClr val="bg1"/>
                </a:solidFill>
              </a:rPr>
              <a:t>brasil</a:t>
            </a:r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EAT brand (hi-res)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963149" y="6246714"/>
            <a:ext cx="9652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 smtClean="0"/>
              <a:t>Tendência </a:t>
            </a:r>
            <a:r>
              <a:rPr lang="pt-BR" sz="3200" b="1" dirty="0"/>
              <a:t>geral em </a:t>
            </a:r>
            <a:r>
              <a:rPr lang="pt-BR" sz="3200" b="1" dirty="0" smtClean="0"/>
              <a:t>eficiência de pesquisa e desenvolvimento: “Lei de </a:t>
            </a:r>
            <a:r>
              <a:rPr lang="pt-BR" sz="3200" b="1" dirty="0" err="1" smtClean="0"/>
              <a:t>Eroom</a:t>
            </a:r>
            <a:r>
              <a:rPr lang="pt-BR" sz="3200" b="1" dirty="0" smtClean="0"/>
              <a:t>”</a:t>
            </a:r>
            <a:br>
              <a:rPr lang="pt-BR" sz="3200" b="1" dirty="0" smtClean="0"/>
            </a:br>
            <a:r>
              <a:rPr lang="pt-BR" sz="1200" b="1" dirty="0" smtClean="0"/>
              <a:t>Fonte: </a:t>
            </a:r>
            <a:r>
              <a:rPr lang="en-US" sz="1200" b="1" dirty="0"/>
              <a:t>Diagnosing the decline </a:t>
            </a:r>
            <a:r>
              <a:rPr lang="en-US" sz="1200" b="1" dirty="0" smtClean="0"/>
              <a:t>in pharmaceutical </a:t>
            </a:r>
            <a:r>
              <a:rPr lang="en-US" sz="1200" b="1" dirty="0"/>
              <a:t>R&amp;D </a:t>
            </a:r>
            <a:r>
              <a:rPr lang="en-US" sz="1200" b="1" dirty="0" smtClean="0"/>
              <a:t>efficiency, Nature Reviews: Drug Discovery</a:t>
            </a:r>
            <a:endParaRPr lang="fr-FR" sz="32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8981"/>
            <a:ext cx="8229600" cy="4408401"/>
          </a:xfrm>
        </p:spPr>
      </p:pic>
    </p:spTree>
    <p:extLst>
      <p:ext uri="{BB962C8B-B14F-4D97-AF65-F5344CB8AC3E}">
        <p14:creationId xmlns:p14="http://schemas.microsoft.com/office/powerpoint/2010/main" val="25836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Produtividade da </a:t>
            </a:r>
            <a:r>
              <a:rPr lang="pt-BR" sz="3600" dirty="0"/>
              <a:t>indústria </a:t>
            </a:r>
            <a:r>
              <a:rPr lang="pt-BR" sz="3600" dirty="0" smtClean="0"/>
              <a:t>farmacêutica 1996 - 2013</a:t>
            </a:r>
            <a:endParaRPr lang="fr-FR" sz="3600" dirty="0"/>
          </a:p>
        </p:txBody>
      </p:sp>
      <p:pic>
        <p:nvPicPr>
          <p:cNvPr id="65538" name="Picture 2" descr="C:\Users\Helder\Downloads\R&amp;D cost v. ND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2" y="1390881"/>
            <a:ext cx="7928518" cy="48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C:\Users\Langley\AppData\Local\Microsoft\Windows\Temporary Internet Files\Content.IE5\SKAPIF32\MP900422279[1].jpg"/>
          <p:cNvPicPr>
            <a:picLocks noChangeAspect="1" noChangeArrowheads="1"/>
          </p:cNvPicPr>
          <p:nvPr/>
        </p:nvPicPr>
        <p:blipFill>
          <a:blip r:embed="rId3">
            <a:alphaModFix amt="69000"/>
          </a:blip>
          <a:srcRect/>
          <a:stretch>
            <a:fillRect/>
          </a:stretch>
        </p:blipFill>
        <p:spPr bwMode="auto">
          <a:xfrm>
            <a:off x="5105400" y="0"/>
            <a:ext cx="4038600" cy="414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Content Placeholder 5"/>
          <p:cNvSpPr>
            <a:spLocks noGrp="1"/>
          </p:cNvSpPr>
          <p:nvPr>
            <p:ph sz="half" idx="1"/>
          </p:nvPr>
        </p:nvSpPr>
        <p:spPr>
          <a:xfrm>
            <a:off x="394945" y="1729830"/>
            <a:ext cx="8178800" cy="5213350"/>
          </a:xfrm>
        </p:spPr>
        <p:txBody>
          <a:bodyPr>
            <a:noAutofit/>
          </a:bodyPr>
          <a:lstStyle/>
          <a:p>
            <a:r>
              <a:rPr lang="en-GB" sz="2000" b="1" dirty="0" err="1" smtClean="0">
                <a:latin typeface="Calibri"/>
                <a:ea typeface="Arial MT" charset="0"/>
                <a:cs typeface="Calibri"/>
              </a:rPr>
              <a:t>Asma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—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Mais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de 300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milhões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de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pessoas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afetas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no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mundo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, principal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doença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crônica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na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infância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: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somente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dois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tipos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de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tratamento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foram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descobertos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em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50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anos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. </a:t>
            </a:r>
            <a:r>
              <a:rPr lang="en-GB" sz="1400" dirty="0" smtClean="0">
                <a:latin typeface="Calibri"/>
                <a:ea typeface="Arial MT" charset="0"/>
                <a:cs typeface="Calibri"/>
              </a:rPr>
              <a:t>(Buckland, Drug </a:t>
            </a:r>
            <a:r>
              <a:rPr lang="en-GB" sz="1400" dirty="0" err="1" smtClean="0">
                <a:latin typeface="Calibri"/>
                <a:ea typeface="Arial MT" charset="0"/>
                <a:cs typeface="Calibri"/>
              </a:rPr>
              <a:t>Discov</a:t>
            </a:r>
            <a:r>
              <a:rPr lang="en-GB" sz="1400" dirty="0" smtClean="0">
                <a:latin typeface="Calibri"/>
                <a:ea typeface="Arial MT" charset="0"/>
                <a:cs typeface="Calibri"/>
              </a:rPr>
              <a:t> Today. 2011; 16: 914-27)</a:t>
            </a:r>
          </a:p>
          <a:p>
            <a:r>
              <a:rPr lang="en-GB" sz="2000" b="1" dirty="0" err="1" smtClean="0">
                <a:latin typeface="Calibri"/>
                <a:ea typeface="Arial MT" charset="0"/>
                <a:cs typeface="Calibri"/>
              </a:rPr>
              <a:t>Acidentes</a:t>
            </a:r>
            <a:r>
              <a:rPr lang="en-GB" sz="2000" b="1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b="1" dirty="0" err="1">
                <a:latin typeface="Calibri"/>
                <a:ea typeface="Arial MT" charset="0"/>
                <a:cs typeface="Calibri"/>
              </a:rPr>
              <a:t>v</a:t>
            </a:r>
            <a:r>
              <a:rPr lang="en-GB" sz="2000" b="1" dirty="0" err="1" smtClean="0">
                <a:latin typeface="Calibri"/>
                <a:ea typeface="Arial MT" charset="0"/>
                <a:cs typeface="Calibri"/>
              </a:rPr>
              <a:t>asculares</a:t>
            </a:r>
            <a:r>
              <a:rPr lang="en-GB" sz="2000" b="1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b="1" dirty="0" err="1">
                <a:latin typeface="Calibri"/>
                <a:ea typeface="Arial MT" charset="0"/>
                <a:cs typeface="Calibri"/>
              </a:rPr>
              <a:t>c</a:t>
            </a:r>
            <a:r>
              <a:rPr lang="en-GB" sz="2000" b="1" dirty="0" err="1" smtClean="0">
                <a:latin typeface="Calibri"/>
                <a:ea typeface="Arial MT" charset="0"/>
                <a:cs typeface="Calibri"/>
              </a:rPr>
              <a:t>erebrais</a:t>
            </a:r>
            <a:r>
              <a:rPr lang="en-GB" sz="2000" b="1" dirty="0" smtClean="0">
                <a:latin typeface="Calibri"/>
                <a:ea typeface="Arial MT" charset="0"/>
                <a:cs typeface="Calibri"/>
              </a:rPr>
              <a:t> (AVC)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— 6.7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milhões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de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mortos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por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ano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,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mais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de 1.000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farmacos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desenvolvidos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em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laboratorios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,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apenas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um é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eficiente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em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pacientes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1400" dirty="0" smtClean="0">
                <a:latin typeface="Calibri"/>
                <a:ea typeface="Arial MT" charset="0"/>
                <a:cs typeface="Calibri"/>
              </a:rPr>
              <a:t>(</a:t>
            </a:r>
            <a:r>
              <a:rPr lang="en-GB" sz="1400" dirty="0" err="1" smtClean="0">
                <a:latin typeface="Calibri"/>
                <a:ea typeface="Arial MT" charset="0"/>
                <a:cs typeface="Calibri"/>
              </a:rPr>
              <a:t>O’Collins</a:t>
            </a:r>
            <a:r>
              <a:rPr lang="en-GB" sz="1400" dirty="0" smtClean="0">
                <a:latin typeface="Calibri"/>
                <a:ea typeface="Arial MT" charset="0"/>
                <a:cs typeface="Calibri"/>
              </a:rPr>
              <a:t> et al., Ann Neurol. 2006; 59: 467-77)</a:t>
            </a:r>
          </a:p>
          <a:p>
            <a:r>
              <a:rPr lang="en-GB" sz="2000" b="1" dirty="0" err="1" smtClean="0">
                <a:ea typeface="Arial MT" charset="0"/>
                <a:cs typeface="Calibri"/>
              </a:rPr>
              <a:t>Doenças</a:t>
            </a:r>
            <a:r>
              <a:rPr lang="en-GB" sz="2000" b="1" dirty="0" smtClean="0">
                <a:ea typeface="Arial MT" charset="0"/>
                <a:cs typeface="Calibri"/>
              </a:rPr>
              <a:t> </a:t>
            </a:r>
            <a:r>
              <a:rPr lang="en-GB" sz="2000" b="1" dirty="0">
                <a:ea typeface="Arial MT" charset="0"/>
                <a:cs typeface="Calibri"/>
              </a:rPr>
              <a:t>do </a:t>
            </a:r>
            <a:r>
              <a:rPr lang="en-GB" sz="2000" b="1" dirty="0" err="1" smtClean="0">
                <a:ea typeface="Arial MT" charset="0"/>
                <a:cs typeface="Calibri"/>
              </a:rPr>
              <a:t>Neurônio</a:t>
            </a:r>
            <a:r>
              <a:rPr lang="en-GB" sz="2000" b="1" dirty="0" smtClean="0">
                <a:ea typeface="Arial MT" charset="0"/>
                <a:cs typeface="Calibri"/>
              </a:rPr>
              <a:t> Motor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—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vários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tratamentos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promissores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em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camondungos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, mas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nenhum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eficaz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em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pacientes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.</a:t>
            </a:r>
            <a:br>
              <a:rPr lang="en-GB" sz="2000" dirty="0" smtClean="0">
                <a:latin typeface="Calibri"/>
                <a:ea typeface="Arial MT" charset="0"/>
                <a:cs typeface="Calibri"/>
              </a:rPr>
            </a:br>
            <a:r>
              <a:rPr lang="en-GB" sz="1400" dirty="0" smtClean="0">
                <a:latin typeface="Calibri"/>
                <a:ea typeface="Arial MT" charset="0"/>
                <a:cs typeface="Calibri"/>
              </a:rPr>
              <a:t>(</a:t>
            </a:r>
            <a:r>
              <a:rPr lang="en-GB" sz="1400" dirty="0" err="1" smtClean="0">
                <a:latin typeface="Calibri"/>
                <a:ea typeface="Arial MT" charset="0"/>
                <a:cs typeface="Calibri"/>
              </a:rPr>
              <a:t>Benatar</a:t>
            </a:r>
            <a:r>
              <a:rPr lang="en-GB" sz="1400" dirty="0" smtClean="0">
                <a:latin typeface="Calibri"/>
                <a:ea typeface="Arial MT" charset="0"/>
                <a:cs typeface="Calibri"/>
              </a:rPr>
              <a:t>, </a:t>
            </a:r>
            <a:r>
              <a:rPr lang="en-GB" sz="1400" dirty="0" err="1" smtClean="0">
                <a:latin typeface="Calibri"/>
                <a:ea typeface="Arial MT" charset="0"/>
                <a:cs typeface="Calibri"/>
              </a:rPr>
              <a:t>Neruobiol</a:t>
            </a:r>
            <a:r>
              <a:rPr lang="en-GB" sz="1400" dirty="0" smtClean="0">
                <a:latin typeface="Calibri"/>
                <a:ea typeface="Arial MT" charset="0"/>
                <a:cs typeface="Calibri"/>
              </a:rPr>
              <a:t> Dis. 2007; 26: 1-13)</a:t>
            </a:r>
          </a:p>
          <a:p>
            <a:r>
              <a:rPr lang="pt-BR" sz="2000" dirty="0">
                <a:ea typeface="Arial MT" charset="0"/>
                <a:cs typeface="Calibri"/>
              </a:rPr>
              <a:t>De acordo com o </a:t>
            </a:r>
            <a:r>
              <a:rPr lang="pt-BR" sz="2000" dirty="0" smtClean="0">
                <a:ea typeface="Arial MT" charset="0"/>
                <a:cs typeface="Calibri"/>
              </a:rPr>
              <a:t>Programa </a:t>
            </a:r>
            <a:r>
              <a:rPr lang="pt-BR" sz="2000" dirty="0">
                <a:ea typeface="Arial MT" charset="0"/>
                <a:cs typeface="Calibri"/>
              </a:rPr>
              <a:t>da União Europeia </a:t>
            </a:r>
            <a:r>
              <a:rPr lang="pt-BR" sz="2000" dirty="0" smtClean="0">
                <a:ea typeface="Arial MT" charset="0"/>
                <a:cs typeface="Calibri"/>
              </a:rPr>
              <a:t>para </a:t>
            </a:r>
            <a:r>
              <a:rPr lang="pt-BR" sz="2000" dirty="0">
                <a:ea typeface="Arial MT" charset="0"/>
                <a:cs typeface="Calibri"/>
              </a:rPr>
              <a:t>Pesquisa de Doenças </a:t>
            </a:r>
            <a:r>
              <a:rPr lang="pt-BR" sz="2000" dirty="0" err="1">
                <a:ea typeface="Arial MT" charset="0"/>
                <a:cs typeface="Calibri"/>
              </a:rPr>
              <a:t>Neurodegenerativas</a:t>
            </a:r>
            <a:r>
              <a:rPr lang="pt-BR" sz="2000" dirty="0">
                <a:ea typeface="Arial MT" charset="0"/>
                <a:cs typeface="Calibri"/>
              </a:rPr>
              <a:t>, a </a:t>
            </a:r>
            <a:r>
              <a:rPr lang="pt-BR" sz="2000" dirty="0" smtClean="0">
                <a:ea typeface="Arial MT" charset="0"/>
                <a:cs typeface="Calibri"/>
              </a:rPr>
              <a:t>má previsibilidade </a:t>
            </a:r>
            <a:r>
              <a:rPr lang="pt-BR" sz="2000" dirty="0">
                <a:ea typeface="Arial MT" charset="0"/>
                <a:cs typeface="Calibri"/>
              </a:rPr>
              <a:t>de 'modelos' animais são razões importantes para a falha no descobrimento de tratamentos eficazes.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1400" dirty="0" smtClean="0">
                <a:latin typeface="Calibri"/>
                <a:ea typeface="Arial MT" charset="0"/>
                <a:cs typeface="Calibri"/>
              </a:rPr>
              <a:t>(neurodegenerationresearch.eu; Langley, 2014)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gray">
          <a:xfrm>
            <a:off x="211790" y="856128"/>
            <a:ext cx="7664451" cy="616455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b="1" dirty="0" smtClean="0"/>
              <a:t>A </a:t>
            </a:r>
            <a:r>
              <a:rPr lang="pt-BR" sz="3000" b="1" dirty="0"/>
              <a:t>pesquisa de biociência de hoje </a:t>
            </a:r>
            <a:r>
              <a:rPr lang="pt-BR" sz="3000" b="1" dirty="0" smtClean="0"/>
              <a:t>atende </a:t>
            </a:r>
            <a:r>
              <a:rPr lang="pt-BR" sz="3000" b="1" dirty="0"/>
              <a:t>às necessidades dos pacientes?</a:t>
            </a:r>
            <a:endParaRPr lang="en-US" sz="3000" b="1" dirty="0"/>
          </a:p>
        </p:txBody>
      </p:sp>
      <p:pic>
        <p:nvPicPr>
          <p:cNvPr id="5" name="Picture 43" descr="EAT brand (hi-res)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6241" y="6200588"/>
            <a:ext cx="96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reamstime_l_22940489.jpg"/>
          <p:cNvPicPr>
            <a:picLocks noChangeAspect="1"/>
          </p:cNvPicPr>
          <p:nvPr/>
        </p:nvPicPr>
        <p:blipFill>
          <a:blip r:embed="rId3">
            <a:alphaModFix amt="31000"/>
          </a:blip>
          <a:srcRect l="1608" r="13754" b="4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4"/>
          <p:cNvSpPr>
            <a:spLocks noChangeArrowheads="1"/>
          </p:cNvSpPr>
          <p:nvPr/>
        </p:nvSpPr>
        <p:spPr bwMode="auto">
          <a:xfrm>
            <a:off x="381001" y="1778000"/>
            <a:ext cx="58801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66700" indent="-266700" defTabSz="914400">
              <a:spcBef>
                <a:spcPct val="200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pt-BR" dirty="0">
                <a:solidFill>
                  <a:srgbClr val="000000"/>
                </a:solidFill>
                <a:ea typeface="Arial MT" charset="0"/>
                <a:cs typeface="Arial MT" charset="0"/>
              </a:rPr>
              <a:t>92% dos novos </a:t>
            </a:r>
            <a:r>
              <a:rPr lang="pt-BR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medicamentos que </a:t>
            </a:r>
            <a:r>
              <a:rPr lang="pt-BR" dirty="0">
                <a:solidFill>
                  <a:srgbClr val="000000"/>
                </a:solidFill>
                <a:ea typeface="Arial MT" charset="0"/>
                <a:cs typeface="Arial MT" charset="0"/>
              </a:rPr>
              <a:t>passam por testes em animais </a:t>
            </a:r>
            <a:r>
              <a:rPr lang="pt-BR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não conseguem </a:t>
            </a:r>
            <a:r>
              <a:rPr lang="pt-BR" dirty="0">
                <a:solidFill>
                  <a:srgbClr val="000000"/>
                </a:solidFill>
                <a:ea typeface="Arial MT" charset="0"/>
                <a:cs typeface="Arial MT" charset="0"/>
              </a:rPr>
              <a:t>alcançar o mercado, </a:t>
            </a:r>
            <a:r>
              <a:rPr lang="pt-BR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principalmente por </a:t>
            </a:r>
            <a:r>
              <a:rPr lang="pt-BR" dirty="0">
                <a:solidFill>
                  <a:srgbClr val="000000"/>
                </a:solidFill>
                <a:ea typeface="Arial MT" charset="0"/>
                <a:cs typeface="Arial MT" charset="0"/>
              </a:rPr>
              <a:t>causa da toxicidade imprevisível ou </a:t>
            </a:r>
            <a:r>
              <a:rPr lang="pt-BR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falta de </a:t>
            </a:r>
            <a:r>
              <a:rPr lang="pt-BR" dirty="0">
                <a:solidFill>
                  <a:srgbClr val="000000"/>
                </a:solidFill>
                <a:ea typeface="Arial MT" charset="0"/>
                <a:cs typeface="Arial MT" charset="0"/>
              </a:rPr>
              <a:t>eficácia em seres humanos. </a:t>
            </a:r>
            <a:r>
              <a:rPr lang="pt-BR" sz="1200" dirty="0">
                <a:solidFill>
                  <a:srgbClr val="000000"/>
                </a:solidFill>
                <a:ea typeface="Arial MT" charset="0"/>
                <a:cs typeface="Arial MT" charset="0"/>
              </a:rPr>
              <a:t>(US FDA (2004). Inovação ou Estagnação: Desafio e Oportunidade no </a:t>
            </a:r>
            <a:r>
              <a:rPr lang="pt-BR" sz="12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Caminho Crítico </a:t>
            </a:r>
            <a:r>
              <a:rPr lang="pt-BR" sz="1200" dirty="0">
                <a:solidFill>
                  <a:srgbClr val="000000"/>
                </a:solidFill>
                <a:ea typeface="Arial MT" charset="0"/>
                <a:cs typeface="Arial MT" charset="0"/>
              </a:rPr>
              <a:t>para Novos Produtos Médicos</a:t>
            </a:r>
            <a:r>
              <a:rPr lang="pt-BR" sz="12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.)</a:t>
            </a:r>
            <a:endParaRPr lang="en-US" dirty="0">
              <a:solidFill>
                <a:srgbClr val="000000"/>
              </a:solidFill>
              <a:ea typeface="Arial MT" charset="0"/>
              <a:cs typeface="Arial MT" charset="0"/>
            </a:endParaRPr>
          </a:p>
          <a:p>
            <a:pPr marL="266700" indent="-266700" defTabSz="914400">
              <a:spcBef>
                <a:spcPct val="200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pt-BR" dirty="0">
                <a:solidFill>
                  <a:srgbClr val="000000"/>
                </a:solidFill>
                <a:ea typeface="Arial MT" charset="0"/>
                <a:cs typeface="Arial MT" charset="0"/>
              </a:rPr>
              <a:t>"</a:t>
            </a:r>
            <a:r>
              <a:rPr lang="pt-BR" i="1" dirty="0">
                <a:solidFill>
                  <a:srgbClr val="000000"/>
                </a:solidFill>
                <a:ea typeface="Arial MT" charset="0"/>
                <a:cs typeface="Arial MT" charset="0"/>
              </a:rPr>
              <a:t>Nós </a:t>
            </a:r>
            <a:r>
              <a:rPr lang="pt-BR" i="1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nos afastamos </a:t>
            </a:r>
            <a:r>
              <a:rPr lang="pt-BR" i="1" dirty="0">
                <a:solidFill>
                  <a:srgbClr val="000000"/>
                </a:solidFill>
                <a:ea typeface="Arial MT" charset="0"/>
                <a:cs typeface="Arial MT" charset="0"/>
              </a:rPr>
              <a:t>de estudar doenças humanas nos seres humanos ... O problema é que isto não tem funcionado, e é a hora de pararmos de contornar o problema ... Nós precisamos de nos reorientar e adaptar novas metodologias para uso em humanos para entender a biologia das doenças em seres humanos </a:t>
            </a:r>
            <a:r>
              <a:rPr lang="pt-BR" i="1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.</a:t>
            </a:r>
            <a:r>
              <a:rPr lang="pt-BR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“ Elias </a:t>
            </a:r>
            <a:r>
              <a:rPr lang="pt-BR" dirty="0" err="1">
                <a:solidFill>
                  <a:srgbClr val="000000"/>
                </a:solidFill>
                <a:ea typeface="Arial MT" charset="0"/>
                <a:cs typeface="Arial MT" charset="0"/>
              </a:rPr>
              <a:t>Zerhouni</a:t>
            </a:r>
            <a:r>
              <a:rPr lang="pt-BR" dirty="0">
                <a:solidFill>
                  <a:srgbClr val="000000"/>
                </a:solidFill>
                <a:ea typeface="Arial MT" charset="0"/>
                <a:cs typeface="Arial MT" charset="0"/>
              </a:rPr>
              <a:t>, </a:t>
            </a:r>
            <a:r>
              <a:rPr lang="pt-BR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MD </a:t>
            </a:r>
            <a:r>
              <a:rPr lang="pt-BR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Ex-Director</a:t>
            </a:r>
            <a:r>
              <a:rPr lang="pt-BR" dirty="0">
                <a:solidFill>
                  <a:srgbClr val="000000"/>
                </a:solidFill>
                <a:ea typeface="Arial MT" charset="0"/>
                <a:cs typeface="Arial MT" charset="0"/>
              </a:rPr>
              <a:t>, US </a:t>
            </a:r>
            <a:r>
              <a:rPr lang="pt-BR" dirty="0" err="1">
                <a:solidFill>
                  <a:srgbClr val="000000"/>
                </a:solidFill>
                <a:ea typeface="Arial MT" charset="0"/>
                <a:cs typeface="Arial MT" charset="0"/>
              </a:rPr>
              <a:t>National</a:t>
            </a:r>
            <a:r>
              <a:rPr lang="pt-BR" dirty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ea typeface="Arial MT" charset="0"/>
                <a:cs typeface="Arial MT" charset="0"/>
              </a:rPr>
              <a:t>Institutes</a:t>
            </a:r>
            <a:r>
              <a:rPr lang="pt-BR" dirty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ea typeface="Arial MT" charset="0"/>
                <a:cs typeface="Arial MT" charset="0"/>
              </a:rPr>
              <a:t>of</a:t>
            </a:r>
            <a:r>
              <a:rPr lang="pt-BR" dirty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Health </a:t>
            </a:r>
            <a:r>
              <a:rPr lang="pt-BR" sz="12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(http</a:t>
            </a:r>
            <a:r>
              <a:rPr lang="pt-BR" sz="1200" dirty="0">
                <a:solidFill>
                  <a:srgbClr val="000000"/>
                </a:solidFill>
                <a:ea typeface="Arial MT" charset="0"/>
                <a:cs typeface="Arial MT" charset="0"/>
              </a:rPr>
              <a:t>://</a:t>
            </a:r>
            <a:r>
              <a:rPr lang="pt-BR" sz="12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nihrecord.od.nih.gov/newsletters/2013/06_21_2013/story1.htm</a:t>
            </a:r>
            <a:r>
              <a:rPr lang="pt-BR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)</a:t>
            </a:r>
            <a:endParaRPr lang="pt-BR" dirty="0">
              <a:solidFill>
                <a:srgbClr val="000000"/>
              </a:solidFill>
              <a:ea typeface="Arial MT" charset="0"/>
              <a:cs typeface="Arial MT" charset="0"/>
            </a:endParaRPr>
          </a:p>
          <a:p>
            <a:pPr defTabSz="914400">
              <a:spcBef>
                <a:spcPct val="20000"/>
              </a:spcBef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  <a:ea typeface="Arial MT" charset="0"/>
              <a:cs typeface="Arial MT" charset="0"/>
            </a:endParaRPr>
          </a:p>
        </p:txBody>
      </p:sp>
      <p:pic>
        <p:nvPicPr>
          <p:cNvPr id="11" name="Picture 10" descr="EAT brand (hi-res)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793455" y="323088"/>
            <a:ext cx="965200" cy="381000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 bwMode="gray">
          <a:xfrm>
            <a:off x="323849" y="619540"/>
            <a:ext cx="7664451" cy="616455"/>
          </a:xfrm>
        </p:spPr>
        <p:txBody>
          <a:bodyPr/>
          <a:lstStyle/>
          <a:p>
            <a:r>
              <a:rPr lang="pt-BR" dirty="0"/>
              <a:t>O modelo animal em questão</a:t>
            </a:r>
          </a:p>
        </p:txBody>
      </p:sp>
      <p:sp>
        <p:nvSpPr>
          <p:cNvPr id="13" name="Textplatzhalter 2"/>
          <p:cNvSpPr txBox="1">
            <a:spLocks/>
          </p:cNvSpPr>
          <p:nvPr/>
        </p:nvSpPr>
        <p:spPr bwMode="gray">
          <a:xfrm>
            <a:off x="323851" y="1235994"/>
            <a:ext cx="8496300" cy="33624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176213" indent="-176213" defTabSz="9144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Um </a:t>
            </a:r>
            <a:r>
              <a:rPr lang="en-US" sz="2000" dirty="0" err="1" smtClean="0">
                <a:solidFill>
                  <a:prstClr val="black"/>
                </a:solidFill>
              </a:rPr>
              <a:t>crescente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n</a:t>
            </a:r>
            <a:r>
              <a:rPr lang="en-US" sz="2000" dirty="0" err="1" smtClean="0"/>
              <a:t>ú</a:t>
            </a:r>
            <a:r>
              <a:rPr lang="en-US" sz="2000" dirty="0" err="1" smtClean="0">
                <a:solidFill>
                  <a:prstClr val="black"/>
                </a:solidFill>
              </a:rPr>
              <a:t>mero</a:t>
            </a:r>
            <a:r>
              <a:rPr lang="en-US" sz="2000" dirty="0" smtClean="0">
                <a:solidFill>
                  <a:prstClr val="black"/>
                </a:solidFill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</a:rPr>
              <a:t>cientistas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apontam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à</a:t>
            </a:r>
            <a:r>
              <a:rPr lang="en-US" sz="2000" dirty="0" err="1" smtClean="0">
                <a:solidFill>
                  <a:prstClr val="black"/>
                </a:solidFill>
              </a:rPr>
              <a:t>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limitações</a:t>
            </a:r>
            <a:r>
              <a:rPr lang="en-US" sz="2000" dirty="0" smtClean="0">
                <a:solidFill>
                  <a:prstClr val="black"/>
                </a:solidFill>
              </a:rPr>
              <a:t> do </a:t>
            </a:r>
            <a:r>
              <a:rPr lang="en-US" sz="2000" dirty="0" err="1" smtClean="0">
                <a:solidFill>
                  <a:prstClr val="black"/>
                </a:solidFill>
              </a:rPr>
              <a:t>modelo</a:t>
            </a:r>
            <a:r>
              <a:rPr lang="en-US" sz="2000" dirty="0" smtClean="0">
                <a:solidFill>
                  <a:prstClr val="black"/>
                </a:solidFill>
              </a:rPr>
              <a:t> animal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4" name="Picture 13" descr="HSI_LogoV_Small_K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23852" y="5944300"/>
            <a:ext cx="1052937" cy="59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3" descr="EAT brand (hi-res)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3038" y="323850"/>
            <a:ext cx="96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66" y="2959604"/>
            <a:ext cx="309086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735">
            <a:off x="149724" y="325519"/>
            <a:ext cx="7802064" cy="270547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15" y="3558097"/>
            <a:ext cx="4107373" cy="255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4"/>
          <p:cNvSpPr>
            <a:spLocks noChangeArrowheads="1"/>
          </p:cNvSpPr>
          <p:nvPr/>
        </p:nvSpPr>
        <p:spPr bwMode="auto">
          <a:xfrm>
            <a:off x="330200" y="1473200"/>
            <a:ext cx="47498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66700" indent="-266700">
              <a:spcBef>
                <a:spcPct val="20000"/>
              </a:spcBef>
              <a:spcAft>
                <a:spcPts val="1200"/>
              </a:spcAft>
            </a:pP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Recentes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investimentos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nos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EUA e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na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Europa:</a:t>
            </a:r>
          </a:p>
          <a:p>
            <a:pPr marL="266700" indent="-2667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Projeto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Arial MT" charset="0"/>
                <a:cs typeface="Arial MT" charset="0"/>
              </a:rPr>
              <a:t>‘SEURAT-1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’ (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Comissão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Europeia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): €50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milhões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.</a:t>
            </a:r>
          </a:p>
          <a:p>
            <a:pPr marL="266700" indent="-2667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Projeto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relacionados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aos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orgões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-no-chip (US FDA): $132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milhões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</a:p>
          <a:p>
            <a:pPr marL="266700" indent="-2667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Investimentos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métodos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baseados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na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biologia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humana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Comissão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Europeia</a:t>
            </a:r>
            <a:r>
              <a:rPr lang="en-US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): €</a:t>
            </a:r>
            <a:r>
              <a:rPr lang="en-US" dirty="0">
                <a:solidFill>
                  <a:srgbClr val="000000"/>
                </a:solidFill>
                <a:ea typeface="Arial MT" charset="0"/>
                <a:cs typeface="Arial MT" charset="0"/>
              </a:rPr>
              <a:t>250 </a:t>
            </a:r>
            <a:r>
              <a:rPr lang="en-US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milhões</a:t>
            </a:r>
            <a:endParaRPr lang="en-US" dirty="0">
              <a:solidFill>
                <a:srgbClr val="000000"/>
              </a:solidFill>
              <a:ea typeface="Arial MT" charset="0"/>
              <a:cs typeface="Arial MT" charset="0"/>
            </a:endParaRPr>
          </a:p>
          <a:p>
            <a:pPr marL="723900" lvl="1" indent="-2667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Desenvolvimento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de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métodos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baseadas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na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biologia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humana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para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substituir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testes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toxicologicos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.</a:t>
            </a:r>
            <a:endParaRPr lang="en-US" sz="1400" dirty="0">
              <a:solidFill>
                <a:srgbClr val="000000"/>
              </a:solidFill>
              <a:ea typeface="Arial MT" charset="0"/>
              <a:cs typeface="Arial MT" charset="0"/>
            </a:endParaRPr>
          </a:p>
          <a:p>
            <a:pPr marL="723900" lvl="1" indent="-2667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Novas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ferramentas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para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gerar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dados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na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pesquisa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biomédica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.</a:t>
            </a:r>
            <a:endParaRPr lang="en-US" sz="1400" dirty="0">
              <a:solidFill>
                <a:srgbClr val="000000"/>
              </a:solidFill>
              <a:ea typeface="Arial MT" charset="0"/>
              <a:cs typeface="Arial MT" charset="0"/>
            </a:endParaRPr>
          </a:p>
          <a:p>
            <a:pPr marL="723900" lvl="1" indent="-26670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Novas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a typeface="Arial MT" charset="0"/>
                <a:cs typeface="Arial MT" charset="0"/>
              </a:rPr>
              <a:t>infraestruturas</a:t>
            </a:r>
            <a:r>
              <a:rPr lang="en-US" sz="1400" dirty="0" smtClean="0">
                <a:solidFill>
                  <a:srgbClr val="000000"/>
                </a:solidFill>
                <a:ea typeface="Arial MT" charset="0"/>
                <a:cs typeface="Arial MT" charset="0"/>
              </a:rPr>
              <a:t>.</a:t>
            </a:r>
            <a:endParaRPr lang="en-US" sz="1400" dirty="0">
              <a:solidFill>
                <a:srgbClr val="000000"/>
              </a:solidFill>
              <a:ea typeface="Arial MT" charset="0"/>
              <a:cs typeface="Arial MT" charset="0"/>
            </a:endParaRPr>
          </a:p>
        </p:txBody>
      </p:sp>
      <p:pic>
        <p:nvPicPr>
          <p:cNvPr id="70660" name="Picture 8" descr="Screen Shot 2013-10-18 at 12.44.31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2030" y="1726755"/>
            <a:ext cx="3753620" cy="26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3363" y="559081"/>
            <a:ext cx="8915400" cy="776287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2400" b="1" dirty="0">
                <a:latin typeface="+mj-lt"/>
                <a:ea typeface="Arial MT" charset="0"/>
                <a:cs typeface="Arial MT" charset="0"/>
              </a:rPr>
              <a:t>Investimentos públicos e privados sem precedentes </a:t>
            </a:r>
            <a:r>
              <a:rPr lang="pt-BR" sz="2400" b="1" dirty="0" smtClean="0">
                <a:latin typeface="+mj-lt"/>
                <a:ea typeface="Arial MT" charset="0"/>
                <a:cs typeface="Arial MT" charset="0"/>
              </a:rPr>
              <a:t>para </a:t>
            </a:r>
            <a:r>
              <a:rPr lang="pt-BR" sz="2400" b="1" dirty="0">
                <a:latin typeface="+mj-lt"/>
                <a:ea typeface="Arial MT" charset="0"/>
                <a:cs typeface="Arial MT" charset="0"/>
              </a:rPr>
              <a:t>desenvolver </a:t>
            </a:r>
            <a:r>
              <a:rPr lang="pt-BR" sz="2400" b="1" dirty="0" smtClean="0">
                <a:latin typeface="+mj-lt"/>
                <a:ea typeface="Arial MT" charset="0"/>
                <a:cs typeface="Arial MT" charset="0"/>
              </a:rPr>
              <a:t>métodos baseados na biologia humana</a:t>
            </a:r>
            <a:endParaRPr lang="en-US" sz="2400" dirty="0">
              <a:latin typeface="+mj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8" name="Picture 43" descr="EAT brand (hi-res)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3038" y="323850"/>
            <a:ext cx="96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21481" y="1499737"/>
            <a:ext cx="8229600" cy="37099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2000" dirty="0" smtClean="0">
                <a:ea typeface="Arial Mt" charset="0"/>
                <a:cs typeface="Calibri"/>
              </a:rPr>
              <a:t>Para </a:t>
            </a:r>
            <a:r>
              <a:rPr lang="pt-BR" sz="2000" dirty="0">
                <a:ea typeface="Arial Mt" charset="0"/>
                <a:cs typeface="Calibri"/>
              </a:rPr>
              <a:t>a ciência, a saúde e a </a:t>
            </a:r>
            <a:r>
              <a:rPr lang="pt-BR" sz="2000" dirty="0" smtClean="0">
                <a:ea typeface="Arial Mt" charset="0"/>
                <a:cs typeface="Calibri"/>
              </a:rPr>
              <a:t>inovação.</a:t>
            </a:r>
          </a:p>
          <a:p>
            <a:pPr>
              <a:spcAft>
                <a:spcPts val="1200"/>
              </a:spcAft>
            </a:pPr>
            <a:r>
              <a:rPr lang="en-GB" sz="2000" dirty="0" smtClean="0">
                <a:latin typeface="Calibri"/>
                <a:ea typeface="Arial Mt" charset="0"/>
                <a:cs typeface="Calibri"/>
              </a:rPr>
              <a:t>Para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implementar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uma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nova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visão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da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pesquisa</a:t>
            </a:r>
            <a:r>
              <a:rPr lang="en-GB" sz="2000" dirty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a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partir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de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novos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caminhos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em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todos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campos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de testes de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segurança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e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pesquisa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biomédica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Utilizando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métodos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avançados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,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baseados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na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biologia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humana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e com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benefícios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para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o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bem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estar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animal.</a:t>
            </a:r>
          </a:p>
          <a:p>
            <a:pPr>
              <a:spcAft>
                <a:spcPts val="1200"/>
              </a:spcAft>
            </a:pPr>
            <a:r>
              <a:rPr lang="en-GB" sz="2000" dirty="0" smtClean="0">
                <a:latin typeface="Calibri"/>
                <a:ea typeface="Arial Mt" charset="0"/>
                <a:cs typeface="Calibri"/>
              </a:rPr>
              <a:t>É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hora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de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investir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 no </a:t>
            </a:r>
            <a:r>
              <a:rPr lang="en-GB" sz="2000" dirty="0" err="1" smtClean="0">
                <a:latin typeface="Calibri"/>
                <a:ea typeface="Arial Mt" charset="0"/>
                <a:cs typeface="Calibri"/>
              </a:rPr>
              <a:t>futuro</a:t>
            </a:r>
            <a:r>
              <a:rPr lang="en-GB" sz="2000" dirty="0" smtClean="0">
                <a:latin typeface="Calibri"/>
                <a:ea typeface="Arial Mt" charset="0"/>
                <a:cs typeface="Calibri"/>
              </a:rPr>
              <a:t>!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92200" y="4977654"/>
            <a:ext cx="6888163" cy="114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781" tIns="47890" rIns="95781" bIns="47890">
            <a:prstTxWarp prst="textNoShape">
              <a:avLst/>
            </a:prstTxWarp>
            <a:spAutoFit/>
          </a:bodyPr>
          <a:lstStyle/>
          <a:p>
            <a:pPr algn="ctr" defTabSz="958850">
              <a:spcBef>
                <a:spcPct val="50000"/>
              </a:spcBef>
              <a:defRPr/>
            </a:pPr>
            <a:r>
              <a:rPr lang="pt-PT" sz="2000" dirty="0" smtClean="0"/>
              <a:t>“A dificuldade reside, </a:t>
            </a:r>
            <a:r>
              <a:rPr lang="pt-PT" sz="2000" dirty="0"/>
              <a:t>não nas novas </a:t>
            </a:r>
            <a:r>
              <a:rPr lang="pt-PT" sz="2000" dirty="0" smtClean="0"/>
              <a:t>idéias, </a:t>
            </a:r>
            <a:r>
              <a:rPr lang="pt-PT" sz="2000" dirty="0"/>
              <a:t>mas </a:t>
            </a:r>
            <a:r>
              <a:rPr lang="pt-PT" sz="2000" dirty="0" smtClean="0"/>
              <a:t>sim em </a:t>
            </a:r>
            <a:r>
              <a:rPr lang="pt-PT" sz="2000" dirty="0"/>
              <a:t>escapar das </a:t>
            </a:r>
            <a:r>
              <a:rPr lang="pt-PT" sz="2000" dirty="0" smtClean="0"/>
              <a:t>antigas”</a:t>
            </a:r>
            <a:endParaRPr lang="it-IT" sz="2000" b="1" dirty="0">
              <a:solidFill>
                <a:srgbClr val="558ED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defTabSz="958850">
              <a:lnSpc>
                <a:spcPct val="150000"/>
              </a:lnSpc>
              <a:spcBef>
                <a:spcPct val="50000"/>
              </a:spcBef>
              <a:defRPr/>
            </a:pPr>
            <a:r>
              <a:rPr lang="it-IT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John </a:t>
            </a:r>
            <a:r>
              <a:rPr lang="it-IT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Maynard</a:t>
            </a:r>
            <a:r>
              <a:rPr lang="it-IT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Keynes</a:t>
            </a:r>
            <a:r>
              <a:rPr lang="it-IT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(1883 - 1946)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3363" y="588963"/>
            <a:ext cx="8915400" cy="776287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000" b="1" dirty="0" smtClean="0">
                <a:latin typeface="+mj-lt"/>
                <a:ea typeface="Arial MT" charset="0"/>
                <a:cs typeface="Arial MT" charset="0"/>
              </a:rPr>
              <a:t>Uma </a:t>
            </a:r>
            <a:r>
              <a:rPr lang="en-US" sz="3000" b="1" dirty="0" err="1" smtClean="0">
                <a:latin typeface="+mj-lt"/>
                <a:ea typeface="Arial MT" charset="0"/>
                <a:cs typeface="Arial MT" charset="0"/>
              </a:rPr>
              <a:t>oportunidade</a:t>
            </a:r>
            <a:r>
              <a:rPr lang="en-US" sz="3000" b="1" dirty="0" smtClean="0">
                <a:latin typeface="+mj-lt"/>
                <a:ea typeface="Arial MT" charset="0"/>
                <a:cs typeface="Arial MT" charset="0"/>
              </a:rPr>
              <a:t> </a:t>
            </a:r>
            <a:r>
              <a:rPr lang="en-US" sz="3000" b="1" dirty="0" err="1" smtClean="0">
                <a:latin typeface="+mj-lt"/>
                <a:ea typeface="Arial MT" charset="0"/>
                <a:cs typeface="Arial MT" charset="0"/>
              </a:rPr>
              <a:t>para</a:t>
            </a:r>
            <a:r>
              <a:rPr lang="en-US" sz="3000" b="1" dirty="0" smtClean="0">
                <a:latin typeface="+mj-lt"/>
                <a:ea typeface="Arial MT" charset="0"/>
                <a:cs typeface="Arial MT" charset="0"/>
              </a:rPr>
              <a:t> o </a:t>
            </a:r>
            <a:r>
              <a:rPr lang="en-US" sz="3000" b="1" dirty="0" err="1" smtClean="0">
                <a:latin typeface="+mj-lt"/>
                <a:ea typeface="Arial MT" charset="0"/>
                <a:cs typeface="Arial MT" charset="0"/>
              </a:rPr>
              <a:t>Brasil</a:t>
            </a:r>
            <a:endParaRPr lang="en-US" sz="3000" dirty="0">
              <a:latin typeface="+mj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9" name="Picture 43" descr="EAT brand (hi-res)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3038" y="323850"/>
            <a:ext cx="96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3473632"/>
            <a:ext cx="9144000" cy="1511300"/>
          </a:xfrm>
        </p:spPr>
        <p:txBody>
          <a:bodyPr>
            <a:normAutofit/>
          </a:bodyPr>
          <a:lstStyle/>
          <a:p>
            <a:pPr indent="0" algn="ctr" eaLnBrk="1" hangingPunct="1"/>
            <a:r>
              <a:rPr lang="en-GB" sz="4000" dirty="0" smtClean="0"/>
              <a:t>Obrigado </a:t>
            </a:r>
            <a:r>
              <a:rPr lang="en-GB" sz="4000" dirty="0" err="1" smtClean="0"/>
              <a:t>pela</a:t>
            </a:r>
            <a:r>
              <a:rPr lang="en-GB" sz="4000" dirty="0" smtClean="0"/>
              <a:t> </a:t>
            </a:r>
            <a:r>
              <a:rPr lang="en-GB" sz="4000" dirty="0" err="1" smtClean="0"/>
              <a:t>atenção</a:t>
            </a:r>
            <a:r>
              <a:rPr lang="en-GB" sz="4000" dirty="0" smtClean="0"/>
              <a:t>!</a:t>
            </a:r>
            <a:endParaRPr lang="en-GB" sz="4000" dirty="0"/>
          </a:p>
        </p:txBody>
      </p:sp>
      <p:sp>
        <p:nvSpPr>
          <p:cNvPr id="225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0" y="4656230"/>
            <a:ext cx="9144000" cy="10795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endParaRPr lang="en-GB" sz="2000" dirty="0" smtClean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fr-BE" sz="2000" b="1" dirty="0" smtClean="0">
                <a:solidFill>
                  <a:schemeClr val="accent1"/>
                </a:solidFill>
              </a:rPr>
              <a:t>hsi.org/endanimaltesting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EAT brand (hi-res)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963149" y="6246714"/>
            <a:ext cx="965200" cy="381000"/>
          </a:xfrm>
          <a:prstGeom prst="rect">
            <a:avLst/>
          </a:prstGeom>
        </p:spPr>
      </p:pic>
      <p:pic>
        <p:nvPicPr>
          <p:cNvPr id="5" name="Picture 4" descr="bann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4941"/>
            <a:ext cx="9144000" cy="338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c0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6467</TotalTime>
  <Words>478</Words>
  <Application>Microsoft Office PowerPoint</Application>
  <PresentationFormat>Apresentação na tela (4:3)</PresentationFormat>
  <Paragraphs>45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Office Theme</vt:lpstr>
      <vt:lpstr>Larissa-Design</vt:lpstr>
      <vt:lpstr>Apresentação do PowerPoint</vt:lpstr>
      <vt:lpstr>Tendência geral em eficiência de pesquisa e desenvolvimento: “Lei de Eroom” Fonte: Diagnosing the decline in pharmaceutical R&amp;D efficiency, Nature Reviews: Drug Discovery</vt:lpstr>
      <vt:lpstr>Produtividade da indústria farmacêutica 1996 - 2013</vt:lpstr>
      <vt:lpstr>A pesquisa de biociência de hoje atende às necessidades dos pacientes?</vt:lpstr>
      <vt:lpstr>O modelo animal em questão</vt:lpstr>
      <vt:lpstr>Apresentação do PowerPoint</vt:lpstr>
      <vt:lpstr>Apresentação do PowerPoint</vt:lpstr>
      <vt:lpstr>Apresentação do PowerPoint</vt:lpstr>
      <vt:lpstr>Obrigado pela atenção!</vt:lpstr>
    </vt:vector>
  </TitlesOfParts>
  <Company>Humane Society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Seidle Troy</dc:creator>
  <cp:lastModifiedBy>Helder</cp:lastModifiedBy>
  <cp:revision>190</cp:revision>
  <dcterms:created xsi:type="dcterms:W3CDTF">2014-09-14T21:21:49Z</dcterms:created>
  <dcterms:modified xsi:type="dcterms:W3CDTF">2015-10-22T03:13:31Z</dcterms:modified>
</cp:coreProperties>
</file>