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3" r:id="rId2"/>
    <p:sldMasterId id="2147483686" r:id="rId3"/>
    <p:sldMasterId id="2147483699" r:id="rId4"/>
  </p:sldMasterIdLst>
  <p:notesMasterIdLst>
    <p:notesMasterId r:id="rId17"/>
  </p:notesMasterIdLst>
  <p:sldIdLst>
    <p:sldId id="281" r:id="rId5"/>
    <p:sldId id="287" r:id="rId6"/>
    <p:sldId id="272" r:id="rId7"/>
    <p:sldId id="288" r:id="rId8"/>
    <p:sldId id="273" r:id="rId9"/>
    <p:sldId id="274" r:id="rId10"/>
    <p:sldId id="275" r:id="rId11"/>
    <p:sldId id="271" r:id="rId12"/>
    <p:sldId id="283" r:id="rId13"/>
    <p:sldId id="289" r:id="rId14"/>
    <p:sldId id="276" r:id="rId15"/>
    <p:sldId id="29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25"/>
    <p:restoredTop sz="92790"/>
  </p:normalViewPr>
  <p:slideViewPr>
    <p:cSldViewPr snapToGrid="0" snapToObjects="1">
      <p:cViewPr varScale="1">
        <p:scale>
          <a:sx n="85" d="100"/>
          <a:sy n="85" d="100"/>
        </p:scale>
        <p:origin x="10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federizzi\Documents\CAPES\Coordenador%20Ciencias%20Agrarias\palestras\2017\dados%20audencia%20senado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federizzi\Documents\CAPES\Coordenador%20Ciencias%20Agrarias\palestras\2017\dados%20audencia%20senado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federizzi\Documents\CAPES\Coordenador%20Ciencias%20Agrarias\palestras\2017\dados%20audencia%20senado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federizzi\Documents\CAPES\Coordenador%20Ciencias%20Agrarias\palestras\2017\dados%20audencia%20senado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Work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Work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federizzi\Documents\CAPES\Coordenador%20Ciencias%20Agrarias\palestras\2017\dados%20audencia%20senado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federizzi\Documents\CAPES\Coordenador%20Ciencias%20Agrarias\palestras\2017\dados%20audencia%20senado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 err="1" smtClean="0"/>
              <a:t>Número</a:t>
            </a:r>
            <a:r>
              <a:rPr lang="en-US" sz="3200" b="1" dirty="0" smtClean="0"/>
              <a:t> </a:t>
            </a:r>
            <a:r>
              <a:rPr lang="en-US" sz="3200" b="1" dirty="0"/>
              <a:t>de </a:t>
            </a:r>
            <a:r>
              <a:rPr lang="en-US" sz="3200" b="1" dirty="0" err="1"/>
              <a:t>P</a:t>
            </a:r>
            <a:r>
              <a:rPr lang="en-US" sz="3200" b="1" dirty="0" err="1" smtClean="0"/>
              <a:t>rogramas</a:t>
            </a:r>
            <a:r>
              <a:rPr lang="en-US" sz="3200" b="1" dirty="0" smtClean="0"/>
              <a:t> </a:t>
            </a:r>
            <a:r>
              <a:rPr lang="en-US" sz="3200" b="1" dirty="0"/>
              <a:t>de </a:t>
            </a:r>
            <a:r>
              <a:rPr lang="en-US" sz="3200" b="1" dirty="0" err="1" smtClean="0"/>
              <a:t>Pos-graduação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em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Ciências</a:t>
            </a:r>
            <a:r>
              <a:rPr lang="en-US" sz="3200" b="1" dirty="0" smtClean="0"/>
              <a:t> </a:t>
            </a:r>
            <a:r>
              <a:rPr lang="en-US" sz="3200" b="1" baseline="0" dirty="0" err="1" smtClean="0"/>
              <a:t>Agrárias</a:t>
            </a:r>
            <a:r>
              <a:rPr lang="en-US" sz="3200" b="1" baseline="0" dirty="0" smtClean="0"/>
              <a:t> </a:t>
            </a:r>
            <a:endParaRPr lang="en-US" sz="3200" b="1" dirty="0"/>
          </a:p>
        </c:rich>
      </c:tx>
      <c:layout>
        <c:manualLayout>
          <c:xMode val="edge"/>
          <c:yMode val="edge"/>
          <c:x val="0.15104183070866101"/>
          <c:y val="7.90444672676785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Sheet2!$C$13</c:f>
              <c:strCache>
                <c:ptCount val="1"/>
                <c:pt idx="0">
                  <c:v>Mestrado/Doutorado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Sheet2!$B$14:$B$17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Sheet2!$C$14:$C$17</c:f>
              <c:numCache>
                <c:formatCode>General</c:formatCode>
                <c:ptCount val="4"/>
                <c:pt idx="0">
                  <c:v>253</c:v>
                </c:pt>
                <c:pt idx="1">
                  <c:v>226</c:v>
                </c:pt>
                <c:pt idx="2">
                  <c:v>259</c:v>
                </c:pt>
                <c:pt idx="3">
                  <c:v>259</c:v>
                </c:pt>
              </c:numCache>
            </c:numRef>
          </c:val>
        </c:ser>
        <c:ser>
          <c:idx val="1"/>
          <c:order val="1"/>
          <c:tx>
            <c:strRef>
              <c:f>Sheet2!$D$13</c:f>
              <c:strCache>
                <c:ptCount val="1"/>
                <c:pt idx="0">
                  <c:v>Mestrado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Sheet2!$B$14:$B$17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Sheet2!$D$14:$D$17</c:f>
              <c:numCache>
                <c:formatCode>General</c:formatCode>
                <c:ptCount val="4"/>
                <c:pt idx="0">
                  <c:v>105</c:v>
                </c:pt>
                <c:pt idx="1">
                  <c:v>113</c:v>
                </c:pt>
                <c:pt idx="2">
                  <c:v>116</c:v>
                </c:pt>
                <c:pt idx="3">
                  <c:v>126</c:v>
                </c:pt>
              </c:numCache>
            </c:numRef>
          </c:val>
        </c:ser>
        <c:ser>
          <c:idx val="2"/>
          <c:order val="2"/>
          <c:tx>
            <c:strRef>
              <c:f>Sheet2!$E$13</c:f>
              <c:strCache>
                <c:ptCount val="1"/>
                <c:pt idx="0">
                  <c:v>Mestrado Profissional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Sheet2!$B$14:$B$17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Sheet2!$E$14:$E$17</c:f>
              <c:numCache>
                <c:formatCode>General</c:formatCode>
                <c:ptCount val="4"/>
                <c:pt idx="0">
                  <c:v>21</c:v>
                </c:pt>
                <c:pt idx="1">
                  <c:v>24</c:v>
                </c:pt>
                <c:pt idx="2">
                  <c:v>31</c:v>
                </c:pt>
                <c:pt idx="3">
                  <c:v>38</c:v>
                </c:pt>
              </c:numCache>
            </c:numRef>
          </c:val>
        </c:ser>
        <c:ser>
          <c:idx val="3"/>
          <c:order val="3"/>
          <c:tx>
            <c:strRef>
              <c:f>Sheet2!$F$13</c:f>
              <c:strCache>
                <c:ptCount val="1"/>
                <c:pt idx="0">
                  <c:v>Doutorado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Sheet2!$B$14:$B$17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Sheet2!$F$14:$F$17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</c:ser>
        <c:ser>
          <c:idx val="4"/>
          <c:order val="4"/>
          <c:tx>
            <c:strRef>
              <c:f>Sheet2!$G$13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Sheet2!$B$14:$B$17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Sheet2!$G$14:$G$17</c:f>
              <c:numCache>
                <c:formatCode>General</c:formatCode>
                <c:ptCount val="4"/>
                <c:pt idx="0">
                  <c:v>381</c:v>
                </c:pt>
                <c:pt idx="1">
                  <c:v>395</c:v>
                </c:pt>
                <c:pt idx="2">
                  <c:v>407</c:v>
                </c:pt>
                <c:pt idx="3">
                  <c:v>425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629192"/>
        <c:axId val="157053728"/>
      </c:barChart>
      <c:catAx>
        <c:axId val="156629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7053728"/>
        <c:crosses val="autoZero"/>
        <c:auto val="1"/>
        <c:lblAlgn val="ctr"/>
        <c:lblOffset val="100"/>
        <c:noMultiLvlLbl val="0"/>
      </c:catAx>
      <c:valAx>
        <c:axId val="1570537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crossAx val="156629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 err="1" smtClean="0"/>
              <a:t>Número</a:t>
            </a:r>
            <a:r>
              <a:rPr lang="en-US" sz="3200" b="1" dirty="0" smtClean="0"/>
              <a:t> </a:t>
            </a:r>
            <a:r>
              <a:rPr lang="en-US" sz="3200" b="1" dirty="0"/>
              <a:t>de </a:t>
            </a:r>
            <a:r>
              <a:rPr lang="en-US" sz="3200" b="1" dirty="0" err="1"/>
              <a:t>D</a:t>
            </a:r>
            <a:r>
              <a:rPr lang="en-US" sz="3200" b="1" dirty="0" err="1" smtClean="0"/>
              <a:t>iscentes</a:t>
            </a:r>
            <a:r>
              <a:rPr lang="en-US" sz="3200" b="1" dirty="0" smtClean="0"/>
              <a:t> </a:t>
            </a:r>
            <a:r>
              <a:rPr lang="en-US" sz="3200" b="1" dirty="0" err="1"/>
              <a:t>M</a:t>
            </a:r>
            <a:r>
              <a:rPr lang="en-US" sz="3200" b="1" dirty="0" err="1" smtClean="0"/>
              <a:t>atriculados</a:t>
            </a:r>
            <a:r>
              <a:rPr lang="en-US" sz="3200" b="1" dirty="0" smtClean="0"/>
              <a:t> </a:t>
            </a:r>
            <a:r>
              <a:rPr lang="en-US" sz="3200" b="1" dirty="0" err="1"/>
              <a:t>nos</a:t>
            </a:r>
            <a:r>
              <a:rPr lang="en-US" sz="3200" b="1" dirty="0"/>
              <a:t> </a:t>
            </a:r>
            <a:r>
              <a:rPr lang="en-US" sz="3200" b="1" dirty="0" err="1"/>
              <a:t>P</a:t>
            </a:r>
            <a:r>
              <a:rPr lang="en-US" sz="3200" b="1" dirty="0" err="1" smtClean="0"/>
              <a:t>rogramas</a:t>
            </a:r>
            <a:r>
              <a:rPr lang="en-US" sz="3200" b="1" dirty="0" smtClean="0"/>
              <a:t> </a:t>
            </a:r>
            <a:r>
              <a:rPr lang="en-US" sz="3200" b="1" dirty="0"/>
              <a:t>da</a:t>
            </a:r>
            <a:r>
              <a:rPr lang="en-US" sz="3200" b="1" baseline="0" dirty="0"/>
              <a:t> </a:t>
            </a:r>
            <a:r>
              <a:rPr lang="en-US" sz="3200" b="1" baseline="0" dirty="0" err="1" smtClean="0"/>
              <a:t>Área</a:t>
            </a:r>
            <a:r>
              <a:rPr lang="en-US" sz="3200" b="1" baseline="0" dirty="0" smtClean="0"/>
              <a:t> </a:t>
            </a:r>
            <a:r>
              <a:rPr lang="en-US" sz="3200" b="1" baseline="0" dirty="0"/>
              <a:t>de </a:t>
            </a:r>
            <a:r>
              <a:rPr lang="en-US" sz="3200" b="1" baseline="0" dirty="0" err="1" smtClean="0"/>
              <a:t>Ciências</a:t>
            </a:r>
            <a:r>
              <a:rPr lang="en-US" sz="3200" b="1" baseline="0" dirty="0" smtClean="0"/>
              <a:t> </a:t>
            </a:r>
            <a:r>
              <a:rPr lang="en-US" sz="3200" b="1" baseline="0" dirty="0" err="1" smtClean="0"/>
              <a:t>Agrárias</a:t>
            </a:r>
            <a:endParaRPr lang="en-US" sz="3200" b="1" dirty="0"/>
          </a:p>
        </c:rich>
      </c:tx>
      <c:layout>
        <c:manualLayout>
          <c:xMode val="edge"/>
          <c:yMode val="edge"/>
          <c:x val="0.205656003937008"/>
          <c:y val="2.91245261009040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Sheet3!$B$12</c:f>
              <c:strCache>
                <c:ptCount val="1"/>
                <c:pt idx="0">
                  <c:v>Mestrado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Sheet3!$A$13:$A$16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Sheet3!$B$13:$B$16</c:f>
              <c:numCache>
                <c:formatCode>General</c:formatCode>
                <c:ptCount val="4"/>
                <c:pt idx="0">
                  <c:v>11078</c:v>
                </c:pt>
                <c:pt idx="1">
                  <c:v>11098</c:v>
                </c:pt>
                <c:pt idx="2">
                  <c:v>11286</c:v>
                </c:pt>
                <c:pt idx="3">
                  <c:v>11356</c:v>
                </c:pt>
              </c:numCache>
            </c:numRef>
          </c:val>
        </c:ser>
        <c:ser>
          <c:idx val="1"/>
          <c:order val="1"/>
          <c:tx>
            <c:strRef>
              <c:f>Sheet3!$C$12</c:f>
              <c:strCache>
                <c:ptCount val="1"/>
                <c:pt idx="0">
                  <c:v>Doutorado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Sheet3!$A$13:$A$16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Sheet3!$C$13:$C$16</c:f>
              <c:numCache>
                <c:formatCode>General</c:formatCode>
                <c:ptCount val="4"/>
                <c:pt idx="0">
                  <c:v>10164</c:v>
                </c:pt>
                <c:pt idx="1">
                  <c:v>10864</c:v>
                </c:pt>
                <c:pt idx="2">
                  <c:v>11408</c:v>
                </c:pt>
                <c:pt idx="3">
                  <c:v>11615</c:v>
                </c:pt>
              </c:numCache>
            </c:numRef>
          </c:val>
        </c:ser>
        <c:ser>
          <c:idx val="2"/>
          <c:order val="2"/>
          <c:tx>
            <c:strRef>
              <c:f>Sheet3!$D$12</c:f>
              <c:strCache>
                <c:ptCount val="1"/>
                <c:pt idx="0">
                  <c:v>M Profissional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Sheet3!$A$13:$A$16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Sheet3!$D$13:$D$16</c:f>
              <c:numCache>
                <c:formatCode>General</c:formatCode>
                <c:ptCount val="4"/>
                <c:pt idx="0">
                  <c:v>607</c:v>
                </c:pt>
                <c:pt idx="1">
                  <c:v>637</c:v>
                </c:pt>
                <c:pt idx="2">
                  <c:v>788</c:v>
                </c:pt>
                <c:pt idx="3">
                  <c:v>988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752712"/>
        <c:axId val="155857384"/>
      </c:barChart>
      <c:catAx>
        <c:axId val="156752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5857384"/>
        <c:crosses val="autoZero"/>
        <c:auto val="1"/>
        <c:lblAlgn val="ctr"/>
        <c:lblOffset val="100"/>
        <c:noMultiLvlLbl val="0"/>
      </c:catAx>
      <c:valAx>
        <c:axId val="1558573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crossAx val="156752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206177009718599"/>
          <c:y val="0.94166642806012901"/>
          <c:w val="0.33444161353915702"/>
          <c:h val="4.21719557782549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 err="1"/>
              <a:t>Número</a:t>
            </a:r>
            <a:r>
              <a:rPr lang="en-US" sz="3200" b="1" baseline="0" dirty="0"/>
              <a:t> de </a:t>
            </a:r>
            <a:r>
              <a:rPr lang="en-US" sz="3200" b="1" baseline="0" dirty="0" err="1"/>
              <a:t>D</a:t>
            </a:r>
            <a:r>
              <a:rPr lang="en-US" sz="3200" b="1" baseline="0" dirty="0" err="1" smtClean="0"/>
              <a:t>iscentes</a:t>
            </a:r>
            <a:r>
              <a:rPr lang="en-US" sz="3200" b="1" baseline="0" dirty="0" smtClean="0"/>
              <a:t> </a:t>
            </a:r>
            <a:r>
              <a:rPr lang="en-US" sz="3200" b="1" baseline="0" dirty="0" err="1"/>
              <a:t>T</a:t>
            </a:r>
            <a:r>
              <a:rPr lang="en-US" sz="3200" b="1" baseline="0" dirty="0" err="1" smtClean="0"/>
              <a:t>itulados</a:t>
            </a:r>
            <a:r>
              <a:rPr lang="en-US" sz="3200" b="1" baseline="0" dirty="0" smtClean="0"/>
              <a:t> </a:t>
            </a:r>
            <a:r>
              <a:rPr lang="en-US" sz="3200" b="1" baseline="0" dirty="0" err="1"/>
              <a:t>nos</a:t>
            </a:r>
            <a:r>
              <a:rPr lang="en-US" sz="3200" b="1" baseline="0" dirty="0"/>
              <a:t> </a:t>
            </a:r>
            <a:r>
              <a:rPr lang="en-US" sz="3200" b="1" baseline="0" dirty="0" err="1"/>
              <a:t>P</a:t>
            </a:r>
            <a:r>
              <a:rPr lang="en-US" sz="3200" b="1" baseline="0" dirty="0" err="1" smtClean="0"/>
              <a:t>rogramas</a:t>
            </a:r>
            <a:r>
              <a:rPr lang="en-US" sz="3200" b="1" baseline="0" dirty="0" smtClean="0"/>
              <a:t> </a:t>
            </a:r>
            <a:r>
              <a:rPr lang="en-US" sz="3200" b="1" baseline="0" dirty="0"/>
              <a:t>de </a:t>
            </a:r>
            <a:r>
              <a:rPr lang="en-US" sz="3200" b="1" baseline="0" dirty="0" err="1" smtClean="0"/>
              <a:t>Ciências</a:t>
            </a:r>
            <a:r>
              <a:rPr lang="en-US" sz="3200" b="1" baseline="0" dirty="0" smtClean="0"/>
              <a:t> </a:t>
            </a:r>
            <a:r>
              <a:rPr lang="en-US" sz="3200" b="1" baseline="0" dirty="0" err="1"/>
              <a:t>Agrárias</a:t>
            </a:r>
            <a:r>
              <a:rPr lang="en-US" sz="3200" b="1" baseline="0" dirty="0"/>
              <a:t> </a:t>
            </a:r>
            <a:endParaRPr lang="en-US" sz="3200" b="1" dirty="0"/>
          </a:p>
        </c:rich>
      </c:tx>
      <c:layout>
        <c:manualLayout>
          <c:xMode val="edge"/>
          <c:yMode val="edge"/>
          <c:x val="0.158041666666667"/>
          <c:y val="6.0017497812773395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Sheet3!$B$20</c:f>
              <c:strCache>
                <c:ptCount val="1"/>
                <c:pt idx="0">
                  <c:v>Mestrado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Sheet3!$A$21:$A$24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Sheet3!$B$21:$B$24</c:f>
              <c:numCache>
                <c:formatCode>General</c:formatCode>
                <c:ptCount val="4"/>
                <c:pt idx="0">
                  <c:v>5263</c:v>
                </c:pt>
                <c:pt idx="1">
                  <c:v>5301</c:v>
                </c:pt>
                <c:pt idx="2">
                  <c:v>5140</c:v>
                </c:pt>
                <c:pt idx="3">
                  <c:v>5232</c:v>
                </c:pt>
              </c:numCache>
            </c:numRef>
          </c:val>
        </c:ser>
        <c:ser>
          <c:idx val="1"/>
          <c:order val="1"/>
          <c:tx>
            <c:strRef>
              <c:f>Sheet3!$C$20</c:f>
              <c:strCache>
                <c:ptCount val="1"/>
                <c:pt idx="0">
                  <c:v>Doutorado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Sheet3!$A$21:$A$24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Sheet3!$C$21:$C$24</c:f>
              <c:numCache>
                <c:formatCode>General</c:formatCode>
                <c:ptCount val="4"/>
                <c:pt idx="0">
                  <c:v>2088</c:v>
                </c:pt>
                <c:pt idx="1">
                  <c:v>2268</c:v>
                </c:pt>
                <c:pt idx="2">
                  <c:v>2427</c:v>
                </c:pt>
                <c:pt idx="3">
                  <c:v>2695</c:v>
                </c:pt>
              </c:numCache>
            </c:numRef>
          </c:val>
        </c:ser>
        <c:ser>
          <c:idx val="2"/>
          <c:order val="2"/>
          <c:tx>
            <c:strRef>
              <c:f>Sheet3!$D$20</c:f>
              <c:strCache>
                <c:ptCount val="1"/>
                <c:pt idx="0">
                  <c:v>M Profissional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Sheet3!$A$21:$A$24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Sheet3!$D$21:$D$24</c:f>
              <c:numCache>
                <c:formatCode>General</c:formatCode>
                <c:ptCount val="4"/>
                <c:pt idx="0">
                  <c:v>189</c:v>
                </c:pt>
                <c:pt idx="1">
                  <c:v>238</c:v>
                </c:pt>
                <c:pt idx="2">
                  <c:v>208</c:v>
                </c:pt>
                <c:pt idx="3">
                  <c:v>273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4634016"/>
        <c:axId val="154634408"/>
      </c:barChart>
      <c:catAx>
        <c:axId val="154634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4634408"/>
        <c:crosses val="autoZero"/>
        <c:auto val="1"/>
        <c:lblAlgn val="ctr"/>
        <c:lblOffset val="100"/>
        <c:noMultiLvlLbl val="0"/>
      </c:catAx>
      <c:valAx>
        <c:axId val="154634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4634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206177009718599"/>
          <c:y val="0.93964622603992698"/>
          <c:w val="0.34615464428586201"/>
          <c:h val="4.41921577984569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 err="1"/>
              <a:t>Número</a:t>
            </a:r>
            <a:r>
              <a:rPr lang="en-US" sz="3200" b="1" dirty="0"/>
              <a:t> de </a:t>
            </a:r>
            <a:r>
              <a:rPr lang="en-US" sz="3200" b="1" dirty="0" err="1"/>
              <a:t>B</a:t>
            </a:r>
            <a:r>
              <a:rPr lang="en-US" sz="3200" b="1" dirty="0" err="1" smtClean="0"/>
              <a:t>olsas</a:t>
            </a:r>
            <a:r>
              <a:rPr lang="en-US" sz="3200" b="1" dirty="0" smtClean="0"/>
              <a:t> </a:t>
            </a:r>
            <a:r>
              <a:rPr lang="en-US" sz="3200" b="1" dirty="0" err="1"/>
              <a:t>por</a:t>
            </a:r>
            <a:r>
              <a:rPr lang="en-US" sz="3200" b="1" dirty="0"/>
              <a:t> </a:t>
            </a:r>
            <a:r>
              <a:rPr lang="en-US" sz="3200" b="1" dirty="0" err="1"/>
              <a:t>M</a:t>
            </a:r>
            <a:r>
              <a:rPr lang="en-US" sz="3200" b="1" dirty="0" err="1" smtClean="0"/>
              <a:t>odalidade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Ciências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Agrárias</a:t>
            </a:r>
            <a:r>
              <a:rPr lang="en-US" sz="3200" b="1" dirty="0" smtClean="0"/>
              <a:t> </a:t>
            </a:r>
            <a:endParaRPr lang="en-US" sz="3200" b="1" dirty="0"/>
          </a:p>
        </c:rich>
      </c:tx>
      <c:layout>
        <c:manualLayout>
          <c:xMode val="edge"/>
          <c:yMode val="edge"/>
          <c:x val="0.170867454068241"/>
          <c:y val="3.16498979294254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Sheet1!$H$22</c:f>
              <c:strCache>
                <c:ptCount val="1"/>
                <c:pt idx="0">
                  <c:v>MESTRADO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Sheet1!$G$23:$G$26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Sheet1!$H$23:$H$26</c:f>
              <c:numCache>
                <c:formatCode>General</c:formatCode>
                <c:ptCount val="4"/>
                <c:pt idx="0">
                  <c:v>6116</c:v>
                </c:pt>
                <c:pt idx="1">
                  <c:v>6314</c:v>
                </c:pt>
                <c:pt idx="2">
                  <c:v>6432</c:v>
                </c:pt>
                <c:pt idx="3">
                  <c:v>6114</c:v>
                </c:pt>
              </c:numCache>
            </c:numRef>
          </c:val>
        </c:ser>
        <c:ser>
          <c:idx val="1"/>
          <c:order val="1"/>
          <c:tx>
            <c:strRef>
              <c:f>Sheet1!$I$22</c:f>
              <c:strCache>
                <c:ptCount val="1"/>
                <c:pt idx="0">
                  <c:v>DOUTORADO PLENO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Sheet1!$G$23:$G$26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Sheet1!$I$23:$I$26</c:f>
              <c:numCache>
                <c:formatCode>General</c:formatCode>
                <c:ptCount val="4"/>
                <c:pt idx="0">
                  <c:v>4605</c:v>
                </c:pt>
                <c:pt idx="1">
                  <c:v>5877</c:v>
                </c:pt>
                <c:pt idx="2">
                  <c:v>6319</c:v>
                </c:pt>
                <c:pt idx="3">
                  <c:v>6312</c:v>
                </c:pt>
              </c:numCache>
            </c:numRef>
          </c:val>
        </c:ser>
        <c:ser>
          <c:idx val="2"/>
          <c:order val="2"/>
          <c:tx>
            <c:strRef>
              <c:f>Sheet1!$J$22</c:f>
              <c:strCache>
                <c:ptCount val="1"/>
                <c:pt idx="0">
                  <c:v>PÓS-DOUTORADO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Sheet1!$G$23:$G$26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Sheet1!$J$23:$J$26</c:f>
              <c:numCache>
                <c:formatCode>General</c:formatCode>
                <c:ptCount val="4"/>
                <c:pt idx="0">
                  <c:v>944</c:v>
                </c:pt>
                <c:pt idx="1">
                  <c:v>734</c:v>
                </c:pt>
                <c:pt idx="2">
                  <c:v>770</c:v>
                </c:pt>
                <c:pt idx="3">
                  <c:v>756</c:v>
                </c:pt>
              </c:numCache>
            </c:numRef>
          </c:val>
        </c:ser>
        <c:ser>
          <c:idx val="3"/>
          <c:order val="3"/>
          <c:tx>
            <c:strRef>
              <c:f>Sheet1!$K$22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Sheet1!$G$23:$G$26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Sheet1!$K$23:$K$26</c:f>
              <c:numCache>
                <c:formatCode>General</c:formatCode>
                <c:ptCount val="4"/>
                <c:pt idx="0">
                  <c:v>13182</c:v>
                </c:pt>
                <c:pt idx="1">
                  <c:v>12925</c:v>
                </c:pt>
                <c:pt idx="2">
                  <c:v>13521</c:v>
                </c:pt>
                <c:pt idx="3">
                  <c:v>13182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4635192"/>
        <c:axId val="154635584"/>
      </c:barChart>
      <c:catAx>
        <c:axId val="154635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4635584"/>
        <c:crosses val="autoZero"/>
        <c:auto val="1"/>
        <c:lblAlgn val="ctr"/>
        <c:lblOffset val="100"/>
        <c:noMultiLvlLbl val="0"/>
      </c:catAx>
      <c:valAx>
        <c:axId val="1546355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crossAx val="154635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669591081495499"/>
          <c:y val="0.94166642806012901"/>
          <c:w val="0.48956571863363302"/>
          <c:h val="4.21719557782549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/>
              <a:t>Total Bolsas e custeio (R$) </a:t>
            </a:r>
          </a:p>
        </c:rich>
      </c:tx>
      <c:layout>
        <c:manualLayout>
          <c:xMode val="edge"/>
          <c:yMode val="edge"/>
          <c:x val="0.17744392900499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Sheet1!$L$3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Sheet1!$K$4:$K$7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Sheet1!$L$4:$L$7</c:f>
              <c:numCache>
                <c:formatCode>General</c:formatCode>
                <c:ptCount val="4"/>
                <c:pt idx="0">
                  <c:v>181008850</c:v>
                </c:pt>
                <c:pt idx="1">
                  <c:v>207636225</c:v>
                </c:pt>
                <c:pt idx="2">
                  <c:v>231636225</c:v>
                </c:pt>
                <c:pt idx="3">
                  <c:v>243617820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4636368"/>
        <c:axId val="154636760"/>
      </c:barChart>
      <c:catAx>
        <c:axId val="15463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4636760"/>
        <c:crosses val="autoZero"/>
        <c:auto val="1"/>
        <c:lblAlgn val="ctr"/>
        <c:lblOffset val="100"/>
        <c:noMultiLvlLbl val="0"/>
      </c:catAx>
      <c:valAx>
        <c:axId val="1546367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463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err="1"/>
              <a:t>Investimento</a:t>
            </a:r>
            <a:r>
              <a:rPr lang="en-US" sz="2800" b="1" baseline="0" dirty="0"/>
              <a:t> </a:t>
            </a:r>
            <a:r>
              <a:rPr lang="en-US" sz="2800" b="1" baseline="0" dirty="0" err="1" smtClean="0"/>
              <a:t>Bolsas</a:t>
            </a:r>
            <a:r>
              <a:rPr lang="en-US" sz="2800" b="1" baseline="0" dirty="0"/>
              <a:t> </a:t>
            </a:r>
            <a:r>
              <a:rPr lang="en-US" sz="2800" b="1" baseline="0" dirty="0" smtClean="0"/>
              <a:t>R$</a:t>
            </a:r>
            <a:endParaRPr lang="en-US" sz="2800" b="1" dirty="0"/>
          </a:p>
        </c:rich>
      </c:tx>
      <c:layout>
        <c:manualLayout>
          <c:xMode val="edge"/>
          <c:yMode val="edge"/>
          <c:x val="0.1980598861388739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Sheet1!$K$4:$K$7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Sheet1!$M$4:$M$7</c:f>
              <c:numCache>
                <c:formatCode>General</c:formatCode>
                <c:ptCount val="4"/>
                <c:pt idx="0">
                  <c:v>17883950</c:v>
                </c:pt>
                <c:pt idx="1">
                  <c:v>20447000</c:v>
                </c:pt>
                <c:pt idx="2">
                  <c:v>22479000</c:v>
                </c:pt>
                <c:pt idx="3">
                  <c:v>21856000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4637544"/>
        <c:axId val="154637936"/>
      </c:barChart>
      <c:catAx>
        <c:axId val="154637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4637936"/>
        <c:crosses val="autoZero"/>
        <c:auto val="1"/>
        <c:lblAlgn val="ctr"/>
        <c:lblOffset val="100"/>
        <c:noMultiLvlLbl val="0"/>
      </c:catAx>
      <c:valAx>
        <c:axId val="1546379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4637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Sheet4!$C$4</c:f>
              <c:strCache>
                <c:ptCount val="1"/>
                <c:pt idx="0">
                  <c:v>Dissertação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Sheet4!$B$5:$B$10</c:f>
              <c:strCache>
                <c:ptCount val="6"/>
                <c:pt idx="0">
                  <c:v>Arroz</c:v>
                </c:pt>
                <c:pt idx="1">
                  <c:v>Feijão</c:v>
                </c:pt>
                <c:pt idx="2">
                  <c:v>cenoura</c:v>
                </c:pt>
                <c:pt idx="3">
                  <c:v>batata</c:v>
                </c:pt>
                <c:pt idx="4">
                  <c:v>tomate</c:v>
                </c:pt>
                <c:pt idx="5">
                  <c:v>alface</c:v>
                </c:pt>
              </c:strCache>
            </c:strRef>
          </c:cat>
          <c:val>
            <c:numRef>
              <c:f>Sheet4!$C$5:$C$10</c:f>
              <c:numCache>
                <c:formatCode>General</c:formatCode>
                <c:ptCount val="6"/>
                <c:pt idx="0">
                  <c:v>3871</c:v>
                </c:pt>
                <c:pt idx="1">
                  <c:v>3588</c:v>
                </c:pt>
                <c:pt idx="2">
                  <c:v>350</c:v>
                </c:pt>
                <c:pt idx="3">
                  <c:v>1310</c:v>
                </c:pt>
                <c:pt idx="4">
                  <c:v>1525</c:v>
                </c:pt>
                <c:pt idx="5">
                  <c:v>987</c:v>
                </c:pt>
              </c:numCache>
            </c:numRef>
          </c:val>
        </c:ser>
        <c:ser>
          <c:idx val="1"/>
          <c:order val="1"/>
          <c:tx>
            <c:strRef>
              <c:f>Sheet4!$D$4</c:f>
              <c:strCache>
                <c:ptCount val="1"/>
                <c:pt idx="0">
                  <c:v>Tese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Sheet4!$B$5:$B$10</c:f>
              <c:strCache>
                <c:ptCount val="6"/>
                <c:pt idx="0">
                  <c:v>Arroz</c:v>
                </c:pt>
                <c:pt idx="1">
                  <c:v>Feijão</c:v>
                </c:pt>
                <c:pt idx="2">
                  <c:v>cenoura</c:v>
                </c:pt>
                <c:pt idx="3">
                  <c:v>batata</c:v>
                </c:pt>
                <c:pt idx="4">
                  <c:v>tomate</c:v>
                </c:pt>
                <c:pt idx="5">
                  <c:v>alface</c:v>
                </c:pt>
              </c:strCache>
            </c:strRef>
          </c:cat>
          <c:val>
            <c:numRef>
              <c:f>Sheet4!$D$5:$D$10</c:f>
              <c:numCache>
                <c:formatCode>General</c:formatCode>
                <c:ptCount val="6"/>
                <c:pt idx="0">
                  <c:v>1499</c:v>
                </c:pt>
                <c:pt idx="1">
                  <c:v>1351</c:v>
                </c:pt>
                <c:pt idx="2">
                  <c:v>124</c:v>
                </c:pt>
                <c:pt idx="3">
                  <c:v>481</c:v>
                </c:pt>
                <c:pt idx="4">
                  <c:v>522</c:v>
                </c:pt>
                <c:pt idx="5">
                  <c:v>344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4638720"/>
        <c:axId val="154639112"/>
      </c:barChart>
      <c:catAx>
        <c:axId val="154638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4639112"/>
        <c:crosses val="autoZero"/>
        <c:auto val="1"/>
        <c:lblAlgn val="ctr"/>
        <c:lblOffset val="100"/>
        <c:noMultiLvlLbl val="0"/>
      </c:catAx>
      <c:valAx>
        <c:axId val="1546391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4638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8507848887355E-2"/>
          <c:y val="4.6783625730994101E-2"/>
          <c:w val="0.95514921511126405"/>
          <c:h val="0.829777225215268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Sheet4!$C$11</c:f>
              <c:strCache>
                <c:ptCount val="1"/>
                <c:pt idx="0">
                  <c:v>Dissertação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Sheet4!$B$12:$B$16</c:f>
              <c:strCache>
                <c:ptCount val="5"/>
                <c:pt idx="0">
                  <c:v>mandioca</c:v>
                </c:pt>
                <c:pt idx="1">
                  <c:v>abacaxi</c:v>
                </c:pt>
                <c:pt idx="2">
                  <c:v>mamão</c:v>
                </c:pt>
                <c:pt idx="3">
                  <c:v>melão</c:v>
                </c:pt>
                <c:pt idx="4">
                  <c:v>melancia</c:v>
                </c:pt>
              </c:strCache>
            </c:strRef>
          </c:cat>
          <c:val>
            <c:numRef>
              <c:f>Sheet4!$C$12:$C$16</c:f>
              <c:numCache>
                <c:formatCode>General</c:formatCode>
                <c:ptCount val="5"/>
                <c:pt idx="0">
                  <c:v>2134</c:v>
                </c:pt>
                <c:pt idx="1">
                  <c:v>504</c:v>
                </c:pt>
                <c:pt idx="2">
                  <c:v>462</c:v>
                </c:pt>
                <c:pt idx="3">
                  <c:v>509</c:v>
                </c:pt>
                <c:pt idx="4">
                  <c:v>281</c:v>
                </c:pt>
              </c:numCache>
            </c:numRef>
          </c:val>
        </c:ser>
        <c:ser>
          <c:idx val="1"/>
          <c:order val="1"/>
          <c:tx>
            <c:strRef>
              <c:f>Sheet4!$D$11</c:f>
              <c:strCache>
                <c:ptCount val="1"/>
                <c:pt idx="0">
                  <c:v>Tese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Sheet4!$B$12:$B$16</c:f>
              <c:strCache>
                <c:ptCount val="5"/>
                <c:pt idx="0">
                  <c:v>mandioca</c:v>
                </c:pt>
                <c:pt idx="1">
                  <c:v>abacaxi</c:v>
                </c:pt>
                <c:pt idx="2">
                  <c:v>mamão</c:v>
                </c:pt>
                <c:pt idx="3">
                  <c:v>melão</c:v>
                </c:pt>
                <c:pt idx="4">
                  <c:v>melancia</c:v>
                </c:pt>
              </c:strCache>
            </c:strRef>
          </c:cat>
          <c:val>
            <c:numRef>
              <c:f>Sheet4!$D$12:$D$16</c:f>
              <c:numCache>
                <c:formatCode>General</c:formatCode>
                <c:ptCount val="5"/>
                <c:pt idx="0">
                  <c:v>618</c:v>
                </c:pt>
                <c:pt idx="1">
                  <c:v>185</c:v>
                </c:pt>
                <c:pt idx="2">
                  <c:v>189</c:v>
                </c:pt>
                <c:pt idx="3">
                  <c:v>218</c:v>
                </c:pt>
                <c:pt idx="4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4639896"/>
        <c:axId val="190689200"/>
      </c:barChart>
      <c:catAx>
        <c:axId val="154639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0689200"/>
        <c:crosses val="autoZero"/>
        <c:auto val="1"/>
        <c:lblAlgn val="ctr"/>
        <c:lblOffset val="100"/>
        <c:noMultiLvlLbl val="0"/>
      </c:catAx>
      <c:valAx>
        <c:axId val="1906892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crossAx val="154639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374352122952105"/>
          <c:y val="0.18207046846416899"/>
          <c:w val="0.48439536213208001"/>
          <c:h val="4.01517537580530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0.02435</cdr:y>
    </cdr:from>
    <cdr:to>
      <cdr:x>0.12267</cdr:x>
      <cdr:y>0.18474</cdr:y>
    </cdr:to>
    <cdr:pic>
      <cdr:nvPicPr>
        <cdr:cNvPr id="2" name="Picture 1" descr="052016 logo capes 65 anos cores nacionais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160020"/>
          <a:ext cx="1495574" cy="1054139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0.015</cdr:x>
      <cdr:y>0.02333</cdr:y>
    </cdr:from>
    <cdr:to>
      <cdr:x>0.1523</cdr:x>
      <cdr:y>0.19537</cdr:y>
    </cdr:to>
    <cdr:pic>
      <cdr:nvPicPr>
        <cdr:cNvPr id="2" name="Picture 1" descr="052016 logo capes 65 anos cores nacionais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82880" y="160020"/>
          <a:ext cx="1673933" cy="117985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0.01313</cdr:x>
      <cdr:y>0</cdr:y>
    </cdr:from>
    <cdr:to>
      <cdr:x>0.15042</cdr:x>
      <cdr:y>0.17204</cdr:y>
    </cdr:to>
    <cdr:pic>
      <cdr:nvPicPr>
        <cdr:cNvPr id="2" name="Picture 1" descr="052016 logo capes 65 anos cores nacionais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160020" y="0"/>
          <a:ext cx="1673933" cy="117985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0.02063</cdr:x>
      <cdr:y>0</cdr:y>
    </cdr:from>
    <cdr:to>
      <cdr:x>0.15792</cdr:x>
      <cdr:y>0.17204</cdr:y>
    </cdr:to>
    <cdr:pic>
      <cdr:nvPicPr>
        <cdr:cNvPr id="2" name="Picture 1" descr="052016 logo capes 65 anos cores nacionais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51460" y="0"/>
          <a:ext cx="1673933" cy="117985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AA04A-8658-5045-9B39-B49EB6733C21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ED65B-6090-8F46-A917-1A65AD0F638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28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5B0BC-A733-42EF-A6D3-63912497E687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9965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C8E3-ED6A-B340-8BE4-DD5739063C5E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4D04-26A9-974D-A7C5-DFBC03498A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97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C8E3-ED6A-B340-8BE4-DD5739063C5E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4D04-26A9-974D-A7C5-DFBC03498A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03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C8E3-ED6A-B340-8BE4-DD5739063C5E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4D04-26A9-974D-A7C5-DFBC03498A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68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611A-1B2E-43AE-A394-CB4CA1D2665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39927-C895-4138-89F0-881980E4364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611A-1B2E-43AE-A394-CB4CA1D2665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39927-C895-4138-89F0-881980E4364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611A-1B2E-43AE-A394-CB4CA1D2665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39927-C895-4138-89F0-881980E4364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611A-1B2E-43AE-A394-CB4CA1D2665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39927-C895-4138-89F0-881980E4364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611A-1B2E-43AE-A394-CB4CA1D2665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39927-C895-4138-89F0-881980E4364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611A-1B2E-43AE-A394-CB4CA1D2665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39927-C895-4138-89F0-881980E4364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611A-1B2E-43AE-A394-CB4CA1D2665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39927-C895-4138-89F0-881980E4364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611A-1B2E-43AE-A394-CB4CA1D2665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39927-C895-4138-89F0-881980E4364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C8E3-ED6A-B340-8BE4-DD5739063C5E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4D04-26A9-974D-A7C5-DFBC03498A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00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611A-1B2E-43AE-A394-CB4CA1D2665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39927-C895-4138-89F0-881980E4364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611A-1B2E-43AE-A394-CB4CA1D2665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39927-C895-4138-89F0-881980E4364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2611A-1B2E-43AE-A394-CB4CA1D2665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39927-C895-4138-89F0-881980E4364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1" y="2130436"/>
            <a:ext cx="103632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D6C4-801B-48B5-B958-69FB0010BD7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E21D-3471-4937-9908-26E217F50B3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D6C4-801B-48B5-B958-69FB0010BD7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E21D-3471-4937-9908-26E217F50B3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D6C4-801B-48B5-B958-69FB0010BD7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E21D-3471-4937-9908-26E217F50B3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D6C4-801B-48B5-B958-69FB0010BD7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E21D-3471-4937-9908-26E217F50B3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6" y="274638"/>
            <a:ext cx="109728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D6C4-801B-48B5-B958-69FB0010BD7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E21D-3471-4937-9908-26E217F50B3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D6C4-801B-48B5-B958-69FB0010BD7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E21D-3471-4937-9908-26E217F50B3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D6C4-801B-48B5-B958-69FB0010BD7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E21D-3471-4937-9908-26E217F50B3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C8E3-ED6A-B340-8BE4-DD5739063C5E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4D04-26A9-974D-A7C5-DFBC03498A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363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D6C4-801B-48B5-B958-69FB0010BD7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E21D-3471-4937-9908-26E217F50B3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D6C4-801B-48B5-B958-69FB0010BD7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E21D-3471-4937-9908-26E217F50B3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D6C4-801B-48B5-B958-69FB0010BD7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E21D-3471-4937-9908-26E217F50B3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D6C4-801B-48B5-B958-69FB0010BD7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E21D-3471-4937-9908-26E217F50B3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D6C4-801B-48B5-B958-69FB0010BD7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E21D-3471-4937-9908-26E217F50B3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1" y="2130436"/>
            <a:ext cx="103632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D6C4-801B-48B5-B958-69FB0010BD7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E21D-3471-4937-9908-26E217F50B3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D6C4-801B-48B5-B958-69FB0010BD7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E21D-3471-4937-9908-26E217F50B3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D6C4-801B-48B5-B958-69FB0010BD7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E21D-3471-4937-9908-26E217F50B3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D6C4-801B-48B5-B958-69FB0010BD7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E21D-3471-4937-9908-26E217F50B3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6" y="274638"/>
            <a:ext cx="109728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D6C4-801B-48B5-B958-69FB0010BD7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E21D-3471-4937-9908-26E217F50B3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C8E3-ED6A-B340-8BE4-DD5739063C5E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4D04-26A9-974D-A7C5-DFBC03498A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545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D6C4-801B-48B5-B958-69FB0010BD7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E21D-3471-4937-9908-26E217F50B3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D6C4-801B-48B5-B958-69FB0010BD7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E21D-3471-4937-9908-26E217F50B3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D6C4-801B-48B5-B958-69FB0010BD7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E21D-3471-4937-9908-26E217F50B3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D6C4-801B-48B5-B958-69FB0010BD7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E21D-3471-4937-9908-26E217F50B3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D6C4-801B-48B5-B958-69FB0010BD7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E21D-3471-4937-9908-26E217F50B3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D6C4-801B-48B5-B958-69FB0010BD7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E21D-3471-4937-9908-26E217F50B3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DD6C4-801B-48B5-B958-69FB0010BD7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BE21D-3471-4937-9908-26E217F50B3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C8E3-ED6A-B340-8BE4-DD5739063C5E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4D04-26A9-974D-A7C5-DFBC03498A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2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C8E3-ED6A-B340-8BE4-DD5739063C5E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4D04-26A9-974D-A7C5-DFBC03498A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02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C8E3-ED6A-B340-8BE4-DD5739063C5E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4D04-26A9-974D-A7C5-DFBC03498A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15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C8E3-ED6A-B340-8BE4-DD5739063C5E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4D04-26A9-974D-A7C5-DFBC03498A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96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C8E3-ED6A-B340-8BE4-DD5739063C5E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84D04-26A9-974D-A7C5-DFBC03498A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5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DC8E3-ED6A-B340-8BE4-DD5739063C5E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84D04-26A9-974D-A7C5-DFBC03498AE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2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2611A-1B2E-43AE-A394-CB4CA1D2665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39927-C895-4138-89F0-881980E4364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21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6" y="274638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6" y="1600206"/>
            <a:ext cx="109728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6" y="6356361"/>
            <a:ext cx="284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DD6C4-801B-48B5-B958-69FB0010BD7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1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6" y="6356361"/>
            <a:ext cx="284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BE21D-3471-4937-9908-26E217F50B3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89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6" y="274638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6" y="1600206"/>
            <a:ext cx="109728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6" y="6356361"/>
            <a:ext cx="284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DD6C4-801B-48B5-B958-69FB0010BD7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09/08/2017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1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6" y="6356361"/>
            <a:ext cx="284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BE21D-3471-4937-9908-26E217F50B3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48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608058" y="1564564"/>
            <a:ext cx="8975883" cy="39367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latin typeface="Tahoma"/>
                <a:ea typeface="Calibri"/>
              </a:rPr>
              <a:t>CAPES </a:t>
            </a:r>
            <a:r>
              <a:rPr lang="pt-BR" dirty="0"/>
              <a:t> </a:t>
            </a:r>
            <a:endParaRPr lang="pt-BR" sz="4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4000" b="1" dirty="0" smtClean="0">
                <a:solidFill>
                  <a:schemeClr val="accent1">
                    <a:lumMod val="50000"/>
                  </a:schemeClr>
                </a:solidFill>
              </a:rPr>
              <a:t>Coordenação da Área de Ciências Agrarias</a:t>
            </a:r>
            <a:endParaRPr lang="pt-BR" sz="40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pt-BR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pt-BR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Luiz Carlos Federizzi</a:t>
            </a:r>
            <a:endParaRPr lang="pt-B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052016 logo capes 65 anos cores naciona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172" y="302657"/>
            <a:ext cx="1673933" cy="117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639617" y="5301209"/>
            <a:ext cx="72728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9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72351"/>
              </p:ext>
            </p:extLst>
          </p:nvPr>
        </p:nvGraphicFramePr>
        <p:xfrm>
          <a:off x="571501" y="411480"/>
          <a:ext cx="5897880" cy="5841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843999"/>
              </p:ext>
            </p:extLst>
          </p:nvPr>
        </p:nvGraphicFramePr>
        <p:xfrm>
          <a:off x="6873240" y="411480"/>
          <a:ext cx="5318760" cy="5864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8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905072"/>
              </p:ext>
            </p:extLst>
          </p:nvPr>
        </p:nvGraphicFramePr>
        <p:xfrm>
          <a:off x="182880" y="0"/>
          <a:ext cx="6080760" cy="5783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364670"/>
              </p:ext>
            </p:extLst>
          </p:nvPr>
        </p:nvGraphicFramePr>
        <p:xfrm>
          <a:off x="5883052" y="789706"/>
          <a:ext cx="6332220" cy="5292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0745" y="6149340"/>
            <a:ext cx="2459068" cy="674370"/>
          </a:xfrm>
          <a:prstGeom prst="rect">
            <a:avLst/>
          </a:prstGeom>
        </p:spPr>
      </p:pic>
      <p:pic>
        <p:nvPicPr>
          <p:cNvPr id="10" name="Picture 2" descr="052016 logo capes 65 anos cores naciona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129" y="6035267"/>
            <a:ext cx="1097555" cy="70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88820" y="251460"/>
            <a:ext cx="9845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Número</a:t>
            </a:r>
            <a:r>
              <a:rPr lang="en-US" sz="3200" b="1" dirty="0" smtClean="0"/>
              <a:t> de </a:t>
            </a:r>
            <a:r>
              <a:rPr lang="en-US" sz="3200" b="1" dirty="0" err="1" smtClean="0"/>
              <a:t>Dissertações</a:t>
            </a:r>
            <a:r>
              <a:rPr lang="en-US" sz="3200" b="1" dirty="0" smtClean="0"/>
              <a:t> e </a:t>
            </a:r>
            <a:r>
              <a:rPr lang="en-US" sz="3200" b="1" dirty="0" err="1" smtClean="0"/>
              <a:t>Teses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por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Especie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Agrícola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7982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380" y="866461"/>
            <a:ext cx="8503920" cy="5769961"/>
          </a:xfrm>
          <a:prstGeom prst="rect">
            <a:avLst/>
          </a:prstGeom>
        </p:spPr>
      </p:pic>
      <p:sp>
        <p:nvSpPr>
          <p:cNvPr id="6" name="Retângulo 8"/>
          <p:cNvSpPr/>
          <p:nvPr/>
        </p:nvSpPr>
        <p:spPr>
          <a:xfrm>
            <a:off x="2343014" y="0"/>
            <a:ext cx="761632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3600" b="1" kern="0" dirty="0">
                <a:solidFill>
                  <a:prstClr val="black"/>
                </a:solidFill>
              </a:rPr>
              <a:t>Preço da cesta básica no Brasil</a:t>
            </a:r>
            <a:endParaRPr lang="en-US" sz="3600" b="1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3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9" y="293383"/>
            <a:ext cx="10972801" cy="639762"/>
          </a:xfrm>
        </p:spPr>
        <p:txBody>
          <a:bodyPr>
            <a:noAutofit/>
          </a:bodyPr>
          <a:lstStyle/>
          <a:p>
            <a:r>
              <a:rPr lang="en-US" sz="4800" b="1" dirty="0" err="1" smtClean="0"/>
              <a:t>Decreto</a:t>
            </a:r>
            <a:r>
              <a:rPr lang="en-US" sz="4800" b="1" dirty="0" smtClean="0"/>
              <a:t> n. 29.741 de </a:t>
            </a:r>
            <a:r>
              <a:rPr lang="en-US" sz="4800" b="1" dirty="0" err="1" smtClean="0"/>
              <a:t>julho</a:t>
            </a:r>
            <a:r>
              <a:rPr lang="en-US" sz="4800" b="1" dirty="0" smtClean="0"/>
              <a:t> de 1951 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232" y="1382584"/>
            <a:ext cx="11809768" cy="5475415"/>
          </a:xfrm>
        </p:spPr>
        <p:txBody>
          <a:bodyPr>
            <a:normAutofit/>
          </a:bodyPr>
          <a:lstStyle/>
          <a:p>
            <a:pPr marL="0" indent="0" algn="just" fontAlgn="base">
              <a:spcBef>
                <a:spcPts val="0"/>
              </a:spcBef>
              <a:buNone/>
            </a:pPr>
            <a:r>
              <a:rPr lang="en-US" sz="3600" b="1" dirty="0" smtClean="0"/>
              <a:t>	</a:t>
            </a:r>
            <a:r>
              <a:rPr lang="en-US" sz="4000" b="1" dirty="0" smtClean="0"/>
              <a:t>CAPES </a:t>
            </a:r>
            <a:r>
              <a:rPr lang="mr-IN" sz="4000" b="1" dirty="0" smtClean="0"/>
              <a:t>–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Fundação</a:t>
            </a:r>
            <a:r>
              <a:rPr lang="en-US" sz="4000" b="1" dirty="0" smtClean="0"/>
              <a:t> do </a:t>
            </a:r>
            <a:r>
              <a:rPr lang="en-US" sz="4000" b="1" dirty="0" err="1" smtClean="0"/>
              <a:t>Ministerio</a:t>
            </a:r>
            <a:r>
              <a:rPr lang="en-US" sz="4000" b="1" dirty="0" smtClean="0"/>
              <a:t> da </a:t>
            </a:r>
            <a:r>
              <a:rPr lang="en-US" sz="4000" b="1" dirty="0" err="1" smtClean="0"/>
              <a:t>Educação</a:t>
            </a:r>
            <a:endParaRPr lang="en-US" sz="4000" b="1" dirty="0" smtClean="0"/>
          </a:p>
          <a:p>
            <a:pPr marL="0" indent="0" algn="just" fontAlgn="base">
              <a:spcBef>
                <a:spcPts val="0"/>
              </a:spcBef>
              <a:buNone/>
            </a:pPr>
            <a:endParaRPr lang="en-US" sz="3600" b="1" dirty="0"/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en-US" sz="3600" b="1" dirty="0" smtClean="0"/>
              <a:t>		</a:t>
            </a:r>
            <a:r>
              <a:rPr lang="en-US" sz="3600" b="1" dirty="0" err="1" smtClean="0"/>
              <a:t>Pos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graduação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Latu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Sensu</a:t>
            </a:r>
            <a:r>
              <a:rPr lang="en-US" sz="3600" b="1" dirty="0" smtClean="0"/>
              <a:t> </a:t>
            </a:r>
          </a:p>
          <a:p>
            <a:pPr marL="0" indent="0" algn="just" fontAlgn="base">
              <a:spcBef>
                <a:spcPts val="0"/>
              </a:spcBef>
              <a:buNone/>
            </a:pPr>
            <a:endParaRPr lang="en-US" sz="3600" b="1" dirty="0"/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pt-BR" sz="3600" b="1" dirty="0" smtClean="0"/>
              <a:t>			</a:t>
            </a:r>
            <a:r>
              <a:rPr lang="en-US" sz="3600" b="1" dirty="0" smtClean="0"/>
              <a:t> </a:t>
            </a: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en-US" sz="3600" b="1" dirty="0"/>
              <a:t>	</a:t>
            </a:r>
            <a:r>
              <a:rPr lang="en-US" sz="3600" b="1" dirty="0" smtClean="0"/>
              <a:t>			</a:t>
            </a:r>
            <a:r>
              <a:rPr lang="en-US" sz="3600" b="1" dirty="0" err="1" smtClean="0"/>
              <a:t>Mestrado</a:t>
            </a:r>
            <a:r>
              <a:rPr lang="en-US" sz="3600" b="1" dirty="0" smtClean="0"/>
              <a:t> e </a:t>
            </a:r>
            <a:r>
              <a:rPr lang="en-US" sz="3600" b="1" dirty="0" err="1" smtClean="0"/>
              <a:t>Doutorado</a:t>
            </a:r>
            <a:endParaRPr lang="en-US" sz="3600" b="1" dirty="0" smtClean="0"/>
          </a:p>
          <a:p>
            <a:pPr marL="0" indent="0" algn="just" fontAlgn="base">
              <a:spcBef>
                <a:spcPts val="0"/>
              </a:spcBef>
              <a:buNone/>
            </a:pPr>
            <a:endParaRPr lang="en-US" sz="3600" b="1" dirty="0"/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en-US" sz="3600" b="1" dirty="0" smtClean="0"/>
              <a:t>		</a:t>
            </a:r>
            <a:r>
              <a:rPr lang="en-US" sz="3600" b="1" dirty="0"/>
              <a:t>	</a:t>
            </a:r>
            <a:r>
              <a:rPr lang="en-US" sz="3600" b="1" dirty="0" smtClean="0"/>
              <a:t>				</a:t>
            </a: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en-US" sz="3600" b="1" dirty="0"/>
              <a:t>	</a:t>
            </a:r>
            <a:r>
              <a:rPr lang="en-US" sz="3600" b="1" dirty="0" smtClean="0"/>
              <a:t>			No </a:t>
            </a:r>
            <a:r>
              <a:rPr lang="en-US" sz="3600" b="1" dirty="0"/>
              <a:t>P</a:t>
            </a:r>
            <a:r>
              <a:rPr lang="en-US" sz="3600" b="1" dirty="0" smtClean="0"/>
              <a:t>aís e no Exterior</a:t>
            </a:r>
          </a:p>
        </p:txBody>
      </p:sp>
      <p:pic>
        <p:nvPicPr>
          <p:cNvPr id="5" name="Picture 2" descr="052016 logo capes 65 anos cores naciona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32" y="202732"/>
            <a:ext cx="1673933" cy="117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rved Right Arrow 5"/>
          <p:cNvSpPr/>
          <p:nvPr/>
        </p:nvSpPr>
        <p:spPr>
          <a:xfrm>
            <a:off x="441957" y="1832024"/>
            <a:ext cx="777241" cy="14250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flipH="1">
            <a:off x="5372098" y="3268980"/>
            <a:ext cx="480061" cy="525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577840" y="4823460"/>
            <a:ext cx="274319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1" y="202732"/>
            <a:ext cx="11391900" cy="730413"/>
          </a:xfrm>
        </p:spPr>
        <p:txBody>
          <a:bodyPr>
            <a:noAutofit/>
          </a:bodyPr>
          <a:lstStyle/>
          <a:p>
            <a:r>
              <a:rPr lang="en-US" sz="4800" b="1" dirty="0" err="1" smtClean="0"/>
              <a:t>Localização</a:t>
            </a:r>
            <a:r>
              <a:rPr lang="en-US" sz="4800" b="1" dirty="0" smtClean="0"/>
              <a:t> dos </a:t>
            </a:r>
            <a:r>
              <a:rPr lang="en-US" sz="4800" b="1" dirty="0" err="1" smtClean="0"/>
              <a:t>Programas</a:t>
            </a:r>
            <a:r>
              <a:rPr lang="en-US" sz="4800" b="1" dirty="0" smtClean="0"/>
              <a:t> de PG no </a:t>
            </a:r>
            <a:r>
              <a:rPr lang="en-US" sz="4800" b="1" dirty="0" err="1" smtClean="0"/>
              <a:t>Brasil</a:t>
            </a:r>
            <a:endParaRPr lang="en-US" sz="4800" b="1" dirty="0"/>
          </a:p>
        </p:txBody>
      </p:sp>
      <p:pic>
        <p:nvPicPr>
          <p:cNvPr id="5" name="Picture 2" descr="052016 logo capes 65 anos cores naciona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7" y="5930546"/>
            <a:ext cx="1342433" cy="94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1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9226" y="1473236"/>
            <a:ext cx="3563664" cy="4333203"/>
          </a:xfrm>
          <a:prstGeom prst="rect">
            <a:avLst/>
          </a:prstGeom>
        </p:spPr>
      </p:pic>
      <p:pic>
        <p:nvPicPr>
          <p:cNvPr id="7" name="Imagem 2"/>
          <p:cNvPicPr/>
          <p:nvPr/>
        </p:nvPicPr>
        <p:blipFill>
          <a:blip r:embed="rId4"/>
          <a:stretch>
            <a:fillRect/>
          </a:stretch>
        </p:blipFill>
        <p:spPr>
          <a:xfrm>
            <a:off x="4072890" y="1473236"/>
            <a:ext cx="4004310" cy="4333203"/>
          </a:xfrm>
          <a:prstGeom prst="rect">
            <a:avLst/>
          </a:prstGeom>
        </p:spPr>
      </p:pic>
      <p:pic>
        <p:nvPicPr>
          <p:cNvPr id="8" name="Imagem 4"/>
          <p:cNvPicPr/>
          <p:nvPr/>
        </p:nvPicPr>
        <p:blipFill>
          <a:blip r:embed="rId5"/>
          <a:stretch>
            <a:fillRect/>
          </a:stretch>
        </p:blipFill>
        <p:spPr>
          <a:xfrm>
            <a:off x="8077200" y="1473236"/>
            <a:ext cx="4114800" cy="433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6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970" name="Picture 2" descr="http://173.203.31.59/UserFiles/P0001/Image/re_planejamentos/Imagem%20-%20Mapa%20do%20Brasil%20por%20regi%C3%B5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55"/>
          <a:stretch>
            <a:fillRect/>
          </a:stretch>
        </p:blipFill>
        <p:spPr bwMode="auto">
          <a:xfrm>
            <a:off x="3143251" y="1098550"/>
            <a:ext cx="57308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208214" y="0"/>
            <a:ext cx="79200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sz="2000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pt-BR" sz="3000" b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PROGRAMAS DE PÓS-GRADUAÇÃO DA ÁREA CÎÊNCIAS AGRÁRIAS I</a:t>
            </a: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7608889" y="1341439"/>
            <a:ext cx="2808287" cy="71913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Total de Programas: 223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4800600" y="2060576"/>
            <a:ext cx="1081088" cy="58261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5,50%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7175501" y="2714625"/>
            <a:ext cx="1152525" cy="6429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48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22,47%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5303838" y="3429000"/>
            <a:ext cx="1223962" cy="6477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11,47%</a:t>
            </a: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7104064" y="4292600"/>
            <a:ext cx="1157287" cy="6556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41,30%</a:t>
            </a: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5591175" y="5572126"/>
            <a:ext cx="1290638" cy="66516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19,26%</a:t>
            </a:r>
          </a:p>
        </p:txBody>
      </p:sp>
      <p:pic>
        <p:nvPicPr>
          <p:cNvPr id="339978" name="Imagem 14" descr="CAPE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351" y="6237288"/>
            <a:ext cx="73501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9557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599001"/>
              </p:ext>
            </p:extLst>
          </p:nvPr>
        </p:nvGraphicFramePr>
        <p:xfrm>
          <a:off x="0" y="0"/>
          <a:ext cx="12192000" cy="657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557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47774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786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88761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245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53545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158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975552"/>
              </p:ext>
            </p:extLst>
          </p:nvPr>
        </p:nvGraphicFramePr>
        <p:xfrm>
          <a:off x="1348740" y="1485899"/>
          <a:ext cx="9624059" cy="4526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1053"/>
                <a:gridCol w="3516695"/>
                <a:gridCol w="3206311"/>
              </a:tblGrid>
              <a:tr h="90525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Nota do PPG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Mestrado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Doutorado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</a:tr>
              <a:tr h="90525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</a:tr>
              <a:tr h="905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pt-BR" sz="3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308,00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462,00</a:t>
                      </a:r>
                    </a:p>
                  </a:txBody>
                  <a:tcPr marL="68580" marR="68580" marT="0" marB="0"/>
                </a:tc>
              </a:tr>
              <a:tr h="905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pt-BR" sz="3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385,00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577,50</a:t>
                      </a:r>
                    </a:p>
                  </a:txBody>
                  <a:tcPr marL="68580" marR="68580" marT="0" marB="0"/>
                </a:tc>
              </a:tr>
              <a:tr h="905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pt-BR" sz="3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b="1" i="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481,25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721,88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2758441" y="202732"/>
            <a:ext cx="8821043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spc="-150" dirty="0" smtClean="0">
                <a:solidFill>
                  <a:schemeClr val="accent1">
                    <a:lumMod val="75000"/>
                  </a:schemeClr>
                </a:solidFill>
              </a:rPr>
              <a:t> Custeio Médio </a:t>
            </a:r>
            <a:r>
              <a:rPr lang="pt-BR" sz="3600" b="1" spc="-150" dirty="0">
                <a:solidFill>
                  <a:schemeClr val="accent1">
                    <a:lumMod val="75000"/>
                  </a:schemeClr>
                </a:solidFill>
              </a:rPr>
              <a:t>por Aluno  - PROAP </a:t>
            </a:r>
            <a:br>
              <a:rPr lang="pt-BR" sz="3600" b="1" spc="-150" dirty="0">
                <a:solidFill>
                  <a:schemeClr val="accent1">
                    <a:lumMod val="75000"/>
                  </a:schemeClr>
                </a:solidFill>
              </a:rPr>
            </a:br>
            <a:endParaRPr lang="pt-BR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2" descr="052016 logo capes 65 anos cores naciona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32" y="202733"/>
            <a:ext cx="1673933" cy="108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38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Apr Geral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ema Apr Geral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3162</TotalTime>
  <Words>127</Words>
  <Application>Microsoft Office PowerPoint</Application>
  <PresentationFormat>Widescreen</PresentationFormat>
  <Paragraphs>50</Paragraphs>
  <Slides>12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Mangal</vt:lpstr>
      <vt:lpstr>Tahoma</vt:lpstr>
      <vt:lpstr>Times New Roman</vt:lpstr>
      <vt:lpstr>Office Theme</vt:lpstr>
      <vt:lpstr>Tema do Office</vt:lpstr>
      <vt:lpstr>Tema Apr Geral</vt:lpstr>
      <vt:lpstr>1_Tema Apr Geral</vt:lpstr>
      <vt:lpstr>Apresentação do PowerPoint</vt:lpstr>
      <vt:lpstr>Decreto n. 29.741 de julho de 1951 </vt:lpstr>
      <vt:lpstr>Localização dos Programas de PG no Brasil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Luiz Carlos Federizzi</dc:creator>
  <cp:lastModifiedBy>Leomar Diniz</cp:lastModifiedBy>
  <cp:revision>33</cp:revision>
  <dcterms:created xsi:type="dcterms:W3CDTF">2017-08-07T11:19:57Z</dcterms:created>
  <dcterms:modified xsi:type="dcterms:W3CDTF">2017-08-09T16:46:25Z</dcterms:modified>
</cp:coreProperties>
</file>