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5" r:id="rId2"/>
    <p:sldId id="277" r:id="rId3"/>
    <p:sldId id="280" r:id="rId4"/>
    <p:sldId id="282" r:id="rId5"/>
    <p:sldId id="281" r:id="rId6"/>
    <p:sldId id="292" r:id="rId7"/>
    <p:sldId id="287" r:id="rId8"/>
    <p:sldId id="288" r:id="rId9"/>
    <p:sldId id="289" r:id="rId10"/>
    <p:sldId id="290" r:id="rId11"/>
    <p:sldId id="291" r:id="rId12"/>
    <p:sldId id="259" r:id="rId13"/>
    <p:sldId id="260" r:id="rId14"/>
    <p:sldId id="261" r:id="rId15"/>
    <p:sldId id="262" r:id="rId16"/>
    <p:sldId id="263" r:id="rId17"/>
    <p:sldId id="264" r:id="rId18"/>
    <p:sldId id="256" r:id="rId19"/>
    <p:sldId id="257" r:id="rId20"/>
    <p:sldId id="258" r:id="rId21"/>
    <p:sldId id="284" r:id="rId22"/>
    <p:sldId id="285" r:id="rId23"/>
    <p:sldId id="286" r:id="rId24"/>
    <p:sldId id="293" r:id="rId25"/>
    <p:sldId id="294" r:id="rId26"/>
    <p:sldId id="268" r:id="rId27"/>
    <p:sldId id="269" r:id="rId28"/>
    <p:sldId id="266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8" d="100"/>
        <a:sy n="258" d="100"/>
      </p:scale>
      <p:origin x="0" y="5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mariliaa\Documents\Mar&#237;lia\Solicita&#231;&#245;es\Apresenta&#231;&#227;o%20SBBq%20-%20Desafios%20da%20P&#243;s-gradua&#231;&#227;o%20Brasileira\D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departamentos\APE\Assessoria%20de%20Planejamento%20e%20Estudos\Mar&#237;lia\Apresenta&#231;&#227;o%20SBBq%20-%20Desafios%20da%20P&#243;s-gradua&#231;&#227;o%20Brasileira\Da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departamentos\APE\Assessoria%20de%20Planejamento%20e%20Estudos\Mar&#237;lia\Apresenta&#231;&#227;o%20SBBq%20-%20Desafios%20da%20P&#243;s-gradua&#231;&#227;o%20Brasileira\Dados.xlsx" TargetMode="External"/><Relationship Id="rId3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departamentos\APE\Assessoria%20de%20Planejamento%20e%20Estudos\Mar&#237;lia\Bolsistas%20SD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C:\Documents%20and%20Settings\cristinah\Meus%20documentos\snpg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effner\Desktop\Brasil%2020%20anos%20M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3.806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Programas!$B$2:$M$2</c:f>
              <c:numCache>
                <c:formatCode>General</c:formatCode>
                <c:ptCount val="12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</c:numCache>
            </c:numRef>
          </c:cat>
          <c:val>
            <c:numRef>
              <c:f>Programas!$B$3:$M$3</c:f>
              <c:numCache>
                <c:formatCode>#,##0</c:formatCode>
                <c:ptCount val="12"/>
                <c:pt idx="0">
                  <c:v>1819.0</c:v>
                </c:pt>
                <c:pt idx="1">
                  <c:v>1931.0</c:v>
                </c:pt>
                <c:pt idx="2">
                  <c:v>2058.0</c:v>
                </c:pt>
                <c:pt idx="3">
                  <c:v>2266.0</c:v>
                </c:pt>
                <c:pt idx="4">
                  <c:v>2409.0</c:v>
                </c:pt>
                <c:pt idx="5">
                  <c:v>2568.0</c:v>
                </c:pt>
                <c:pt idx="6">
                  <c:v>2718.0</c:v>
                </c:pt>
                <c:pt idx="7">
                  <c:v>2840.0</c:v>
                </c:pt>
                <c:pt idx="8">
                  <c:v>3128.0</c:v>
                </c:pt>
                <c:pt idx="9">
                  <c:v>3342.0</c:v>
                </c:pt>
                <c:pt idx="10">
                  <c:v>3337.0</c:v>
                </c:pt>
                <c:pt idx="11">
                  <c:v>3793.0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9933800"/>
        <c:axId val="1899045784"/>
      </c:barChart>
      <c:catAx>
        <c:axId val="1899933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9045784"/>
        <c:crosses val="autoZero"/>
        <c:auto val="1"/>
        <c:lblAlgn val="ctr"/>
        <c:lblOffset val="100"/>
        <c:noMultiLvlLbl val="0"/>
      </c:catAx>
      <c:valAx>
        <c:axId val="1899045784"/>
        <c:scaling>
          <c:orientation val="minMax"/>
          <c:min val="1700.0"/>
        </c:scaling>
        <c:delete val="0"/>
        <c:axPos val="l"/>
        <c:numFmt formatCode="#,##0" sourceLinked="1"/>
        <c:majorTickMark val="out"/>
        <c:minorTickMark val="none"/>
        <c:tickLblPos val="nextTo"/>
        <c:crossAx val="1899933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>
          <a:latin typeface="+mj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55282021804341"/>
          <c:y val="0.0484219877208543"/>
          <c:w val="0.657145557273299"/>
          <c:h val="0.866776186981045"/>
        </c:manualLayout>
      </c:layout>
      <c:lineChart>
        <c:grouping val="standard"/>
        <c:varyColors val="0"/>
        <c:ser>
          <c:idx val="0"/>
          <c:order val="0"/>
          <c:tx>
            <c:strRef>
              <c:f>Matriculados!$A$2</c:f>
              <c:strCache>
                <c:ptCount val="1"/>
                <c:pt idx="0">
                  <c:v>Mestrado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0660750500415208"/>
                  <c:y val="-0.03900781857571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31697984593049"/>
                  <c:y val="-0.047275129152316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113.881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Matriculados!$B$1:$L$1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2013*</c:v>
                </c:pt>
              </c:strCache>
            </c:strRef>
          </c:cat>
          <c:val>
            <c:numRef>
              <c:f>Matriculados!$B$2:$L$2</c:f>
              <c:numCache>
                <c:formatCode>#,##0</c:formatCode>
                <c:ptCount val="11"/>
                <c:pt idx="0">
                  <c:v>65770.0</c:v>
                </c:pt>
                <c:pt idx="1">
                  <c:v>68435.0</c:v>
                </c:pt>
                <c:pt idx="2">
                  <c:v>73021.0</c:v>
                </c:pt>
                <c:pt idx="3">
                  <c:v>78245.0</c:v>
                </c:pt>
                <c:pt idx="4">
                  <c:v>84300.0</c:v>
                </c:pt>
                <c:pt idx="5">
                  <c:v>88295.0</c:v>
                </c:pt>
                <c:pt idx="6">
                  <c:v>93016.0</c:v>
                </c:pt>
                <c:pt idx="7">
                  <c:v>98611.0</c:v>
                </c:pt>
                <c:pt idx="8">
                  <c:v>105240.0</c:v>
                </c:pt>
                <c:pt idx="9">
                  <c:v>109515.0</c:v>
                </c:pt>
                <c:pt idx="10">
                  <c:v>115907.1905372941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Matriculados!$A$6</c:f>
              <c:strCache>
                <c:ptCount val="1"/>
                <c:pt idx="0">
                  <c:v>Mestrado Profissionalizante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0499290097710424"/>
                  <c:y val="-0.04727512915231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49824595760546"/>
                  <c:y val="-0.05278666953671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200359093810669"/>
                  <c:y val="-0.047275129152316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18.200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Matriculados!$B$1:$L$1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2013*</c:v>
                </c:pt>
              </c:strCache>
            </c:strRef>
          </c:cat>
          <c:val>
            <c:numRef>
              <c:f>Matriculados!$B$6:$L$6</c:f>
              <c:numCache>
                <c:formatCode>#,##0</c:formatCode>
                <c:ptCount val="11"/>
                <c:pt idx="0">
                  <c:v>5010.0</c:v>
                </c:pt>
                <c:pt idx="1">
                  <c:v>5734.0</c:v>
                </c:pt>
                <c:pt idx="2">
                  <c:v>6225.0</c:v>
                </c:pt>
                <c:pt idx="3">
                  <c:v>6723.0</c:v>
                </c:pt>
                <c:pt idx="4">
                  <c:v>7638.0</c:v>
                </c:pt>
                <c:pt idx="5">
                  <c:v>9073.0</c:v>
                </c:pt>
                <c:pt idx="6">
                  <c:v>10135.0</c:v>
                </c:pt>
                <c:pt idx="7">
                  <c:v>10213.0</c:v>
                </c:pt>
                <c:pt idx="8">
                  <c:v>12505.0</c:v>
                </c:pt>
                <c:pt idx="9">
                  <c:v>14724.0</c:v>
                </c:pt>
                <c:pt idx="10">
                  <c:v>16622.95835122963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Matriculados!$A$4</c:f>
              <c:strCache>
                <c:ptCount val="1"/>
                <c:pt idx="0">
                  <c:v>Doutorado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0574022848685364"/>
                  <c:y val="-0.04451935896011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349824595760546"/>
                  <c:y val="-0.041763588767914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87.906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Matriculados!$B$1:$L$1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2013*</c:v>
                </c:pt>
              </c:strCache>
            </c:strRef>
          </c:cat>
          <c:val>
            <c:numRef>
              <c:f>Matriculados!$B$4:$L$4</c:f>
              <c:numCache>
                <c:formatCode>#,##0</c:formatCode>
                <c:ptCount val="11"/>
                <c:pt idx="0">
                  <c:v>39356.0</c:v>
                </c:pt>
                <c:pt idx="1">
                  <c:v>40638.0</c:v>
                </c:pt>
                <c:pt idx="2">
                  <c:v>43237.0</c:v>
                </c:pt>
                <c:pt idx="3">
                  <c:v>45757.0</c:v>
                </c:pt>
                <c:pt idx="4">
                  <c:v>49621.0</c:v>
                </c:pt>
                <c:pt idx="5">
                  <c:v>52750.0</c:v>
                </c:pt>
                <c:pt idx="6">
                  <c:v>57917.0</c:v>
                </c:pt>
                <c:pt idx="7">
                  <c:v>64588.0</c:v>
                </c:pt>
                <c:pt idx="8">
                  <c:v>71890.0</c:v>
                </c:pt>
                <c:pt idx="9">
                  <c:v>79478.0</c:v>
                </c:pt>
                <c:pt idx="10">
                  <c:v>85960.37348920102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Matriculados!$A$8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219.987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Matriculados!$B$1:$L$1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2013*</c:v>
                </c:pt>
              </c:strCache>
            </c:strRef>
          </c:cat>
          <c:val>
            <c:numRef>
              <c:f>Matriculados!$B$8:$L$8</c:f>
              <c:numCache>
                <c:formatCode>#,##0</c:formatCode>
                <c:ptCount val="11"/>
                <c:pt idx="0">
                  <c:v>110136.0</c:v>
                </c:pt>
                <c:pt idx="1">
                  <c:v>114807.0</c:v>
                </c:pt>
                <c:pt idx="2">
                  <c:v>122483.0</c:v>
                </c:pt>
                <c:pt idx="3">
                  <c:v>130725.0</c:v>
                </c:pt>
                <c:pt idx="4">
                  <c:v>141559.0</c:v>
                </c:pt>
                <c:pt idx="5">
                  <c:v>150118.0</c:v>
                </c:pt>
                <c:pt idx="6">
                  <c:v>161068.0</c:v>
                </c:pt>
                <c:pt idx="7">
                  <c:v>173412.0</c:v>
                </c:pt>
                <c:pt idx="8">
                  <c:v>189635.0</c:v>
                </c:pt>
                <c:pt idx="9">
                  <c:v>203717.0</c:v>
                </c:pt>
                <c:pt idx="10">
                  <c:v>218490.5223777247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9185192"/>
        <c:axId val="1899342840"/>
      </c:lineChart>
      <c:catAx>
        <c:axId val="1899185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99342840"/>
        <c:crosses val="autoZero"/>
        <c:auto val="1"/>
        <c:lblAlgn val="ctr"/>
        <c:lblOffset val="100"/>
        <c:noMultiLvlLbl val="0"/>
      </c:catAx>
      <c:valAx>
        <c:axId val="189934284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899185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606108737446"/>
          <c:y val="0.292635973052175"/>
          <c:w val="0.207870853332681"/>
          <c:h val="0.4956844503616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>
          <a:latin typeface="+mj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6699972557655"/>
          <c:y val="0.0465758078162256"/>
          <c:w val="0.694007254474021"/>
          <c:h val="0.871336304513174"/>
        </c:manualLayout>
      </c:layout>
      <c:lineChart>
        <c:grouping val="standard"/>
        <c:varyColors val="0"/>
        <c:ser>
          <c:idx val="0"/>
          <c:order val="0"/>
          <c:tx>
            <c:strRef>
              <c:f>Titulados!$A$2</c:f>
              <c:strCache>
                <c:ptCount val="1"/>
                <c:pt idx="0">
                  <c:v>Mestrado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45.067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Titulados!$B$1:$L$1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2013*</c:v>
                </c:pt>
              </c:strCache>
            </c:strRef>
          </c:cat>
          <c:val>
            <c:numRef>
              <c:f>Titulados!$B$2:$L$2</c:f>
              <c:numCache>
                <c:formatCode>#,##0</c:formatCode>
                <c:ptCount val="11"/>
                <c:pt idx="0">
                  <c:v>25581.0</c:v>
                </c:pt>
                <c:pt idx="1">
                  <c:v>24555.0</c:v>
                </c:pt>
                <c:pt idx="2">
                  <c:v>28284.0</c:v>
                </c:pt>
                <c:pt idx="3">
                  <c:v>29452.0</c:v>
                </c:pt>
                <c:pt idx="4">
                  <c:v>30545.0</c:v>
                </c:pt>
                <c:pt idx="5">
                  <c:v>33360.0</c:v>
                </c:pt>
                <c:pt idx="6">
                  <c:v>35686.0</c:v>
                </c:pt>
                <c:pt idx="7">
                  <c:v>36247.0</c:v>
                </c:pt>
                <c:pt idx="8">
                  <c:v>39544.0</c:v>
                </c:pt>
                <c:pt idx="9">
                  <c:v>42878.0</c:v>
                </c:pt>
                <c:pt idx="10">
                  <c:v>45465.14472768342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Titulados!$A$4</c:f>
              <c:strCache>
                <c:ptCount val="1"/>
                <c:pt idx="0">
                  <c:v>Doutorado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15.287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Titulados!$B$1:$L$1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2013*</c:v>
                </c:pt>
              </c:strCache>
            </c:strRef>
          </c:cat>
          <c:val>
            <c:numRef>
              <c:f>Titulados!$B$4:$L$4</c:f>
              <c:numCache>
                <c:formatCode>#,##0</c:formatCode>
                <c:ptCount val="11"/>
                <c:pt idx="0">
                  <c:v>7950.0</c:v>
                </c:pt>
                <c:pt idx="1">
                  <c:v>7980.0</c:v>
                </c:pt>
                <c:pt idx="2">
                  <c:v>8860.0</c:v>
                </c:pt>
                <c:pt idx="3">
                  <c:v>9266.0</c:v>
                </c:pt>
                <c:pt idx="4">
                  <c:v>9900.0</c:v>
                </c:pt>
                <c:pt idx="5">
                  <c:v>10711.0</c:v>
                </c:pt>
                <c:pt idx="6">
                  <c:v>11368.0</c:v>
                </c:pt>
                <c:pt idx="7">
                  <c:v>11314.0</c:v>
                </c:pt>
                <c:pt idx="8">
                  <c:v>12321.0</c:v>
                </c:pt>
                <c:pt idx="9">
                  <c:v>13912.0</c:v>
                </c:pt>
                <c:pt idx="10">
                  <c:v>14816.1828000602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Titulados!$A$6</c:f>
              <c:strCache>
                <c:ptCount val="1"/>
                <c:pt idx="0">
                  <c:v>Mestrado Profissionalizante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5.074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Titulados!$B$1:$L$1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2013*</c:v>
                </c:pt>
              </c:strCache>
            </c:strRef>
          </c:cat>
          <c:val>
            <c:numRef>
              <c:f>Titulados!$B$6:$L$6</c:f>
              <c:numCache>
                <c:formatCode>#,##0</c:formatCode>
                <c:ptCount val="11"/>
                <c:pt idx="0">
                  <c:v>1636.0</c:v>
                </c:pt>
                <c:pt idx="1">
                  <c:v>1871.0</c:v>
                </c:pt>
                <c:pt idx="2">
                  <c:v>1997.0</c:v>
                </c:pt>
                <c:pt idx="3">
                  <c:v>2476.0</c:v>
                </c:pt>
                <c:pt idx="4">
                  <c:v>2331.0</c:v>
                </c:pt>
                <c:pt idx="5">
                  <c:v>2654.0</c:v>
                </c:pt>
                <c:pt idx="6">
                  <c:v>3102.0</c:v>
                </c:pt>
                <c:pt idx="7">
                  <c:v>3343.0</c:v>
                </c:pt>
                <c:pt idx="8">
                  <c:v>3689.0</c:v>
                </c:pt>
                <c:pt idx="9">
                  <c:v>4260.0</c:v>
                </c:pt>
                <c:pt idx="10">
                  <c:v>4750.197913460464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Titulados!$A$8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65.428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Titulados!$B$1:$L$1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2013*</c:v>
                </c:pt>
              </c:strCache>
            </c:strRef>
          </c:cat>
          <c:val>
            <c:numRef>
              <c:f>Titulados!$B$8:$L$8</c:f>
              <c:numCache>
                <c:formatCode>#,##0</c:formatCode>
                <c:ptCount val="11"/>
                <c:pt idx="0">
                  <c:v>35167.0</c:v>
                </c:pt>
                <c:pt idx="1">
                  <c:v>34406.0</c:v>
                </c:pt>
                <c:pt idx="2">
                  <c:v>39141.0</c:v>
                </c:pt>
                <c:pt idx="3">
                  <c:v>41194.0</c:v>
                </c:pt>
                <c:pt idx="4">
                  <c:v>42776.0</c:v>
                </c:pt>
                <c:pt idx="5">
                  <c:v>46725.0</c:v>
                </c:pt>
                <c:pt idx="6">
                  <c:v>50156.0</c:v>
                </c:pt>
                <c:pt idx="7">
                  <c:v>50904.0</c:v>
                </c:pt>
                <c:pt idx="8">
                  <c:v>55554.0</c:v>
                </c:pt>
                <c:pt idx="9">
                  <c:v>61050.0</c:v>
                </c:pt>
                <c:pt idx="10">
                  <c:v>65031.52544120418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5682328"/>
        <c:axId val="1875685432"/>
      </c:lineChart>
      <c:catAx>
        <c:axId val="1875682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875685432"/>
        <c:crosses val="autoZero"/>
        <c:auto val="1"/>
        <c:lblAlgn val="ctr"/>
        <c:lblOffset val="100"/>
        <c:noMultiLvlLbl val="0"/>
      </c:catAx>
      <c:valAx>
        <c:axId val="18756854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875682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877893273568"/>
          <c:y val="0.242379199246061"/>
          <c:w val="0.207077427576918"/>
          <c:h val="0.4817922529680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Notas!$B$1</c:f>
              <c:strCache>
                <c:ptCount val="1"/>
                <c:pt idx="0">
                  <c:v>Programas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explosion val="2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explosion val="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explosion val="1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c:spPr>
          </c:dPt>
          <c:dPt>
            <c:idx val="4"/>
            <c:invertIfNegative val="0"/>
            <c:bubble3D val="0"/>
            <c:explosion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1.466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1.315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Notas!$A$2:$A$6</c:f>
              <c:numCache>
                <c:formatCode>#,##0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5.0</c:v>
                </c:pt>
                <c:pt idx="3">
                  <c:v>6.0</c:v>
                </c:pt>
                <c:pt idx="4">
                  <c:v>7.0</c:v>
                </c:pt>
              </c:numCache>
            </c:numRef>
          </c:cat>
          <c:val>
            <c:numRef>
              <c:f>Notas!$B$2:$B$6</c:f>
              <c:numCache>
                <c:formatCode>#,##0</c:formatCode>
                <c:ptCount val="5"/>
                <c:pt idx="0">
                  <c:v>1454.0</c:v>
                </c:pt>
                <c:pt idx="1">
                  <c:v>1313.0</c:v>
                </c:pt>
                <c:pt idx="2">
                  <c:v>611.0</c:v>
                </c:pt>
                <c:pt idx="3">
                  <c:v>270.0</c:v>
                </c:pt>
                <c:pt idx="4">
                  <c:v>145.0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5739832"/>
        <c:axId val="1875742920"/>
      </c:barChart>
      <c:catAx>
        <c:axId val="1875739832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1875742920"/>
        <c:crosses val="autoZero"/>
        <c:auto val="1"/>
        <c:lblAlgn val="ctr"/>
        <c:lblOffset val="100"/>
        <c:noMultiLvlLbl val="0"/>
      </c:catAx>
      <c:valAx>
        <c:axId val="18757429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875739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483460948042"/>
          <c:y val="0.0481992204913138"/>
          <c:w val="0.765782233742522"/>
          <c:h val="0.72469607965671"/>
        </c:manualLayout>
      </c:layout>
      <c:lineChart>
        <c:grouping val="standard"/>
        <c:varyColors val="0"/>
        <c:ser>
          <c:idx val="1"/>
          <c:order val="0"/>
          <c:tx>
            <c:strRef>
              <c:f>Plan1!$C$2</c:f>
              <c:strCache>
                <c:ptCount val="1"/>
                <c:pt idx="0">
                  <c:v>ARTIGOS PUBLICADOS (ISI)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CCFF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Plan1!$B$3:$B$28</c:f>
              <c:numCache>
                <c:formatCode>General</c:formatCode>
                <c:ptCount val="26"/>
                <c:pt idx="0">
                  <c:v>1987.0</c:v>
                </c:pt>
                <c:pt idx="1">
                  <c:v>1988.0</c:v>
                </c:pt>
                <c:pt idx="2">
                  <c:v>1989.0</c:v>
                </c:pt>
                <c:pt idx="3">
                  <c:v>1990.0</c:v>
                </c:pt>
                <c:pt idx="4">
                  <c:v>1991.0</c:v>
                </c:pt>
                <c:pt idx="5">
                  <c:v>1992.0</c:v>
                </c:pt>
                <c:pt idx="6">
                  <c:v>1993.0</c:v>
                </c:pt>
                <c:pt idx="7">
                  <c:v>1994.0</c:v>
                </c:pt>
                <c:pt idx="8">
                  <c:v>1995.0</c:v>
                </c:pt>
                <c:pt idx="9">
                  <c:v>1996.0</c:v>
                </c:pt>
                <c:pt idx="10">
                  <c:v>1997.0</c:v>
                </c:pt>
                <c:pt idx="11">
                  <c:v>1998.0</c:v>
                </c:pt>
                <c:pt idx="12">
                  <c:v>1999.0</c:v>
                </c:pt>
                <c:pt idx="13">
                  <c:v>2000.0</c:v>
                </c:pt>
                <c:pt idx="14">
                  <c:v>2001.0</c:v>
                </c:pt>
                <c:pt idx="15">
                  <c:v>2002.0</c:v>
                </c:pt>
                <c:pt idx="16">
                  <c:v>2003.0</c:v>
                </c:pt>
                <c:pt idx="17">
                  <c:v>2004.0</c:v>
                </c:pt>
                <c:pt idx="18">
                  <c:v>2005.0</c:v>
                </c:pt>
                <c:pt idx="19">
                  <c:v>2006.0</c:v>
                </c:pt>
                <c:pt idx="20">
                  <c:v>2007.0</c:v>
                </c:pt>
                <c:pt idx="21">
                  <c:v>2008.0</c:v>
                </c:pt>
                <c:pt idx="22">
                  <c:v>2009.0</c:v>
                </c:pt>
                <c:pt idx="23">
                  <c:v>2010.0</c:v>
                </c:pt>
                <c:pt idx="24">
                  <c:v>2011.0</c:v>
                </c:pt>
                <c:pt idx="25">
                  <c:v>2012.0</c:v>
                </c:pt>
              </c:numCache>
            </c:numRef>
          </c:cat>
          <c:val>
            <c:numRef>
              <c:f>Plan1!$C$3:$C$28</c:f>
              <c:numCache>
                <c:formatCode>#,##0</c:formatCode>
                <c:ptCount val="26"/>
                <c:pt idx="0">
                  <c:v>2671.0</c:v>
                </c:pt>
                <c:pt idx="1">
                  <c:v>2870.0</c:v>
                </c:pt>
                <c:pt idx="2">
                  <c:v>3171.0</c:v>
                </c:pt>
                <c:pt idx="3">
                  <c:v>3662.0</c:v>
                </c:pt>
                <c:pt idx="4">
                  <c:v>4007.0</c:v>
                </c:pt>
                <c:pt idx="5">
                  <c:v>4695.0</c:v>
                </c:pt>
                <c:pt idx="6">
                  <c:v>4645.0</c:v>
                </c:pt>
                <c:pt idx="7">
                  <c:v>5235.0</c:v>
                </c:pt>
                <c:pt idx="8">
                  <c:v>6048.0</c:v>
                </c:pt>
                <c:pt idx="9">
                  <c:v>6657.0</c:v>
                </c:pt>
                <c:pt idx="10">
                  <c:v>7359.0</c:v>
                </c:pt>
                <c:pt idx="11">
                  <c:v>8799.0</c:v>
                </c:pt>
                <c:pt idx="12">
                  <c:v>10034.0</c:v>
                </c:pt>
                <c:pt idx="13">
                  <c:v>10462.0</c:v>
                </c:pt>
                <c:pt idx="14">
                  <c:v>11524.0</c:v>
                </c:pt>
                <c:pt idx="15">
                  <c:v>12876.0</c:v>
                </c:pt>
                <c:pt idx="16">
                  <c:v>14142.0</c:v>
                </c:pt>
                <c:pt idx="17">
                  <c:v>14933.0</c:v>
                </c:pt>
                <c:pt idx="18">
                  <c:v>17548.0</c:v>
                </c:pt>
                <c:pt idx="19">
                  <c:v>18882.0</c:v>
                </c:pt>
                <c:pt idx="20">
                  <c:v>19428.0</c:v>
                </c:pt>
                <c:pt idx="21">
                  <c:v>30415.0</c:v>
                </c:pt>
                <c:pt idx="22" formatCode="General">
                  <c:v>32100.0</c:v>
                </c:pt>
                <c:pt idx="23" formatCode="General">
                  <c:v>31639.0</c:v>
                </c:pt>
                <c:pt idx="24" formatCode="General">
                  <c:v>34210.0</c:v>
                </c:pt>
                <c:pt idx="25" formatCode="General">
                  <c:v>34393.0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2713976"/>
        <c:axId val="-2102834312"/>
      </c:lineChart>
      <c:lineChart>
        <c:grouping val="standard"/>
        <c:varyColors val="0"/>
        <c:ser>
          <c:idx val="0"/>
          <c:order val="1"/>
          <c:tx>
            <c:strRef>
              <c:f>Plan1!$D$2</c:f>
              <c:strCache>
                <c:ptCount val="1"/>
                <c:pt idx="0">
                  <c:v>TITULADOS DOUTORES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Plan1!$B$3:$B$28</c:f>
              <c:numCache>
                <c:formatCode>General</c:formatCode>
                <c:ptCount val="26"/>
                <c:pt idx="0">
                  <c:v>1987.0</c:v>
                </c:pt>
                <c:pt idx="1">
                  <c:v>1988.0</c:v>
                </c:pt>
                <c:pt idx="2">
                  <c:v>1989.0</c:v>
                </c:pt>
                <c:pt idx="3">
                  <c:v>1990.0</c:v>
                </c:pt>
                <c:pt idx="4">
                  <c:v>1991.0</c:v>
                </c:pt>
                <c:pt idx="5">
                  <c:v>1992.0</c:v>
                </c:pt>
                <c:pt idx="6">
                  <c:v>1993.0</c:v>
                </c:pt>
                <c:pt idx="7">
                  <c:v>1994.0</c:v>
                </c:pt>
                <c:pt idx="8">
                  <c:v>1995.0</c:v>
                </c:pt>
                <c:pt idx="9">
                  <c:v>1996.0</c:v>
                </c:pt>
                <c:pt idx="10">
                  <c:v>1997.0</c:v>
                </c:pt>
                <c:pt idx="11">
                  <c:v>1998.0</c:v>
                </c:pt>
                <c:pt idx="12">
                  <c:v>1999.0</c:v>
                </c:pt>
                <c:pt idx="13">
                  <c:v>2000.0</c:v>
                </c:pt>
                <c:pt idx="14">
                  <c:v>2001.0</c:v>
                </c:pt>
                <c:pt idx="15">
                  <c:v>2002.0</c:v>
                </c:pt>
                <c:pt idx="16">
                  <c:v>2003.0</c:v>
                </c:pt>
                <c:pt idx="17">
                  <c:v>2004.0</c:v>
                </c:pt>
                <c:pt idx="18">
                  <c:v>2005.0</c:v>
                </c:pt>
                <c:pt idx="19">
                  <c:v>2006.0</c:v>
                </c:pt>
                <c:pt idx="20">
                  <c:v>2007.0</c:v>
                </c:pt>
                <c:pt idx="21">
                  <c:v>2008.0</c:v>
                </c:pt>
                <c:pt idx="22">
                  <c:v>2009.0</c:v>
                </c:pt>
                <c:pt idx="23">
                  <c:v>2010.0</c:v>
                </c:pt>
                <c:pt idx="24">
                  <c:v>2011.0</c:v>
                </c:pt>
                <c:pt idx="25">
                  <c:v>2012.0</c:v>
                </c:pt>
              </c:numCache>
            </c:numRef>
          </c:cat>
          <c:val>
            <c:numRef>
              <c:f>Plan1!$D$3:$D$28</c:f>
              <c:numCache>
                <c:formatCode>General</c:formatCode>
                <c:ptCount val="26"/>
                <c:pt idx="0">
                  <c:v>868.0</c:v>
                </c:pt>
                <c:pt idx="1">
                  <c:v>921.0</c:v>
                </c:pt>
                <c:pt idx="2" formatCode="#,##0">
                  <c:v>1047.0</c:v>
                </c:pt>
                <c:pt idx="3" formatCode="#,##0">
                  <c:v>1302.0</c:v>
                </c:pt>
                <c:pt idx="4" formatCode="#,##0">
                  <c:v>1489.0</c:v>
                </c:pt>
                <c:pt idx="5" formatCode="#,##0">
                  <c:v>1766.0</c:v>
                </c:pt>
                <c:pt idx="6" formatCode="#,##0">
                  <c:v>1803.0</c:v>
                </c:pt>
                <c:pt idx="7" formatCode="#,##0">
                  <c:v>2113.0</c:v>
                </c:pt>
                <c:pt idx="8" formatCode="#,##0">
                  <c:v>2528.0</c:v>
                </c:pt>
                <c:pt idx="9" formatCode="#,##0">
                  <c:v>2985.0</c:v>
                </c:pt>
                <c:pt idx="10" formatCode="#,##0">
                  <c:v>3620.0</c:v>
                </c:pt>
                <c:pt idx="11" formatCode="#,##0">
                  <c:v>3949.0</c:v>
                </c:pt>
                <c:pt idx="12" formatCode="#,##0">
                  <c:v>4853.0</c:v>
                </c:pt>
                <c:pt idx="13" formatCode="#,##0">
                  <c:v>5335.0</c:v>
                </c:pt>
                <c:pt idx="14" formatCode="#,##0">
                  <c:v>6040.0</c:v>
                </c:pt>
                <c:pt idx="15" formatCode="#,##0">
                  <c:v>6894.0</c:v>
                </c:pt>
                <c:pt idx="16" formatCode="#,##0">
                  <c:v>8094.0</c:v>
                </c:pt>
                <c:pt idx="17" formatCode="#,##0">
                  <c:v>8867.0</c:v>
                </c:pt>
                <c:pt idx="18" formatCode="#,##0">
                  <c:v>8989.0</c:v>
                </c:pt>
                <c:pt idx="19" formatCode="#,##0">
                  <c:v>9365.0</c:v>
                </c:pt>
                <c:pt idx="20" formatCode="#,##0">
                  <c:v>9919.0</c:v>
                </c:pt>
                <c:pt idx="21" formatCode="#,##0">
                  <c:v>10711.0</c:v>
                </c:pt>
                <c:pt idx="22">
                  <c:v>11368.0</c:v>
                </c:pt>
                <c:pt idx="23">
                  <c:v>11314.0</c:v>
                </c:pt>
                <c:pt idx="24">
                  <c:v>12321.0</c:v>
                </c:pt>
                <c:pt idx="25">
                  <c:v>13912.0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3441704"/>
        <c:axId val="-2103407144"/>
      </c:lineChart>
      <c:catAx>
        <c:axId val="-2102713976"/>
        <c:scaling>
          <c:orientation val="minMax"/>
        </c:scaling>
        <c:delete val="0"/>
        <c:axPos val="b"/>
        <c:majorGridlines>
          <c:spPr>
            <a:ln w="3175">
              <a:noFill/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Ano</a:t>
                </a:r>
              </a:p>
            </c:rich>
          </c:tx>
          <c:layout>
            <c:manualLayout>
              <c:xMode val="edge"/>
              <c:yMode val="edge"/>
              <c:x val="0.4877478035734"/>
              <c:y val="0.9157850685331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2834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102834312"/>
        <c:scaling>
          <c:orientation val="minMax"/>
          <c:max val="35000.0"/>
        </c:scaling>
        <c:delete val="0"/>
        <c:axPos val="l"/>
        <c:majorGridlines>
          <c:spPr>
            <a:ln w="3175">
              <a:noFill/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Número de artigos publicados</a:t>
                </a:r>
              </a:p>
            </c:rich>
          </c:tx>
          <c:layout>
            <c:manualLayout>
              <c:xMode val="edge"/>
              <c:yMode val="edge"/>
              <c:x val="0.00679309251879472"/>
              <c:y val="0.11341003207932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2713976"/>
        <c:crosses val="autoZero"/>
        <c:crossBetween val="between"/>
      </c:valAx>
      <c:catAx>
        <c:axId val="-2103441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03407144"/>
        <c:crosses val="autoZero"/>
        <c:auto val="0"/>
        <c:lblAlgn val="ctr"/>
        <c:lblOffset val="100"/>
        <c:noMultiLvlLbl val="0"/>
      </c:catAx>
      <c:valAx>
        <c:axId val="-2103407144"/>
        <c:scaling>
          <c:orientation val="minMax"/>
          <c:max val="16000.0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Número de doutores titulados</a:t>
                </a:r>
              </a:p>
            </c:rich>
          </c:tx>
          <c:layout>
            <c:manualLayout>
              <c:xMode val="edge"/>
              <c:yMode val="edge"/>
              <c:x val="0.959192014159696"/>
              <c:y val="0.15026829979585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3441704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6731875906816"/>
          <c:y val="0.0812735908011497"/>
          <c:w val="0.319765898827864"/>
          <c:h val="0.20261988084822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[Brasil.xlsx]BR!$B$3</c:f>
              <c:strCache>
                <c:ptCount val="1"/>
                <c:pt idx="0">
                  <c:v>% Documents in World</c:v>
                </c:pt>
              </c:strCache>
            </c:strRef>
          </c:tx>
          <c:spPr>
            <a:ln w="6350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[Brasil.xlsx]BR!$A$4:$A$33</c:f>
              <c:strCach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strCache>
            </c:strRef>
          </c:cat>
          <c:val>
            <c:numRef>
              <c:f>[Brasil.xlsx]BR!$B$4:$B$33</c:f>
              <c:numCache>
                <c:formatCode>#0.00</c:formatCode>
                <c:ptCount val="30"/>
                <c:pt idx="0">
                  <c:v>0.479715066926928</c:v>
                </c:pt>
                <c:pt idx="1">
                  <c:v>0.496001751030864</c:v>
                </c:pt>
                <c:pt idx="2">
                  <c:v>0.479897525641141</c:v>
                </c:pt>
                <c:pt idx="3">
                  <c:v>0.505739857535595</c:v>
                </c:pt>
                <c:pt idx="4">
                  <c:v>0.578362285589424</c:v>
                </c:pt>
                <c:pt idx="5">
                  <c:v>0.621504762157782</c:v>
                </c:pt>
                <c:pt idx="6">
                  <c:v>0.659062798831845</c:v>
                </c:pt>
                <c:pt idx="7">
                  <c:v>0.727899641690964</c:v>
                </c:pt>
                <c:pt idx="8">
                  <c:v>0.704699548508215</c:v>
                </c:pt>
                <c:pt idx="9">
                  <c:v>0.746169102017947</c:v>
                </c:pt>
                <c:pt idx="10">
                  <c:v>0.820827307895846</c:v>
                </c:pt>
                <c:pt idx="11">
                  <c:v>0.880289680078444</c:v>
                </c:pt>
                <c:pt idx="12">
                  <c:v>1.04130416602597</c:v>
                </c:pt>
                <c:pt idx="13">
                  <c:v>1.18478091008298</c:v>
                </c:pt>
                <c:pt idx="14">
                  <c:v>1.29961580277102</c:v>
                </c:pt>
                <c:pt idx="15">
                  <c:v>1.39202849436512</c:v>
                </c:pt>
                <c:pt idx="16">
                  <c:v>1.466624236028389</c:v>
                </c:pt>
                <c:pt idx="17">
                  <c:v>1.605316521576891</c:v>
                </c:pt>
                <c:pt idx="18">
                  <c:v>1.645470562876051</c:v>
                </c:pt>
                <c:pt idx="19">
                  <c:v>1.80974824039886</c:v>
                </c:pt>
                <c:pt idx="20">
                  <c:v>1.83990768673251</c:v>
                </c:pt>
                <c:pt idx="21">
                  <c:v>1.94745828055295</c:v>
                </c:pt>
                <c:pt idx="22">
                  <c:v>2.301980858435511</c:v>
                </c:pt>
                <c:pt idx="23">
                  <c:v>2.610509902590931</c:v>
                </c:pt>
                <c:pt idx="24">
                  <c:v>2.672904797211441</c:v>
                </c:pt>
                <c:pt idx="25">
                  <c:v>2.70732990485357</c:v>
                </c:pt>
                <c:pt idx="26">
                  <c:v>2.75199370465461</c:v>
                </c:pt>
                <c:pt idx="27">
                  <c:v>2.79693109543856</c:v>
                </c:pt>
                <c:pt idx="28">
                  <c:v>2.76471355358922</c:v>
                </c:pt>
                <c:pt idx="29">
                  <c:v>2.767608987224849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782008"/>
        <c:axId val="1875787464"/>
      </c:lineChart>
      <c:catAx>
        <c:axId val="1875782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Anos</a:t>
                </a:r>
              </a:p>
            </c:rich>
          </c:tx>
          <c:layout>
            <c:manualLayout>
              <c:xMode val="edge"/>
              <c:yMode val="edge"/>
              <c:x val="0.484542913310951"/>
              <c:y val="0.938121392093484"/>
            </c:manualLayout>
          </c:layout>
          <c:overlay val="0"/>
        </c:title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875787464"/>
        <c:crosses val="autoZero"/>
        <c:auto val="1"/>
        <c:lblAlgn val="ctr"/>
        <c:lblOffset val="100"/>
        <c:noMultiLvlLbl val="0"/>
      </c:catAx>
      <c:valAx>
        <c:axId val="1875787464"/>
        <c:scaling>
          <c:orientation val="minMax"/>
          <c:min val="0.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 Documentos no Mundo</a:t>
                </a:r>
              </a:p>
            </c:rich>
          </c:tx>
          <c:layout>
            <c:manualLayout>
              <c:xMode val="edge"/>
              <c:yMode val="edge"/>
              <c:x val="0.00827473971818575"/>
              <c:y val="0.200847598311213"/>
            </c:manualLayout>
          </c:layout>
          <c:overlay val="0"/>
        </c:title>
        <c:numFmt formatCode="#0.0" sourceLinked="0"/>
        <c:majorTickMark val="out"/>
        <c:minorTickMark val="none"/>
        <c:tickLblPos val="nextTo"/>
        <c:crossAx val="1875782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[Brasil.xlsx]BR!$B$37</c:f>
              <c:strCache>
                <c:ptCount val="1"/>
                <c:pt idx="0">
                  <c:v>% Documents in World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[Brasil.xlsx]BR!$A$38:$A$43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[Brasil.xlsx]BR!$B$38:$B$43</c:f>
              <c:numCache>
                <c:formatCode>#0.00</c:formatCode>
                <c:ptCount val="6"/>
                <c:pt idx="0">
                  <c:v>0.509023184078135</c:v>
                </c:pt>
                <c:pt idx="1">
                  <c:v>0.693401099753634</c:v>
                </c:pt>
                <c:pt idx="2">
                  <c:v>1.051176886554199</c:v>
                </c:pt>
                <c:pt idx="3">
                  <c:v>1.59055417227076</c:v>
                </c:pt>
                <c:pt idx="4">
                  <c:v>2.30139156013124</c:v>
                </c:pt>
                <c:pt idx="5">
                  <c:v>2.75905726729189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2877608"/>
        <c:axId val="1832872232"/>
      </c:barChart>
      <c:catAx>
        <c:axId val="1832877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606478507219"/>
              <c:y val="0.940440943069818"/>
            </c:manualLayout>
          </c:layout>
          <c:overlay val="0"/>
        </c:title>
        <c:majorTickMark val="out"/>
        <c:minorTickMark val="none"/>
        <c:tickLblPos val="nextTo"/>
        <c:crossAx val="1832872232"/>
        <c:crosses val="autoZero"/>
        <c:auto val="1"/>
        <c:lblAlgn val="ctr"/>
        <c:lblOffset val="100"/>
        <c:noMultiLvlLbl val="0"/>
      </c:catAx>
      <c:valAx>
        <c:axId val="1832872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 Documentos no Mundo</a:t>
                </a:r>
              </a:p>
            </c:rich>
          </c:tx>
          <c:layout>
            <c:manualLayout>
              <c:xMode val="edge"/>
              <c:yMode val="edge"/>
              <c:x val="0.00920187612004463"/>
              <c:y val="0.258653205199422"/>
            </c:manualLayout>
          </c:layout>
          <c:overlay val="0"/>
        </c:title>
        <c:numFmt formatCode="#0.0" sourceLinked="0"/>
        <c:majorTickMark val="out"/>
        <c:minorTickMark val="none"/>
        <c:tickLblPos val="nextTo"/>
        <c:crossAx val="18328776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92006680983"/>
          <c:y val="0.0482635859200703"/>
          <c:w val="0.782291878586947"/>
          <c:h val="0.80865157032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Brasil!$B$3</c:f>
              <c:strCache>
                <c:ptCount val="1"/>
                <c:pt idx="0">
                  <c:v>Número de Documentos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Brasil!$B$4:$B$9</c:f>
              <c:numCache>
                <c:formatCode>#,##0</c:formatCode>
                <c:ptCount val="6"/>
                <c:pt idx="0">
                  <c:v>14152.0</c:v>
                </c:pt>
                <c:pt idx="1">
                  <c:v>21987.0</c:v>
                </c:pt>
                <c:pt idx="2">
                  <c:v>39021.0</c:v>
                </c:pt>
                <c:pt idx="3">
                  <c:v>66071.0</c:v>
                </c:pt>
                <c:pt idx="4">
                  <c:v>122052.0</c:v>
                </c:pt>
                <c:pt idx="5">
                  <c:v>187936.0</c:v>
                </c:pt>
              </c:numCache>
            </c:numRef>
          </c:val>
        </c:ser>
        <c:ser>
          <c:idx val="1"/>
          <c:order val="1"/>
          <c:tx>
            <c:strRef>
              <c:f>Brasil!$C$3</c:f>
              <c:strCache>
                <c:ptCount val="1"/>
                <c:pt idx="0">
                  <c:v>Número de Citações</c:v>
                </c:pt>
              </c:strCache>
            </c:strRef>
          </c:tx>
          <c:invertIfNegative val="0"/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Brasil!$C$4:$C$9</c:f>
              <c:numCache>
                <c:formatCode>#,##0</c:formatCode>
                <c:ptCount val="6"/>
                <c:pt idx="0">
                  <c:v>17680.0</c:v>
                </c:pt>
                <c:pt idx="1">
                  <c:v>34884.0</c:v>
                </c:pt>
                <c:pt idx="2">
                  <c:v>81127.0</c:v>
                </c:pt>
                <c:pt idx="3">
                  <c:v>173804.0</c:v>
                </c:pt>
                <c:pt idx="4">
                  <c:v>379226.0</c:v>
                </c:pt>
                <c:pt idx="5">
                  <c:v>678520.0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5115944"/>
        <c:axId val="1875119448"/>
      </c:barChart>
      <c:lineChart>
        <c:grouping val="standard"/>
        <c:varyColors val="0"/>
        <c:ser>
          <c:idx val="2"/>
          <c:order val="2"/>
          <c:tx>
            <c:strRef>
              <c:f>Brasil!$D$3</c:f>
              <c:strCache>
                <c:ptCount val="1"/>
                <c:pt idx="0">
                  <c:v>Impacto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Brasil!$D$4:$D$9</c:f>
              <c:numCache>
                <c:formatCode>#0.00</c:formatCode>
                <c:ptCount val="6"/>
                <c:pt idx="0">
                  <c:v>1.24929338609384</c:v>
                </c:pt>
                <c:pt idx="1">
                  <c:v>1.58657388456815</c:v>
                </c:pt>
                <c:pt idx="2">
                  <c:v>2.079059993336918</c:v>
                </c:pt>
                <c:pt idx="3">
                  <c:v>2.63056409014545</c:v>
                </c:pt>
                <c:pt idx="4">
                  <c:v>3.10708550453905</c:v>
                </c:pt>
                <c:pt idx="5">
                  <c:v>3.61037800102162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131256"/>
        <c:axId val="1875125800"/>
      </c:lineChart>
      <c:catAx>
        <c:axId val="1875115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49326511613653"/>
              <c:y val="0.935587669078435"/>
            </c:manualLayout>
          </c:layout>
          <c:overlay val="0"/>
        </c:title>
        <c:majorTickMark val="out"/>
        <c:minorTickMark val="none"/>
        <c:tickLblPos val="nextTo"/>
        <c:crossAx val="1875119448"/>
        <c:crosses val="autoZero"/>
        <c:auto val="1"/>
        <c:lblAlgn val="ctr"/>
        <c:lblOffset val="100"/>
        <c:noMultiLvlLbl val="0"/>
      </c:catAx>
      <c:valAx>
        <c:axId val="1875119448"/>
        <c:scaling>
          <c:orientation val="minMax"/>
          <c:min val="1000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Documentos</a:t>
                </a:r>
              </a:p>
            </c:rich>
          </c:tx>
          <c:layout>
            <c:manualLayout>
              <c:xMode val="edge"/>
              <c:yMode val="edge"/>
              <c:x val="0.00291430741411874"/>
              <c:y val="0.247711408801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875115944"/>
        <c:crosses val="autoZero"/>
        <c:crossBetween val="between"/>
        <c:majorUnit val="100000.0"/>
      </c:valAx>
      <c:valAx>
        <c:axId val="1875125800"/>
        <c:scaling>
          <c:orientation val="minMax"/>
          <c:min val="1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Impacto</a:t>
                </a:r>
              </a:p>
            </c:rich>
          </c:tx>
          <c:layout>
            <c:manualLayout>
              <c:xMode val="edge"/>
              <c:yMode val="edge"/>
              <c:x val="0.96541967080286"/>
              <c:y val="0.37541379950838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875131256"/>
        <c:crosses val="max"/>
        <c:crossBetween val="between"/>
      </c:valAx>
      <c:catAx>
        <c:axId val="1875131256"/>
        <c:scaling>
          <c:orientation val="minMax"/>
        </c:scaling>
        <c:delete val="1"/>
        <c:axPos val="b"/>
        <c:majorTickMark val="out"/>
        <c:minorTickMark val="none"/>
        <c:tickLblPos val="none"/>
        <c:crossAx val="187512580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55324683850555"/>
          <c:y val="0.0457165387420721"/>
          <c:w val="0.30955874534822"/>
          <c:h val="0.2122951858218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0.7686</cdr:x>
      <cdr:y>0.93846</cdr:y>
    </cdr:from>
    <cdr:to>
      <cdr:x>0.78512</cdr:x>
      <cdr:y>0.98462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6696744" y="4392488"/>
          <a:ext cx="14401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72058-16E2-884F-9B27-D97B09320ADE}" type="datetimeFigureOut">
              <a:rPr lang="en-US" smtClean="0"/>
              <a:t>05/08/15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5681-2A69-4D4C-B206-F0A175108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0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445C6-4004-4977-A21E-306E96A37C0E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681-2A69-4D4C-B206-F0A175108BE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4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73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4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13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1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52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5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3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4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98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21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15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033E-9B8B-435F-AEE1-F568452D14E6}" type="datetimeFigureOut">
              <a:rPr lang="pt-BR" smtClean="0"/>
              <a:t>05/08/15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BA12-E51C-4866-87D8-D06BD3C520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98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s.gov.br/images/stories/download/bolsas/2562014-relatrorio-DEB-2013-web.pdf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coes.fcc.org.br/ojs/index.php/textosfcc/index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2.jp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apes.gov.br/images/stories/download/bolsas/2562014-relatrorio-DEB-2013-web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apes.gov.br/images/stories/download/bolsas/2562014-relatrorio-DEB-2013-web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928992" cy="3024336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pt-BR" sz="4000" b="1" dirty="0" smtClean="0">
                <a:latin typeface="Book Antiqua"/>
                <a:cs typeface="Book Antiqua"/>
              </a:rPr>
              <a:t>Programa de Incentivo à Educação do Governo Federal:</a:t>
            </a:r>
            <a:r>
              <a:rPr lang="pt-BR" sz="4000" b="1" dirty="0">
                <a:latin typeface="Book Antiqua"/>
                <a:cs typeface="Book Antiqua"/>
              </a:rPr>
              <a:t/>
            </a:r>
            <a:br>
              <a:rPr lang="pt-BR" sz="4000" b="1" dirty="0">
                <a:latin typeface="Book Antiqua"/>
                <a:cs typeface="Book Antiqua"/>
              </a:rPr>
            </a:br>
            <a:r>
              <a:rPr lang="pt-BR" sz="3600" b="1" dirty="0">
                <a:latin typeface="Book Antiqua"/>
                <a:cs typeface="Book Antiqua"/>
              </a:rPr>
              <a:t>FIES, PRONATEC e Ciência sem </a:t>
            </a:r>
            <a:r>
              <a:rPr lang="pt-BR" sz="3600" b="1" dirty="0" smtClean="0">
                <a:latin typeface="Book Antiqua"/>
                <a:cs typeface="Book Antiqua"/>
              </a:rPr>
              <a:t>Fronteiras</a:t>
            </a:r>
            <a:br>
              <a:rPr lang="pt-BR" sz="3600" b="1" dirty="0" smtClean="0">
                <a:latin typeface="Book Antiqua"/>
                <a:cs typeface="Book Antiqua"/>
              </a:rPr>
            </a:br>
            <a:r>
              <a:rPr lang="pt-BR" sz="3600" b="1" dirty="0">
                <a:latin typeface="Book Antiqua"/>
                <a:cs typeface="Book Antiqua"/>
              </a:rPr>
              <a:t/>
            </a:r>
            <a:br>
              <a:rPr lang="pt-BR" sz="3600" b="1" dirty="0">
                <a:latin typeface="Book Antiqua"/>
                <a:cs typeface="Book Antiqua"/>
              </a:rPr>
            </a:br>
            <a:endParaRPr lang="pt-BR" sz="3600" b="1" dirty="0" smtClean="0">
              <a:latin typeface="Book Antiqua"/>
              <a:cs typeface="Book Antiqua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6470650" y="4221163"/>
            <a:ext cx="2141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>
                <a:latin typeface="Century Gothic" charset="0"/>
              </a:rPr>
              <a:t>HELENA B. NADER</a:t>
            </a:r>
          </a:p>
        </p:txBody>
      </p:sp>
      <p:sp>
        <p:nvSpPr>
          <p:cNvPr id="7" name="CaixaDeTexto 12"/>
          <p:cNvSpPr txBox="1">
            <a:spLocks noChangeArrowheads="1"/>
          </p:cNvSpPr>
          <p:nvPr/>
        </p:nvSpPr>
        <p:spPr bwMode="auto">
          <a:xfrm>
            <a:off x="7532688" y="4741863"/>
            <a:ext cx="1001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dirty="0" smtClean="0">
                <a:latin typeface="Century Gothic" charset="0"/>
              </a:rPr>
              <a:t>05/08/</a:t>
            </a:r>
            <a:r>
              <a:rPr lang="pt-BR" sz="1200" dirty="0">
                <a:latin typeface="Century Gothic" charset="0"/>
              </a:rPr>
              <a:t>2015</a:t>
            </a:r>
          </a:p>
        </p:txBody>
      </p:sp>
      <p:pic>
        <p:nvPicPr>
          <p:cNvPr id="8" name="Picture 1" descr="sbp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89240"/>
            <a:ext cx="894077" cy="71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1493912" cy="423275"/>
          </a:xfrm>
          <a:prstGeom prst="rect">
            <a:avLst/>
          </a:prstGeom>
        </p:spPr>
      </p:pic>
      <p:sp>
        <p:nvSpPr>
          <p:cNvPr id="9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87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4" y="441942"/>
            <a:ext cx="7704856" cy="68280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>
                <a:latin typeface="Book Antiqua"/>
                <a:ea typeface="+mj-ea"/>
                <a:cs typeface="Book Antiqua"/>
              </a:rPr>
              <a:t>PIBID: principais números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14722"/>
              </p:ext>
            </p:extLst>
          </p:nvPr>
        </p:nvGraphicFramePr>
        <p:xfrm>
          <a:off x="1259632" y="1628800"/>
          <a:ext cx="6480213" cy="3840479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5063774"/>
                <a:gridCol w="1416439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/>
                        <a:t>PIBID</a:t>
                      </a:r>
                      <a:endParaRPr lang="pt-BR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800" dirty="0"/>
                        <a:t>Total de bolsas concedidas</a:t>
                      </a:r>
                      <a:endParaRPr lang="pt-BR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800" dirty="0"/>
                        <a:t>90.254</a:t>
                      </a:r>
                      <a:endParaRPr lang="pt-BR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marL="180975" lvl="1" indent="0" algn="just">
                        <a:spcAft>
                          <a:spcPts val="0"/>
                        </a:spcAft>
                      </a:pPr>
                      <a:r>
                        <a:rPr lang="pt-BR" sz="2800" dirty="0"/>
                        <a:t>Bolsistas de iniciação à docência</a:t>
                      </a:r>
                      <a:endParaRPr lang="pt-BR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800"/>
                        <a:t>72.845</a:t>
                      </a:r>
                      <a:endParaRPr lang="pt-BR" sz="28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marL="180975" lvl="1" indent="0" algn="just">
                        <a:spcAft>
                          <a:spcPts val="0"/>
                        </a:spcAft>
                      </a:pPr>
                      <a:r>
                        <a:rPr lang="pt-BR" sz="2800" dirty="0"/>
                        <a:t>Coordenadores</a:t>
                      </a:r>
                      <a:endParaRPr lang="pt-BR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800" dirty="0"/>
                        <a:t>5.692</a:t>
                      </a:r>
                      <a:endParaRPr lang="pt-BR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marL="180975" lvl="1" indent="0" algn="just">
                        <a:spcAft>
                          <a:spcPts val="0"/>
                        </a:spcAft>
                      </a:pPr>
                      <a:r>
                        <a:rPr lang="pt-BR" sz="2800" dirty="0"/>
                        <a:t>Supervisores</a:t>
                      </a:r>
                      <a:endParaRPr lang="pt-BR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800" dirty="0"/>
                        <a:t>11.717</a:t>
                      </a:r>
                      <a:endParaRPr lang="pt-BR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800" dirty="0"/>
                        <a:t>IES participantes</a:t>
                      </a:r>
                      <a:endParaRPr lang="pt-BR" sz="2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800" dirty="0"/>
                        <a:t>283</a:t>
                      </a:r>
                      <a:endParaRPr lang="pt-BR" sz="2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800" dirty="0"/>
                        <a:t>Campi</a:t>
                      </a:r>
                      <a:endParaRPr lang="pt-BR" sz="2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800" dirty="0"/>
                        <a:t>854</a:t>
                      </a:r>
                      <a:endParaRPr lang="pt-BR" sz="2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800" dirty="0" smtClean="0"/>
                        <a:t>Subprojetos</a:t>
                      </a:r>
                      <a:endParaRPr lang="pt-BR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800" dirty="0" smtClean="0"/>
                        <a:t>2.998</a:t>
                      </a:r>
                      <a:endParaRPr lang="pt-BR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800" dirty="0"/>
                        <a:t>Escolas</a:t>
                      </a:r>
                      <a:endParaRPr lang="pt-BR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800" dirty="0"/>
                        <a:t>5.898</a:t>
                      </a:r>
                      <a:endParaRPr lang="pt-BR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11560" y="600212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Informações encontradas em: </a:t>
            </a:r>
          </a:p>
          <a:p>
            <a:r>
              <a:rPr lang="pt-BR" sz="1400" dirty="0" smtClean="0">
                <a:hlinkClick r:id="rId3"/>
              </a:rPr>
              <a:t>http</a:t>
            </a:r>
            <a:r>
              <a:rPr lang="pt-BR" sz="1400" dirty="0">
                <a:hlinkClick r:id="rId3"/>
              </a:rPr>
              <a:t>://</a:t>
            </a:r>
            <a:r>
              <a:rPr lang="pt-BR" sz="1400" dirty="0" smtClean="0">
                <a:hlinkClick r:id="rId3"/>
              </a:rPr>
              <a:t>www.capes.gov.br/images/stories/download/bolsas/2562014-relatrorio-DEB-2013-web.pdf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10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2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Avaliação externa do PIBID</a:t>
            </a:r>
            <a:endParaRPr lang="pt-BR" sz="3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3" name="Imagem 2" descr="capa-Textos-FCC_41-211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51" y="1643050"/>
            <a:ext cx="2594257" cy="36885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57752" y="2071678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“Sem dúvida, pelos dados até aqui analisados, esse é um programa de grande efetividade no que se refere à formação inicial de professores.”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333401"/>
            <a:ext cx="4938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</a:rPr>
              <a:t>TEXTOS FCC, São Paulo, v. 41, p. 1-120, set. 2014</a:t>
            </a:r>
            <a:endParaRPr lang="pt-BR" sz="1600" dirty="0">
              <a:solidFill>
                <a:srgbClr val="00000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714876" y="4083591"/>
            <a:ext cx="37147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GATTI, B.; ANDRÉ, M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Relatório de Avaliação qualitativa dos projetos Pibid implementados nas Instituições Brasileiras de Ensino Superior. CAPES/OEI, 2013.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6342" y="6308995"/>
            <a:ext cx="7950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Disponível em: </a:t>
            </a: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publicacoes.fcc.org.br/ojs/index.php/textosfcc/index</a:t>
            </a:r>
            <a:r>
              <a:rPr lang="pt-BR" dirty="0" smtClean="0"/>
              <a:t> </a:t>
            </a:r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9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6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-201265"/>
            <a:ext cx="8636496" cy="147002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ook Antiqua"/>
                <a:cs typeface="Book Antiqua"/>
              </a:rPr>
              <a:t>Distribuição de programas de pós-graduação no Brasil - 1998</a:t>
            </a:r>
            <a:endParaRPr lang="pt-BR" sz="2400" dirty="0">
              <a:latin typeface="Book Antiqua"/>
              <a:cs typeface="Book Antiqu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929326"/>
            <a:ext cx="8351912" cy="5808577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8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03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008" y="-201265"/>
            <a:ext cx="8420472" cy="147002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ook Antiqua"/>
                <a:cs typeface="Book Antiqua"/>
              </a:rPr>
              <a:t>Distribuição de programas de pós-graduação no Brasil - 2005</a:t>
            </a:r>
            <a:endParaRPr lang="pt-BR" sz="2400" dirty="0">
              <a:latin typeface="Book Antiqua"/>
              <a:cs typeface="Book Antiqu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880656"/>
            <a:ext cx="8351912" cy="5835202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5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92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000" y="-201265"/>
            <a:ext cx="8420472" cy="147002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ook Antiqua"/>
                <a:cs typeface="Book Antiqua"/>
              </a:rPr>
              <a:t>Distribuição de programas de pós-graduação no Brasil - 2013</a:t>
            </a:r>
            <a:endParaRPr lang="pt-BR" sz="2400" dirty="0">
              <a:latin typeface="Book Antiqua"/>
              <a:cs typeface="Book Antiqua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908720"/>
            <a:ext cx="8388424" cy="5810789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8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008" y="-201265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ook Antiqua"/>
                <a:cs typeface="Book Antiqua"/>
              </a:rPr>
              <a:t>Distribuição de Docentes - 1998</a:t>
            </a:r>
            <a:endParaRPr lang="pt-BR" sz="2400" dirty="0">
              <a:latin typeface="Book Antiqua"/>
              <a:cs typeface="Book Antiqu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2510"/>
            <a:ext cx="8388424" cy="5798858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5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25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008" y="-201265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Distribuição de Docentes - 2005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5" y="980128"/>
            <a:ext cx="8415907" cy="5833248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80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008" y="-201265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Distribuição de Docentes - 2013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9" y="952348"/>
            <a:ext cx="8345991" cy="5835499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95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008" y="-201265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Distribuição de discentes de pós-graduação no Brasil - 1998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4" y="917716"/>
            <a:ext cx="8153672" cy="5751644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05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8352928" cy="1303707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ook Antiqua"/>
                <a:cs typeface="Book Antiqua"/>
              </a:rPr>
              <a:t>Distribuição de discentes de pós-graduação no Brasil - 2005</a:t>
            </a:r>
            <a:endParaRPr lang="pt-BR" sz="2400" dirty="0">
              <a:latin typeface="Book Antiqua"/>
              <a:cs typeface="Book Antiqu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0" y="1032062"/>
            <a:ext cx="8316416" cy="5825938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5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74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8-04 at 12.37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t="8606" r="27344" b="27667"/>
          <a:stretch/>
        </p:blipFill>
        <p:spPr>
          <a:xfrm>
            <a:off x="899592" y="1052736"/>
            <a:ext cx="7452502" cy="5040560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8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32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008" y="-201265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Distribuição de discentes de pós-graduação no Brasil - 2013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1" y="956918"/>
            <a:ext cx="8244503" cy="578445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96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3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229600" cy="993775"/>
          </a:xfrm>
        </p:spPr>
        <p:txBody>
          <a:bodyPr/>
          <a:lstStyle/>
          <a:p>
            <a:r>
              <a:rPr lang="pt-BR" sz="2800">
                <a:latin typeface="Century Gothic" charset="0"/>
              </a:rPr>
              <a:t>Evolução Histórica dos Programas de </a:t>
            </a:r>
            <a:br>
              <a:rPr lang="pt-BR" sz="2800">
                <a:latin typeface="Century Gothic" charset="0"/>
              </a:rPr>
            </a:br>
            <a:r>
              <a:rPr lang="pt-BR" sz="2800">
                <a:latin typeface="Century Gothic" charset="0"/>
              </a:rPr>
              <a:t>Pós-Graduação</a:t>
            </a:r>
          </a:p>
        </p:txBody>
      </p:sp>
      <p:grpSp>
        <p:nvGrpSpPr>
          <p:cNvPr id="38914" name="Grupo 7"/>
          <p:cNvGrpSpPr>
            <a:grpSpLocks/>
          </p:cNvGrpSpPr>
          <p:nvPr/>
        </p:nvGrpSpPr>
        <p:grpSpPr bwMode="auto">
          <a:xfrm>
            <a:off x="2195513" y="2133600"/>
            <a:ext cx="2376487" cy="863600"/>
            <a:chOff x="2195736" y="2132856"/>
            <a:chExt cx="2376264" cy="864096"/>
          </a:xfrm>
        </p:grpSpPr>
        <p:sp>
          <p:nvSpPr>
            <p:cNvPr id="6" name="Retângulo 5"/>
            <p:cNvSpPr>
              <a:spLocks noChangeArrowheads="1"/>
            </p:cNvSpPr>
            <p:nvPr/>
          </p:nvSpPr>
          <p:spPr bwMode="auto">
            <a:xfrm>
              <a:off x="2195736" y="2132856"/>
              <a:ext cx="2376264" cy="864096"/>
            </a:xfrm>
            <a:prstGeom prst="rect">
              <a:avLst/>
            </a:prstGeom>
            <a:solidFill>
              <a:srgbClr val="558ED5"/>
            </a:solidFill>
            <a:ln w="9525">
              <a:solidFill>
                <a:srgbClr val="558ED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340184" y="2204335"/>
              <a:ext cx="2087367" cy="646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latin typeface="+mj-lt"/>
                  <a:ea typeface="+mn-ea"/>
                  <a:cs typeface="Arial" pitchFamily="34" charset="0"/>
                </a:rPr>
                <a:t>Crescimento de        </a:t>
              </a:r>
              <a:r>
                <a:rPr lang="pt-BR" b="1" dirty="0">
                  <a:latin typeface="+mj-lt"/>
                  <a:ea typeface="+mn-ea"/>
                  <a:cs typeface="Arial" pitchFamily="34" charset="0"/>
                </a:rPr>
                <a:t>209%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539750" y="6021388"/>
            <a:ext cx="3816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j-lt"/>
                <a:ea typeface="+mn-ea"/>
                <a:cs typeface="Arial" panose="020B0604020202020204" pitchFamily="34" charset="0"/>
              </a:rPr>
              <a:t>Fonte: </a:t>
            </a:r>
            <a:r>
              <a:rPr lang="pt-BR" sz="1200" dirty="0" err="1">
                <a:latin typeface="+mj-lt"/>
                <a:ea typeface="+mn-ea"/>
                <a:cs typeface="Arial" panose="020B0604020202020204" pitchFamily="34" charset="0"/>
              </a:rPr>
              <a:t>GeoCapes</a:t>
            </a:r>
            <a:r>
              <a:rPr lang="pt-BR" sz="1200" dirty="0">
                <a:latin typeface="+mj-lt"/>
                <a:ea typeface="+mn-ea"/>
                <a:cs typeface="Arial" panose="020B0604020202020204" pitchFamily="34" charset="0"/>
              </a:rPr>
              <a:t> e Portal da Capes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j-lt"/>
                <a:ea typeface="+mn-ea"/>
                <a:cs typeface="Arial" panose="020B0604020202020204" pitchFamily="34" charset="0"/>
              </a:rPr>
              <a:t>Atualizado em: 17/11/2014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539552" y="1340768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5"/>
          <p:cNvSpPr/>
          <p:nvPr/>
        </p:nvSpPr>
        <p:spPr>
          <a:xfrm>
            <a:off x="1411288" y="6742113"/>
            <a:ext cx="7740650" cy="115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6"/>
          <p:cNvSpPr/>
          <p:nvPr/>
        </p:nvSpPr>
        <p:spPr>
          <a:xfrm>
            <a:off x="7938" y="6742113"/>
            <a:ext cx="2051050" cy="11588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5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4" y="45889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sp>
        <p:nvSpPr>
          <p:cNvPr id="14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63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>
                <a:latin typeface="Century Gothic" charset="0"/>
              </a:rPr>
              <a:t>MATRICULADOS POR NÍVEL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288" y="6165850"/>
            <a:ext cx="5689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j-lt"/>
                <a:ea typeface="+mn-ea"/>
                <a:cs typeface="Arial" pitchFamily="34" charset="0"/>
              </a:rPr>
              <a:t>Fonte: </a:t>
            </a:r>
            <a:r>
              <a:rPr lang="pt-BR" sz="1200" dirty="0" err="1">
                <a:latin typeface="+mj-lt"/>
                <a:ea typeface="+mn-ea"/>
                <a:cs typeface="Arial" pitchFamily="34" charset="0"/>
              </a:rPr>
              <a:t>GeoCapes</a:t>
            </a:r>
            <a:endParaRPr lang="pt-BR" sz="1200" dirty="0">
              <a:latin typeface="+mj-lt"/>
              <a:ea typeface="+mn-ea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79512" y="1484784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732588" y="5805488"/>
            <a:ext cx="142875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516688" y="5805488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11288" y="6742113"/>
            <a:ext cx="7740650" cy="115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7938" y="6742113"/>
            <a:ext cx="2051050" cy="11588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4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4" y="45889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sp>
        <p:nvSpPr>
          <p:cNvPr id="12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42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>
                <a:latin typeface="Century Gothic" charset="0"/>
              </a:rPr>
              <a:t>TITULADOS POR NÍVEL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6092825"/>
            <a:ext cx="56880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j-lt"/>
                <a:ea typeface="+mn-ea"/>
                <a:cs typeface="Arial" pitchFamily="34" charset="0"/>
              </a:rPr>
              <a:t>Fonte: </a:t>
            </a:r>
            <a:r>
              <a:rPr lang="pt-BR" sz="1200" dirty="0" err="1">
                <a:latin typeface="+mj-lt"/>
                <a:ea typeface="+mn-ea"/>
                <a:cs typeface="Arial" pitchFamily="34" charset="0"/>
              </a:rPr>
              <a:t>GeoCapes</a:t>
            </a:r>
            <a:endParaRPr lang="pt-BR" sz="1200" dirty="0">
              <a:latin typeface="+mj-lt"/>
              <a:ea typeface="+mn-ea"/>
              <a:cs typeface="Arial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79512" y="126876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7019925" y="5589588"/>
            <a:ext cx="144463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5"/>
          <p:cNvSpPr/>
          <p:nvPr/>
        </p:nvSpPr>
        <p:spPr>
          <a:xfrm>
            <a:off x="1411288" y="6742113"/>
            <a:ext cx="7740650" cy="115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6"/>
          <p:cNvSpPr/>
          <p:nvPr/>
        </p:nvSpPr>
        <p:spPr>
          <a:xfrm>
            <a:off x="7938" y="6742113"/>
            <a:ext cx="2051050" cy="11588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3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4" y="45889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sp>
        <p:nvSpPr>
          <p:cNvPr id="14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97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latin typeface="Book Antiqua"/>
                <a:cs typeface="Book Antiqua"/>
              </a:rPr>
              <a:t>Programas por Notas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611560" y="1412776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68313" y="5876925"/>
            <a:ext cx="3887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j-lt"/>
                <a:ea typeface="+mn-ea"/>
              </a:rPr>
              <a:t>Fonte: Portal da Capes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j-lt"/>
                <a:ea typeface="+mn-ea"/>
              </a:rPr>
              <a:t>Atualizado em: 17/11/2014</a:t>
            </a:r>
          </a:p>
        </p:txBody>
      </p:sp>
      <p:sp>
        <p:nvSpPr>
          <p:cNvPr id="5" name="Retângulo 5"/>
          <p:cNvSpPr/>
          <p:nvPr/>
        </p:nvSpPr>
        <p:spPr>
          <a:xfrm>
            <a:off x="1411288" y="6742113"/>
            <a:ext cx="7740650" cy="115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6"/>
          <p:cNvSpPr/>
          <p:nvPr/>
        </p:nvSpPr>
        <p:spPr>
          <a:xfrm>
            <a:off x="7938" y="6742113"/>
            <a:ext cx="2051050" cy="11588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4" y="45889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22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208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 err="1">
                <a:latin typeface="Book Antiqua" charset="0"/>
              </a:rPr>
              <a:t>Teses</a:t>
            </a:r>
            <a:r>
              <a:rPr lang="en-US" sz="2400" b="1" dirty="0">
                <a:latin typeface="Book Antiqua" charset="0"/>
              </a:rPr>
              <a:t> de </a:t>
            </a:r>
            <a:r>
              <a:rPr lang="en-US" sz="2400" b="1" dirty="0" err="1">
                <a:latin typeface="Book Antiqua" charset="0"/>
              </a:rPr>
              <a:t>Doutorado</a:t>
            </a:r>
            <a:r>
              <a:rPr lang="en-US" sz="2400" b="1" dirty="0">
                <a:latin typeface="Book Antiqua" charset="0"/>
              </a:rPr>
              <a:t> e </a:t>
            </a:r>
            <a:r>
              <a:rPr lang="en-US" sz="2400" b="1" dirty="0" err="1">
                <a:latin typeface="Book Antiqua" charset="0"/>
              </a:rPr>
              <a:t>Artigos</a:t>
            </a:r>
            <a:r>
              <a:rPr lang="en-US" sz="2400" b="1" dirty="0">
                <a:latin typeface="Book Antiqua" charset="0"/>
              </a:rPr>
              <a:t> </a:t>
            </a:r>
            <a:r>
              <a:rPr lang="en-US" sz="2400" b="1" dirty="0" err="1">
                <a:latin typeface="Book Antiqua" charset="0"/>
              </a:rPr>
              <a:t>Publicados</a:t>
            </a:r>
            <a:r>
              <a:rPr lang="en-US" sz="2400" b="1" dirty="0">
                <a:latin typeface="Book Antiqua" charset="0"/>
              </a:rPr>
              <a:t> Base JCR</a:t>
            </a:r>
          </a:p>
          <a:p>
            <a:pPr algn="ctr"/>
            <a:r>
              <a:rPr lang="pt-BR" sz="2400" b="1" dirty="0">
                <a:latin typeface="Book Antiqua" charset="0"/>
              </a:rPr>
              <a:t>1987 - 2012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41288" y="6527800"/>
            <a:ext cx="3709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800"/>
              <a:t>Fonte: Geocapes e Thomson Reuters - InCITIES. 2012.</a:t>
            </a:r>
            <a:endParaRPr lang="pt-BR" sz="80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95536" y="1145902"/>
          <a:ext cx="8352928" cy="537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5"/>
          <p:cNvSpPr/>
          <p:nvPr/>
        </p:nvSpPr>
        <p:spPr>
          <a:xfrm>
            <a:off x="1411288" y="6742113"/>
            <a:ext cx="7740650" cy="115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6"/>
          <p:cNvSpPr/>
          <p:nvPr/>
        </p:nvSpPr>
        <p:spPr>
          <a:xfrm>
            <a:off x="7938" y="6742113"/>
            <a:ext cx="2051050" cy="11588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9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4" y="45889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sp>
        <p:nvSpPr>
          <p:cNvPr id="12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4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ook Antiqua"/>
                <a:cs typeface="Book Antiqua"/>
              </a:rPr>
              <a:t>Brasil: % Artigos no Mundo </a:t>
            </a:r>
            <a:r>
              <a:rPr lang="pt-BR" sz="2400" dirty="0">
                <a:latin typeface="Book Antiqua"/>
                <a:cs typeface="Book Antiqua"/>
              </a:rPr>
              <a:t/>
            </a:r>
            <a:br>
              <a:rPr lang="pt-BR" sz="2400" dirty="0">
                <a:latin typeface="Book Antiqua"/>
                <a:cs typeface="Book Antiqua"/>
              </a:rPr>
            </a:br>
            <a:r>
              <a:rPr lang="pt-BR" sz="2400" dirty="0" smtClean="0">
                <a:latin typeface="Book Antiqua"/>
                <a:cs typeface="Book Antiqua"/>
              </a:rPr>
              <a:t>(1985-2014)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323528" y="1628800"/>
          <a:ext cx="8496944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41810"/>
              </p:ext>
            </p:extLst>
          </p:nvPr>
        </p:nvGraphicFramePr>
        <p:xfrm>
          <a:off x="216024" y="6669360"/>
          <a:ext cx="6732240" cy="323850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4624"/>
            <a:ext cx="812539" cy="230219"/>
          </a:xfrm>
          <a:prstGeom prst="rect">
            <a:avLst/>
          </a:prstGeom>
        </p:spPr>
      </p:pic>
      <p:pic>
        <p:nvPicPr>
          <p:cNvPr id="7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892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31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53562"/>
              </p:ext>
            </p:extLst>
          </p:nvPr>
        </p:nvGraphicFramePr>
        <p:xfrm>
          <a:off x="216024" y="6597352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ook Antiqua"/>
                <a:cs typeface="Book Antiqua"/>
              </a:rPr>
              <a:t>Brasil: % Artigos no Mundo </a:t>
            </a:r>
            <a:r>
              <a:rPr lang="pt-BR" sz="2400" dirty="0">
                <a:latin typeface="Book Antiqua"/>
                <a:cs typeface="Book Antiqua"/>
              </a:rPr>
              <a:t/>
            </a:r>
            <a:br>
              <a:rPr lang="pt-BR" sz="2400" dirty="0">
                <a:latin typeface="Book Antiqua"/>
                <a:cs typeface="Book Antiqua"/>
              </a:rPr>
            </a:br>
            <a:r>
              <a:rPr lang="pt-BR" sz="2400" dirty="0" smtClean="0">
                <a:latin typeface="Book Antiqua"/>
                <a:cs typeface="Book Antiqua"/>
              </a:rPr>
              <a:t>(quinquênios)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95536" y="126876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4624"/>
            <a:ext cx="812539" cy="230219"/>
          </a:xfrm>
          <a:prstGeom prst="rect">
            <a:avLst/>
          </a:prstGeom>
        </p:spPr>
      </p:pic>
      <p:pic>
        <p:nvPicPr>
          <p:cNvPr id="7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892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89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ook Antiqua"/>
                <a:cs typeface="Book Antiqua"/>
              </a:rPr>
              <a:t>Brasil: Produção científica, Citações e Impacto  (quinquênios)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85578672"/>
              </p:ext>
            </p:extLst>
          </p:nvPr>
        </p:nvGraphicFramePr>
        <p:xfrm>
          <a:off x="431032" y="1556792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61544"/>
              </p:ext>
            </p:extLst>
          </p:nvPr>
        </p:nvGraphicFramePr>
        <p:xfrm>
          <a:off x="288032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539" cy="230219"/>
          </a:xfrm>
          <a:prstGeom prst="rect">
            <a:avLst/>
          </a:prstGeom>
        </p:spPr>
      </p:pic>
      <p:pic>
        <p:nvPicPr>
          <p:cNvPr id="9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00"/>
            <a:ext cx="288032" cy="2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48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04 at 12.42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t="8876" r="28006" b="40651"/>
          <a:stretch/>
        </p:blipFill>
        <p:spPr>
          <a:xfrm>
            <a:off x="683568" y="1268760"/>
            <a:ext cx="7664745" cy="4137828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09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4 at 12.59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t="8876" r="26781" b="12328"/>
          <a:stretch/>
        </p:blipFill>
        <p:spPr>
          <a:xfrm>
            <a:off x="827584" y="548680"/>
            <a:ext cx="7845866" cy="6081066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1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928992" cy="302433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ook Antiqua"/>
                <a:cs typeface="Book Antiqua"/>
              </a:rPr>
              <a:t>PIBID e Pós-Graduação</a:t>
            </a:r>
            <a:r>
              <a:rPr lang="pt-BR" sz="3600" b="1" dirty="0" smtClean="0">
                <a:latin typeface="Book Antiqua"/>
                <a:cs typeface="Book Antiqua"/>
              </a:rPr>
              <a:t/>
            </a:r>
            <a:br>
              <a:rPr lang="pt-BR" sz="3600" b="1" dirty="0" smtClean="0">
                <a:latin typeface="Book Antiqua"/>
                <a:cs typeface="Book Antiqua"/>
              </a:rPr>
            </a:br>
            <a:r>
              <a:rPr lang="pt-BR" sz="3600" b="1" dirty="0">
                <a:latin typeface="Book Antiqua"/>
                <a:cs typeface="Book Antiqua"/>
              </a:rPr>
              <a:t/>
            </a:r>
            <a:br>
              <a:rPr lang="pt-BR" sz="3600" b="1" dirty="0">
                <a:latin typeface="Book Antiqua"/>
                <a:cs typeface="Book Antiqua"/>
              </a:rPr>
            </a:br>
            <a:endParaRPr lang="pt-BR" sz="3600" b="1" dirty="0" smtClean="0">
              <a:latin typeface="Book Antiqua"/>
              <a:cs typeface="Book Antiqua"/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4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6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04 at 1.23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t="9056" r="29027" b="1753"/>
          <a:stretch/>
        </p:blipFill>
        <p:spPr>
          <a:xfrm>
            <a:off x="1259632" y="288032"/>
            <a:ext cx="6536793" cy="630932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63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48478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Programa </a:t>
            </a:r>
            <a:r>
              <a:rPr lang="pt-BR" dirty="0"/>
              <a:t>de incentivo e valorização do magistério e de aprimoramento do processo de formação de docentes para a educação básica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O Pibid oferece bolsas para que alunos de licenciatura exerçam atividades pedagógicas em escolas públicas de educação básica, contribuindo para a integração entre teoria e prática, para a aproximação entre universidades e escolas e para a melhoria de qualidade da educação brasileira. </a:t>
            </a:r>
            <a:r>
              <a:rPr lang="pt-BR" dirty="0" smtClean="0"/>
              <a:t>A fim de assegurar </a:t>
            </a:r>
            <a:r>
              <a:rPr lang="pt-BR" dirty="0"/>
              <a:t>os resultados educacionais, os bolsistas são orientados por coordenadores de área – docentes das licenciaturas - e por supervisores - docentes das escolas públicas onde exercem suas atividades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 interação </a:t>
            </a:r>
            <a:r>
              <a:rPr lang="pt-BR" dirty="0"/>
              <a:t>entre licenciandos, coordenadores e supervisores </a:t>
            </a:r>
            <a:r>
              <a:rPr lang="pt-BR" dirty="0" smtClean="0"/>
              <a:t>gera </a:t>
            </a:r>
            <a:r>
              <a:rPr lang="pt-BR" dirty="0"/>
              <a:t>um movimento dinâmico e virtuoso de formação recíproca e crescimento contínuo.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92211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Book Antiqua"/>
                <a:cs typeface="Book Antiqua"/>
              </a:rPr>
              <a:t>Programa Institucional de Bolsa de </a:t>
            </a:r>
            <a:br>
              <a:rPr lang="pt-BR" sz="2800" b="1" dirty="0" smtClean="0">
                <a:latin typeface="Book Antiqua"/>
                <a:cs typeface="Book Antiqua"/>
              </a:rPr>
            </a:br>
            <a:r>
              <a:rPr lang="pt-BR" sz="2800" b="1" dirty="0" smtClean="0">
                <a:latin typeface="Book Antiqua"/>
                <a:cs typeface="Book Antiqua"/>
              </a:rPr>
              <a:t>Iniciação à Docência – Pibid</a:t>
            </a:r>
            <a:endParaRPr lang="pt-BR" sz="2800" b="1" dirty="0">
              <a:latin typeface="Book Antiqua"/>
              <a:cs typeface="Book Antiqu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6612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Informações encontradas 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www.capes.gov.br/images/stories/download/bolsas/2562014-relatrorio-DEB-2013-web.pdf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8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48478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princípios </a:t>
            </a:r>
            <a:r>
              <a:rPr lang="pt-BR" dirty="0" smtClean="0"/>
              <a:t>do </a:t>
            </a:r>
            <a:r>
              <a:rPr lang="pt-BR" dirty="0"/>
              <a:t>Pibid estão de acordo com </a:t>
            </a:r>
            <a:r>
              <a:rPr lang="pt-BR" dirty="0" smtClean="0"/>
              <a:t>os mais recentes estudos sobre </a:t>
            </a:r>
            <a:r>
              <a:rPr lang="pt-BR" dirty="0"/>
              <a:t>formação e desenvolvimento </a:t>
            </a:r>
            <a:r>
              <a:rPr lang="pt-BR" dirty="0" smtClean="0"/>
              <a:t>profissional de professores:</a:t>
            </a:r>
          </a:p>
          <a:p>
            <a:endParaRPr lang="pt-BR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formação </a:t>
            </a:r>
            <a:r>
              <a:rPr lang="pt-BR" dirty="0" smtClean="0"/>
              <a:t>referenciada </a:t>
            </a:r>
            <a:r>
              <a:rPr lang="pt-BR" dirty="0"/>
              <a:t>no trabalho na escola e na vivência de casos concretos</a:t>
            </a:r>
            <a:r>
              <a:rPr lang="pt-BR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formação </a:t>
            </a:r>
            <a:r>
              <a:rPr lang="pt-BR" dirty="0" smtClean="0"/>
              <a:t>que combina o </a:t>
            </a:r>
            <a:r>
              <a:rPr lang="pt-BR" dirty="0"/>
              <a:t>conhecimento teórico e metodológico dos professores das instituições de ensino superior e o conhecimento prático e vivencial dos professores das escolas públicas</a:t>
            </a:r>
            <a:r>
              <a:rPr lang="pt-BR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formação </a:t>
            </a:r>
            <a:r>
              <a:rPr lang="pt-BR" dirty="0" smtClean="0"/>
              <a:t>atenta </a:t>
            </a:r>
            <a:r>
              <a:rPr lang="pt-BR" dirty="0"/>
              <a:t>às múltiplas facetas do cotidiano da escola e à investigação e à pesquisa que levam à resolução de situações e à inovação na educação</a:t>
            </a:r>
            <a:r>
              <a:rPr lang="pt-BR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formação </a:t>
            </a:r>
            <a:r>
              <a:rPr lang="pt-BR" dirty="0" smtClean="0"/>
              <a:t>realizada </a:t>
            </a:r>
            <a:r>
              <a:rPr lang="pt-BR" dirty="0"/>
              <a:t>com diálogo e trabalho coletivo, realçando a responsabilidade social da </a:t>
            </a:r>
            <a:r>
              <a:rPr lang="pt-BR" dirty="0" smtClean="0"/>
              <a:t>profissão.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Book Antiqua"/>
                <a:cs typeface="Book Antiqua"/>
              </a:rPr>
              <a:t>Pibid: princípios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600212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Informações encontradas em: </a:t>
            </a:r>
          </a:p>
          <a:p>
            <a:r>
              <a:rPr lang="pt-BR" sz="1400" dirty="0" smtClean="0">
                <a:hlinkClick r:id="rId2"/>
              </a:rPr>
              <a:t>http</a:t>
            </a:r>
            <a:r>
              <a:rPr lang="pt-BR" sz="1400" dirty="0">
                <a:hlinkClick r:id="rId2"/>
              </a:rPr>
              <a:t>://</a:t>
            </a:r>
            <a:r>
              <a:rPr lang="pt-BR" sz="1400" dirty="0" smtClean="0">
                <a:hlinkClick r:id="rId2"/>
              </a:rPr>
              <a:t>www.capes.gov.br/images/stories/download/bolsas/2562014-relatrorio-DEB-2013-web.pdf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60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80728"/>
            <a:ext cx="8424936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/>
              <a:t>Incentivar </a:t>
            </a:r>
            <a:r>
              <a:rPr lang="pt-BR" dirty="0"/>
              <a:t>a formação de docentes em nível superior para a educação básica;</a:t>
            </a:r>
          </a:p>
          <a:p>
            <a:pPr marL="4320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/>
              <a:t>Contribuir </a:t>
            </a:r>
            <a:r>
              <a:rPr lang="pt-BR" dirty="0"/>
              <a:t>para a valorização do magistério;</a:t>
            </a:r>
          </a:p>
          <a:p>
            <a:pPr marL="4320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/>
              <a:t>Elevar </a:t>
            </a:r>
            <a:r>
              <a:rPr lang="pt-BR" dirty="0"/>
              <a:t>a qualidade da formação inicial de professores nos cursos de licenciatura, promovendo a integração entre educação superior e educação básica;</a:t>
            </a:r>
          </a:p>
          <a:p>
            <a:pPr marL="4320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/>
              <a:t>Inserir </a:t>
            </a:r>
            <a:r>
              <a:rPr lang="pt-BR" dirty="0"/>
              <a:t>os licenciandos no cotidiano de escolas da rede pública de educação, proporcionando-lhes oportunidades de criação e participação em experiências metodológicas, tecnológicas e práticas docentes de caráter inovador e interdisciplinar que busquem a superação de problemas identificados no processo de ensino-aprendizagem;</a:t>
            </a:r>
          </a:p>
          <a:p>
            <a:pPr marL="4320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/>
              <a:t>Incentivar </a:t>
            </a:r>
            <a:r>
              <a:rPr lang="pt-BR" dirty="0"/>
              <a:t>escolas públicas de educação básica, mobilizando seus professores como </a:t>
            </a:r>
            <a:r>
              <a:rPr lang="pt-BR" dirty="0" err="1"/>
              <a:t>coformadores</a:t>
            </a:r>
            <a:r>
              <a:rPr lang="pt-BR" dirty="0"/>
              <a:t> dos futuros docentes e tornando-as protagonistas nos processos de formação inicial para o magistério; e</a:t>
            </a:r>
          </a:p>
          <a:p>
            <a:pPr marL="4320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/>
              <a:t>C</a:t>
            </a:r>
            <a:r>
              <a:rPr lang="pt-BR" dirty="0" smtClean="0"/>
              <a:t>ontribuir </a:t>
            </a:r>
            <a:r>
              <a:rPr lang="pt-BR" dirty="0"/>
              <a:t>para a articulação entre teoria e prática necessárias à formação dos docentes, elevando a qualidade das ações acadêmicas nos cursos de licenciatura.</a:t>
            </a:r>
          </a:p>
          <a:p>
            <a:pPr marL="4320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/>
              <a:t>C</a:t>
            </a:r>
            <a:r>
              <a:rPr lang="pt-BR" dirty="0" smtClean="0"/>
              <a:t>ontribuir </a:t>
            </a:r>
            <a:r>
              <a:rPr lang="pt-BR" dirty="0"/>
              <a:t>para que os estudantes de licenciatura se insiram na cultura escolar do magistério, por meio da apropriação e da reflexão de instrumentos, saberes e peculiaridades do trabalho docente.</a:t>
            </a:r>
          </a:p>
          <a:p>
            <a:pPr marL="432000" lvl="0">
              <a:spcAft>
                <a:spcPts val="600"/>
              </a:spcAft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Book Antiqua"/>
                <a:cs typeface="Book Antiqua"/>
              </a:rPr>
              <a:t>Pibid: objetivos</a:t>
            </a: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16582" cy="288031"/>
          </a:xfrm>
          <a:prstGeom prst="rect">
            <a:avLst/>
          </a:prstGeom>
        </p:spPr>
      </p:pic>
      <p:pic>
        <p:nvPicPr>
          <p:cNvPr id="5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6742112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92950" y="6742112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5"/>
          <p:cNvSpPr/>
          <p:nvPr/>
        </p:nvSpPr>
        <p:spPr>
          <a:xfrm>
            <a:off x="1423786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6"/>
          <p:cNvSpPr/>
          <p:nvPr/>
        </p:nvSpPr>
        <p:spPr>
          <a:xfrm>
            <a:off x="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8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943</Words>
  <Application>Microsoft Macintosh PowerPoint</Application>
  <PresentationFormat>On-screen Show (4:3)</PresentationFormat>
  <Paragraphs>113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do Office</vt:lpstr>
      <vt:lpstr>Programa de Incentivo à Educação do Governo Federal: FIES, PRONATEC e Ciência sem Fronteiras  </vt:lpstr>
      <vt:lpstr>PowerPoint Presentation</vt:lpstr>
      <vt:lpstr>PowerPoint Presentation</vt:lpstr>
      <vt:lpstr>PowerPoint Presentation</vt:lpstr>
      <vt:lpstr>PIBID e Pós-Graduação  </vt:lpstr>
      <vt:lpstr>PowerPoint Presentation</vt:lpstr>
      <vt:lpstr>Programa Institucional de Bolsa de  Iniciação à Docência – Pibid</vt:lpstr>
      <vt:lpstr>Pibid: princípios</vt:lpstr>
      <vt:lpstr>Pibid: objetivos</vt:lpstr>
      <vt:lpstr>PowerPoint Presentation</vt:lpstr>
      <vt:lpstr>Avaliação externa do PIBID</vt:lpstr>
      <vt:lpstr>Distribuição de programas de pós-graduação no Brasil - 1998</vt:lpstr>
      <vt:lpstr>Distribuição de programas de pós-graduação no Brasil - 2005</vt:lpstr>
      <vt:lpstr>Distribuição de programas de pós-graduação no Brasil - 2013</vt:lpstr>
      <vt:lpstr>Distribuição de Docentes - 1998</vt:lpstr>
      <vt:lpstr>Distribuição de Docentes - 2005</vt:lpstr>
      <vt:lpstr>Distribuição de Docentes - 2013</vt:lpstr>
      <vt:lpstr>Distribuição de discentes de pós-graduação no Brasil - 1998</vt:lpstr>
      <vt:lpstr>Distribuição de discentes de pós-graduação no Brasil - 2005</vt:lpstr>
      <vt:lpstr>Distribuição de discentes de pós-graduação no Brasil - 2013</vt:lpstr>
      <vt:lpstr>Evolução Histórica dos Programas de  Pós-Graduação</vt:lpstr>
      <vt:lpstr>MATRICULADOS POR NÍVEL</vt:lpstr>
      <vt:lpstr>TITULADOS POR NÍVEL</vt:lpstr>
      <vt:lpstr>Programas por Notas</vt:lpstr>
      <vt:lpstr>PowerPoint Presentation</vt:lpstr>
      <vt:lpstr>Brasil: % Artigos no Mundo  (1985-2014)</vt:lpstr>
      <vt:lpstr>Brasil: % Artigos no Mundo  (quinquênios)</vt:lpstr>
      <vt:lpstr>Brasil: Produção científica, Citações e Impacto  (quinquênios)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Distribuição de discentes de pós graduação no Brasil - 1998</dc:title>
  <dc:creator>Usuario</dc:creator>
  <cp:lastModifiedBy>Helena Bonciani Nader</cp:lastModifiedBy>
  <cp:revision>31</cp:revision>
  <dcterms:created xsi:type="dcterms:W3CDTF">2015-07-17T14:17:47Z</dcterms:created>
  <dcterms:modified xsi:type="dcterms:W3CDTF">2015-08-05T10:42:26Z</dcterms:modified>
</cp:coreProperties>
</file>