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80" r:id="rId2"/>
    <p:sldId id="282" r:id="rId3"/>
    <p:sldId id="300" r:id="rId4"/>
    <p:sldId id="313" r:id="rId5"/>
    <p:sldId id="311" r:id="rId6"/>
    <p:sldId id="309" r:id="rId7"/>
    <p:sldId id="320" r:id="rId8"/>
    <p:sldId id="315" r:id="rId9"/>
    <p:sldId id="307" r:id="rId10"/>
    <p:sldId id="316" r:id="rId11"/>
    <p:sldId id="317" r:id="rId12"/>
    <p:sldId id="323" r:id="rId13"/>
    <p:sldId id="324" r:id="rId14"/>
    <p:sldId id="321" r:id="rId15"/>
    <p:sldId id="319" r:id="rId16"/>
    <p:sldId id="318" r:id="rId17"/>
    <p:sldId id="322" r:id="rId18"/>
    <p:sldId id="301" r:id="rId19"/>
    <p:sldId id="303" r:id="rId20"/>
    <p:sldId id="325" r:id="rId21"/>
    <p:sldId id="305" r:id="rId22"/>
    <p:sldId id="327" r:id="rId23"/>
    <p:sldId id="328" r:id="rId24"/>
    <p:sldId id="329" r:id="rId25"/>
    <p:sldId id="326" r:id="rId26"/>
    <p:sldId id="310" r:id="rId27"/>
    <p:sldId id="338" r:id="rId28"/>
    <p:sldId id="339" r:id="rId29"/>
    <p:sldId id="341" r:id="rId30"/>
    <p:sldId id="340" r:id="rId31"/>
    <p:sldId id="330" r:id="rId32"/>
    <p:sldId id="331" r:id="rId33"/>
    <p:sldId id="333" r:id="rId34"/>
    <p:sldId id="334" r:id="rId35"/>
    <p:sldId id="335" r:id="rId36"/>
    <p:sldId id="336" r:id="rId37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A913CF-13F5-41C5-8E56-B91562CE371A}" type="doc">
      <dgm:prSet loTypeId="urn:microsoft.com/office/officeart/2005/8/layout/bProcess3" loCatId="process" qsTypeId="urn:microsoft.com/office/officeart/2005/8/quickstyle/simple1" qsCatId="simple" csTypeId="urn:microsoft.com/office/officeart/2005/8/colors/colorful2" csCatId="colorful" phldr="1"/>
      <dgm:spPr/>
    </dgm:pt>
    <dgm:pt modelId="{346BC90C-A7E5-496E-8193-1CC7BF3A2C77}">
      <dgm:prSet phldrT="[Texto]" custT="1"/>
      <dgm:spPr>
        <a:solidFill>
          <a:srgbClr val="ED7D31"/>
        </a:solidFill>
      </dgm:spPr>
      <dgm:t>
        <a:bodyPr/>
        <a:lstStyle/>
        <a:p>
          <a:r>
            <a:rPr lang="pt-BR" sz="1200" b="1" dirty="0" smtClean="0"/>
            <a:t>Constituição Federal (1988)</a:t>
          </a:r>
          <a:endParaRPr lang="pt-BR" sz="1200" b="1" dirty="0"/>
        </a:p>
      </dgm:t>
    </dgm:pt>
    <dgm:pt modelId="{868D8763-4FA0-4678-A93D-7EF4B3B93D2A}" type="parTrans" cxnId="{239DEB5A-951A-4B32-8E8B-A0102628926B}">
      <dgm:prSet/>
      <dgm:spPr/>
      <dgm:t>
        <a:bodyPr/>
        <a:lstStyle/>
        <a:p>
          <a:endParaRPr lang="pt-BR" sz="1200"/>
        </a:p>
      </dgm:t>
    </dgm:pt>
    <dgm:pt modelId="{6AB79EDF-2B90-4C0A-BDE0-3DB1BA42E5E8}" type="sibTrans" cxnId="{239DEB5A-951A-4B32-8E8B-A0102628926B}">
      <dgm:prSet custT="1"/>
      <dgm:spPr/>
      <dgm:t>
        <a:bodyPr/>
        <a:lstStyle/>
        <a:p>
          <a:endParaRPr lang="pt-BR" sz="200"/>
        </a:p>
      </dgm:t>
    </dgm:pt>
    <dgm:pt modelId="{06A70E1A-B0A1-45D3-A27A-226DC8D04993}">
      <dgm:prSet phldrT="[Texto]" custT="1"/>
      <dgm:spPr>
        <a:solidFill>
          <a:srgbClr val="ED7D31"/>
        </a:solidFill>
      </dgm:spPr>
      <dgm:t>
        <a:bodyPr/>
        <a:lstStyle/>
        <a:p>
          <a:r>
            <a:rPr lang="pt-BR" sz="1200" b="1" dirty="0" smtClean="0"/>
            <a:t>Sistema Único de Saúde (1990)</a:t>
          </a:r>
          <a:endParaRPr lang="pt-BR" sz="1200" b="1" dirty="0"/>
        </a:p>
      </dgm:t>
    </dgm:pt>
    <dgm:pt modelId="{A8313D26-F0DF-428E-BFA3-6257156CED2B}" type="parTrans" cxnId="{96972C61-E88A-414C-9FA9-599DA6FE5F71}">
      <dgm:prSet/>
      <dgm:spPr/>
      <dgm:t>
        <a:bodyPr/>
        <a:lstStyle/>
        <a:p>
          <a:endParaRPr lang="pt-BR" sz="1200"/>
        </a:p>
      </dgm:t>
    </dgm:pt>
    <dgm:pt modelId="{5F906EDD-93A9-4A6B-AA03-3E3148C09521}" type="sibTrans" cxnId="{96972C61-E88A-414C-9FA9-599DA6FE5F71}">
      <dgm:prSet custT="1"/>
      <dgm:spPr/>
      <dgm:t>
        <a:bodyPr/>
        <a:lstStyle/>
        <a:p>
          <a:endParaRPr lang="pt-BR" sz="200"/>
        </a:p>
      </dgm:t>
    </dgm:pt>
    <dgm:pt modelId="{37E478F2-AB23-4DE0-A9FC-6912E3656DEA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1200" b="1" dirty="0" smtClean="0"/>
            <a:t>Política Nacional do Idoso (1994)</a:t>
          </a:r>
          <a:endParaRPr lang="pt-BR" sz="1200" b="1" dirty="0"/>
        </a:p>
      </dgm:t>
    </dgm:pt>
    <dgm:pt modelId="{C96ED6F0-6D1C-4D39-9953-A2C91E5D7EAF}" type="parTrans" cxnId="{1DE604A1-02A3-438A-A7D6-FD295A770021}">
      <dgm:prSet/>
      <dgm:spPr/>
      <dgm:t>
        <a:bodyPr/>
        <a:lstStyle/>
        <a:p>
          <a:endParaRPr lang="pt-BR" sz="1200"/>
        </a:p>
      </dgm:t>
    </dgm:pt>
    <dgm:pt modelId="{16862EC7-33A6-4C92-8372-7F7B21847C5C}" type="sibTrans" cxnId="{1DE604A1-02A3-438A-A7D6-FD295A770021}">
      <dgm:prSet custT="1"/>
      <dgm:spPr/>
      <dgm:t>
        <a:bodyPr/>
        <a:lstStyle/>
        <a:p>
          <a:endParaRPr lang="pt-BR" sz="200"/>
        </a:p>
      </dgm:t>
    </dgm:pt>
    <dgm:pt modelId="{8C66A448-F006-428E-A264-41A5C934E09A}">
      <dgm:prSet phldrT="[Texto]" custT="1"/>
      <dgm:spPr>
        <a:solidFill>
          <a:srgbClr val="5B9BD5"/>
        </a:solidFill>
      </dgm:spPr>
      <dgm:t>
        <a:bodyPr/>
        <a:lstStyle/>
        <a:p>
          <a:r>
            <a:rPr lang="pt-BR" sz="1200" b="1" dirty="0" smtClean="0"/>
            <a:t>Plano de ação internacional para o envelhecimento (2002)</a:t>
          </a:r>
          <a:endParaRPr lang="pt-BR" sz="1200" b="1" dirty="0"/>
        </a:p>
      </dgm:t>
    </dgm:pt>
    <dgm:pt modelId="{BA5D34D0-7DAC-45B2-ADFB-8A67F82EF918}" type="parTrans" cxnId="{ED13F1C9-37D0-4D54-A07A-04ACF503E029}">
      <dgm:prSet/>
      <dgm:spPr/>
      <dgm:t>
        <a:bodyPr/>
        <a:lstStyle/>
        <a:p>
          <a:endParaRPr lang="pt-BR" sz="1200"/>
        </a:p>
      </dgm:t>
    </dgm:pt>
    <dgm:pt modelId="{971B1DD2-702F-4231-9E0B-511B8D78E14E}" type="sibTrans" cxnId="{ED13F1C9-37D0-4D54-A07A-04ACF503E029}">
      <dgm:prSet custT="1"/>
      <dgm:spPr/>
      <dgm:t>
        <a:bodyPr/>
        <a:lstStyle/>
        <a:p>
          <a:endParaRPr lang="pt-BR" sz="200"/>
        </a:p>
      </dgm:t>
    </dgm:pt>
    <dgm:pt modelId="{B73584B0-05D2-4B0F-8CDA-7FDF4D58E190}">
      <dgm:prSet phldrT="[Texto]" custT="1"/>
      <dgm:spPr>
        <a:solidFill>
          <a:srgbClr val="ED7D31"/>
        </a:solidFill>
      </dgm:spPr>
      <dgm:t>
        <a:bodyPr/>
        <a:lstStyle/>
        <a:p>
          <a:r>
            <a:rPr lang="pt-BR" sz="1200" b="1" dirty="0" smtClean="0"/>
            <a:t>Estatuto do Idoso (2003)</a:t>
          </a:r>
          <a:endParaRPr lang="pt-BR" sz="1200" b="1" dirty="0"/>
        </a:p>
      </dgm:t>
    </dgm:pt>
    <dgm:pt modelId="{3CBEFF89-06DA-4A68-8E96-E69F25B700A6}" type="parTrans" cxnId="{0C80BD48-CECE-43CD-BB9C-9505CEB535A1}">
      <dgm:prSet/>
      <dgm:spPr/>
      <dgm:t>
        <a:bodyPr/>
        <a:lstStyle/>
        <a:p>
          <a:endParaRPr lang="pt-BR" sz="1200"/>
        </a:p>
      </dgm:t>
    </dgm:pt>
    <dgm:pt modelId="{DB8924AF-BE07-49F7-B445-263FCAC2507C}" type="sibTrans" cxnId="{0C80BD48-CECE-43CD-BB9C-9505CEB535A1}">
      <dgm:prSet custT="1"/>
      <dgm:spPr/>
      <dgm:t>
        <a:bodyPr/>
        <a:lstStyle/>
        <a:p>
          <a:endParaRPr lang="pt-BR" sz="200"/>
        </a:p>
      </dgm:t>
    </dgm:pt>
    <dgm:pt modelId="{5CD26581-1F86-4A63-A2D9-1DF7E05AAE98}">
      <dgm:prSet phldrT="[Texto]" custT="1"/>
      <dgm:spPr>
        <a:solidFill>
          <a:srgbClr val="ED7D31"/>
        </a:solidFill>
      </dgm:spPr>
      <dgm:t>
        <a:bodyPr/>
        <a:lstStyle/>
        <a:p>
          <a:r>
            <a:rPr lang="pt-BR" sz="1200" b="1" dirty="0" smtClean="0"/>
            <a:t>Política Nacional de Saúde da Pessoa Idosa (2006)</a:t>
          </a:r>
          <a:endParaRPr lang="pt-BR" sz="1200" b="1" dirty="0"/>
        </a:p>
      </dgm:t>
    </dgm:pt>
    <dgm:pt modelId="{64BBA2AC-EFC3-4246-B993-F161CC478786}" type="parTrans" cxnId="{844E5F96-27B2-436D-A2E3-23C5446E0037}">
      <dgm:prSet/>
      <dgm:spPr/>
      <dgm:t>
        <a:bodyPr/>
        <a:lstStyle/>
        <a:p>
          <a:endParaRPr lang="pt-BR" sz="1200"/>
        </a:p>
      </dgm:t>
    </dgm:pt>
    <dgm:pt modelId="{5E854238-A95A-4724-A00B-8FB01D86FF7D}" type="sibTrans" cxnId="{844E5F96-27B2-436D-A2E3-23C5446E0037}">
      <dgm:prSet custT="1"/>
      <dgm:spPr/>
      <dgm:t>
        <a:bodyPr/>
        <a:lstStyle/>
        <a:p>
          <a:endParaRPr lang="pt-BR" sz="200"/>
        </a:p>
      </dgm:t>
    </dgm:pt>
    <dgm:pt modelId="{5623956E-EE75-4CC7-A97C-D73F620589B9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sz="1200" b="1" dirty="0" smtClean="0"/>
            <a:t>Política Nacional de Atenção Básica 1 (2006)</a:t>
          </a:r>
          <a:endParaRPr lang="pt-BR" sz="1200" b="1" dirty="0"/>
        </a:p>
      </dgm:t>
    </dgm:pt>
    <dgm:pt modelId="{CFE49FDA-1DC2-4B06-B280-6D04A52BFA10}" type="parTrans" cxnId="{E7D8ABFA-086B-4917-9C6C-4A23AB0B2D60}">
      <dgm:prSet/>
      <dgm:spPr/>
      <dgm:t>
        <a:bodyPr/>
        <a:lstStyle/>
        <a:p>
          <a:endParaRPr lang="pt-BR" sz="1200"/>
        </a:p>
      </dgm:t>
    </dgm:pt>
    <dgm:pt modelId="{9CA8A1B0-3C1E-4F1C-A46C-2E5A2AC4F0B5}" type="sibTrans" cxnId="{E7D8ABFA-086B-4917-9C6C-4A23AB0B2D60}">
      <dgm:prSet custT="1"/>
      <dgm:spPr/>
      <dgm:t>
        <a:bodyPr/>
        <a:lstStyle/>
        <a:p>
          <a:endParaRPr lang="pt-BR" sz="200"/>
        </a:p>
      </dgm:t>
    </dgm:pt>
    <dgm:pt modelId="{F431C0DE-2373-43C3-A6C7-03BE87E5D8FA}">
      <dgm:prSet phldrT="[Texto]" custT="1"/>
      <dgm:spPr>
        <a:solidFill>
          <a:srgbClr val="C55A11"/>
        </a:solidFill>
      </dgm:spPr>
      <dgm:t>
        <a:bodyPr/>
        <a:lstStyle/>
        <a:p>
          <a:r>
            <a:rPr lang="pt-BR" sz="1200" b="1" dirty="0" smtClean="0"/>
            <a:t>Política Nacional de Atenção Básica 2 (2011)</a:t>
          </a:r>
          <a:endParaRPr lang="pt-BR" sz="1200" b="1" dirty="0"/>
        </a:p>
      </dgm:t>
    </dgm:pt>
    <dgm:pt modelId="{6C26F01C-D44E-4017-83B0-E8F4E9DF86BC}" type="parTrans" cxnId="{B663C45C-5EFD-45D4-A185-C04BB215A189}">
      <dgm:prSet/>
      <dgm:spPr/>
      <dgm:t>
        <a:bodyPr/>
        <a:lstStyle/>
        <a:p>
          <a:endParaRPr lang="pt-BR" sz="1200"/>
        </a:p>
      </dgm:t>
    </dgm:pt>
    <dgm:pt modelId="{E7E59E8E-92BC-4B2D-858E-8065994E505F}" type="sibTrans" cxnId="{B663C45C-5EFD-45D4-A185-C04BB215A189}">
      <dgm:prSet custT="1"/>
      <dgm:spPr/>
      <dgm:t>
        <a:bodyPr/>
        <a:lstStyle/>
        <a:p>
          <a:endParaRPr lang="pt-BR" sz="200"/>
        </a:p>
      </dgm:t>
    </dgm:pt>
    <dgm:pt modelId="{C3D5D513-EC2B-49EC-A214-4886BFD90F85}">
      <dgm:prSet phldrT="[Texto]" custT="1"/>
      <dgm:spPr>
        <a:solidFill>
          <a:srgbClr val="5B9BD5"/>
        </a:solidFill>
      </dgm:spPr>
      <dgm:t>
        <a:bodyPr/>
        <a:lstStyle/>
        <a:p>
          <a:r>
            <a:rPr lang="pt-BR" sz="1200" b="1" dirty="0" smtClean="0"/>
            <a:t>Objetivos do Desenvolvimento Sustentável (2015)</a:t>
          </a:r>
          <a:endParaRPr lang="pt-BR" sz="1200" b="1" dirty="0"/>
        </a:p>
      </dgm:t>
    </dgm:pt>
    <dgm:pt modelId="{4A26C3A4-EAB6-473D-9932-611E69564F1E}" type="parTrans" cxnId="{10526BCA-26B9-465F-B670-CE18EEB84974}">
      <dgm:prSet/>
      <dgm:spPr/>
      <dgm:t>
        <a:bodyPr/>
        <a:lstStyle/>
        <a:p>
          <a:endParaRPr lang="pt-BR" sz="1200"/>
        </a:p>
      </dgm:t>
    </dgm:pt>
    <dgm:pt modelId="{98BDBD5F-194B-457C-81B0-424EF565DCB9}" type="sibTrans" cxnId="{10526BCA-26B9-465F-B670-CE18EEB84974}">
      <dgm:prSet custT="1"/>
      <dgm:spPr/>
      <dgm:t>
        <a:bodyPr/>
        <a:lstStyle/>
        <a:p>
          <a:endParaRPr lang="pt-BR" sz="200"/>
        </a:p>
      </dgm:t>
    </dgm:pt>
    <dgm:pt modelId="{4C03D6E0-7739-471F-94F6-82994E547B35}">
      <dgm:prSet phldrT="[Texto]" custT="1"/>
      <dgm:spPr>
        <a:solidFill>
          <a:schemeClr val="tx1"/>
        </a:solidFill>
      </dgm:spPr>
      <dgm:t>
        <a:bodyPr/>
        <a:lstStyle/>
        <a:p>
          <a:r>
            <a:rPr lang="pt-BR" sz="1200" b="1" dirty="0" smtClean="0"/>
            <a:t>Política Nacional de Atenção Básica 3 (2017)</a:t>
          </a:r>
          <a:endParaRPr lang="pt-BR" sz="1200" b="1" dirty="0"/>
        </a:p>
      </dgm:t>
    </dgm:pt>
    <dgm:pt modelId="{5B98D6A2-2C1E-4AE6-877E-2CF3615F5424}" type="parTrans" cxnId="{02FAB18E-FCE8-4417-9194-23C4656E14CA}">
      <dgm:prSet/>
      <dgm:spPr/>
      <dgm:t>
        <a:bodyPr/>
        <a:lstStyle/>
        <a:p>
          <a:endParaRPr lang="pt-BR" sz="1200"/>
        </a:p>
      </dgm:t>
    </dgm:pt>
    <dgm:pt modelId="{81D8A517-39E1-4915-B08A-3D40F813ABD6}" type="sibTrans" cxnId="{02FAB18E-FCE8-4417-9194-23C4656E14CA}">
      <dgm:prSet/>
      <dgm:spPr/>
      <dgm:t>
        <a:bodyPr/>
        <a:lstStyle/>
        <a:p>
          <a:endParaRPr lang="pt-BR" sz="1200"/>
        </a:p>
      </dgm:t>
    </dgm:pt>
    <dgm:pt modelId="{15229F93-3EC8-48E7-B820-171902438AB0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1200" b="1" dirty="0" smtClean="0"/>
            <a:t>Declaração Universal dos Direitos Humanos (1948)</a:t>
          </a:r>
          <a:endParaRPr lang="pt-BR" sz="1200" b="1" dirty="0"/>
        </a:p>
      </dgm:t>
    </dgm:pt>
    <dgm:pt modelId="{D9B54151-F8FF-4459-AD08-94C520469DF1}" type="parTrans" cxnId="{A7262D10-4998-4A59-ADF6-3AB321C513C8}">
      <dgm:prSet/>
      <dgm:spPr/>
      <dgm:t>
        <a:bodyPr/>
        <a:lstStyle/>
        <a:p>
          <a:endParaRPr lang="pt-BR" sz="1200"/>
        </a:p>
      </dgm:t>
    </dgm:pt>
    <dgm:pt modelId="{D90F1609-FC05-4EC7-A544-F5F69ADC5972}" type="sibTrans" cxnId="{A7262D10-4998-4A59-ADF6-3AB321C513C8}">
      <dgm:prSet custT="1"/>
      <dgm:spPr/>
      <dgm:t>
        <a:bodyPr/>
        <a:lstStyle/>
        <a:p>
          <a:endParaRPr lang="pt-BR" sz="200"/>
        </a:p>
      </dgm:t>
    </dgm:pt>
    <dgm:pt modelId="{12718110-6F30-4BDC-9E7C-6695C3C7038C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1200" b="1" dirty="0" smtClean="0"/>
            <a:t> Plano de Ação Internacional de Viena sobre o Envelhecimento (1982)</a:t>
          </a:r>
          <a:endParaRPr lang="pt-BR" sz="1200" b="1" dirty="0"/>
        </a:p>
      </dgm:t>
    </dgm:pt>
    <dgm:pt modelId="{905B6D09-2CAF-42A2-AAF2-019F09BC95D3}" type="parTrans" cxnId="{D742F7C6-560D-4719-A474-48F6E746D241}">
      <dgm:prSet/>
      <dgm:spPr/>
      <dgm:t>
        <a:bodyPr/>
        <a:lstStyle/>
        <a:p>
          <a:endParaRPr lang="pt-BR" sz="1200"/>
        </a:p>
      </dgm:t>
    </dgm:pt>
    <dgm:pt modelId="{E8F15D70-EA2D-4825-A582-7437F9F0D73A}" type="sibTrans" cxnId="{D742F7C6-560D-4719-A474-48F6E746D241}">
      <dgm:prSet custT="1"/>
      <dgm:spPr/>
      <dgm:t>
        <a:bodyPr/>
        <a:lstStyle/>
        <a:p>
          <a:endParaRPr lang="pt-BR" sz="200"/>
        </a:p>
      </dgm:t>
    </dgm:pt>
    <dgm:pt modelId="{62BEAF01-3377-4248-A9C6-0591C428CF83}">
      <dgm:prSet phldrT="[Texto]" custT="1"/>
      <dgm:spPr>
        <a:solidFill>
          <a:srgbClr val="ED7D31"/>
        </a:solidFill>
      </dgm:spPr>
      <dgm:t>
        <a:bodyPr/>
        <a:lstStyle/>
        <a:p>
          <a:r>
            <a:rPr lang="pt-BR" sz="1200" b="1" dirty="0" smtClean="0"/>
            <a:t>Lei Orgânica de Assistência Social (1993)</a:t>
          </a:r>
          <a:endParaRPr lang="pt-BR" sz="1200" b="1" dirty="0"/>
        </a:p>
      </dgm:t>
    </dgm:pt>
    <dgm:pt modelId="{944F8F66-1EEB-4924-A55A-A7B55758A8A2}" type="parTrans" cxnId="{500EBFAA-0419-409D-8425-A8A9E97C364E}">
      <dgm:prSet/>
      <dgm:spPr/>
      <dgm:t>
        <a:bodyPr/>
        <a:lstStyle/>
        <a:p>
          <a:endParaRPr lang="pt-BR" sz="1200"/>
        </a:p>
      </dgm:t>
    </dgm:pt>
    <dgm:pt modelId="{5A74AF16-C24B-4D60-B1E8-F303D13F1AAB}" type="sibTrans" cxnId="{500EBFAA-0419-409D-8425-A8A9E97C364E}">
      <dgm:prSet custT="1"/>
      <dgm:spPr/>
      <dgm:t>
        <a:bodyPr/>
        <a:lstStyle/>
        <a:p>
          <a:endParaRPr lang="pt-BR" sz="200"/>
        </a:p>
      </dgm:t>
    </dgm:pt>
    <dgm:pt modelId="{00961E2D-B9B3-406C-83F9-7535D837BEA4}">
      <dgm:prSet phldrT="[Texto]" custT="1"/>
      <dgm:spPr>
        <a:solidFill>
          <a:srgbClr val="ED7D31"/>
        </a:solidFill>
      </dgm:spPr>
      <dgm:t>
        <a:bodyPr/>
        <a:lstStyle/>
        <a:p>
          <a:r>
            <a:rPr lang="pt-BR" sz="1200" b="1" dirty="0" smtClean="0"/>
            <a:t>Pacto pela Saúde (2006)</a:t>
          </a:r>
          <a:endParaRPr lang="pt-BR" sz="1200" b="1" dirty="0"/>
        </a:p>
      </dgm:t>
    </dgm:pt>
    <dgm:pt modelId="{A597E1D2-F350-4119-B590-1B4513C29F25}" type="parTrans" cxnId="{B8428EBF-75D0-4043-A111-3DE53F14497F}">
      <dgm:prSet/>
      <dgm:spPr/>
      <dgm:t>
        <a:bodyPr/>
        <a:lstStyle/>
        <a:p>
          <a:endParaRPr lang="pt-BR" sz="1200"/>
        </a:p>
      </dgm:t>
    </dgm:pt>
    <dgm:pt modelId="{F74E1B86-9CFF-4B2E-AEB7-6F5415FFAD28}" type="sibTrans" cxnId="{B8428EBF-75D0-4043-A111-3DE53F14497F}">
      <dgm:prSet custT="1"/>
      <dgm:spPr/>
      <dgm:t>
        <a:bodyPr/>
        <a:lstStyle/>
        <a:p>
          <a:endParaRPr lang="pt-BR" sz="200"/>
        </a:p>
      </dgm:t>
    </dgm:pt>
    <dgm:pt modelId="{28BE9F82-0728-4C35-89E1-6F4546062FBF}">
      <dgm:prSet phldrT="[Texto]" custT="1"/>
      <dgm:spPr>
        <a:solidFill>
          <a:srgbClr val="C55A11"/>
        </a:solidFill>
      </dgm:spPr>
      <dgm:t>
        <a:bodyPr/>
        <a:lstStyle/>
        <a:p>
          <a:r>
            <a:rPr lang="pt-BR" sz="1200" b="1" dirty="0" smtClean="0"/>
            <a:t>Contrato Organizativo de Ação Pública – COAP (2011)</a:t>
          </a:r>
          <a:endParaRPr lang="pt-BR" sz="1200" b="1" dirty="0"/>
        </a:p>
      </dgm:t>
    </dgm:pt>
    <dgm:pt modelId="{1D68111B-8831-444E-B60A-8FF7386B2548}" type="parTrans" cxnId="{2F246D77-4303-4042-B7B1-E8814A6750F8}">
      <dgm:prSet/>
      <dgm:spPr/>
      <dgm:t>
        <a:bodyPr/>
        <a:lstStyle/>
        <a:p>
          <a:endParaRPr lang="pt-BR" sz="1200"/>
        </a:p>
      </dgm:t>
    </dgm:pt>
    <dgm:pt modelId="{75A2AF96-BE35-437C-9224-3E9E0597042E}" type="sibTrans" cxnId="{2F246D77-4303-4042-B7B1-E8814A6750F8}">
      <dgm:prSet custT="1"/>
      <dgm:spPr/>
      <dgm:t>
        <a:bodyPr/>
        <a:lstStyle/>
        <a:p>
          <a:endParaRPr lang="pt-BR" sz="200"/>
        </a:p>
      </dgm:t>
    </dgm:pt>
    <dgm:pt modelId="{EB23985C-B2E8-4A15-836F-27060693A7D6}" type="pres">
      <dgm:prSet presAssocID="{5EA913CF-13F5-41C5-8E56-B91562CE371A}" presName="Name0" presStyleCnt="0">
        <dgm:presLayoutVars>
          <dgm:dir/>
          <dgm:resizeHandles val="exact"/>
        </dgm:presLayoutVars>
      </dgm:prSet>
      <dgm:spPr/>
    </dgm:pt>
    <dgm:pt modelId="{B2B2DDEC-D704-4E0C-B488-0ACCFCCA97B4}" type="pres">
      <dgm:prSet presAssocID="{15229F93-3EC8-48E7-B820-171902438AB0}" presName="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A6C5AF-07E3-4860-B0F2-623CF69A4D77}" type="pres">
      <dgm:prSet presAssocID="{D90F1609-FC05-4EC7-A544-F5F69ADC5972}" presName="sibTrans" presStyleLbl="sibTrans1D1" presStyleIdx="0" presStyleCnt="14"/>
      <dgm:spPr/>
      <dgm:t>
        <a:bodyPr/>
        <a:lstStyle/>
        <a:p>
          <a:endParaRPr lang="pt-BR"/>
        </a:p>
      </dgm:t>
    </dgm:pt>
    <dgm:pt modelId="{F4E6ABDF-788F-4D8C-9EB9-575F57B6AA72}" type="pres">
      <dgm:prSet presAssocID="{D90F1609-FC05-4EC7-A544-F5F69ADC5972}" presName="connectorText" presStyleLbl="sibTrans1D1" presStyleIdx="0" presStyleCnt="14"/>
      <dgm:spPr/>
      <dgm:t>
        <a:bodyPr/>
        <a:lstStyle/>
        <a:p>
          <a:endParaRPr lang="pt-BR"/>
        </a:p>
      </dgm:t>
    </dgm:pt>
    <dgm:pt modelId="{FB5CEC16-C67E-4649-8B8E-5BEC4A271BDE}" type="pres">
      <dgm:prSet presAssocID="{12718110-6F30-4BDC-9E7C-6695C3C7038C}" presName="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C0AE0F-764A-456E-8270-19ABB94D8E1E}" type="pres">
      <dgm:prSet presAssocID="{E8F15D70-EA2D-4825-A582-7437F9F0D73A}" presName="sibTrans" presStyleLbl="sibTrans1D1" presStyleIdx="1" presStyleCnt="14"/>
      <dgm:spPr/>
      <dgm:t>
        <a:bodyPr/>
        <a:lstStyle/>
        <a:p>
          <a:endParaRPr lang="pt-BR"/>
        </a:p>
      </dgm:t>
    </dgm:pt>
    <dgm:pt modelId="{3EEF01CD-F5A4-4766-ACCD-2A1C71021050}" type="pres">
      <dgm:prSet presAssocID="{E8F15D70-EA2D-4825-A582-7437F9F0D73A}" presName="connectorText" presStyleLbl="sibTrans1D1" presStyleIdx="1" presStyleCnt="14"/>
      <dgm:spPr/>
      <dgm:t>
        <a:bodyPr/>
        <a:lstStyle/>
        <a:p>
          <a:endParaRPr lang="pt-BR"/>
        </a:p>
      </dgm:t>
    </dgm:pt>
    <dgm:pt modelId="{7C2EAE16-5375-4B45-BA4C-B604D55FBCD8}" type="pres">
      <dgm:prSet presAssocID="{346BC90C-A7E5-496E-8193-1CC7BF3A2C77}" presName="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B6E6EE-C310-4E1F-B3ED-81A69DA1127F}" type="pres">
      <dgm:prSet presAssocID="{6AB79EDF-2B90-4C0A-BDE0-3DB1BA42E5E8}" presName="sibTrans" presStyleLbl="sibTrans1D1" presStyleIdx="2" presStyleCnt="14"/>
      <dgm:spPr/>
      <dgm:t>
        <a:bodyPr/>
        <a:lstStyle/>
        <a:p>
          <a:endParaRPr lang="pt-BR"/>
        </a:p>
      </dgm:t>
    </dgm:pt>
    <dgm:pt modelId="{76B97189-07E6-4DF3-AEFA-4048E7AEC577}" type="pres">
      <dgm:prSet presAssocID="{6AB79EDF-2B90-4C0A-BDE0-3DB1BA42E5E8}" presName="connectorText" presStyleLbl="sibTrans1D1" presStyleIdx="2" presStyleCnt="14"/>
      <dgm:spPr/>
      <dgm:t>
        <a:bodyPr/>
        <a:lstStyle/>
        <a:p>
          <a:endParaRPr lang="pt-BR"/>
        </a:p>
      </dgm:t>
    </dgm:pt>
    <dgm:pt modelId="{1E4B91A3-FF88-4FAF-87F2-3D343D067943}" type="pres">
      <dgm:prSet presAssocID="{06A70E1A-B0A1-45D3-A27A-226DC8D04993}" presName="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2D77D6-9A47-4407-B39E-01900760EB7B}" type="pres">
      <dgm:prSet presAssocID="{5F906EDD-93A9-4A6B-AA03-3E3148C09521}" presName="sibTrans" presStyleLbl="sibTrans1D1" presStyleIdx="3" presStyleCnt="14"/>
      <dgm:spPr/>
      <dgm:t>
        <a:bodyPr/>
        <a:lstStyle/>
        <a:p>
          <a:endParaRPr lang="pt-BR"/>
        </a:p>
      </dgm:t>
    </dgm:pt>
    <dgm:pt modelId="{7CBE5E9E-F67B-4035-BCFB-D89EFE5C994D}" type="pres">
      <dgm:prSet presAssocID="{5F906EDD-93A9-4A6B-AA03-3E3148C09521}" presName="connectorText" presStyleLbl="sibTrans1D1" presStyleIdx="3" presStyleCnt="14"/>
      <dgm:spPr/>
      <dgm:t>
        <a:bodyPr/>
        <a:lstStyle/>
        <a:p>
          <a:endParaRPr lang="pt-BR"/>
        </a:p>
      </dgm:t>
    </dgm:pt>
    <dgm:pt modelId="{0C5F5C0F-668F-4675-AC04-471EA4D5649E}" type="pres">
      <dgm:prSet presAssocID="{62BEAF01-3377-4248-A9C6-0591C428CF83}" presName="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FA6DC5-52C5-44AF-966F-54266BCDEC78}" type="pres">
      <dgm:prSet presAssocID="{5A74AF16-C24B-4D60-B1E8-F303D13F1AAB}" presName="sibTrans" presStyleLbl="sibTrans1D1" presStyleIdx="4" presStyleCnt="14"/>
      <dgm:spPr/>
      <dgm:t>
        <a:bodyPr/>
        <a:lstStyle/>
        <a:p>
          <a:endParaRPr lang="pt-BR"/>
        </a:p>
      </dgm:t>
    </dgm:pt>
    <dgm:pt modelId="{54731594-7289-4437-83A6-9854D259B115}" type="pres">
      <dgm:prSet presAssocID="{5A74AF16-C24B-4D60-B1E8-F303D13F1AAB}" presName="connectorText" presStyleLbl="sibTrans1D1" presStyleIdx="4" presStyleCnt="14"/>
      <dgm:spPr/>
      <dgm:t>
        <a:bodyPr/>
        <a:lstStyle/>
        <a:p>
          <a:endParaRPr lang="pt-BR"/>
        </a:p>
      </dgm:t>
    </dgm:pt>
    <dgm:pt modelId="{405F8773-B6D4-46CB-A63A-BCA3ADEC74A6}" type="pres">
      <dgm:prSet presAssocID="{37E478F2-AB23-4DE0-A9FC-6912E3656DEA}" presName="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B7E75C-54E1-4594-B406-48781854076C}" type="pres">
      <dgm:prSet presAssocID="{16862EC7-33A6-4C92-8372-7F7B21847C5C}" presName="sibTrans" presStyleLbl="sibTrans1D1" presStyleIdx="5" presStyleCnt="14"/>
      <dgm:spPr/>
      <dgm:t>
        <a:bodyPr/>
        <a:lstStyle/>
        <a:p>
          <a:endParaRPr lang="pt-BR"/>
        </a:p>
      </dgm:t>
    </dgm:pt>
    <dgm:pt modelId="{4FAD33FE-321A-4D3C-850A-62E912029CC3}" type="pres">
      <dgm:prSet presAssocID="{16862EC7-33A6-4C92-8372-7F7B21847C5C}" presName="connectorText" presStyleLbl="sibTrans1D1" presStyleIdx="5" presStyleCnt="14"/>
      <dgm:spPr/>
      <dgm:t>
        <a:bodyPr/>
        <a:lstStyle/>
        <a:p>
          <a:endParaRPr lang="pt-BR"/>
        </a:p>
      </dgm:t>
    </dgm:pt>
    <dgm:pt modelId="{7AA11933-161B-4C44-A86B-7F1F8CF4C1D5}" type="pres">
      <dgm:prSet presAssocID="{8C66A448-F006-428E-A264-41A5C934E09A}" presName="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4DCF94-A923-4F79-BAFA-16B1B058A037}" type="pres">
      <dgm:prSet presAssocID="{971B1DD2-702F-4231-9E0B-511B8D78E14E}" presName="sibTrans" presStyleLbl="sibTrans1D1" presStyleIdx="6" presStyleCnt="14"/>
      <dgm:spPr/>
      <dgm:t>
        <a:bodyPr/>
        <a:lstStyle/>
        <a:p>
          <a:endParaRPr lang="pt-BR"/>
        </a:p>
      </dgm:t>
    </dgm:pt>
    <dgm:pt modelId="{2D66864E-EEFE-44E3-AC1E-D7295B9A4D48}" type="pres">
      <dgm:prSet presAssocID="{971B1DD2-702F-4231-9E0B-511B8D78E14E}" presName="connectorText" presStyleLbl="sibTrans1D1" presStyleIdx="6" presStyleCnt="14"/>
      <dgm:spPr/>
      <dgm:t>
        <a:bodyPr/>
        <a:lstStyle/>
        <a:p>
          <a:endParaRPr lang="pt-BR"/>
        </a:p>
      </dgm:t>
    </dgm:pt>
    <dgm:pt modelId="{E1A91F87-1128-40A0-A55C-B9118EA02487}" type="pres">
      <dgm:prSet presAssocID="{B73584B0-05D2-4B0F-8CDA-7FDF4D58E190}" presName="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8C90E6-0530-4FC7-8C0D-75B1E6425B7E}" type="pres">
      <dgm:prSet presAssocID="{DB8924AF-BE07-49F7-B445-263FCAC2507C}" presName="sibTrans" presStyleLbl="sibTrans1D1" presStyleIdx="7" presStyleCnt="14"/>
      <dgm:spPr/>
      <dgm:t>
        <a:bodyPr/>
        <a:lstStyle/>
        <a:p>
          <a:endParaRPr lang="pt-BR"/>
        </a:p>
      </dgm:t>
    </dgm:pt>
    <dgm:pt modelId="{F0CA09AA-5166-46CC-8505-40B91C2B103C}" type="pres">
      <dgm:prSet presAssocID="{DB8924AF-BE07-49F7-B445-263FCAC2507C}" presName="connectorText" presStyleLbl="sibTrans1D1" presStyleIdx="7" presStyleCnt="14"/>
      <dgm:spPr/>
      <dgm:t>
        <a:bodyPr/>
        <a:lstStyle/>
        <a:p>
          <a:endParaRPr lang="pt-BR"/>
        </a:p>
      </dgm:t>
    </dgm:pt>
    <dgm:pt modelId="{3EFEAE80-0FBF-4BAD-8AD0-4E9AED813210}" type="pres">
      <dgm:prSet presAssocID="{00961E2D-B9B3-406C-83F9-7535D837BEA4}" presName="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8D53B2-B884-4B5D-9B85-DC70EE5195CD}" type="pres">
      <dgm:prSet presAssocID="{F74E1B86-9CFF-4B2E-AEB7-6F5415FFAD28}" presName="sibTrans" presStyleLbl="sibTrans1D1" presStyleIdx="8" presStyleCnt="14"/>
      <dgm:spPr/>
      <dgm:t>
        <a:bodyPr/>
        <a:lstStyle/>
        <a:p>
          <a:endParaRPr lang="pt-BR"/>
        </a:p>
      </dgm:t>
    </dgm:pt>
    <dgm:pt modelId="{C0C0253E-D533-403C-A57F-9AB4D7285611}" type="pres">
      <dgm:prSet presAssocID="{F74E1B86-9CFF-4B2E-AEB7-6F5415FFAD28}" presName="connectorText" presStyleLbl="sibTrans1D1" presStyleIdx="8" presStyleCnt="14"/>
      <dgm:spPr/>
      <dgm:t>
        <a:bodyPr/>
        <a:lstStyle/>
        <a:p>
          <a:endParaRPr lang="pt-BR"/>
        </a:p>
      </dgm:t>
    </dgm:pt>
    <dgm:pt modelId="{B3FE45DF-0B60-42DD-8C2F-BFAB1BB0355F}" type="pres">
      <dgm:prSet presAssocID="{5CD26581-1F86-4A63-A2D9-1DF7E05AAE98}" presName="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9415F3-6786-48A8-95E7-3E7F24D6745A}" type="pres">
      <dgm:prSet presAssocID="{5E854238-A95A-4724-A00B-8FB01D86FF7D}" presName="sibTrans" presStyleLbl="sibTrans1D1" presStyleIdx="9" presStyleCnt="14"/>
      <dgm:spPr/>
      <dgm:t>
        <a:bodyPr/>
        <a:lstStyle/>
        <a:p>
          <a:endParaRPr lang="pt-BR"/>
        </a:p>
      </dgm:t>
    </dgm:pt>
    <dgm:pt modelId="{E4C5D968-FEFA-4F03-BB77-B25277DCC724}" type="pres">
      <dgm:prSet presAssocID="{5E854238-A95A-4724-A00B-8FB01D86FF7D}" presName="connectorText" presStyleLbl="sibTrans1D1" presStyleIdx="9" presStyleCnt="14"/>
      <dgm:spPr/>
      <dgm:t>
        <a:bodyPr/>
        <a:lstStyle/>
        <a:p>
          <a:endParaRPr lang="pt-BR"/>
        </a:p>
      </dgm:t>
    </dgm:pt>
    <dgm:pt modelId="{0829F849-7219-4B2D-AD76-672B26DBAA03}" type="pres">
      <dgm:prSet presAssocID="{5623956E-EE75-4CC7-A97C-D73F620589B9}" presName="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A548E1-0F70-41A5-9A4D-D883E5627CEB}" type="pres">
      <dgm:prSet presAssocID="{9CA8A1B0-3C1E-4F1C-A46C-2E5A2AC4F0B5}" presName="sibTrans" presStyleLbl="sibTrans1D1" presStyleIdx="10" presStyleCnt="14"/>
      <dgm:spPr/>
      <dgm:t>
        <a:bodyPr/>
        <a:lstStyle/>
        <a:p>
          <a:endParaRPr lang="pt-BR"/>
        </a:p>
      </dgm:t>
    </dgm:pt>
    <dgm:pt modelId="{CBBDA18E-B408-4566-9EB9-3B49B749A043}" type="pres">
      <dgm:prSet presAssocID="{9CA8A1B0-3C1E-4F1C-A46C-2E5A2AC4F0B5}" presName="connectorText" presStyleLbl="sibTrans1D1" presStyleIdx="10" presStyleCnt="14"/>
      <dgm:spPr/>
      <dgm:t>
        <a:bodyPr/>
        <a:lstStyle/>
        <a:p>
          <a:endParaRPr lang="pt-BR"/>
        </a:p>
      </dgm:t>
    </dgm:pt>
    <dgm:pt modelId="{85DC8E40-244C-4370-B4CC-ECD5FAAB3ED8}" type="pres">
      <dgm:prSet presAssocID="{28BE9F82-0728-4C35-89E1-6F4546062FBF}" presName="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51DFD5-6BE4-4A23-A4AA-BB7D5B0B34EF}" type="pres">
      <dgm:prSet presAssocID="{75A2AF96-BE35-437C-9224-3E9E0597042E}" presName="sibTrans" presStyleLbl="sibTrans1D1" presStyleIdx="11" presStyleCnt="14"/>
      <dgm:spPr/>
      <dgm:t>
        <a:bodyPr/>
        <a:lstStyle/>
        <a:p>
          <a:endParaRPr lang="pt-BR"/>
        </a:p>
      </dgm:t>
    </dgm:pt>
    <dgm:pt modelId="{80799E90-DA8E-4890-91D5-A1E59BC80F1C}" type="pres">
      <dgm:prSet presAssocID="{75A2AF96-BE35-437C-9224-3E9E0597042E}" presName="connectorText" presStyleLbl="sibTrans1D1" presStyleIdx="11" presStyleCnt="14"/>
      <dgm:spPr/>
      <dgm:t>
        <a:bodyPr/>
        <a:lstStyle/>
        <a:p>
          <a:endParaRPr lang="pt-BR"/>
        </a:p>
      </dgm:t>
    </dgm:pt>
    <dgm:pt modelId="{9F7F2BF7-D107-4E50-B426-3D1C5181A950}" type="pres">
      <dgm:prSet presAssocID="{F431C0DE-2373-43C3-A6C7-03BE87E5D8FA}" presName="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0EFBC7-1AB5-436E-A57E-922A87E44BBB}" type="pres">
      <dgm:prSet presAssocID="{E7E59E8E-92BC-4B2D-858E-8065994E505F}" presName="sibTrans" presStyleLbl="sibTrans1D1" presStyleIdx="12" presStyleCnt="14"/>
      <dgm:spPr/>
      <dgm:t>
        <a:bodyPr/>
        <a:lstStyle/>
        <a:p>
          <a:endParaRPr lang="pt-BR"/>
        </a:p>
      </dgm:t>
    </dgm:pt>
    <dgm:pt modelId="{D6AE2500-1CB4-477D-AAB7-90C7A6EE1EC0}" type="pres">
      <dgm:prSet presAssocID="{E7E59E8E-92BC-4B2D-858E-8065994E505F}" presName="connectorText" presStyleLbl="sibTrans1D1" presStyleIdx="12" presStyleCnt="14"/>
      <dgm:spPr/>
      <dgm:t>
        <a:bodyPr/>
        <a:lstStyle/>
        <a:p>
          <a:endParaRPr lang="pt-BR"/>
        </a:p>
      </dgm:t>
    </dgm:pt>
    <dgm:pt modelId="{1E55ECDF-3D22-49E9-A99F-D58CCF0ADD39}" type="pres">
      <dgm:prSet presAssocID="{C3D5D513-EC2B-49EC-A214-4886BFD90F85}" presName="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08C65B-7F8D-4389-B538-848E2164A592}" type="pres">
      <dgm:prSet presAssocID="{98BDBD5F-194B-457C-81B0-424EF565DCB9}" presName="sibTrans" presStyleLbl="sibTrans1D1" presStyleIdx="13" presStyleCnt="14"/>
      <dgm:spPr/>
      <dgm:t>
        <a:bodyPr/>
        <a:lstStyle/>
        <a:p>
          <a:endParaRPr lang="pt-BR"/>
        </a:p>
      </dgm:t>
    </dgm:pt>
    <dgm:pt modelId="{5845EA08-21A8-41DF-8A5F-D3EBAC6462DA}" type="pres">
      <dgm:prSet presAssocID="{98BDBD5F-194B-457C-81B0-424EF565DCB9}" presName="connectorText" presStyleLbl="sibTrans1D1" presStyleIdx="13" presStyleCnt="14"/>
      <dgm:spPr/>
      <dgm:t>
        <a:bodyPr/>
        <a:lstStyle/>
        <a:p>
          <a:endParaRPr lang="pt-BR"/>
        </a:p>
      </dgm:t>
    </dgm:pt>
    <dgm:pt modelId="{C7A1E970-7FF6-41F3-88B3-B4B256F8B7FB}" type="pres">
      <dgm:prSet presAssocID="{4C03D6E0-7739-471F-94F6-82994E547B35}" presName="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A0AFEC9-0760-487D-9E75-F8E6590A2175}" type="presOf" srcId="{E8F15D70-EA2D-4825-A582-7437F9F0D73A}" destId="{3EEF01CD-F5A4-4766-ACCD-2A1C71021050}" srcOrd="1" destOrd="0" presId="urn:microsoft.com/office/officeart/2005/8/layout/bProcess3"/>
    <dgm:cxn modelId="{B3A9684E-50FB-4A24-B9A3-6D65002FA0C7}" type="presOf" srcId="{00961E2D-B9B3-406C-83F9-7535D837BEA4}" destId="{3EFEAE80-0FBF-4BAD-8AD0-4E9AED813210}" srcOrd="0" destOrd="0" presId="urn:microsoft.com/office/officeart/2005/8/layout/bProcess3"/>
    <dgm:cxn modelId="{259FDD79-52E0-4AB4-BB6F-2E12EA65AA91}" type="presOf" srcId="{62BEAF01-3377-4248-A9C6-0591C428CF83}" destId="{0C5F5C0F-668F-4675-AC04-471EA4D5649E}" srcOrd="0" destOrd="0" presId="urn:microsoft.com/office/officeart/2005/8/layout/bProcess3"/>
    <dgm:cxn modelId="{10526BCA-26B9-465F-B670-CE18EEB84974}" srcId="{5EA913CF-13F5-41C5-8E56-B91562CE371A}" destId="{C3D5D513-EC2B-49EC-A214-4886BFD90F85}" srcOrd="13" destOrd="0" parTransId="{4A26C3A4-EAB6-473D-9932-611E69564F1E}" sibTransId="{98BDBD5F-194B-457C-81B0-424EF565DCB9}"/>
    <dgm:cxn modelId="{D9556205-B0EC-4C55-A967-21A387FA0AEA}" type="presOf" srcId="{DB8924AF-BE07-49F7-B445-263FCAC2507C}" destId="{258C90E6-0530-4FC7-8C0D-75B1E6425B7E}" srcOrd="0" destOrd="0" presId="urn:microsoft.com/office/officeart/2005/8/layout/bProcess3"/>
    <dgm:cxn modelId="{13E2C85D-E6CE-4BE2-A512-5B4FBAB1BDA2}" type="presOf" srcId="{5623956E-EE75-4CC7-A97C-D73F620589B9}" destId="{0829F849-7219-4B2D-AD76-672B26DBAA03}" srcOrd="0" destOrd="0" presId="urn:microsoft.com/office/officeart/2005/8/layout/bProcess3"/>
    <dgm:cxn modelId="{B4E6EF51-CC46-4D4A-9789-76D8357E2164}" type="presOf" srcId="{5A74AF16-C24B-4D60-B1E8-F303D13F1AAB}" destId="{54731594-7289-4437-83A6-9854D259B115}" srcOrd="1" destOrd="0" presId="urn:microsoft.com/office/officeart/2005/8/layout/bProcess3"/>
    <dgm:cxn modelId="{02FAB18E-FCE8-4417-9194-23C4656E14CA}" srcId="{5EA913CF-13F5-41C5-8E56-B91562CE371A}" destId="{4C03D6E0-7739-471F-94F6-82994E547B35}" srcOrd="14" destOrd="0" parTransId="{5B98D6A2-2C1E-4AE6-877E-2CF3615F5424}" sibTransId="{81D8A517-39E1-4915-B08A-3D40F813ABD6}"/>
    <dgm:cxn modelId="{A7262D10-4998-4A59-ADF6-3AB321C513C8}" srcId="{5EA913CF-13F5-41C5-8E56-B91562CE371A}" destId="{15229F93-3EC8-48E7-B820-171902438AB0}" srcOrd="0" destOrd="0" parTransId="{D9B54151-F8FF-4459-AD08-94C520469DF1}" sibTransId="{D90F1609-FC05-4EC7-A544-F5F69ADC5972}"/>
    <dgm:cxn modelId="{ACE736D2-A0CE-4CFB-9C2D-3675D5609037}" type="presOf" srcId="{5CD26581-1F86-4A63-A2D9-1DF7E05AAE98}" destId="{B3FE45DF-0B60-42DD-8C2F-BFAB1BB0355F}" srcOrd="0" destOrd="0" presId="urn:microsoft.com/office/officeart/2005/8/layout/bProcess3"/>
    <dgm:cxn modelId="{1DE604A1-02A3-438A-A7D6-FD295A770021}" srcId="{5EA913CF-13F5-41C5-8E56-B91562CE371A}" destId="{37E478F2-AB23-4DE0-A9FC-6912E3656DEA}" srcOrd="5" destOrd="0" parTransId="{C96ED6F0-6D1C-4D39-9953-A2C91E5D7EAF}" sibTransId="{16862EC7-33A6-4C92-8372-7F7B21847C5C}"/>
    <dgm:cxn modelId="{6EA31257-60F6-4756-BD27-638CD8949975}" type="presOf" srcId="{9CA8A1B0-3C1E-4F1C-A46C-2E5A2AC4F0B5}" destId="{02A548E1-0F70-41A5-9A4D-D883E5627CEB}" srcOrd="0" destOrd="0" presId="urn:microsoft.com/office/officeart/2005/8/layout/bProcess3"/>
    <dgm:cxn modelId="{21820A66-D9E4-447E-B669-C682DD16AC57}" type="presOf" srcId="{346BC90C-A7E5-496E-8193-1CC7BF3A2C77}" destId="{7C2EAE16-5375-4B45-BA4C-B604D55FBCD8}" srcOrd="0" destOrd="0" presId="urn:microsoft.com/office/officeart/2005/8/layout/bProcess3"/>
    <dgm:cxn modelId="{0C80BD48-CECE-43CD-BB9C-9505CEB535A1}" srcId="{5EA913CF-13F5-41C5-8E56-B91562CE371A}" destId="{B73584B0-05D2-4B0F-8CDA-7FDF4D58E190}" srcOrd="7" destOrd="0" parTransId="{3CBEFF89-06DA-4A68-8E96-E69F25B700A6}" sibTransId="{DB8924AF-BE07-49F7-B445-263FCAC2507C}"/>
    <dgm:cxn modelId="{44402AFD-29D9-4FFA-AA50-E16178AD1A76}" type="presOf" srcId="{12718110-6F30-4BDC-9E7C-6695C3C7038C}" destId="{FB5CEC16-C67E-4649-8B8E-5BEC4A271BDE}" srcOrd="0" destOrd="0" presId="urn:microsoft.com/office/officeart/2005/8/layout/bProcess3"/>
    <dgm:cxn modelId="{3B8426A4-39B4-489D-B5D6-26945D383453}" type="presOf" srcId="{9CA8A1B0-3C1E-4F1C-A46C-2E5A2AC4F0B5}" destId="{CBBDA18E-B408-4566-9EB9-3B49B749A043}" srcOrd="1" destOrd="0" presId="urn:microsoft.com/office/officeart/2005/8/layout/bProcess3"/>
    <dgm:cxn modelId="{B663C45C-5EFD-45D4-A185-C04BB215A189}" srcId="{5EA913CF-13F5-41C5-8E56-B91562CE371A}" destId="{F431C0DE-2373-43C3-A6C7-03BE87E5D8FA}" srcOrd="12" destOrd="0" parTransId="{6C26F01C-D44E-4017-83B0-E8F4E9DF86BC}" sibTransId="{E7E59E8E-92BC-4B2D-858E-8065994E505F}"/>
    <dgm:cxn modelId="{9E4D8B8B-D9B3-4687-9C6F-8E6EA272568F}" type="presOf" srcId="{98BDBD5F-194B-457C-81B0-424EF565DCB9}" destId="{5845EA08-21A8-41DF-8A5F-D3EBAC6462DA}" srcOrd="1" destOrd="0" presId="urn:microsoft.com/office/officeart/2005/8/layout/bProcess3"/>
    <dgm:cxn modelId="{2A0F8362-D5BC-46D8-9B81-A63337B77135}" type="presOf" srcId="{15229F93-3EC8-48E7-B820-171902438AB0}" destId="{B2B2DDEC-D704-4E0C-B488-0ACCFCCA97B4}" srcOrd="0" destOrd="0" presId="urn:microsoft.com/office/officeart/2005/8/layout/bProcess3"/>
    <dgm:cxn modelId="{A3CF528A-CFF8-4B0B-9F0E-7291633D0C82}" type="presOf" srcId="{5F906EDD-93A9-4A6B-AA03-3E3148C09521}" destId="{692D77D6-9A47-4407-B39E-01900760EB7B}" srcOrd="0" destOrd="0" presId="urn:microsoft.com/office/officeart/2005/8/layout/bProcess3"/>
    <dgm:cxn modelId="{500EBFAA-0419-409D-8425-A8A9E97C364E}" srcId="{5EA913CF-13F5-41C5-8E56-B91562CE371A}" destId="{62BEAF01-3377-4248-A9C6-0591C428CF83}" srcOrd="4" destOrd="0" parTransId="{944F8F66-1EEB-4924-A55A-A7B55758A8A2}" sibTransId="{5A74AF16-C24B-4D60-B1E8-F303D13F1AAB}"/>
    <dgm:cxn modelId="{884186B8-78C6-450E-8428-50C001849256}" type="presOf" srcId="{E8F15D70-EA2D-4825-A582-7437F9F0D73A}" destId="{81C0AE0F-764A-456E-8270-19ABB94D8E1E}" srcOrd="0" destOrd="0" presId="urn:microsoft.com/office/officeart/2005/8/layout/bProcess3"/>
    <dgm:cxn modelId="{1AAACB7E-35D4-4161-ADD7-4F027161E305}" type="presOf" srcId="{75A2AF96-BE35-437C-9224-3E9E0597042E}" destId="{1151DFD5-6BE4-4A23-A4AA-BB7D5B0B34EF}" srcOrd="0" destOrd="0" presId="urn:microsoft.com/office/officeart/2005/8/layout/bProcess3"/>
    <dgm:cxn modelId="{2F246D77-4303-4042-B7B1-E8814A6750F8}" srcId="{5EA913CF-13F5-41C5-8E56-B91562CE371A}" destId="{28BE9F82-0728-4C35-89E1-6F4546062FBF}" srcOrd="11" destOrd="0" parTransId="{1D68111B-8831-444E-B60A-8FF7386B2548}" sibTransId="{75A2AF96-BE35-437C-9224-3E9E0597042E}"/>
    <dgm:cxn modelId="{CC7E7ED9-B420-44D5-9461-6917B4717008}" type="presOf" srcId="{37E478F2-AB23-4DE0-A9FC-6912E3656DEA}" destId="{405F8773-B6D4-46CB-A63A-BCA3ADEC74A6}" srcOrd="0" destOrd="0" presId="urn:microsoft.com/office/officeart/2005/8/layout/bProcess3"/>
    <dgm:cxn modelId="{7450A114-5F2F-4E2E-985A-ABDBA4A411BB}" type="presOf" srcId="{B73584B0-05D2-4B0F-8CDA-7FDF4D58E190}" destId="{E1A91F87-1128-40A0-A55C-B9118EA02487}" srcOrd="0" destOrd="0" presId="urn:microsoft.com/office/officeart/2005/8/layout/bProcess3"/>
    <dgm:cxn modelId="{8D1D7DA3-7852-44CE-87B9-794E8708108C}" type="presOf" srcId="{E7E59E8E-92BC-4B2D-858E-8065994E505F}" destId="{110EFBC7-1AB5-436E-A57E-922A87E44BBB}" srcOrd="0" destOrd="0" presId="urn:microsoft.com/office/officeart/2005/8/layout/bProcess3"/>
    <dgm:cxn modelId="{0E66C27A-7951-4AEE-9DB7-E2ADF7A2304D}" type="presOf" srcId="{C3D5D513-EC2B-49EC-A214-4886BFD90F85}" destId="{1E55ECDF-3D22-49E9-A99F-D58CCF0ADD39}" srcOrd="0" destOrd="0" presId="urn:microsoft.com/office/officeart/2005/8/layout/bProcess3"/>
    <dgm:cxn modelId="{BF8227A2-5133-41B5-9535-26B9EA8A694C}" type="presOf" srcId="{F74E1B86-9CFF-4B2E-AEB7-6F5415FFAD28}" destId="{C0C0253E-D533-403C-A57F-9AB4D7285611}" srcOrd="1" destOrd="0" presId="urn:microsoft.com/office/officeart/2005/8/layout/bProcess3"/>
    <dgm:cxn modelId="{99A24AB1-C5FE-4ABA-8CBF-37FD5EDAB6C6}" type="presOf" srcId="{4C03D6E0-7739-471F-94F6-82994E547B35}" destId="{C7A1E970-7FF6-41F3-88B3-B4B256F8B7FB}" srcOrd="0" destOrd="0" presId="urn:microsoft.com/office/officeart/2005/8/layout/bProcess3"/>
    <dgm:cxn modelId="{68470B35-B4AA-4324-AF9E-EFEFFA2753DB}" type="presOf" srcId="{F431C0DE-2373-43C3-A6C7-03BE87E5D8FA}" destId="{9F7F2BF7-D107-4E50-B426-3D1C5181A950}" srcOrd="0" destOrd="0" presId="urn:microsoft.com/office/officeart/2005/8/layout/bProcess3"/>
    <dgm:cxn modelId="{80A383CC-0381-4AB9-84F3-53304C237A61}" type="presOf" srcId="{28BE9F82-0728-4C35-89E1-6F4546062FBF}" destId="{85DC8E40-244C-4370-B4CC-ECD5FAAB3ED8}" srcOrd="0" destOrd="0" presId="urn:microsoft.com/office/officeart/2005/8/layout/bProcess3"/>
    <dgm:cxn modelId="{45D38FDA-8299-442C-943A-3D17F4B2A2EF}" type="presOf" srcId="{5E854238-A95A-4724-A00B-8FB01D86FF7D}" destId="{E4C5D968-FEFA-4F03-BB77-B25277DCC724}" srcOrd="1" destOrd="0" presId="urn:microsoft.com/office/officeart/2005/8/layout/bProcess3"/>
    <dgm:cxn modelId="{D3E56CA3-0CB3-4966-9E1F-6BD544D518A8}" type="presOf" srcId="{F74E1B86-9CFF-4B2E-AEB7-6F5415FFAD28}" destId="{048D53B2-B884-4B5D-9B85-DC70EE5195CD}" srcOrd="0" destOrd="0" presId="urn:microsoft.com/office/officeart/2005/8/layout/bProcess3"/>
    <dgm:cxn modelId="{844E5F96-27B2-436D-A2E3-23C5446E0037}" srcId="{5EA913CF-13F5-41C5-8E56-B91562CE371A}" destId="{5CD26581-1F86-4A63-A2D9-1DF7E05AAE98}" srcOrd="9" destOrd="0" parTransId="{64BBA2AC-EFC3-4246-B993-F161CC478786}" sibTransId="{5E854238-A95A-4724-A00B-8FB01D86FF7D}"/>
    <dgm:cxn modelId="{2B6FEFB6-368F-412B-B9DF-53F1F4F865AE}" type="presOf" srcId="{06A70E1A-B0A1-45D3-A27A-226DC8D04993}" destId="{1E4B91A3-FF88-4FAF-87F2-3D343D067943}" srcOrd="0" destOrd="0" presId="urn:microsoft.com/office/officeart/2005/8/layout/bProcess3"/>
    <dgm:cxn modelId="{85FA9EE7-25D3-4349-AD7C-4940346ECD7D}" type="presOf" srcId="{971B1DD2-702F-4231-9E0B-511B8D78E14E}" destId="{2D66864E-EEFE-44E3-AC1E-D7295B9A4D48}" srcOrd="1" destOrd="0" presId="urn:microsoft.com/office/officeart/2005/8/layout/bProcess3"/>
    <dgm:cxn modelId="{E7D8ABFA-086B-4917-9C6C-4A23AB0B2D60}" srcId="{5EA913CF-13F5-41C5-8E56-B91562CE371A}" destId="{5623956E-EE75-4CC7-A97C-D73F620589B9}" srcOrd="10" destOrd="0" parTransId="{CFE49FDA-1DC2-4B06-B280-6D04A52BFA10}" sibTransId="{9CA8A1B0-3C1E-4F1C-A46C-2E5A2AC4F0B5}"/>
    <dgm:cxn modelId="{60D7B83B-95FE-43E4-840F-A5EE352BD9ED}" type="presOf" srcId="{5A74AF16-C24B-4D60-B1E8-F303D13F1AAB}" destId="{09FA6DC5-52C5-44AF-966F-54266BCDEC78}" srcOrd="0" destOrd="0" presId="urn:microsoft.com/office/officeart/2005/8/layout/bProcess3"/>
    <dgm:cxn modelId="{1388E945-38B5-4483-A41C-86DEDB7CE733}" type="presOf" srcId="{6AB79EDF-2B90-4C0A-BDE0-3DB1BA42E5E8}" destId="{0FB6E6EE-C310-4E1F-B3ED-81A69DA1127F}" srcOrd="0" destOrd="0" presId="urn:microsoft.com/office/officeart/2005/8/layout/bProcess3"/>
    <dgm:cxn modelId="{3EDA92A2-FF3D-4527-AFE1-8FDAA24970F6}" type="presOf" srcId="{DB8924AF-BE07-49F7-B445-263FCAC2507C}" destId="{F0CA09AA-5166-46CC-8505-40B91C2B103C}" srcOrd="1" destOrd="0" presId="urn:microsoft.com/office/officeart/2005/8/layout/bProcess3"/>
    <dgm:cxn modelId="{26F76FD8-A8EE-4D95-96DE-FCA6D5BBD00E}" type="presOf" srcId="{5F906EDD-93A9-4A6B-AA03-3E3148C09521}" destId="{7CBE5E9E-F67B-4035-BCFB-D89EFE5C994D}" srcOrd="1" destOrd="0" presId="urn:microsoft.com/office/officeart/2005/8/layout/bProcess3"/>
    <dgm:cxn modelId="{239DEB5A-951A-4B32-8E8B-A0102628926B}" srcId="{5EA913CF-13F5-41C5-8E56-B91562CE371A}" destId="{346BC90C-A7E5-496E-8193-1CC7BF3A2C77}" srcOrd="2" destOrd="0" parTransId="{868D8763-4FA0-4678-A93D-7EF4B3B93D2A}" sibTransId="{6AB79EDF-2B90-4C0A-BDE0-3DB1BA42E5E8}"/>
    <dgm:cxn modelId="{ED13F1C9-37D0-4D54-A07A-04ACF503E029}" srcId="{5EA913CF-13F5-41C5-8E56-B91562CE371A}" destId="{8C66A448-F006-428E-A264-41A5C934E09A}" srcOrd="6" destOrd="0" parTransId="{BA5D34D0-7DAC-45B2-ADFB-8A67F82EF918}" sibTransId="{971B1DD2-702F-4231-9E0B-511B8D78E14E}"/>
    <dgm:cxn modelId="{8B194C2A-297F-4F68-A446-FCC531EA3503}" type="presOf" srcId="{971B1DD2-702F-4231-9E0B-511B8D78E14E}" destId="{B54DCF94-A923-4F79-BAFA-16B1B058A037}" srcOrd="0" destOrd="0" presId="urn:microsoft.com/office/officeart/2005/8/layout/bProcess3"/>
    <dgm:cxn modelId="{A1FDBA1A-8CC3-4351-9D9F-22649DD68F7F}" type="presOf" srcId="{E7E59E8E-92BC-4B2D-858E-8065994E505F}" destId="{D6AE2500-1CB4-477D-AAB7-90C7A6EE1EC0}" srcOrd="1" destOrd="0" presId="urn:microsoft.com/office/officeart/2005/8/layout/bProcess3"/>
    <dgm:cxn modelId="{B8428EBF-75D0-4043-A111-3DE53F14497F}" srcId="{5EA913CF-13F5-41C5-8E56-B91562CE371A}" destId="{00961E2D-B9B3-406C-83F9-7535D837BEA4}" srcOrd="8" destOrd="0" parTransId="{A597E1D2-F350-4119-B590-1B4513C29F25}" sibTransId="{F74E1B86-9CFF-4B2E-AEB7-6F5415FFAD28}"/>
    <dgm:cxn modelId="{5C704120-20C9-4BB0-A6AF-731790608F8F}" type="presOf" srcId="{8C66A448-F006-428E-A264-41A5C934E09A}" destId="{7AA11933-161B-4C44-A86B-7F1F8CF4C1D5}" srcOrd="0" destOrd="0" presId="urn:microsoft.com/office/officeart/2005/8/layout/bProcess3"/>
    <dgm:cxn modelId="{96972C61-E88A-414C-9FA9-599DA6FE5F71}" srcId="{5EA913CF-13F5-41C5-8E56-B91562CE371A}" destId="{06A70E1A-B0A1-45D3-A27A-226DC8D04993}" srcOrd="3" destOrd="0" parTransId="{A8313D26-F0DF-428E-BFA3-6257156CED2B}" sibTransId="{5F906EDD-93A9-4A6B-AA03-3E3148C09521}"/>
    <dgm:cxn modelId="{5FE43DCE-0750-4797-A0D6-08A75338CF92}" type="presOf" srcId="{16862EC7-33A6-4C92-8372-7F7B21847C5C}" destId="{57B7E75C-54E1-4594-B406-48781854076C}" srcOrd="0" destOrd="0" presId="urn:microsoft.com/office/officeart/2005/8/layout/bProcess3"/>
    <dgm:cxn modelId="{FC488212-27D8-4E8D-B9A6-68A69C6BDA81}" type="presOf" srcId="{75A2AF96-BE35-437C-9224-3E9E0597042E}" destId="{80799E90-DA8E-4890-91D5-A1E59BC80F1C}" srcOrd="1" destOrd="0" presId="urn:microsoft.com/office/officeart/2005/8/layout/bProcess3"/>
    <dgm:cxn modelId="{D742F7C6-560D-4719-A474-48F6E746D241}" srcId="{5EA913CF-13F5-41C5-8E56-B91562CE371A}" destId="{12718110-6F30-4BDC-9E7C-6695C3C7038C}" srcOrd="1" destOrd="0" parTransId="{905B6D09-2CAF-42A2-AAF2-019F09BC95D3}" sibTransId="{E8F15D70-EA2D-4825-A582-7437F9F0D73A}"/>
    <dgm:cxn modelId="{C8DB1FCB-71BD-4D30-BE8B-50A131596F0D}" type="presOf" srcId="{5E854238-A95A-4724-A00B-8FB01D86FF7D}" destId="{E39415F3-6786-48A8-95E7-3E7F24D6745A}" srcOrd="0" destOrd="0" presId="urn:microsoft.com/office/officeart/2005/8/layout/bProcess3"/>
    <dgm:cxn modelId="{E1C247A6-0AF7-4347-9BED-4433F5BFA687}" type="presOf" srcId="{5EA913CF-13F5-41C5-8E56-B91562CE371A}" destId="{EB23985C-B2E8-4A15-836F-27060693A7D6}" srcOrd="0" destOrd="0" presId="urn:microsoft.com/office/officeart/2005/8/layout/bProcess3"/>
    <dgm:cxn modelId="{D96BF5D1-697A-41E9-B94E-685ABCDC33A9}" type="presOf" srcId="{D90F1609-FC05-4EC7-A544-F5F69ADC5972}" destId="{F4E6ABDF-788F-4D8C-9EB9-575F57B6AA72}" srcOrd="1" destOrd="0" presId="urn:microsoft.com/office/officeart/2005/8/layout/bProcess3"/>
    <dgm:cxn modelId="{04D99915-93DE-4082-AF5D-A339B9CBAF6B}" type="presOf" srcId="{16862EC7-33A6-4C92-8372-7F7B21847C5C}" destId="{4FAD33FE-321A-4D3C-850A-62E912029CC3}" srcOrd="1" destOrd="0" presId="urn:microsoft.com/office/officeart/2005/8/layout/bProcess3"/>
    <dgm:cxn modelId="{89556E7C-45FA-4E00-9D8A-B2F5AC24B054}" type="presOf" srcId="{D90F1609-FC05-4EC7-A544-F5F69ADC5972}" destId="{4AA6C5AF-07E3-4860-B0F2-623CF69A4D77}" srcOrd="0" destOrd="0" presId="urn:microsoft.com/office/officeart/2005/8/layout/bProcess3"/>
    <dgm:cxn modelId="{79CA459F-537D-457C-9F56-EB3B03F43142}" type="presOf" srcId="{98BDBD5F-194B-457C-81B0-424EF565DCB9}" destId="{F808C65B-7F8D-4389-B538-848E2164A592}" srcOrd="0" destOrd="0" presId="urn:microsoft.com/office/officeart/2005/8/layout/bProcess3"/>
    <dgm:cxn modelId="{F1750B5F-35FF-436D-A095-C8407A130AD1}" type="presOf" srcId="{6AB79EDF-2B90-4C0A-BDE0-3DB1BA42E5E8}" destId="{76B97189-07E6-4DF3-AEFA-4048E7AEC577}" srcOrd="1" destOrd="0" presId="urn:microsoft.com/office/officeart/2005/8/layout/bProcess3"/>
    <dgm:cxn modelId="{5D78ECE7-605A-4B96-9F55-8E54AD0E8654}" type="presParOf" srcId="{EB23985C-B2E8-4A15-836F-27060693A7D6}" destId="{B2B2DDEC-D704-4E0C-B488-0ACCFCCA97B4}" srcOrd="0" destOrd="0" presId="urn:microsoft.com/office/officeart/2005/8/layout/bProcess3"/>
    <dgm:cxn modelId="{B836C683-C74E-4D03-AAC6-3BB0403A436B}" type="presParOf" srcId="{EB23985C-B2E8-4A15-836F-27060693A7D6}" destId="{4AA6C5AF-07E3-4860-B0F2-623CF69A4D77}" srcOrd="1" destOrd="0" presId="urn:microsoft.com/office/officeart/2005/8/layout/bProcess3"/>
    <dgm:cxn modelId="{B584C93C-A8A2-4E2E-B701-01FE99D95564}" type="presParOf" srcId="{4AA6C5AF-07E3-4860-B0F2-623CF69A4D77}" destId="{F4E6ABDF-788F-4D8C-9EB9-575F57B6AA72}" srcOrd="0" destOrd="0" presId="urn:microsoft.com/office/officeart/2005/8/layout/bProcess3"/>
    <dgm:cxn modelId="{C3B222F7-1DF7-4068-B064-1B4425DC144E}" type="presParOf" srcId="{EB23985C-B2E8-4A15-836F-27060693A7D6}" destId="{FB5CEC16-C67E-4649-8B8E-5BEC4A271BDE}" srcOrd="2" destOrd="0" presId="urn:microsoft.com/office/officeart/2005/8/layout/bProcess3"/>
    <dgm:cxn modelId="{307A3E6E-AC33-4F8C-BC69-6231411F561D}" type="presParOf" srcId="{EB23985C-B2E8-4A15-836F-27060693A7D6}" destId="{81C0AE0F-764A-456E-8270-19ABB94D8E1E}" srcOrd="3" destOrd="0" presId="urn:microsoft.com/office/officeart/2005/8/layout/bProcess3"/>
    <dgm:cxn modelId="{104BEECF-1025-4388-827B-998009496892}" type="presParOf" srcId="{81C0AE0F-764A-456E-8270-19ABB94D8E1E}" destId="{3EEF01CD-F5A4-4766-ACCD-2A1C71021050}" srcOrd="0" destOrd="0" presId="urn:microsoft.com/office/officeart/2005/8/layout/bProcess3"/>
    <dgm:cxn modelId="{AA7C982C-9B28-4D19-9B7D-7372CA70AF63}" type="presParOf" srcId="{EB23985C-B2E8-4A15-836F-27060693A7D6}" destId="{7C2EAE16-5375-4B45-BA4C-B604D55FBCD8}" srcOrd="4" destOrd="0" presId="urn:microsoft.com/office/officeart/2005/8/layout/bProcess3"/>
    <dgm:cxn modelId="{7FD83694-C710-4A36-8F2E-1E55D3E121CA}" type="presParOf" srcId="{EB23985C-B2E8-4A15-836F-27060693A7D6}" destId="{0FB6E6EE-C310-4E1F-B3ED-81A69DA1127F}" srcOrd="5" destOrd="0" presId="urn:microsoft.com/office/officeart/2005/8/layout/bProcess3"/>
    <dgm:cxn modelId="{7B8FFA03-3534-4EF2-A78D-7C5C5EB9F653}" type="presParOf" srcId="{0FB6E6EE-C310-4E1F-B3ED-81A69DA1127F}" destId="{76B97189-07E6-4DF3-AEFA-4048E7AEC577}" srcOrd="0" destOrd="0" presId="urn:microsoft.com/office/officeart/2005/8/layout/bProcess3"/>
    <dgm:cxn modelId="{37246F69-3E96-47B3-826D-1FAC8497A3F1}" type="presParOf" srcId="{EB23985C-B2E8-4A15-836F-27060693A7D6}" destId="{1E4B91A3-FF88-4FAF-87F2-3D343D067943}" srcOrd="6" destOrd="0" presId="urn:microsoft.com/office/officeart/2005/8/layout/bProcess3"/>
    <dgm:cxn modelId="{BD9056C9-CC49-41EF-99EA-EED7FF15212B}" type="presParOf" srcId="{EB23985C-B2E8-4A15-836F-27060693A7D6}" destId="{692D77D6-9A47-4407-B39E-01900760EB7B}" srcOrd="7" destOrd="0" presId="urn:microsoft.com/office/officeart/2005/8/layout/bProcess3"/>
    <dgm:cxn modelId="{9D7F60B5-CD88-4917-9F47-F3F796525727}" type="presParOf" srcId="{692D77D6-9A47-4407-B39E-01900760EB7B}" destId="{7CBE5E9E-F67B-4035-BCFB-D89EFE5C994D}" srcOrd="0" destOrd="0" presId="urn:microsoft.com/office/officeart/2005/8/layout/bProcess3"/>
    <dgm:cxn modelId="{3138603E-6214-45D9-A9DD-2EB6A0562A7F}" type="presParOf" srcId="{EB23985C-B2E8-4A15-836F-27060693A7D6}" destId="{0C5F5C0F-668F-4675-AC04-471EA4D5649E}" srcOrd="8" destOrd="0" presId="urn:microsoft.com/office/officeart/2005/8/layout/bProcess3"/>
    <dgm:cxn modelId="{D0A0A770-5F20-40B4-A02B-65601ECDABD4}" type="presParOf" srcId="{EB23985C-B2E8-4A15-836F-27060693A7D6}" destId="{09FA6DC5-52C5-44AF-966F-54266BCDEC78}" srcOrd="9" destOrd="0" presId="urn:microsoft.com/office/officeart/2005/8/layout/bProcess3"/>
    <dgm:cxn modelId="{C989774D-EAFA-47D9-A93B-5729DAEE6554}" type="presParOf" srcId="{09FA6DC5-52C5-44AF-966F-54266BCDEC78}" destId="{54731594-7289-4437-83A6-9854D259B115}" srcOrd="0" destOrd="0" presId="urn:microsoft.com/office/officeart/2005/8/layout/bProcess3"/>
    <dgm:cxn modelId="{1FBD7372-EE4A-4884-BD45-53681ACADF23}" type="presParOf" srcId="{EB23985C-B2E8-4A15-836F-27060693A7D6}" destId="{405F8773-B6D4-46CB-A63A-BCA3ADEC74A6}" srcOrd="10" destOrd="0" presId="urn:microsoft.com/office/officeart/2005/8/layout/bProcess3"/>
    <dgm:cxn modelId="{E56FA3DA-9BEF-4410-BF33-4AC0866793BF}" type="presParOf" srcId="{EB23985C-B2E8-4A15-836F-27060693A7D6}" destId="{57B7E75C-54E1-4594-B406-48781854076C}" srcOrd="11" destOrd="0" presId="urn:microsoft.com/office/officeart/2005/8/layout/bProcess3"/>
    <dgm:cxn modelId="{FE9B246E-26FE-4D6B-AAD9-37C1B103CBF6}" type="presParOf" srcId="{57B7E75C-54E1-4594-B406-48781854076C}" destId="{4FAD33FE-321A-4D3C-850A-62E912029CC3}" srcOrd="0" destOrd="0" presId="urn:microsoft.com/office/officeart/2005/8/layout/bProcess3"/>
    <dgm:cxn modelId="{C88981A1-60D8-4A1E-871B-F7EDF238EA7E}" type="presParOf" srcId="{EB23985C-B2E8-4A15-836F-27060693A7D6}" destId="{7AA11933-161B-4C44-A86B-7F1F8CF4C1D5}" srcOrd="12" destOrd="0" presId="urn:microsoft.com/office/officeart/2005/8/layout/bProcess3"/>
    <dgm:cxn modelId="{79DB9791-6F2C-4003-BB75-A9BBBFE2E597}" type="presParOf" srcId="{EB23985C-B2E8-4A15-836F-27060693A7D6}" destId="{B54DCF94-A923-4F79-BAFA-16B1B058A037}" srcOrd="13" destOrd="0" presId="urn:microsoft.com/office/officeart/2005/8/layout/bProcess3"/>
    <dgm:cxn modelId="{F1B25DF4-4356-45CD-A2A1-2516F17187D4}" type="presParOf" srcId="{B54DCF94-A923-4F79-BAFA-16B1B058A037}" destId="{2D66864E-EEFE-44E3-AC1E-D7295B9A4D48}" srcOrd="0" destOrd="0" presId="urn:microsoft.com/office/officeart/2005/8/layout/bProcess3"/>
    <dgm:cxn modelId="{10C2219E-53AE-4DFE-BB75-B8BB447183BB}" type="presParOf" srcId="{EB23985C-B2E8-4A15-836F-27060693A7D6}" destId="{E1A91F87-1128-40A0-A55C-B9118EA02487}" srcOrd="14" destOrd="0" presId="urn:microsoft.com/office/officeart/2005/8/layout/bProcess3"/>
    <dgm:cxn modelId="{2F55B8ED-CAEE-47C2-98F7-A42FE0298EEB}" type="presParOf" srcId="{EB23985C-B2E8-4A15-836F-27060693A7D6}" destId="{258C90E6-0530-4FC7-8C0D-75B1E6425B7E}" srcOrd="15" destOrd="0" presId="urn:microsoft.com/office/officeart/2005/8/layout/bProcess3"/>
    <dgm:cxn modelId="{FA8E5D9C-6CDE-4411-AAAC-FF9A290A4F69}" type="presParOf" srcId="{258C90E6-0530-4FC7-8C0D-75B1E6425B7E}" destId="{F0CA09AA-5166-46CC-8505-40B91C2B103C}" srcOrd="0" destOrd="0" presId="urn:microsoft.com/office/officeart/2005/8/layout/bProcess3"/>
    <dgm:cxn modelId="{4980CED2-DCFF-4930-86E3-DBD42E5BF7B3}" type="presParOf" srcId="{EB23985C-B2E8-4A15-836F-27060693A7D6}" destId="{3EFEAE80-0FBF-4BAD-8AD0-4E9AED813210}" srcOrd="16" destOrd="0" presId="urn:microsoft.com/office/officeart/2005/8/layout/bProcess3"/>
    <dgm:cxn modelId="{4601D988-D50B-4119-8BC0-1031E772FDB5}" type="presParOf" srcId="{EB23985C-B2E8-4A15-836F-27060693A7D6}" destId="{048D53B2-B884-4B5D-9B85-DC70EE5195CD}" srcOrd="17" destOrd="0" presId="urn:microsoft.com/office/officeart/2005/8/layout/bProcess3"/>
    <dgm:cxn modelId="{8AF2E24A-CE12-449A-87FA-6B37B0B81B09}" type="presParOf" srcId="{048D53B2-B884-4B5D-9B85-DC70EE5195CD}" destId="{C0C0253E-D533-403C-A57F-9AB4D7285611}" srcOrd="0" destOrd="0" presId="urn:microsoft.com/office/officeart/2005/8/layout/bProcess3"/>
    <dgm:cxn modelId="{2B316EB2-2105-46A1-99DB-511CF84C9F6B}" type="presParOf" srcId="{EB23985C-B2E8-4A15-836F-27060693A7D6}" destId="{B3FE45DF-0B60-42DD-8C2F-BFAB1BB0355F}" srcOrd="18" destOrd="0" presId="urn:microsoft.com/office/officeart/2005/8/layout/bProcess3"/>
    <dgm:cxn modelId="{8AFE6716-6D52-4CBB-88E2-E7BFF7984D31}" type="presParOf" srcId="{EB23985C-B2E8-4A15-836F-27060693A7D6}" destId="{E39415F3-6786-48A8-95E7-3E7F24D6745A}" srcOrd="19" destOrd="0" presId="urn:microsoft.com/office/officeart/2005/8/layout/bProcess3"/>
    <dgm:cxn modelId="{3783DF63-C962-46DF-82A8-6AD3B9161530}" type="presParOf" srcId="{E39415F3-6786-48A8-95E7-3E7F24D6745A}" destId="{E4C5D968-FEFA-4F03-BB77-B25277DCC724}" srcOrd="0" destOrd="0" presId="urn:microsoft.com/office/officeart/2005/8/layout/bProcess3"/>
    <dgm:cxn modelId="{2D7CD964-D3F6-461B-A2AE-BD0D91C34BBE}" type="presParOf" srcId="{EB23985C-B2E8-4A15-836F-27060693A7D6}" destId="{0829F849-7219-4B2D-AD76-672B26DBAA03}" srcOrd="20" destOrd="0" presId="urn:microsoft.com/office/officeart/2005/8/layout/bProcess3"/>
    <dgm:cxn modelId="{9AD57433-D914-4742-A0C3-89C6420008B9}" type="presParOf" srcId="{EB23985C-B2E8-4A15-836F-27060693A7D6}" destId="{02A548E1-0F70-41A5-9A4D-D883E5627CEB}" srcOrd="21" destOrd="0" presId="urn:microsoft.com/office/officeart/2005/8/layout/bProcess3"/>
    <dgm:cxn modelId="{757EA1A1-D60A-4DE2-BA99-18982B2B197B}" type="presParOf" srcId="{02A548E1-0F70-41A5-9A4D-D883E5627CEB}" destId="{CBBDA18E-B408-4566-9EB9-3B49B749A043}" srcOrd="0" destOrd="0" presId="urn:microsoft.com/office/officeart/2005/8/layout/bProcess3"/>
    <dgm:cxn modelId="{5B18B555-1F7B-43C8-8BD9-FCD9EBD21D38}" type="presParOf" srcId="{EB23985C-B2E8-4A15-836F-27060693A7D6}" destId="{85DC8E40-244C-4370-B4CC-ECD5FAAB3ED8}" srcOrd="22" destOrd="0" presId="urn:microsoft.com/office/officeart/2005/8/layout/bProcess3"/>
    <dgm:cxn modelId="{3EC089EE-518D-4EC9-BCB7-DDD5A2DAA675}" type="presParOf" srcId="{EB23985C-B2E8-4A15-836F-27060693A7D6}" destId="{1151DFD5-6BE4-4A23-A4AA-BB7D5B0B34EF}" srcOrd="23" destOrd="0" presId="urn:microsoft.com/office/officeart/2005/8/layout/bProcess3"/>
    <dgm:cxn modelId="{146C3401-7C4E-428E-9483-3E4902187819}" type="presParOf" srcId="{1151DFD5-6BE4-4A23-A4AA-BB7D5B0B34EF}" destId="{80799E90-DA8E-4890-91D5-A1E59BC80F1C}" srcOrd="0" destOrd="0" presId="urn:microsoft.com/office/officeart/2005/8/layout/bProcess3"/>
    <dgm:cxn modelId="{2AC0ED20-229D-45E8-9F19-2889063A5750}" type="presParOf" srcId="{EB23985C-B2E8-4A15-836F-27060693A7D6}" destId="{9F7F2BF7-D107-4E50-B426-3D1C5181A950}" srcOrd="24" destOrd="0" presId="urn:microsoft.com/office/officeart/2005/8/layout/bProcess3"/>
    <dgm:cxn modelId="{931B1698-D870-48CE-A955-41FA716DFB91}" type="presParOf" srcId="{EB23985C-B2E8-4A15-836F-27060693A7D6}" destId="{110EFBC7-1AB5-436E-A57E-922A87E44BBB}" srcOrd="25" destOrd="0" presId="urn:microsoft.com/office/officeart/2005/8/layout/bProcess3"/>
    <dgm:cxn modelId="{12E636E0-E775-4725-B49B-6B2966EB5719}" type="presParOf" srcId="{110EFBC7-1AB5-436E-A57E-922A87E44BBB}" destId="{D6AE2500-1CB4-477D-AAB7-90C7A6EE1EC0}" srcOrd="0" destOrd="0" presId="urn:microsoft.com/office/officeart/2005/8/layout/bProcess3"/>
    <dgm:cxn modelId="{0A45533B-7F99-43CE-95E0-915520B40A0C}" type="presParOf" srcId="{EB23985C-B2E8-4A15-836F-27060693A7D6}" destId="{1E55ECDF-3D22-49E9-A99F-D58CCF0ADD39}" srcOrd="26" destOrd="0" presId="urn:microsoft.com/office/officeart/2005/8/layout/bProcess3"/>
    <dgm:cxn modelId="{BBCD3305-61D6-4259-8AD4-D885E67EF8F1}" type="presParOf" srcId="{EB23985C-B2E8-4A15-836F-27060693A7D6}" destId="{F808C65B-7F8D-4389-B538-848E2164A592}" srcOrd="27" destOrd="0" presId="urn:microsoft.com/office/officeart/2005/8/layout/bProcess3"/>
    <dgm:cxn modelId="{6C8F655C-45A9-47FB-AA04-E70CAB38675A}" type="presParOf" srcId="{F808C65B-7F8D-4389-B538-848E2164A592}" destId="{5845EA08-21A8-41DF-8A5F-D3EBAC6462DA}" srcOrd="0" destOrd="0" presId="urn:microsoft.com/office/officeart/2005/8/layout/bProcess3"/>
    <dgm:cxn modelId="{31C48774-7497-49E0-92B6-2C29567DC3C7}" type="presParOf" srcId="{EB23985C-B2E8-4A15-836F-27060693A7D6}" destId="{C7A1E970-7FF6-41F3-88B3-B4B256F8B7FB}" srcOrd="2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F55532-479B-4262-93AF-DDF4CA581B3F}" type="doc">
      <dgm:prSet loTypeId="urn:microsoft.com/office/officeart/2005/8/layout/chevron1" loCatId="process" qsTypeId="urn:microsoft.com/office/officeart/2005/8/quickstyle/3d5" qsCatId="3D" csTypeId="urn:microsoft.com/office/officeart/2005/8/colors/accent1_2" csCatId="accent1" phldr="1"/>
      <dgm:spPr/>
    </dgm:pt>
    <dgm:pt modelId="{393DABCF-D896-43D8-AE16-9DD4E0953C67}">
      <dgm:prSet phldrT="[Texto]"/>
      <dgm:spPr/>
      <dgm:t>
        <a:bodyPr/>
        <a:lstStyle/>
        <a:p>
          <a:r>
            <a:rPr lang="pt-BR" dirty="0"/>
            <a:t>2013</a:t>
          </a:r>
        </a:p>
      </dgm:t>
    </dgm:pt>
    <dgm:pt modelId="{A4C17C9A-1A44-4E13-B568-832F1A93A696}" type="parTrans" cxnId="{DD1C743F-DBC1-4F88-94A9-0CFC2E682ECE}">
      <dgm:prSet/>
      <dgm:spPr/>
      <dgm:t>
        <a:bodyPr/>
        <a:lstStyle/>
        <a:p>
          <a:endParaRPr lang="pt-BR"/>
        </a:p>
      </dgm:t>
    </dgm:pt>
    <dgm:pt modelId="{D6EDE120-E5E5-4737-AD72-EC6B61482708}" type="sibTrans" cxnId="{DD1C743F-DBC1-4F88-94A9-0CFC2E682ECE}">
      <dgm:prSet/>
      <dgm:spPr/>
      <dgm:t>
        <a:bodyPr/>
        <a:lstStyle/>
        <a:p>
          <a:endParaRPr lang="pt-BR"/>
        </a:p>
      </dgm:t>
    </dgm:pt>
    <dgm:pt modelId="{FC602680-4C2C-4640-97CF-1C1220186B1B}">
      <dgm:prSet phldrT="[Texto]"/>
      <dgm:spPr/>
      <dgm:t>
        <a:bodyPr/>
        <a:lstStyle/>
        <a:p>
          <a:r>
            <a:rPr lang="pt-BR" dirty="0"/>
            <a:t>2014</a:t>
          </a:r>
        </a:p>
      </dgm:t>
    </dgm:pt>
    <dgm:pt modelId="{ED41B8A5-7F3F-44E6-8E6E-AA4B82B70711}" type="parTrans" cxnId="{F3F59A09-926A-4DC2-8DF5-38270454431F}">
      <dgm:prSet/>
      <dgm:spPr/>
      <dgm:t>
        <a:bodyPr/>
        <a:lstStyle/>
        <a:p>
          <a:endParaRPr lang="pt-BR"/>
        </a:p>
      </dgm:t>
    </dgm:pt>
    <dgm:pt modelId="{EBCD92C9-54C2-4DD7-A911-E52CA44C1C15}" type="sibTrans" cxnId="{F3F59A09-926A-4DC2-8DF5-38270454431F}">
      <dgm:prSet/>
      <dgm:spPr/>
      <dgm:t>
        <a:bodyPr/>
        <a:lstStyle/>
        <a:p>
          <a:endParaRPr lang="pt-BR"/>
        </a:p>
      </dgm:t>
    </dgm:pt>
    <dgm:pt modelId="{0A173B62-CDF2-466B-BB31-ED87EC71E0EF}">
      <dgm:prSet phldrT="[Texto]"/>
      <dgm:spPr/>
      <dgm:t>
        <a:bodyPr/>
        <a:lstStyle/>
        <a:p>
          <a:r>
            <a:rPr lang="pt-BR" dirty="0"/>
            <a:t>2015</a:t>
          </a:r>
        </a:p>
      </dgm:t>
    </dgm:pt>
    <dgm:pt modelId="{46D14302-BCF1-4217-9F10-37DA2DCE934C}" type="parTrans" cxnId="{6554C0E3-21CB-4A3A-90A4-D12C5C14E506}">
      <dgm:prSet/>
      <dgm:spPr/>
      <dgm:t>
        <a:bodyPr/>
        <a:lstStyle/>
        <a:p>
          <a:endParaRPr lang="pt-BR"/>
        </a:p>
      </dgm:t>
    </dgm:pt>
    <dgm:pt modelId="{9759D1E2-4D3F-4A90-8842-1A92BDE12555}" type="sibTrans" cxnId="{6554C0E3-21CB-4A3A-90A4-D12C5C14E506}">
      <dgm:prSet/>
      <dgm:spPr/>
      <dgm:t>
        <a:bodyPr/>
        <a:lstStyle/>
        <a:p>
          <a:endParaRPr lang="pt-BR"/>
        </a:p>
      </dgm:t>
    </dgm:pt>
    <dgm:pt modelId="{B2040019-304F-48A4-92D2-E1F8016C13CF}">
      <dgm:prSet phldrT="[Texto]"/>
      <dgm:spPr/>
      <dgm:t>
        <a:bodyPr/>
        <a:lstStyle/>
        <a:p>
          <a:r>
            <a:rPr lang="pt-BR" dirty="0"/>
            <a:t>2016</a:t>
          </a:r>
        </a:p>
      </dgm:t>
    </dgm:pt>
    <dgm:pt modelId="{3C4BE825-3B46-4D1E-9311-2304B8A331EF}" type="parTrans" cxnId="{1FFBFCEA-5239-4D2C-888C-55B31444E8D1}">
      <dgm:prSet/>
      <dgm:spPr/>
      <dgm:t>
        <a:bodyPr/>
        <a:lstStyle/>
        <a:p>
          <a:endParaRPr lang="pt-BR"/>
        </a:p>
      </dgm:t>
    </dgm:pt>
    <dgm:pt modelId="{C8ADF315-2FCA-458C-9716-17BFB8EEFC84}" type="sibTrans" cxnId="{1FFBFCEA-5239-4D2C-888C-55B31444E8D1}">
      <dgm:prSet/>
      <dgm:spPr/>
      <dgm:t>
        <a:bodyPr/>
        <a:lstStyle/>
        <a:p>
          <a:endParaRPr lang="pt-BR"/>
        </a:p>
      </dgm:t>
    </dgm:pt>
    <dgm:pt modelId="{29D645A2-F5F5-4B80-9C45-46A1C7D44A80}">
      <dgm:prSet phldrT="[Texto]"/>
      <dgm:spPr/>
      <dgm:t>
        <a:bodyPr/>
        <a:lstStyle/>
        <a:p>
          <a:r>
            <a:rPr lang="pt-BR" dirty="0"/>
            <a:t>2017</a:t>
          </a:r>
        </a:p>
      </dgm:t>
    </dgm:pt>
    <dgm:pt modelId="{D526B7AA-FEBC-4546-A918-AB8FC7D7CD65}" type="parTrans" cxnId="{4649F44D-F2E3-4F4E-8EF6-8B1709474FD6}">
      <dgm:prSet/>
      <dgm:spPr/>
      <dgm:t>
        <a:bodyPr/>
        <a:lstStyle/>
        <a:p>
          <a:endParaRPr lang="pt-BR"/>
        </a:p>
      </dgm:t>
    </dgm:pt>
    <dgm:pt modelId="{8586798C-FF47-4960-8787-427AF7B8A03E}" type="sibTrans" cxnId="{4649F44D-F2E3-4F4E-8EF6-8B1709474FD6}">
      <dgm:prSet/>
      <dgm:spPr/>
      <dgm:t>
        <a:bodyPr/>
        <a:lstStyle/>
        <a:p>
          <a:endParaRPr lang="pt-BR"/>
        </a:p>
      </dgm:t>
    </dgm:pt>
    <dgm:pt modelId="{19F376D9-61C1-44DC-977E-7E3E64B1211B}">
      <dgm:prSet phldrT="[Texto]"/>
      <dgm:spPr/>
      <dgm:t>
        <a:bodyPr/>
        <a:lstStyle/>
        <a:p>
          <a:r>
            <a:rPr lang="pt-BR" dirty="0"/>
            <a:t>2018</a:t>
          </a:r>
        </a:p>
      </dgm:t>
    </dgm:pt>
    <dgm:pt modelId="{46359073-B2AF-4425-95A0-4921D70BF645}" type="parTrans" cxnId="{E0337920-E5E7-4065-86DB-C5979A3E1ED3}">
      <dgm:prSet/>
      <dgm:spPr/>
      <dgm:t>
        <a:bodyPr/>
        <a:lstStyle/>
        <a:p>
          <a:endParaRPr lang="pt-BR"/>
        </a:p>
      </dgm:t>
    </dgm:pt>
    <dgm:pt modelId="{0B336C6F-877E-4D1D-AF3B-C0670DE3BE89}" type="sibTrans" cxnId="{E0337920-E5E7-4065-86DB-C5979A3E1ED3}">
      <dgm:prSet/>
      <dgm:spPr/>
      <dgm:t>
        <a:bodyPr/>
        <a:lstStyle/>
        <a:p>
          <a:endParaRPr lang="pt-BR"/>
        </a:p>
      </dgm:t>
    </dgm:pt>
    <dgm:pt modelId="{8AF20BC0-F9E6-485F-83D3-4811802087BB}">
      <dgm:prSet phldrT="[Texto]"/>
      <dgm:spPr/>
      <dgm:t>
        <a:bodyPr/>
        <a:lstStyle/>
        <a:p>
          <a:r>
            <a:rPr lang="pt-BR" dirty="0"/>
            <a:t>...</a:t>
          </a:r>
        </a:p>
      </dgm:t>
    </dgm:pt>
    <dgm:pt modelId="{4CC2BB13-E521-46D1-BCAB-DB0E6015DD88}" type="parTrans" cxnId="{A0529EA6-7536-4461-A18C-D997CE5086CB}">
      <dgm:prSet/>
      <dgm:spPr/>
      <dgm:t>
        <a:bodyPr/>
        <a:lstStyle/>
        <a:p>
          <a:endParaRPr lang="pt-BR"/>
        </a:p>
      </dgm:t>
    </dgm:pt>
    <dgm:pt modelId="{17149424-0006-45EE-95E8-0F2E142E751F}" type="sibTrans" cxnId="{A0529EA6-7536-4461-A18C-D997CE5086CB}">
      <dgm:prSet/>
      <dgm:spPr/>
      <dgm:t>
        <a:bodyPr/>
        <a:lstStyle/>
        <a:p>
          <a:endParaRPr lang="pt-BR"/>
        </a:p>
      </dgm:t>
    </dgm:pt>
    <dgm:pt modelId="{3EAC5186-37D5-4703-AD1F-B6C44A484634}" type="pres">
      <dgm:prSet presAssocID="{58F55532-479B-4262-93AF-DDF4CA581B3F}" presName="Name0" presStyleCnt="0">
        <dgm:presLayoutVars>
          <dgm:dir/>
          <dgm:animLvl val="lvl"/>
          <dgm:resizeHandles val="exact"/>
        </dgm:presLayoutVars>
      </dgm:prSet>
      <dgm:spPr/>
    </dgm:pt>
    <dgm:pt modelId="{84B839AF-BCE8-4EFE-AD33-0ACC21969CD2}" type="pres">
      <dgm:prSet presAssocID="{393DABCF-D896-43D8-AE16-9DD4E0953C67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FCC613-152A-45CA-A11B-78AA7618909A}" type="pres">
      <dgm:prSet presAssocID="{D6EDE120-E5E5-4737-AD72-EC6B61482708}" presName="parTxOnlySpace" presStyleCnt="0"/>
      <dgm:spPr/>
    </dgm:pt>
    <dgm:pt modelId="{95B20C05-5CB9-43E2-B6D4-7925E3766853}" type="pres">
      <dgm:prSet presAssocID="{FC602680-4C2C-4640-97CF-1C1220186B1B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D2A928-0050-4FBF-8EFD-9CF201C1A5A6}" type="pres">
      <dgm:prSet presAssocID="{EBCD92C9-54C2-4DD7-A911-E52CA44C1C15}" presName="parTxOnlySpace" presStyleCnt="0"/>
      <dgm:spPr/>
    </dgm:pt>
    <dgm:pt modelId="{5F6412B1-D729-4EB5-9644-D7F8968077D9}" type="pres">
      <dgm:prSet presAssocID="{0A173B62-CDF2-466B-BB31-ED87EC71E0EF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B2E778-E36F-4E85-8468-114F6C856E49}" type="pres">
      <dgm:prSet presAssocID="{9759D1E2-4D3F-4A90-8842-1A92BDE12555}" presName="parTxOnlySpace" presStyleCnt="0"/>
      <dgm:spPr/>
    </dgm:pt>
    <dgm:pt modelId="{74947CD6-2047-4951-8223-FADBA46D593D}" type="pres">
      <dgm:prSet presAssocID="{B2040019-304F-48A4-92D2-E1F8016C13CF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C2B953-1ECE-40E5-B2D8-C679E1BE6AAE}" type="pres">
      <dgm:prSet presAssocID="{C8ADF315-2FCA-458C-9716-17BFB8EEFC84}" presName="parTxOnlySpace" presStyleCnt="0"/>
      <dgm:spPr/>
    </dgm:pt>
    <dgm:pt modelId="{20E1280F-CE08-4023-8C53-9EB6A05AA2E8}" type="pres">
      <dgm:prSet presAssocID="{29D645A2-F5F5-4B80-9C45-46A1C7D44A80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9359CB-396A-4A8A-AAFE-6D2CF75CD03E}" type="pres">
      <dgm:prSet presAssocID="{8586798C-FF47-4960-8787-427AF7B8A03E}" presName="parTxOnlySpace" presStyleCnt="0"/>
      <dgm:spPr/>
    </dgm:pt>
    <dgm:pt modelId="{C3B5A7C2-C51D-4386-9F5F-847247A281FB}" type="pres">
      <dgm:prSet presAssocID="{19F376D9-61C1-44DC-977E-7E3E64B1211B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0507948-354D-485F-9F90-C03A7B0DBFA4}" type="pres">
      <dgm:prSet presAssocID="{0B336C6F-877E-4D1D-AF3B-C0670DE3BE89}" presName="parTxOnlySpace" presStyleCnt="0"/>
      <dgm:spPr/>
    </dgm:pt>
    <dgm:pt modelId="{72AB2225-0710-4304-885A-8B565E47E1F2}" type="pres">
      <dgm:prSet presAssocID="{8AF20BC0-F9E6-485F-83D3-4811802087BB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6152931-D8A8-4B32-83EE-A85120CDD44A}" type="presOf" srcId="{8AF20BC0-F9E6-485F-83D3-4811802087BB}" destId="{72AB2225-0710-4304-885A-8B565E47E1F2}" srcOrd="0" destOrd="0" presId="urn:microsoft.com/office/officeart/2005/8/layout/chevron1"/>
    <dgm:cxn modelId="{E0337920-E5E7-4065-86DB-C5979A3E1ED3}" srcId="{58F55532-479B-4262-93AF-DDF4CA581B3F}" destId="{19F376D9-61C1-44DC-977E-7E3E64B1211B}" srcOrd="5" destOrd="0" parTransId="{46359073-B2AF-4425-95A0-4921D70BF645}" sibTransId="{0B336C6F-877E-4D1D-AF3B-C0670DE3BE89}"/>
    <dgm:cxn modelId="{4649F44D-F2E3-4F4E-8EF6-8B1709474FD6}" srcId="{58F55532-479B-4262-93AF-DDF4CA581B3F}" destId="{29D645A2-F5F5-4B80-9C45-46A1C7D44A80}" srcOrd="4" destOrd="0" parTransId="{D526B7AA-FEBC-4546-A918-AB8FC7D7CD65}" sibTransId="{8586798C-FF47-4960-8787-427AF7B8A03E}"/>
    <dgm:cxn modelId="{93290683-1FBC-40B5-9CA4-B7330B4AC6F2}" type="presOf" srcId="{58F55532-479B-4262-93AF-DDF4CA581B3F}" destId="{3EAC5186-37D5-4703-AD1F-B6C44A484634}" srcOrd="0" destOrd="0" presId="urn:microsoft.com/office/officeart/2005/8/layout/chevron1"/>
    <dgm:cxn modelId="{212D66A9-72BF-4B32-BE09-D1D58FFE5AEA}" type="presOf" srcId="{0A173B62-CDF2-466B-BB31-ED87EC71E0EF}" destId="{5F6412B1-D729-4EB5-9644-D7F8968077D9}" srcOrd="0" destOrd="0" presId="urn:microsoft.com/office/officeart/2005/8/layout/chevron1"/>
    <dgm:cxn modelId="{9918C419-39F5-45A5-824D-84B8D3E301A4}" type="presOf" srcId="{19F376D9-61C1-44DC-977E-7E3E64B1211B}" destId="{C3B5A7C2-C51D-4386-9F5F-847247A281FB}" srcOrd="0" destOrd="0" presId="urn:microsoft.com/office/officeart/2005/8/layout/chevron1"/>
    <dgm:cxn modelId="{1FFBFCEA-5239-4D2C-888C-55B31444E8D1}" srcId="{58F55532-479B-4262-93AF-DDF4CA581B3F}" destId="{B2040019-304F-48A4-92D2-E1F8016C13CF}" srcOrd="3" destOrd="0" parTransId="{3C4BE825-3B46-4D1E-9311-2304B8A331EF}" sibTransId="{C8ADF315-2FCA-458C-9716-17BFB8EEFC84}"/>
    <dgm:cxn modelId="{A0529EA6-7536-4461-A18C-D997CE5086CB}" srcId="{58F55532-479B-4262-93AF-DDF4CA581B3F}" destId="{8AF20BC0-F9E6-485F-83D3-4811802087BB}" srcOrd="6" destOrd="0" parTransId="{4CC2BB13-E521-46D1-BCAB-DB0E6015DD88}" sibTransId="{17149424-0006-45EE-95E8-0F2E142E751F}"/>
    <dgm:cxn modelId="{6554C0E3-21CB-4A3A-90A4-D12C5C14E506}" srcId="{58F55532-479B-4262-93AF-DDF4CA581B3F}" destId="{0A173B62-CDF2-466B-BB31-ED87EC71E0EF}" srcOrd="2" destOrd="0" parTransId="{46D14302-BCF1-4217-9F10-37DA2DCE934C}" sibTransId="{9759D1E2-4D3F-4A90-8842-1A92BDE12555}"/>
    <dgm:cxn modelId="{D689B67D-5482-46FC-98B0-F34D93904C6F}" type="presOf" srcId="{393DABCF-D896-43D8-AE16-9DD4E0953C67}" destId="{84B839AF-BCE8-4EFE-AD33-0ACC21969CD2}" srcOrd="0" destOrd="0" presId="urn:microsoft.com/office/officeart/2005/8/layout/chevron1"/>
    <dgm:cxn modelId="{D4FCB701-9987-4490-B8A1-7C217214F9EF}" type="presOf" srcId="{FC602680-4C2C-4640-97CF-1C1220186B1B}" destId="{95B20C05-5CB9-43E2-B6D4-7925E3766853}" srcOrd="0" destOrd="0" presId="urn:microsoft.com/office/officeart/2005/8/layout/chevron1"/>
    <dgm:cxn modelId="{DD1C743F-DBC1-4F88-94A9-0CFC2E682ECE}" srcId="{58F55532-479B-4262-93AF-DDF4CA581B3F}" destId="{393DABCF-D896-43D8-AE16-9DD4E0953C67}" srcOrd="0" destOrd="0" parTransId="{A4C17C9A-1A44-4E13-B568-832F1A93A696}" sibTransId="{D6EDE120-E5E5-4737-AD72-EC6B61482708}"/>
    <dgm:cxn modelId="{E1F1C8BA-5EFD-4CCD-A709-2E3B4527B0B7}" type="presOf" srcId="{B2040019-304F-48A4-92D2-E1F8016C13CF}" destId="{74947CD6-2047-4951-8223-FADBA46D593D}" srcOrd="0" destOrd="0" presId="urn:microsoft.com/office/officeart/2005/8/layout/chevron1"/>
    <dgm:cxn modelId="{F3F59A09-926A-4DC2-8DF5-38270454431F}" srcId="{58F55532-479B-4262-93AF-DDF4CA581B3F}" destId="{FC602680-4C2C-4640-97CF-1C1220186B1B}" srcOrd="1" destOrd="0" parTransId="{ED41B8A5-7F3F-44E6-8E6E-AA4B82B70711}" sibTransId="{EBCD92C9-54C2-4DD7-A911-E52CA44C1C15}"/>
    <dgm:cxn modelId="{C92029B1-9A4C-452D-B37A-9D3374886EF0}" type="presOf" srcId="{29D645A2-F5F5-4B80-9C45-46A1C7D44A80}" destId="{20E1280F-CE08-4023-8C53-9EB6A05AA2E8}" srcOrd="0" destOrd="0" presId="urn:microsoft.com/office/officeart/2005/8/layout/chevron1"/>
    <dgm:cxn modelId="{38BF4068-5D55-45BF-9B01-9AA8E3F647B8}" type="presParOf" srcId="{3EAC5186-37D5-4703-AD1F-B6C44A484634}" destId="{84B839AF-BCE8-4EFE-AD33-0ACC21969CD2}" srcOrd="0" destOrd="0" presId="urn:microsoft.com/office/officeart/2005/8/layout/chevron1"/>
    <dgm:cxn modelId="{98968FA1-8A7E-41FB-84F7-864CB06921AA}" type="presParOf" srcId="{3EAC5186-37D5-4703-AD1F-B6C44A484634}" destId="{0FFCC613-152A-45CA-A11B-78AA7618909A}" srcOrd="1" destOrd="0" presId="urn:microsoft.com/office/officeart/2005/8/layout/chevron1"/>
    <dgm:cxn modelId="{C779E69E-7A62-4BB3-9DB0-4C04CACB4274}" type="presParOf" srcId="{3EAC5186-37D5-4703-AD1F-B6C44A484634}" destId="{95B20C05-5CB9-43E2-B6D4-7925E3766853}" srcOrd="2" destOrd="0" presId="urn:microsoft.com/office/officeart/2005/8/layout/chevron1"/>
    <dgm:cxn modelId="{A4287C5A-2E50-4789-A749-D0AD1FB4AC84}" type="presParOf" srcId="{3EAC5186-37D5-4703-AD1F-B6C44A484634}" destId="{CED2A928-0050-4FBF-8EFD-9CF201C1A5A6}" srcOrd="3" destOrd="0" presId="urn:microsoft.com/office/officeart/2005/8/layout/chevron1"/>
    <dgm:cxn modelId="{9A0CFE28-F536-4AEF-A2FC-5E18C621DF25}" type="presParOf" srcId="{3EAC5186-37D5-4703-AD1F-B6C44A484634}" destId="{5F6412B1-D729-4EB5-9644-D7F8968077D9}" srcOrd="4" destOrd="0" presId="urn:microsoft.com/office/officeart/2005/8/layout/chevron1"/>
    <dgm:cxn modelId="{71D841EB-BF8A-406C-A397-8FD0EB72B2AF}" type="presParOf" srcId="{3EAC5186-37D5-4703-AD1F-B6C44A484634}" destId="{82B2E778-E36F-4E85-8468-114F6C856E49}" srcOrd="5" destOrd="0" presId="urn:microsoft.com/office/officeart/2005/8/layout/chevron1"/>
    <dgm:cxn modelId="{1C98F77F-6995-4F13-92BF-A83CD6330657}" type="presParOf" srcId="{3EAC5186-37D5-4703-AD1F-B6C44A484634}" destId="{74947CD6-2047-4951-8223-FADBA46D593D}" srcOrd="6" destOrd="0" presId="urn:microsoft.com/office/officeart/2005/8/layout/chevron1"/>
    <dgm:cxn modelId="{AD29E138-B115-46E0-8585-50C11D19A12F}" type="presParOf" srcId="{3EAC5186-37D5-4703-AD1F-B6C44A484634}" destId="{2FC2B953-1ECE-40E5-B2D8-C679E1BE6AAE}" srcOrd="7" destOrd="0" presId="urn:microsoft.com/office/officeart/2005/8/layout/chevron1"/>
    <dgm:cxn modelId="{CB1DAEE4-5354-4D91-ACF9-94BFC106C489}" type="presParOf" srcId="{3EAC5186-37D5-4703-AD1F-B6C44A484634}" destId="{20E1280F-CE08-4023-8C53-9EB6A05AA2E8}" srcOrd="8" destOrd="0" presId="urn:microsoft.com/office/officeart/2005/8/layout/chevron1"/>
    <dgm:cxn modelId="{B364685B-AE3C-4A60-A877-B46AD27CCAFA}" type="presParOf" srcId="{3EAC5186-37D5-4703-AD1F-B6C44A484634}" destId="{FE9359CB-396A-4A8A-AAFE-6D2CF75CD03E}" srcOrd="9" destOrd="0" presId="urn:microsoft.com/office/officeart/2005/8/layout/chevron1"/>
    <dgm:cxn modelId="{D4F16B5C-ED9E-4E18-8526-7825EEE088FB}" type="presParOf" srcId="{3EAC5186-37D5-4703-AD1F-B6C44A484634}" destId="{C3B5A7C2-C51D-4386-9F5F-847247A281FB}" srcOrd="10" destOrd="0" presId="urn:microsoft.com/office/officeart/2005/8/layout/chevron1"/>
    <dgm:cxn modelId="{A28BE60F-41DB-4F50-8E95-959418801456}" type="presParOf" srcId="{3EAC5186-37D5-4703-AD1F-B6C44A484634}" destId="{70507948-354D-485F-9F90-C03A7B0DBFA4}" srcOrd="11" destOrd="0" presId="urn:microsoft.com/office/officeart/2005/8/layout/chevron1"/>
    <dgm:cxn modelId="{3FE1BF35-80A2-43DE-84C4-4D95577D2E70}" type="presParOf" srcId="{3EAC5186-37D5-4703-AD1F-B6C44A484634}" destId="{72AB2225-0710-4304-885A-8B565E47E1F2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670F4-E70D-4479-97CC-CC5D1B36385A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A9719-1A58-4059-B8C3-84CB720849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8645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9D0F8-9D6C-1140-AC5A-CF48AD95BD15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D1CE5-C75E-E144-9394-2A78E5FC42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2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D1CE5-C75E-E144-9394-2A78E5FC429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82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F035-C5F0-455C-8A85-27358003E1F9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E8D0E-1A0F-4BED-8BB5-EDA4DDB53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5935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F035-C5F0-455C-8A85-27358003E1F9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E8D0E-1A0F-4BED-8BB5-EDA4DDB53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768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F035-C5F0-455C-8A85-27358003E1F9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E8D0E-1A0F-4BED-8BB5-EDA4DDB53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566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F035-C5F0-455C-8A85-27358003E1F9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E8D0E-1A0F-4BED-8BB5-EDA4DDB53686}" type="slidenum">
              <a:rPr lang="pt-BR" smtClean="0"/>
              <a:t>‹nº›</a:t>
            </a:fld>
            <a:endParaRPr lang="pt-BR"/>
          </a:p>
        </p:txBody>
      </p:sp>
      <p:pic>
        <p:nvPicPr>
          <p:cNvPr id="12" name="Imagem 11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427" y="6332220"/>
            <a:ext cx="1619250" cy="266700"/>
          </a:xfrm>
          <a:prstGeom prst="rect">
            <a:avLst/>
          </a:prstGeom>
        </p:spPr>
      </p:pic>
      <p:pic>
        <p:nvPicPr>
          <p:cNvPr id="13" name="Imagem 1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35" y="6038850"/>
            <a:ext cx="819150" cy="819150"/>
          </a:xfrm>
          <a:prstGeom prst="rect">
            <a:avLst/>
          </a:prstGeom>
        </p:spPr>
      </p:pic>
      <p:pic>
        <p:nvPicPr>
          <p:cNvPr id="14" name="Imagem 13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102" y="6223000"/>
            <a:ext cx="1436370" cy="466725"/>
          </a:xfrm>
          <a:prstGeom prst="rect">
            <a:avLst/>
          </a:prstGeom>
        </p:spPr>
      </p:pic>
      <p:pic>
        <p:nvPicPr>
          <p:cNvPr id="15" name="Imagem 14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337" y="6175375"/>
            <a:ext cx="1486535" cy="5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99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F035-C5F0-455C-8A85-27358003E1F9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E8D0E-1A0F-4BED-8BB5-EDA4DDB53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625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F035-C5F0-455C-8A85-27358003E1F9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E8D0E-1A0F-4BED-8BB5-EDA4DDB53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56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F035-C5F0-455C-8A85-27358003E1F9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E8D0E-1A0F-4BED-8BB5-EDA4DDB53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8851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F035-C5F0-455C-8A85-27358003E1F9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E8D0E-1A0F-4BED-8BB5-EDA4DDB53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976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F035-C5F0-455C-8A85-27358003E1F9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E8D0E-1A0F-4BED-8BB5-EDA4DDB53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4995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F035-C5F0-455C-8A85-27358003E1F9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E8D0E-1A0F-4BED-8BB5-EDA4DDB53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8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F035-C5F0-455C-8A85-27358003E1F9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E8D0E-1A0F-4BED-8BB5-EDA4DDB53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4317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FF035-C5F0-455C-8A85-27358003E1F9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E8D0E-1A0F-4BED-8BB5-EDA4DDB53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558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curycultural.org/2013/08/participacao-social.html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edehumanizasus.net/94407-sistema-unico-de-saude-parte-02-a-organizacao-do-sus-e-o-decreto-7508-de-2011/" TargetMode="Externa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lattes.cnpq.br/492953353464904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isapidoso.icict.fiocruz.b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47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/>
              <a:t/>
            </a:r>
            <a:br>
              <a:rPr lang="pt-BR" dirty="0"/>
            </a:br>
            <a:endParaRPr lang="pt-BR" dirty="0" smtClean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65" y="6235700"/>
            <a:ext cx="91440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0825" y="196850"/>
            <a:ext cx="57515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140000"/>
              </a:lnSpc>
              <a:spcBef>
                <a:spcPts val="12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40000"/>
              </a:lnSpc>
              <a:spcBef>
                <a:spcPts val="12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2400" b="1" dirty="0">
                <a:solidFill>
                  <a:srgbClr val="FFFFFF"/>
                </a:solidFill>
                <a:latin typeface="Trebuchet MS" panose="020B0603020202020204" pitchFamily="34" charset="0"/>
              </a:rPr>
              <a:t>Instituto de Comunicação e Informação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2400" b="1" dirty="0">
                <a:solidFill>
                  <a:srgbClr val="FFFFFF"/>
                </a:solidFill>
                <a:latin typeface="Trebuchet MS" panose="020B0603020202020204" pitchFamily="34" charset="0"/>
              </a:rPr>
              <a:t>Científica e Tecnológica em Saúde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0824" y="5028708"/>
            <a:ext cx="3673104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140000"/>
              </a:lnSpc>
              <a:spcBef>
                <a:spcPts val="12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40000"/>
              </a:lnSpc>
              <a:spcBef>
                <a:spcPts val="12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Socióloga, Mestre em Demografia, Doutora em Saúde Pública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pt-BR" altLang="pt-BR" dirty="0" smtClean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Pesquisadora </a:t>
            </a:r>
            <a:r>
              <a:rPr lang="pt-BR" altLang="pt-BR" dirty="0">
                <a:solidFill>
                  <a:srgbClr val="FFFFFF"/>
                </a:solidFill>
                <a:latin typeface="Trebuchet MS" panose="020B0603020202020204" pitchFamily="34" charset="0"/>
              </a:rPr>
              <a:t>em Saúde Pública (Lis/</a:t>
            </a:r>
            <a:r>
              <a:rPr lang="pt-BR" altLang="pt-BR" dirty="0" err="1">
                <a:solidFill>
                  <a:srgbClr val="FFFFFF"/>
                </a:solidFill>
                <a:latin typeface="Trebuchet MS" panose="020B0603020202020204" pitchFamily="34" charset="0"/>
              </a:rPr>
              <a:t>Icict</a:t>
            </a:r>
            <a:r>
              <a:rPr lang="pt-BR" altLang="pt-BR" dirty="0">
                <a:solidFill>
                  <a:srgbClr val="FFFFFF"/>
                </a:solidFill>
                <a:latin typeface="Trebuchet MS" panose="020B0603020202020204" pitchFamily="34" charset="0"/>
              </a:rPr>
              <a:t>) </a:t>
            </a:r>
            <a:endParaRPr lang="pt-BR" altLang="pt-BR" dirty="0" smtClean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00372" y="4646667"/>
            <a:ext cx="1301423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140000"/>
              </a:lnSpc>
              <a:spcBef>
                <a:spcPts val="12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40000"/>
              </a:lnSpc>
              <a:spcBef>
                <a:spcPts val="12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Dalia Romero </a:t>
            </a:r>
            <a:endParaRPr lang="pt-BR" altLang="pt-BR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42281" y="2330082"/>
            <a:ext cx="6686744" cy="8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140000"/>
              </a:lnSpc>
              <a:spcBef>
                <a:spcPts val="12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40000"/>
              </a:lnSpc>
              <a:spcBef>
                <a:spcPts val="12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20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2300" b="1" dirty="0">
                <a:solidFill>
                  <a:srgbClr val="FFFFFF"/>
                </a:solidFill>
                <a:latin typeface="Trebuchet MS" panose="020B0603020202020204" pitchFamily="34" charset="0"/>
              </a:rPr>
              <a:t>I</a:t>
            </a:r>
            <a:r>
              <a:rPr lang="pt-BR" altLang="pt-BR" sz="2300" b="1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nformação e gestão em saúde da pessoa idosa.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2300" b="1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LIS/ICICT e compromisso com o SUS.</a:t>
            </a:r>
            <a:endParaRPr lang="pt-BR" altLang="pt-BR" sz="2300" b="1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08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9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Acompanhamento de políticas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443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18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9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Exemplo de monitoramento </a:t>
            </a:r>
            <a:r>
              <a:rPr lang="pt-BR" sz="29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e avaliação por política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094667"/>
              </p:ext>
            </p:extLst>
          </p:nvPr>
        </p:nvGraphicFramePr>
        <p:xfrm>
          <a:off x="879360" y="1399018"/>
          <a:ext cx="7385280" cy="45259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6320"/>
                <a:gridCol w="1846320"/>
                <a:gridCol w="1846320"/>
                <a:gridCol w="1846320"/>
              </a:tblGrid>
              <a:tr h="33456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Política Nacional de Saúde da Pessoa Idosa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9107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Objetivo Geral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A finalidade primordial da Política Nacional de Saúde da Pessoa Idosa é recuperar, manter e promover a autonomia e a independência dos indivíduos idosos, direcionando medidas coletivas e individuais de saúde para esse fim, em consonância com os princípios e diretrizes do Sistema Único de Saúde. É alvo dessa política todo cidadão e cidadã brasileiros com 60 anos ou mais de idade.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37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Objetivo Específico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3.1. Promoção do Envelhecimento Ativo e Saudável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38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MEDIDA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INDICADORES DE IMPLEMENTAÇÃO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INDICADORES DE RESULTADO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</a:tr>
              <a:tr h="34386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INSUMO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PROCESSO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PRODUTO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</a:tr>
              <a:tr h="8735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n) promover a saúde por meio de serviços preventivos primários, tais como a vacinação da população idosa, em conformidade com a Política Nacional de Imunização;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Proporção de estabelecimentos de saúde participantes da campanha de vacinação contra gripe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Cobertura vacinal de idosos contra gripe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Taxa de Internação de Idosos para tratamento de pneumonia e gripe consideradas evitáveis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</a:tr>
              <a:tr h="87359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Taxa de mortalidade de idosos por pneumonia e gripe consideradas evitáveis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</a:tr>
              <a:tr h="6319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r) implementar ações para reduzir hospitalizações e aumentar habilidades para o auto-cuidado dos usuários do SUS;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Cobertura da Estratégia de Saúde da Família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Proporção de idosos inscritos na Estratégia de Saúde da Família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Taxa de internações de idosos consideradas evitáveis por atenção primária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48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9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Consulta por Dimensão de Saúde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1270" y="1600200"/>
            <a:ext cx="704145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61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2"/>
                </a:solidFill>
              </a:rPr>
              <a:t>Consulta por Dimensão de Saúde</a:t>
            </a:r>
            <a:endParaRPr lang="pt-BR" sz="40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071" y="1556792"/>
            <a:ext cx="8383729" cy="452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06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9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Exemplo de consulta por indicador: ICSAP – indicador de efetividade da APS</a:t>
            </a:r>
            <a:endParaRPr lang="pt-BR" sz="2900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268760"/>
            <a:ext cx="8725019" cy="409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55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9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Dispõe de ficha detalhada para indicadores</a:t>
            </a:r>
            <a:endParaRPr lang="pt-BR" sz="2900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2816"/>
            <a:ext cx="9144000" cy="410445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267744" y="5467535"/>
            <a:ext cx="6725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Portaria MS/SAS 221/2008; PNSPI (Portaria MS/GM 2.528/06); PNI (Lei 8.841/94); Plano Internacional para o Envelhecimento Saudável (Madrid, 2002)</a:t>
            </a:r>
            <a:endParaRPr lang="pt-BR" sz="9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eta para baixo 9"/>
          <p:cNvSpPr/>
          <p:nvPr/>
        </p:nvSpPr>
        <p:spPr>
          <a:xfrm rot="10800000">
            <a:off x="2411760" y="5877272"/>
            <a:ext cx="360040" cy="2928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955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312"/>
            <a:ext cx="8229600" cy="1143000"/>
          </a:xfrm>
        </p:spPr>
        <p:txBody>
          <a:bodyPr>
            <a:normAutofit/>
          </a:bodyPr>
          <a:lstStyle/>
          <a:p>
            <a:r>
              <a:rPr lang="pt-BR" sz="29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Exemplo de Indicadores </a:t>
            </a:r>
            <a:r>
              <a:rPr lang="pt-BR" sz="29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de efetividade da APS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r>
              <a:rPr lang="pt-BR" dirty="0" smtClean="0"/>
              <a:t>Por Estado, Região e Município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700808"/>
            <a:ext cx="5328592" cy="266429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9120"/>
            <a:ext cx="9144000" cy="170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83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9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Acessos ao SISAP-Idoso por mês, janeiro de 2017/junho de 2018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323528" y="2085797"/>
            <a:ext cx="8352722" cy="3633873"/>
            <a:chOff x="0" y="0"/>
            <a:chExt cx="12534398" cy="2228850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258675" cy="2228850"/>
            </a:xfrm>
            <a:prstGeom prst="rect">
              <a:avLst/>
            </a:prstGeom>
          </p:spPr>
        </p:pic>
        <p:sp>
          <p:nvSpPr>
            <p:cNvPr id="7" name="CaixaDeTexto 8"/>
            <p:cNvSpPr txBox="1"/>
            <p:nvPr/>
          </p:nvSpPr>
          <p:spPr>
            <a:xfrm>
              <a:off x="11571873" y="1951851"/>
              <a:ext cx="962525" cy="2769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pt-BR" sz="700" kern="1200" dirty="0" err="1">
                  <a:solidFill>
                    <a:srgbClr val="595959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jun</a:t>
              </a:r>
              <a:r>
                <a:rPr lang="pt-BR" sz="700" kern="1200" dirty="0">
                  <a:solidFill>
                    <a:srgbClr val="595959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de 2018</a:t>
              </a:r>
              <a:endParaRPr lang="pt-BR" sz="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57200" y="571967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Fonte: Google </a:t>
            </a:r>
            <a:r>
              <a:rPr kumimoji="0" lang="pt-BR" altLang="pt-BR" sz="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Analytics</a:t>
            </a:r>
            <a:endParaRPr kumimoji="0" lang="pt-BR" alt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91961" y="1428552"/>
            <a:ext cx="8003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Entre janeiro de 2017 e junho de 2018 o SISAP-Idoso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teve:</a:t>
            </a:r>
          </a:p>
          <a:p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24.591 acessos,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média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de 1.366 acessos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mensais.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4388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5010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b="1" smtClean="0">
                <a:solidFill>
                  <a:schemeClr val="accent2"/>
                </a:solidFill>
              </a:rPr>
              <a:t/>
            </a:r>
            <a:br>
              <a:rPr lang="pt-BR" b="1" smtClean="0">
                <a:solidFill>
                  <a:schemeClr val="accent2"/>
                </a:solidFill>
              </a:rPr>
            </a:b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683568" y="1988840"/>
            <a:ext cx="77408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5400" b="1" dirty="0">
                <a:solidFill>
                  <a:schemeClr val="accent2"/>
                </a:solidFill>
              </a:rPr>
              <a:t>Curso de </a:t>
            </a:r>
            <a:r>
              <a:rPr lang="pt-BR" sz="5400" b="1" dirty="0" smtClean="0">
                <a:solidFill>
                  <a:schemeClr val="accent2"/>
                </a:solidFill>
              </a:rPr>
              <a:t>Capacitação</a:t>
            </a:r>
            <a:r>
              <a:rPr lang="pt-BR" sz="5400" b="1" dirty="0">
                <a:solidFill>
                  <a:schemeClr val="accent2"/>
                </a:solidFill>
              </a:rPr>
              <a:t/>
            </a:r>
            <a:br>
              <a:rPr lang="pt-BR" sz="5400" b="1" dirty="0">
                <a:solidFill>
                  <a:schemeClr val="accent2"/>
                </a:solidFill>
              </a:rPr>
            </a:br>
            <a:endParaRPr lang="pt-BR" sz="5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90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324529" cy="650021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0" y="6500210"/>
            <a:ext cx="9144000" cy="35779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725" dirty="0">
                <a:solidFill>
                  <a:prstClr val="white"/>
                </a:solidFill>
              </a:rPr>
              <a:t>http://idosorj.icict.fiocruz.br/</a:t>
            </a:r>
          </a:p>
        </p:txBody>
      </p:sp>
    </p:spTree>
    <p:extLst>
      <p:ext uri="{BB962C8B-B14F-4D97-AF65-F5344CB8AC3E}">
        <p14:creationId xmlns:p14="http://schemas.microsoft.com/office/powerpoint/2010/main" val="360019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ICICT</a:t>
            </a:r>
            <a:endParaRPr lang="en-US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1"/>
            <a:ext cx="3826768" cy="39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>
            <a:lvl1pPr marL="342900" indent="-342900" eaLnBrk="0" hangingPunct="0">
              <a:defRPr sz="20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r>
              <a:rPr lang="pt-BR" altLang="pt-BR" sz="1800" b="0" i="0" dirty="0" smtClean="0"/>
              <a:t>O </a:t>
            </a:r>
            <a:r>
              <a:rPr lang="pt-BR" altLang="pt-BR" sz="1800" b="0" i="0" dirty="0" err="1"/>
              <a:t>Icict</a:t>
            </a:r>
            <a:r>
              <a:rPr lang="pt-BR" altLang="pt-BR" sz="1800" b="0" i="0" dirty="0"/>
              <a:t> é uma unidade técnico-científica da Fiocruz que desenvolve estratégias e executa ações para ampliar o campo </a:t>
            </a:r>
            <a:r>
              <a:rPr lang="pt-BR" altLang="pt-BR" sz="1900" b="0" i="0" dirty="0"/>
              <a:t>da </a:t>
            </a:r>
            <a:r>
              <a:rPr lang="pt-BR" altLang="pt-BR" sz="1900" dirty="0">
                <a:solidFill>
                  <a:schemeClr val="tx2"/>
                </a:solidFill>
              </a:rPr>
              <a:t>informação científica, da comunicação</a:t>
            </a:r>
            <a:r>
              <a:rPr lang="pt-BR" altLang="pt-BR" sz="1800" i="0" dirty="0">
                <a:solidFill>
                  <a:srgbClr val="FFBB00"/>
                </a:solidFill>
              </a:rPr>
              <a:t>,</a:t>
            </a:r>
            <a:r>
              <a:rPr lang="pt-BR" altLang="pt-BR" sz="1800" i="0" dirty="0">
                <a:solidFill>
                  <a:srgbClr val="868686"/>
                </a:solidFill>
              </a:rPr>
              <a:t> </a:t>
            </a:r>
            <a:r>
              <a:rPr lang="pt-BR" altLang="pt-BR" sz="1800" b="0" i="0" dirty="0"/>
              <a:t>da ciência e tecnologia em saúde, visando fortalecer a </a:t>
            </a:r>
            <a:r>
              <a:rPr lang="pt-BR" altLang="pt-BR" sz="1800" dirty="0">
                <a:solidFill>
                  <a:schemeClr val="tx2"/>
                </a:solidFill>
              </a:rPr>
              <a:t>política de acesso livre ao conhecimento científico </a:t>
            </a:r>
            <a:r>
              <a:rPr lang="pt-BR" altLang="pt-BR" sz="1800" b="0" i="0" dirty="0"/>
              <a:t>no Brasil e em outros países de língua portuguesa</a:t>
            </a:r>
            <a:r>
              <a:rPr lang="pt-BR" altLang="pt-BR" sz="1800" i="0" dirty="0">
                <a:solidFill>
                  <a:srgbClr val="868686"/>
                </a:solidFill>
              </a:rPr>
              <a:t>. 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endParaRPr lang="pt-BR" altLang="pt-BR" sz="1800" i="0" dirty="0">
              <a:solidFill>
                <a:srgbClr val="86868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pt-BR" altLang="pt-BR" sz="1600" b="0" i="0" dirty="0">
              <a:solidFill>
                <a:srgbClr val="868686"/>
              </a:solidFill>
            </a:endParaRPr>
          </a:p>
        </p:txBody>
      </p:sp>
      <p:pic>
        <p:nvPicPr>
          <p:cNvPr id="8" name="Picture 9" descr="frontalici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0087" y="1700809"/>
            <a:ext cx="4176713" cy="3816424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396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83568" y="1988840"/>
            <a:ext cx="77408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5400" b="1" dirty="0" smtClean="0">
                <a:solidFill>
                  <a:schemeClr val="accent2"/>
                </a:solidFill>
              </a:rPr>
              <a:t>Caderneta de Saúde da Pessoa Idosa</a:t>
            </a:r>
            <a:endParaRPr lang="pt-BR" sz="5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72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064"/>
            <a:ext cx="9144000" cy="566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6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75568"/>
            <a:ext cx="4896544" cy="595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78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32656"/>
            <a:ext cx="5316264" cy="549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47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026" y="261595"/>
            <a:ext cx="4731948" cy="600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01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ct val="20000"/>
              </a:spcBef>
              <a:buNone/>
            </a:pPr>
            <a:r>
              <a:rPr lang="pt-BR" sz="5400" b="1" dirty="0" smtClean="0">
                <a:solidFill>
                  <a:schemeClr val="accent2"/>
                </a:solidFill>
              </a:rPr>
              <a:t>Premiação de Boas Práticas de Gestão em Saúde da Pessoa Idosa</a:t>
            </a:r>
            <a:endParaRPr lang="pt-BR" sz="5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70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544" y="-548058"/>
            <a:ext cx="9889099" cy="74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85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9109F0-E5F9-433F-9ABA-5AF1E45D5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700" b="1" dirty="0"/>
              <a:t>Mapeamento de Experiências Exitosas no campo do Envelhecimento e Saúde da Pessoa Idosa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5FEAB88-F3BA-461E-9AD7-A37E42D94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700809"/>
            <a:ext cx="7539176" cy="1571030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Iniciativa da Coordenação de Saúde da Pessoa Idosa (COSAPI) do Ministério da Saúde em parceria com o Laboratório de Informação em Saúde (LIS) do Instituto de Comunicação e Informação Científica e Tecnológica em Saúde (ICICT/Fiocruz).</a:t>
            </a:r>
          </a:p>
          <a:p>
            <a:endParaRPr lang="pt-BR" sz="180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777D27CA-F7BC-486A-9526-9CE7D69DB24D}"/>
              </a:ext>
            </a:extLst>
          </p:cNvPr>
          <p:cNvGraphicFramePr/>
          <p:nvPr>
            <p:extLst/>
          </p:nvPr>
        </p:nvGraphicFramePr>
        <p:xfrm>
          <a:off x="4094322" y="2968309"/>
          <a:ext cx="4226719" cy="24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2E80F629-9715-4588-A156-880D84BDD887}"/>
              </a:ext>
            </a:extLst>
          </p:cNvPr>
          <p:cNvSpPr txBox="1">
            <a:spLocks/>
          </p:cNvSpPr>
          <p:nvPr/>
        </p:nvSpPr>
        <p:spPr>
          <a:xfrm>
            <a:off x="1130142" y="3333116"/>
            <a:ext cx="2770346" cy="1910397"/>
          </a:xfrm>
          <a:prstGeom prst="rect">
            <a:avLst/>
          </a:prstGeom>
        </p:spPr>
        <p:txBody>
          <a:bodyPr vert="horz" lIns="0" tIns="34290" rIns="0" bIns="3429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8175" b="1" dirty="0">
                <a:solidFill>
                  <a:schemeClr val="accent2">
                    <a:lumMod val="75000"/>
                  </a:schemeClr>
                </a:solidFill>
              </a:rPr>
              <a:t>6 </a:t>
            </a:r>
            <a:r>
              <a:rPr lang="pt-BR" sz="4875" b="1" dirty="0">
                <a:solidFill>
                  <a:schemeClr val="accent2">
                    <a:lumMod val="75000"/>
                  </a:schemeClr>
                </a:solidFill>
              </a:rPr>
              <a:t>edições</a:t>
            </a: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 realizadas com sucesso e outra programada para 2019.</a:t>
            </a:r>
          </a:p>
        </p:txBody>
      </p:sp>
    </p:spTree>
    <p:extLst>
      <p:ext uri="{BB962C8B-B14F-4D97-AF65-F5344CB8AC3E}">
        <p14:creationId xmlns:p14="http://schemas.microsoft.com/office/powerpoint/2010/main" val="635351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A2ABF3F-DD06-40A3-B003-B3AD8EC80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Quais são os objetivos do Mapeamento?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F8E0142-713C-477C-8B13-1204C2830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7495" y="2485391"/>
            <a:ext cx="5549265" cy="3017520"/>
          </a:xfrm>
        </p:spPr>
        <p:txBody>
          <a:bodyPr>
            <a:normAutofit fontScale="62500" lnSpcReduction="20000"/>
          </a:bodyPr>
          <a:lstStyle/>
          <a:p>
            <a:r>
              <a:rPr lang="pt-BR" b="1" dirty="0">
                <a:latin typeface="Arial" panose="020B0604020202020204" pitchFamily="34" charset="0"/>
                <a:ea typeface="MS PGothic" panose="020B0600070205080204" pitchFamily="34" charset="-128"/>
              </a:rPr>
              <a:t>A visibilidade: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Estimula a participação social no SUS.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Ajuda a acabar com preconceitos. É fundamental demostrar à sociedade que o SUS não é apenas o que sai nos jornais, que Agentes Comunitários de Saúde, professionais da AB, atores em geral no território brasileiro dedicam-se dia a dia a saúde do idoso, com iniciativa, inovação, dedicação, gentileza....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Ajuda a fortalecer a rede de apoio entre professionais e colaboradores do SUS na ponta. </a:t>
            </a:r>
          </a:p>
          <a:p>
            <a:endParaRPr lang="pt-BR" dirty="0">
              <a:solidFill>
                <a:srgbClr val="86868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endParaRPr lang="pt-B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17B83650-4A09-4050-BFA4-CB8B66FFDA14}"/>
              </a:ext>
            </a:extLst>
          </p:cNvPr>
          <p:cNvSpPr txBox="1">
            <a:spLocks/>
          </p:cNvSpPr>
          <p:nvPr/>
        </p:nvSpPr>
        <p:spPr>
          <a:xfrm>
            <a:off x="822960" y="2241551"/>
            <a:ext cx="1813084" cy="3017520"/>
          </a:xfrm>
          <a:prstGeom prst="rect">
            <a:avLst/>
          </a:prstGeom>
          <a:solidFill>
            <a:srgbClr val="4F81BD"/>
          </a:solidFill>
        </p:spPr>
        <p:txBody>
          <a:bodyPr vert="horz" lIns="68580" tIns="34290" rIns="68580" bIns="34290" rtlCol="0" anchor="ctr" anchorCtr="1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100" dirty="0">
                <a:solidFill>
                  <a:schemeClr val="bg1"/>
                </a:solidFill>
              </a:rPr>
              <a:t>Dar visibilidade as boas práticas </a:t>
            </a:r>
            <a:br>
              <a:rPr lang="pt-BR" sz="2100" dirty="0">
                <a:solidFill>
                  <a:schemeClr val="bg1"/>
                </a:solidFill>
              </a:rPr>
            </a:br>
            <a:r>
              <a:rPr lang="pt-BR" sz="2100" dirty="0">
                <a:solidFill>
                  <a:schemeClr val="bg1"/>
                </a:solidFill>
              </a:rPr>
              <a:t>de municípios e estados no </a:t>
            </a:r>
            <a:br>
              <a:rPr lang="pt-BR" sz="2100" dirty="0">
                <a:solidFill>
                  <a:schemeClr val="bg1"/>
                </a:solidFill>
              </a:rPr>
            </a:br>
            <a:r>
              <a:rPr lang="pt-BR" sz="2100" dirty="0">
                <a:solidFill>
                  <a:schemeClr val="bg1"/>
                </a:solidFill>
              </a:rPr>
              <a:t>campo da saúde da pessoa idosa: SUS</a:t>
            </a:r>
            <a:endParaRPr lang="en-US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71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78A897-8EEF-4B63-B2C2-EA59124F5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Outros objetivos: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B2B130D-73C0-4D85-8E07-02FD9EE59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Dar acesso livre ao conhecimento de experiências de participação social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Empoderar à sociedade de conhecimento sobre a gestão em saúde do idoso no Brasil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Divulgar para toda a sociedade (nacional e internacional) os esforços e iniciativas para um envelhecimento saudável (desmitificar o “nada se faz pelos idosos” ou “a sociedade não percebe o envelhecimento”)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Estimular outras experiências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Mapear a evolução das experiências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Brindar apoio para a formulação e reformulação das políticas públicas sobre idosos.</a:t>
            </a:r>
          </a:p>
        </p:txBody>
      </p:sp>
    </p:spTree>
    <p:extLst>
      <p:ext uri="{BB962C8B-B14F-4D97-AF65-F5344CB8AC3E}">
        <p14:creationId xmlns:p14="http://schemas.microsoft.com/office/powerpoint/2010/main" val="2938911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4360" y="1340768"/>
            <a:ext cx="8466112" cy="5256584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pt-BR" sz="9800" b="1" dirty="0" smtClean="0">
                <a:solidFill>
                  <a:schemeClr val="accent2"/>
                </a:solidFill>
              </a:rPr>
              <a:t>Grupo </a:t>
            </a:r>
            <a:r>
              <a:rPr lang="pt-BR" sz="9800" b="1" dirty="0">
                <a:solidFill>
                  <a:schemeClr val="accent2"/>
                </a:solidFill>
              </a:rPr>
              <a:t>de Informação em Saúde e Envelhecimento (GISE</a:t>
            </a:r>
            <a:r>
              <a:rPr lang="pt-BR" sz="9800" b="1" dirty="0" smtClean="0">
                <a:solidFill>
                  <a:schemeClr val="accent2"/>
                </a:solidFill>
              </a:rPr>
              <a:t>)</a:t>
            </a:r>
          </a:p>
          <a:p>
            <a:pPr marL="0" indent="0" algn="ctr">
              <a:buNone/>
            </a:pPr>
            <a:endParaRPr lang="pt-BR" sz="9800" b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pt-BR" sz="4300" b="1" dirty="0" smtClean="0">
                <a:solidFill>
                  <a:srgbClr val="868686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Componentes</a:t>
            </a:r>
            <a:r>
              <a:rPr lang="pt-BR" sz="4300" b="1" dirty="0">
                <a:solidFill>
                  <a:srgbClr val="868686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: 1 servidora, </a:t>
            </a:r>
            <a:r>
              <a:rPr lang="pt-BR" sz="4300" b="1" dirty="0" smtClean="0">
                <a:solidFill>
                  <a:srgbClr val="868686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7 </a:t>
            </a:r>
            <a:r>
              <a:rPr lang="pt-BR" sz="4300" b="1" dirty="0">
                <a:solidFill>
                  <a:srgbClr val="868686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colaboradores contratados e 1 PIBIC</a:t>
            </a:r>
            <a:r>
              <a:rPr lang="pt-BR" sz="4300" b="1" dirty="0" smtClean="0">
                <a:solidFill>
                  <a:srgbClr val="868686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.</a:t>
            </a:r>
          </a:p>
          <a:p>
            <a:pPr lvl="1"/>
            <a:endParaRPr lang="pt-BR" sz="4300" b="1" dirty="0">
              <a:solidFill>
                <a:srgbClr val="86868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r>
              <a:rPr lang="pt-BR" sz="4300" b="1" dirty="0" smtClean="0">
                <a:solidFill>
                  <a:srgbClr val="868686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Linhas de Pesquisa:</a:t>
            </a:r>
          </a:p>
          <a:p>
            <a:pPr algn="just"/>
            <a:r>
              <a:rPr lang="pt-BR" sz="4300" dirty="0"/>
              <a:t> </a:t>
            </a:r>
            <a:r>
              <a:rPr lang="pt-BR" sz="4300" b="1" dirty="0"/>
              <a:t>Saúde Pública, Políticas e Informação sobre Saúde do Idoso</a:t>
            </a:r>
            <a:endParaRPr lang="pt-BR" sz="4300" dirty="0"/>
          </a:p>
          <a:p>
            <a:pPr marL="0" indent="0" algn="just">
              <a:buNone/>
            </a:pPr>
            <a:r>
              <a:rPr lang="pt-BR" sz="4300" dirty="0" smtClean="0"/>
              <a:t>A </a:t>
            </a:r>
            <a:r>
              <a:rPr lang="pt-BR" sz="4300" dirty="0"/>
              <a:t>informação oportuna e adequada é elemento fundamental para que desenvolvimento políticas  e ações de saúde que efetivamente atendam as demandas de saúde de uma população. Conhecer a situação de saúde da população idosa, nas suas diferentes dimensões representam importante avança para que o sistema de saúde possa apresentar soluções para os novos desafios colocados pelo envelhecimento populacional. Neste sentido, esta linha de pesquisa tem o objetivo de analisar e divulgar informações epidemiológicas, demográficas e socioeconômicas que subsidiem a elaboração de políticas e programas de saúde voltados a população idosa</a:t>
            </a:r>
            <a:r>
              <a:rPr lang="pt-BR" sz="4300" dirty="0" smtClean="0"/>
              <a:t>.</a:t>
            </a:r>
          </a:p>
          <a:p>
            <a:pPr marL="0" indent="0" algn="just">
              <a:buNone/>
            </a:pPr>
            <a:endParaRPr lang="pt-BR" sz="4300" b="1" dirty="0" smtClean="0"/>
          </a:p>
          <a:p>
            <a:pPr algn="just"/>
            <a:r>
              <a:rPr lang="pt-BR" sz="4300" b="1" dirty="0" smtClean="0"/>
              <a:t>Políticas </a:t>
            </a:r>
            <a:r>
              <a:rPr lang="pt-BR" sz="4300" b="1" dirty="0"/>
              <a:t>para a qualificação de trabalhadores de nível médio e fundamental no cuidado ao idoso</a:t>
            </a:r>
            <a:endParaRPr lang="pt-BR" sz="4300" dirty="0"/>
          </a:p>
          <a:p>
            <a:pPr marL="0" indent="0" algn="just">
              <a:buNone/>
            </a:pPr>
            <a:r>
              <a:rPr lang="pt-BR" sz="4300" dirty="0"/>
              <a:t>As limitações dos sistemas previdenciário e de saúde têm relegado cada vez mais à família o papel de cuidar dos idosos dependentes. Uma das prioridades apontadas pela Política Nacional de Saúde da Pessoa Idosa é a necessidade de qualificação de trabalhadores para o atendimento a esse segmento etário. Esta linha de pesquisa busca mapear e analisar as ações voltadas para a qualificação de trabalhadores de nível médio e fundamental para o cuidado ao idoso, com vistas a discutir a relevância de se reconhecer, fortalecer o “cuidador” como um agente integrado às políticas para o cuidado.  </a:t>
            </a:r>
          </a:p>
          <a:p>
            <a:pPr lvl="1"/>
            <a:endParaRPr lang="pt-BR" b="1" dirty="0" smtClean="0">
              <a:solidFill>
                <a:srgbClr val="86868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1"/>
            <a:endParaRPr lang="pt-BR" b="1" dirty="0">
              <a:solidFill>
                <a:srgbClr val="86868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1"/>
            <a:endParaRPr lang="pt-BR" b="1" dirty="0" smtClean="0">
              <a:solidFill>
                <a:srgbClr val="86868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1"/>
            <a:endParaRPr lang="pt-BR" b="1" dirty="0">
              <a:solidFill>
                <a:srgbClr val="86868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1"/>
            <a:endParaRPr lang="pt-BR" b="1" dirty="0" smtClean="0">
              <a:solidFill>
                <a:srgbClr val="86868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1"/>
            <a:endParaRPr lang="pt-BR" b="1" dirty="0">
              <a:solidFill>
                <a:srgbClr val="86868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1"/>
            <a:endParaRPr lang="pt-BR" b="1" dirty="0" smtClean="0">
              <a:solidFill>
                <a:srgbClr val="86868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1"/>
            <a:endParaRPr lang="pt-BR" b="1" dirty="0">
              <a:solidFill>
                <a:srgbClr val="86868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1"/>
            <a:endParaRPr lang="pt-BR" b="1" dirty="0" smtClean="0">
              <a:solidFill>
                <a:srgbClr val="86868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1"/>
            <a:endParaRPr lang="pt-BR" b="1" dirty="0">
              <a:solidFill>
                <a:srgbClr val="86868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1"/>
            <a:endParaRPr lang="pt-BR" b="1" dirty="0" smtClean="0">
              <a:solidFill>
                <a:srgbClr val="86868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1"/>
            <a:endParaRPr lang="pt-BR" b="1" dirty="0">
              <a:solidFill>
                <a:srgbClr val="86868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1"/>
            <a:endParaRPr lang="pt-BR" b="1" dirty="0" smtClean="0">
              <a:solidFill>
                <a:srgbClr val="86868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1"/>
            <a:endParaRPr lang="pt-BR" b="1" dirty="0">
              <a:solidFill>
                <a:srgbClr val="86868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1"/>
            <a:endParaRPr lang="pt-BR" b="1" dirty="0" smtClean="0">
              <a:solidFill>
                <a:srgbClr val="86868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1"/>
            <a:endParaRPr lang="pt-BR" b="1" dirty="0">
              <a:solidFill>
                <a:srgbClr val="86868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1"/>
            <a:endParaRPr lang="pt-BR" b="1" dirty="0" smtClean="0">
              <a:solidFill>
                <a:srgbClr val="86868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1"/>
            <a:endParaRPr lang="pt-BR" b="1" dirty="0">
              <a:solidFill>
                <a:srgbClr val="86868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endParaRPr lang="pt-BR" dirty="0"/>
          </a:p>
        </p:txBody>
      </p:sp>
      <p:sp>
        <p:nvSpPr>
          <p:cNvPr id="21" name="Espaço Reservado para Conteúdo 2"/>
          <p:cNvSpPr txBox="1">
            <a:spLocks/>
          </p:cNvSpPr>
          <p:nvPr/>
        </p:nvSpPr>
        <p:spPr>
          <a:xfrm>
            <a:off x="328192" y="7822778"/>
            <a:ext cx="8466112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t-BR" b="1" dirty="0" smtClean="0">
              <a:solidFill>
                <a:srgbClr val="86868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1"/>
            <a:endParaRPr lang="pt-BR" b="1" dirty="0" smtClean="0">
              <a:solidFill>
                <a:srgbClr val="86868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1"/>
            <a:endParaRPr lang="pt-BR" b="1" dirty="0" smtClean="0">
              <a:solidFill>
                <a:srgbClr val="86868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1"/>
            <a:endParaRPr lang="pt-BR" b="1" dirty="0" smtClean="0">
              <a:solidFill>
                <a:srgbClr val="86868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1"/>
            <a:endParaRPr lang="pt-BR" b="1" dirty="0" smtClean="0">
              <a:solidFill>
                <a:srgbClr val="86868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1"/>
            <a:endParaRPr lang="pt-BR" b="1" dirty="0" smtClean="0">
              <a:solidFill>
                <a:srgbClr val="86868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1"/>
            <a:endParaRPr lang="pt-BR" b="1" dirty="0" smtClean="0">
              <a:solidFill>
                <a:srgbClr val="86868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1"/>
            <a:endParaRPr lang="pt-BR" b="1" dirty="0" smtClean="0">
              <a:solidFill>
                <a:srgbClr val="86868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1"/>
            <a:endParaRPr lang="pt-BR" b="1" dirty="0" smtClean="0">
              <a:solidFill>
                <a:srgbClr val="86868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1"/>
            <a:endParaRPr lang="pt-BR" b="1" dirty="0" smtClean="0">
              <a:solidFill>
                <a:srgbClr val="86868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1"/>
            <a:endParaRPr lang="pt-BR" b="1" dirty="0" smtClean="0">
              <a:solidFill>
                <a:srgbClr val="86868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1"/>
            <a:endParaRPr lang="pt-BR" b="1" dirty="0" smtClean="0">
              <a:solidFill>
                <a:srgbClr val="86868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1"/>
            <a:endParaRPr lang="pt-BR" b="1" dirty="0" smtClean="0">
              <a:solidFill>
                <a:srgbClr val="86868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1"/>
            <a:endParaRPr lang="pt-BR" b="1" dirty="0" smtClean="0">
              <a:solidFill>
                <a:srgbClr val="86868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1"/>
            <a:endParaRPr lang="pt-BR" b="1" dirty="0" smtClean="0">
              <a:solidFill>
                <a:srgbClr val="86868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1"/>
            <a:endParaRPr lang="pt-BR" b="1" dirty="0" smtClean="0">
              <a:solidFill>
                <a:srgbClr val="86868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1"/>
            <a:endParaRPr lang="pt-BR" b="1" dirty="0" smtClean="0">
              <a:solidFill>
                <a:srgbClr val="86868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1"/>
            <a:endParaRPr lang="pt-BR" b="1" dirty="0" smtClean="0">
              <a:solidFill>
                <a:srgbClr val="86868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Pesquisas </a:t>
            </a:r>
            <a:r>
              <a:rPr lang="pt-BR" dirty="0" smtClean="0"/>
              <a:t>Acadêmicas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46083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B9BFA9-284A-4C26-8D2A-B7BCF9FEB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Participação social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CB6AC34-A8FB-4C96-B804-23FF8B2E6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241551"/>
            <a:ext cx="4815840" cy="3017520"/>
          </a:xfrm>
        </p:spPr>
        <p:txBody>
          <a:bodyPr>
            <a:normAutofit fontScale="4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i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Estimular a participação social é fundamental para o SUS.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O princípio da participação social em saúde é um dos princípios que rege o direito à saúde no Brasil, ao lado dos princípios da universalidade, integridade, descentralização e equidade em saúde. 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Vale lembrar que a ideia de participação social é mais abrangente do que o mero controle social pois pressupõe que a comunidade irá não somente fiscalizar a atuação na área da saúde, mas também se organizar, gerir e intervir nos processos de formação de políticas de saúde.</a:t>
            </a:r>
          </a:p>
        </p:txBody>
      </p:sp>
      <p:pic>
        <p:nvPicPr>
          <p:cNvPr id="5" name="Imagem 4" descr="Uma imagem contendo pessoa&#10;&#10;Descrição gerada automaticamente">
            <a:extLst>
              <a:ext uri="{FF2B5EF4-FFF2-40B4-BE49-F238E27FC236}">
                <a16:creationId xmlns:a16="http://schemas.microsoft.com/office/drawing/2014/main" xmlns="" id="{4BAA7EBB-057B-4BCE-B284-EB854BE85B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137909" y="3804762"/>
            <a:ext cx="2228850" cy="1785938"/>
          </a:xfrm>
          <a:prstGeom prst="rect">
            <a:avLst/>
          </a:prstGeom>
        </p:spPr>
      </p:pic>
      <p:pic>
        <p:nvPicPr>
          <p:cNvPr id="8" name="Imagem 7" descr="Uma imagem contendo clip-art&#10;&#10;Descrição gerada automaticamente">
            <a:extLst>
              <a:ext uri="{FF2B5EF4-FFF2-40B4-BE49-F238E27FC236}">
                <a16:creationId xmlns:a16="http://schemas.microsoft.com/office/drawing/2014/main" xmlns="" id="{093B5F8C-FBDF-471F-BB56-2401DC913A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137911" y="2241551"/>
            <a:ext cx="2228849" cy="165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15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5400" b="1" dirty="0">
                <a:solidFill>
                  <a:schemeClr val="accent2"/>
                </a:solidFill>
              </a:rPr>
              <a:t>App atenção ao idoso</a:t>
            </a:r>
          </a:p>
        </p:txBody>
      </p:sp>
    </p:spTree>
    <p:extLst>
      <p:ext uri="{BB962C8B-B14F-4D97-AF65-F5344CB8AC3E}">
        <p14:creationId xmlns:p14="http://schemas.microsoft.com/office/powerpoint/2010/main" val="26345681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A29F0D58-29CF-4FEE-AB8D-231257B0CC9C}"/>
              </a:ext>
            </a:extLst>
          </p:cNvPr>
          <p:cNvSpPr txBox="1">
            <a:spLocks/>
          </p:cNvSpPr>
          <p:nvPr/>
        </p:nvSpPr>
        <p:spPr>
          <a:xfrm>
            <a:off x="5436096" y="716216"/>
            <a:ext cx="3456384" cy="22919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700" dirty="0" smtClean="0"/>
              <a:t>Aplicativo Atenção ao Idoso: Instrumento de apoio ao cuidado</a:t>
            </a:r>
            <a:endParaRPr lang="pt-BR" sz="47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xmlns="" id="{AA9EBEDC-73F0-403E-A371-3F48FC1ABB16}"/>
              </a:ext>
            </a:extLst>
          </p:cNvPr>
          <p:cNvSpPr txBox="1">
            <a:spLocks/>
          </p:cNvSpPr>
          <p:nvPr/>
        </p:nvSpPr>
        <p:spPr>
          <a:xfrm>
            <a:off x="5436096" y="3429000"/>
            <a:ext cx="3421932" cy="2151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smtClean="0"/>
              <a:t>Coordenação e pesquisa:</a:t>
            </a:r>
          </a:p>
          <a:p>
            <a:r>
              <a:rPr lang="pt-BR" sz="1600" dirty="0" smtClean="0"/>
              <a:t>Grupo de Informação em Saúde e Envelhecimento (GISE/ICICT) </a:t>
            </a:r>
          </a:p>
          <a:p>
            <a:r>
              <a:rPr lang="pt-BR" sz="1600" dirty="0" smtClean="0"/>
              <a:t>Desenvolvimento:</a:t>
            </a:r>
          </a:p>
          <a:p>
            <a:r>
              <a:rPr lang="pt-BR" sz="1600" dirty="0" smtClean="0"/>
              <a:t>Centro de Tecnologia da Informação e Comunicação em Saúde (CTIC/ICICT)</a:t>
            </a:r>
            <a:endParaRPr lang="pt-BR" sz="16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1C631AF1-B7EA-4D38-9F04-420564E649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36" r="12696" b="2"/>
          <a:stretch/>
        </p:blipFill>
        <p:spPr>
          <a:xfrm>
            <a:off x="446925" y="717000"/>
            <a:ext cx="4778874" cy="5440362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142864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D9012D-97E5-44D5-B657-8CE54FB53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247" y="4285663"/>
            <a:ext cx="8179506" cy="836561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4500" dirty="0"/>
              <a:t>Resultados – Início</a:t>
            </a:r>
          </a:p>
        </p:txBody>
      </p:sp>
      <p:pic>
        <p:nvPicPr>
          <p:cNvPr id="15" name="Imagem 14" descr="Uma imagem contendo captura de tela&#10;&#10;Descrição gerada automaticamente">
            <a:extLst>
              <a:ext uri="{FF2B5EF4-FFF2-40B4-BE49-F238E27FC236}">
                <a16:creationId xmlns:a16="http://schemas.microsoft.com/office/drawing/2014/main" xmlns="" id="{09A7A17E-9F48-4E59-8057-4E6EE3B3B3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"/>
          <a:stretch/>
        </p:blipFill>
        <p:spPr>
          <a:xfrm>
            <a:off x="969515" y="1214680"/>
            <a:ext cx="1430722" cy="2831187"/>
          </a:xfrm>
          <a:prstGeom prst="rect">
            <a:avLst/>
          </a:prstGeom>
        </p:spPr>
      </p:pic>
      <p:pic>
        <p:nvPicPr>
          <p:cNvPr id="17" name="Imagem 16" descr="Uma imagem contendo captura de tela&#10;&#10;Descrição gerada automaticamente">
            <a:extLst>
              <a:ext uri="{FF2B5EF4-FFF2-40B4-BE49-F238E27FC236}">
                <a16:creationId xmlns:a16="http://schemas.microsoft.com/office/drawing/2014/main" xmlns="" id="{9AB2E2EF-D080-4698-A457-1F16F1DC61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" b="-1"/>
          <a:stretch/>
        </p:blipFill>
        <p:spPr>
          <a:xfrm>
            <a:off x="3853077" y="1214680"/>
            <a:ext cx="1437847" cy="283118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47C8EC09-AEFA-459B-8D4A-C356EE5B4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836" y="1214680"/>
            <a:ext cx="1443905" cy="2831187"/>
          </a:xfrm>
          <a:prstGeom prst="rect">
            <a:avLst/>
          </a:prstGeom>
        </p:spPr>
      </p:pic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xmlns="" id="{8F880EF2-DF79-4D9D-8F11-E91D48C797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43000" y="5191280"/>
            <a:ext cx="6858000" cy="0"/>
          </a:xfrm>
          <a:prstGeom prst="line">
            <a:avLst/>
          </a:prstGeom>
          <a:ln w="19050">
            <a:solidFill>
              <a:srgbClr val="035F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2707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346065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B3F489-451C-4CA0-BC4F-98499C57E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1339850"/>
            <a:ext cx="8408194" cy="558627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Resultados – </a:t>
            </a:r>
            <a:r>
              <a:rPr lang="en-US" sz="2400" dirty="0" smtClean="0">
                <a:solidFill>
                  <a:schemeClr val="bg1"/>
                </a:solidFill>
              </a:rPr>
              <a:t>Avaliações (Exemplo)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7D67231-D953-434B-9ACB-9289FCD8D4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" t="21481" r="7500" b="11111"/>
          <a:stretch/>
        </p:blipFill>
        <p:spPr>
          <a:xfrm>
            <a:off x="671581" y="2113671"/>
            <a:ext cx="7800839" cy="329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47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346065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B3F489-451C-4CA0-BC4F-98499C57E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1339850"/>
            <a:ext cx="8408194" cy="558627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Resultados – Avaliações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B3C6427-F6BF-4FF7-B3E8-0027585939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7" t="26074" r="6875" b="9185"/>
          <a:stretch/>
        </p:blipFill>
        <p:spPr>
          <a:xfrm>
            <a:off x="501490" y="2113671"/>
            <a:ext cx="8141021" cy="329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020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346065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B3F489-451C-4CA0-BC4F-98499C57E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1339850"/>
            <a:ext cx="8408194" cy="558627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Resultados – Avaliações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1E682C1-642E-4036-AAA8-692E5C05B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" t="28741" r="6875" b="11407"/>
          <a:stretch/>
        </p:blipFill>
        <p:spPr>
          <a:xfrm>
            <a:off x="482600" y="2250638"/>
            <a:ext cx="8178800" cy="302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32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65" y="-24340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pt-BR" sz="32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Projetos de pesquisa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688" y="1052736"/>
            <a:ext cx="8229600" cy="4857403"/>
          </a:xfrm>
        </p:spPr>
        <p:txBody>
          <a:bodyPr>
            <a:noAutofit/>
          </a:bodyPr>
          <a:lstStyle/>
          <a:p>
            <a:pPr fontAlgn="base"/>
            <a:r>
              <a:rPr lang="pt-BR" sz="1400" b="1" dirty="0" smtClean="0"/>
              <a:t>2018-Atual: </a:t>
            </a:r>
            <a:r>
              <a:rPr lang="pt-BR" sz="1400" dirty="0" smtClean="0"/>
              <a:t>Elaboração de repositório para capacitação de gestores e profissionais do SUS.</a:t>
            </a:r>
            <a:r>
              <a:rPr lang="pt-BR" sz="1400" b="1" dirty="0" smtClean="0"/>
              <a:t>  </a:t>
            </a:r>
          </a:p>
          <a:p>
            <a:pPr fontAlgn="base"/>
            <a:r>
              <a:rPr lang="pt-BR" sz="1400" b="1" dirty="0" smtClean="0"/>
              <a:t>2017- 2019: </a:t>
            </a:r>
            <a:r>
              <a:rPr lang="pt-BR" sz="1400" dirty="0"/>
              <a:t>Projeto de desenvolvimento de App da Caderneta Virtual de Saúde da Pessoa Idosa</a:t>
            </a:r>
            <a:endParaRPr lang="pt-BR" sz="1400" dirty="0" smtClean="0"/>
          </a:p>
          <a:p>
            <a:pPr fontAlgn="base"/>
            <a:r>
              <a:rPr lang="pt-BR" sz="1400" b="1" dirty="0" smtClean="0"/>
              <a:t>2017- Atual: </a:t>
            </a:r>
            <a:r>
              <a:rPr lang="pt-BR" sz="1400" dirty="0"/>
              <a:t>Avaliação do grau de implementação da caderneta de saúde da pessoa idosa nos </a:t>
            </a:r>
            <a:r>
              <a:rPr lang="pt-BR" sz="1400" dirty="0" smtClean="0"/>
              <a:t>municípios </a:t>
            </a:r>
            <a:r>
              <a:rPr lang="pt-BR" sz="1400" dirty="0"/>
              <a:t>brasileiros.</a:t>
            </a:r>
          </a:p>
          <a:p>
            <a:pPr fontAlgn="base"/>
            <a:r>
              <a:rPr lang="pt-BR" sz="1400" b="1" dirty="0" smtClean="0"/>
              <a:t>2016 </a:t>
            </a:r>
            <a:r>
              <a:rPr lang="pt-BR" sz="1400" b="1" dirty="0"/>
              <a:t>– Atual: </a:t>
            </a:r>
            <a:r>
              <a:rPr lang="pt-BR" sz="1400" dirty="0"/>
              <a:t>Validação do Questionário Europeu de </a:t>
            </a:r>
            <a:r>
              <a:rPr lang="pt-BR" sz="1400" dirty="0" err="1"/>
              <a:t>Literacia</a:t>
            </a:r>
            <a:r>
              <a:rPr lang="pt-BR" sz="1400" dirty="0"/>
              <a:t> em Saúde (HLS-EU) e avaliação do nível de </a:t>
            </a:r>
            <a:r>
              <a:rPr lang="pt-BR" sz="1400" dirty="0" err="1"/>
              <a:t>literacia</a:t>
            </a:r>
            <a:r>
              <a:rPr lang="pt-BR" sz="1400" dirty="0"/>
              <a:t> em saúde de parcela da população </a:t>
            </a:r>
            <a:r>
              <a:rPr lang="pt-BR" sz="1400" dirty="0" smtClean="0"/>
              <a:t>brasileira.</a:t>
            </a:r>
            <a:endParaRPr lang="pt-BR" sz="1400" dirty="0"/>
          </a:p>
          <a:p>
            <a:pPr fontAlgn="base"/>
            <a:r>
              <a:rPr lang="pt-BR" sz="1400" b="1" dirty="0"/>
              <a:t>2014 – 2016:</a:t>
            </a:r>
            <a:r>
              <a:rPr lang="pt-BR" sz="1400" dirty="0"/>
              <a:t> Análise de Resultados sobre Saúde do Idoso na Pesquisa Nacional de Saúde (PNS</a:t>
            </a:r>
            <a:r>
              <a:rPr lang="pt-BR" sz="1400" dirty="0" smtClean="0"/>
              <a:t>)</a:t>
            </a:r>
            <a:endParaRPr lang="pt-BR" sz="1400" dirty="0"/>
          </a:p>
          <a:p>
            <a:pPr fontAlgn="base"/>
            <a:r>
              <a:rPr lang="pt-BR" sz="1400" b="1" dirty="0" smtClean="0"/>
              <a:t>2012 </a:t>
            </a:r>
            <a:r>
              <a:rPr lang="pt-BR" sz="1400" b="1" dirty="0"/>
              <a:t>– 2014</a:t>
            </a:r>
            <a:r>
              <a:rPr lang="pt-BR" sz="1400" dirty="0"/>
              <a:t>: Projeto para material didático sobre informação, indicadores e políticas públicas de saúde dos </a:t>
            </a:r>
            <a:r>
              <a:rPr lang="pt-BR" sz="1400" dirty="0" smtClean="0"/>
              <a:t>idosos</a:t>
            </a:r>
            <a:endParaRPr lang="pt-BR" sz="1400" dirty="0"/>
          </a:p>
          <a:p>
            <a:pPr fontAlgn="base"/>
            <a:r>
              <a:rPr lang="pt-BR" sz="1400" b="1" dirty="0"/>
              <a:t>2012 – Atual</a:t>
            </a:r>
            <a:r>
              <a:rPr lang="pt-BR" sz="1400" dirty="0"/>
              <a:t>: Análise do nível, estrutura e tendências das Internações de Idosos por Condições Sensíveis à Atenção Primária </a:t>
            </a:r>
            <a:r>
              <a:rPr lang="pt-BR" sz="1400" dirty="0" smtClean="0"/>
              <a:t>(ICSAP</a:t>
            </a:r>
            <a:r>
              <a:rPr lang="pt-BR" sz="1400" dirty="0"/>
              <a:t>) no Rio de Janeiro e Minas </a:t>
            </a:r>
            <a:r>
              <a:rPr lang="pt-BR" sz="1400" dirty="0" smtClean="0"/>
              <a:t>Gerais</a:t>
            </a:r>
            <a:endParaRPr lang="pt-BR" sz="1400" dirty="0"/>
          </a:p>
          <a:p>
            <a:pPr fontAlgn="base"/>
            <a:r>
              <a:rPr lang="pt-BR" sz="1400" b="1" dirty="0"/>
              <a:t>2011 – 2014</a:t>
            </a:r>
            <a:r>
              <a:rPr lang="pt-BR" sz="1400" dirty="0"/>
              <a:t>: Desenvolvimento do Instrumento da Pesquisa Nacional de Saúde (PNS). Módulo de </a:t>
            </a:r>
            <a:r>
              <a:rPr lang="pt-BR" sz="1400" dirty="0" smtClean="0"/>
              <a:t>Idosos</a:t>
            </a:r>
            <a:endParaRPr lang="pt-BR" sz="1400" dirty="0"/>
          </a:p>
          <a:p>
            <a:pPr fontAlgn="base"/>
            <a:r>
              <a:rPr lang="pt-BR" sz="1400" b="1" dirty="0"/>
              <a:t>2009 – 2011</a:t>
            </a:r>
            <a:r>
              <a:rPr lang="pt-BR" sz="1400" dirty="0"/>
              <a:t>: Estudos das condições de saúde e de mortalidade dos idosos com internações de longa permanência nas </a:t>
            </a:r>
            <a:r>
              <a:rPr lang="pt-BR" sz="1400" dirty="0" smtClean="0"/>
              <a:t>unidades </a:t>
            </a:r>
            <a:r>
              <a:rPr lang="pt-BR" sz="1400" dirty="0"/>
              <a:t>do sistema único de saúde no Rio de </a:t>
            </a:r>
            <a:r>
              <a:rPr lang="pt-BR" sz="1400" dirty="0" smtClean="0"/>
              <a:t>Janeiro.</a:t>
            </a:r>
            <a:endParaRPr lang="pt-BR" sz="1400" dirty="0"/>
          </a:p>
          <a:p>
            <a:pPr fontAlgn="base"/>
            <a:r>
              <a:rPr lang="pt-BR" sz="1400" b="1" dirty="0"/>
              <a:t>2009 – Atual</a:t>
            </a:r>
            <a:r>
              <a:rPr lang="pt-BR" sz="1400" dirty="0"/>
              <a:t>: Sistema de Indicadores de Saúde e Acompanhamento de Políticas do Idoso (SISAP-Idoso</a:t>
            </a:r>
            <a:r>
              <a:rPr lang="pt-BR" sz="1400" dirty="0" smtClean="0"/>
              <a:t>)</a:t>
            </a:r>
            <a:endParaRPr lang="pt-BR" sz="1400" dirty="0"/>
          </a:p>
          <a:p>
            <a:pPr fontAlgn="base"/>
            <a:r>
              <a:rPr lang="pt-BR" sz="1400" b="1" dirty="0"/>
              <a:t>2007 – 2009</a:t>
            </a:r>
            <a:r>
              <a:rPr lang="pt-BR" sz="1400" dirty="0"/>
              <a:t>: Instituições de Longa Permanência para Idosos (</a:t>
            </a:r>
            <a:r>
              <a:rPr lang="pt-BR" sz="1400" dirty="0" err="1" smtClean="0"/>
              <a:t>ILPIs</a:t>
            </a:r>
            <a:r>
              <a:rPr lang="pt-BR" sz="1400" dirty="0" smtClean="0"/>
              <a:t>) </a:t>
            </a:r>
            <a:r>
              <a:rPr lang="pt-BR" sz="1400" dirty="0"/>
              <a:t>no Brasil: Tipologia e proposta de modelo básico de assistência multidimensional</a:t>
            </a:r>
            <a:r>
              <a:rPr lang="pt-BR" sz="1400" dirty="0" smtClean="0"/>
              <a:t>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16331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pt-BR" sz="32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Alguns artigos publicados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929411"/>
          </a:xfrm>
        </p:spPr>
        <p:txBody>
          <a:bodyPr>
            <a:noAutofit/>
          </a:bodyPr>
          <a:lstStyle/>
          <a:p>
            <a:pPr algn="just"/>
            <a:endParaRPr lang="pt-BR" sz="1200" dirty="0"/>
          </a:p>
          <a:p>
            <a:pPr algn="just"/>
            <a:r>
              <a:rPr lang="pt-BR" sz="1200" dirty="0"/>
              <a:t>ROMERO, D. ; PIRES, D. C. ; MARQUES, A. ; MUZY, J. . </a:t>
            </a:r>
            <a:r>
              <a:rPr lang="pt-BR" sz="1200" b="1" dirty="0"/>
              <a:t>Diretrizes e indicadores de acompanhamento para políticas de proteção à saúde da pessoa idosa no Brasil.</a:t>
            </a:r>
            <a:r>
              <a:rPr lang="pt-BR" sz="1200" dirty="0"/>
              <a:t> RECIIS - Revista Eletrônica de Comunicação, Informação &amp; Inovação em Saúde, v. 13, p. 134-157, 2019.</a:t>
            </a:r>
          </a:p>
          <a:p>
            <a:pPr algn="just"/>
            <a:r>
              <a:rPr lang="pt-BR" sz="1200" dirty="0" smtClean="0"/>
              <a:t>Romero, Dalia; Castanheira, Débora; Marques, Aline; Muzy, Jéssica; Sabbadini, Letícia; Silva, Raulino. </a:t>
            </a:r>
            <a:r>
              <a:rPr lang="pt-BR" sz="1200" b="1" dirty="0" smtClean="0"/>
              <a:t>Metodologia integrada de acompanhamento de políticas públicas e situação de saúde: o SISAP-Idoso</a:t>
            </a:r>
            <a:r>
              <a:rPr lang="pt-BR" sz="1200" dirty="0" smtClean="0"/>
              <a:t>. Ciência e Saúde Coletiva, 23(8):2641-2650, 2018.</a:t>
            </a:r>
          </a:p>
          <a:p>
            <a:pPr algn="just"/>
            <a:r>
              <a:rPr lang="pt-BR" sz="1200" dirty="0" smtClean="0"/>
              <a:t>Romero</a:t>
            </a:r>
            <a:r>
              <a:rPr lang="pt-BR" sz="1200" dirty="0"/>
              <a:t>, Dalia Elena, Santana, Diego, Borges, Paulo, Marques, Aline, Castanheira, Débora, Rodrigues, Jéssica M., &amp; </a:t>
            </a:r>
            <a:r>
              <a:rPr lang="pt-BR" sz="1200" dirty="0" err="1"/>
              <a:t>Sabbadini</a:t>
            </a:r>
            <a:r>
              <a:rPr lang="pt-BR" sz="1200" dirty="0"/>
              <a:t>, Leticia. (2018). </a:t>
            </a:r>
            <a:r>
              <a:rPr lang="pt-BR" sz="1200" b="1" dirty="0"/>
              <a:t>Prevalência, fatores associados e limitações relacionados ao problema crônico de coluna entre adultos e idosos no Brasi</a:t>
            </a:r>
            <a:r>
              <a:rPr lang="pt-BR" sz="1200" dirty="0"/>
              <a:t>l. </a:t>
            </a:r>
            <a:r>
              <a:rPr lang="pt-BR" sz="1200" i="1" dirty="0"/>
              <a:t>Cadernos de Saúde Pública</a:t>
            </a:r>
            <a:r>
              <a:rPr lang="pt-BR" sz="1200" dirty="0"/>
              <a:t>, </a:t>
            </a:r>
            <a:r>
              <a:rPr lang="pt-BR" sz="1200" i="1" dirty="0"/>
              <a:t>34</a:t>
            </a:r>
            <a:r>
              <a:rPr lang="pt-BR" sz="1200" dirty="0"/>
              <a:t>(2)</a:t>
            </a:r>
          </a:p>
          <a:p>
            <a:pPr algn="just"/>
            <a:r>
              <a:rPr lang="pt-BR" sz="1200" dirty="0" smtClean="0"/>
              <a:t>PAVÃO</a:t>
            </a:r>
            <a:r>
              <a:rPr lang="pt-BR" sz="1200" dirty="0"/>
              <a:t>, ANA LUIZA BRAZ ; </a:t>
            </a:r>
            <a:r>
              <a:rPr lang="pt-BR" sz="1200" dirty="0">
                <a:hlinkClick r:id="rId2"/>
              </a:rPr>
              <a:t>BARCELLOS, CHRISTOVAM</a:t>
            </a:r>
            <a:r>
              <a:rPr lang="pt-BR" sz="1200" dirty="0"/>
              <a:t> ; PEDROSO, MARCEL ; </a:t>
            </a:r>
            <a:r>
              <a:rPr lang="pt-BR" sz="1200" dirty="0">
                <a:hlinkClick r:id="rId2" tooltip="Clique para visualizar o currículo"/>
              </a:rPr>
              <a:t>BOCCOLINI, CRISTIANO</a:t>
            </a:r>
            <a:r>
              <a:rPr lang="pt-BR" sz="1200" dirty="0"/>
              <a:t> ; ROMERO, DÁLIA . </a:t>
            </a:r>
            <a:r>
              <a:rPr lang="pt-BR" sz="1200" b="1" dirty="0"/>
              <a:t>The role </a:t>
            </a:r>
            <a:r>
              <a:rPr lang="pt-BR" sz="1200" b="1" dirty="0" err="1"/>
              <a:t>of</a:t>
            </a:r>
            <a:r>
              <a:rPr lang="pt-BR" sz="1200" b="1" dirty="0"/>
              <a:t> </a:t>
            </a:r>
            <a:r>
              <a:rPr lang="pt-BR" sz="1200" b="1" dirty="0" err="1"/>
              <a:t>Brazilian</a:t>
            </a:r>
            <a:r>
              <a:rPr lang="pt-BR" sz="1200" b="1" dirty="0"/>
              <a:t> </a:t>
            </a:r>
            <a:r>
              <a:rPr lang="pt-BR" sz="1200" b="1" dirty="0" err="1"/>
              <a:t>National</a:t>
            </a:r>
            <a:r>
              <a:rPr lang="pt-BR" sz="1200" b="1" dirty="0"/>
              <a:t> Health </a:t>
            </a:r>
            <a:r>
              <a:rPr lang="pt-BR" sz="1200" b="1" dirty="0" err="1"/>
              <a:t>Information</a:t>
            </a:r>
            <a:r>
              <a:rPr lang="pt-BR" sz="1200" b="1" dirty="0"/>
              <a:t> Systems in </a:t>
            </a:r>
            <a:r>
              <a:rPr lang="pt-BR" sz="1200" b="1" dirty="0" err="1"/>
              <a:t>assessing</a:t>
            </a:r>
            <a:r>
              <a:rPr lang="pt-BR" sz="1200" b="1" dirty="0"/>
              <a:t> </a:t>
            </a:r>
            <a:r>
              <a:rPr lang="pt-BR" sz="1200" b="1" dirty="0" err="1"/>
              <a:t>the</a:t>
            </a:r>
            <a:r>
              <a:rPr lang="pt-BR" sz="1200" b="1" dirty="0"/>
              <a:t> </a:t>
            </a:r>
            <a:r>
              <a:rPr lang="pt-BR" sz="1200" b="1" dirty="0" err="1"/>
              <a:t>impact</a:t>
            </a:r>
            <a:r>
              <a:rPr lang="pt-BR" sz="1200" b="1" dirty="0"/>
              <a:t> </a:t>
            </a:r>
            <a:r>
              <a:rPr lang="pt-BR" sz="1200" b="1" dirty="0" err="1"/>
              <a:t>of</a:t>
            </a:r>
            <a:r>
              <a:rPr lang="pt-BR" sz="1200" b="1" dirty="0"/>
              <a:t> </a:t>
            </a:r>
            <a:r>
              <a:rPr lang="pt-BR" sz="1200" b="1" dirty="0" err="1"/>
              <a:t>Zika</a:t>
            </a:r>
            <a:r>
              <a:rPr lang="pt-BR" sz="1200" b="1" dirty="0"/>
              <a:t> </a:t>
            </a:r>
            <a:r>
              <a:rPr lang="pt-BR" sz="1200" b="1" dirty="0" err="1"/>
              <a:t>virus</a:t>
            </a:r>
            <a:r>
              <a:rPr lang="pt-BR" sz="1200" b="1" dirty="0"/>
              <a:t> </a:t>
            </a:r>
            <a:r>
              <a:rPr lang="pt-BR" sz="1200" b="1" dirty="0" err="1"/>
              <a:t>outbreak</a:t>
            </a:r>
            <a:r>
              <a:rPr lang="pt-BR" sz="1200" dirty="0"/>
              <a:t>. Revista da Sociedade Brasileira de Medicina Tropical, v. 50, p. 450-457, 2017.</a:t>
            </a:r>
          </a:p>
          <a:p>
            <a:pPr algn="just"/>
            <a:r>
              <a:rPr lang="pt-BR" sz="1200" dirty="0" smtClean="0"/>
              <a:t>MORAES</a:t>
            </a:r>
            <a:r>
              <a:rPr lang="pt-BR" sz="1200" dirty="0"/>
              <a:t>, E. NUNES ; LANNA, F. M. ; SANTOS, R. R. ; BICALHO, M. C. A. ; MACHADO, C. J. </a:t>
            </a:r>
            <a:r>
              <a:rPr lang="pt-BR" sz="1200" dirty="0" smtClean="0"/>
              <a:t>; Romero</a:t>
            </a:r>
            <a:r>
              <a:rPr lang="pt-BR" sz="1200" dirty="0"/>
              <a:t>, </a:t>
            </a:r>
            <a:r>
              <a:rPr lang="pt-BR" sz="1200" dirty="0" err="1"/>
              <a:t>Dalia</a:t>
            </a:r>
            <a:r>
              <a:rPr lang="pt-BR" sz="1200" dirty="0"/>
              <a:t> E. . </a:t>
            </a:r>
            <a:r>
              <a:rPr lang="pt-BR" sz="1200" b="1" dirty="0"/>
              <a:t>A NEW PROPOSAL FOR THE CLINICAL-FUNCTIONAL CATEGORIZATION </a:t>
            </a:r>
            <a:r>
              <a:rPr lang="pt-BR" sz="1200" b="1" dirty="0" smtClean="0"/>
              <a:t>OF THE </a:t>
            </a:r>
            <a:r>
              <a:rPr lang="pt-BR" sz="1200" b="1" dirty="0"/>
              <a:t>ELDERL</a:t>
            </a:r>
            <a:r>
              <a:rPr lang="pt-BR" sz="1200" dirty="0"/>
              <a:t>Y: VISUAL SCALE OF FRAILTY (VS-FRAILTY). </a:t>
            </a:r>
            <a:r>
              <a:rPr lang="pt-BR" sz="1200" dirty="0" err="1"/>
              <a:t>Journal</a:t>
            </a:r>
            <a:r>
              <a:rPr lang="pt-BR" sz="1200" dirty="0"/>
              <a:t> </a:t>
            </a:r>
            <a:r>
              <a:rPr lang="pt-BR" sz="1200" dirty="0" err="1"/>
              <a:t>of</a:t>
            </a:r>
            <a:r>
              <a:rPr lang="pt-BR" sz="1200" dirty="0"/>
              <a:t> </a:t>
            </a:r>
            <a:r>
              <a:rPr lang="pt-BR" sz="1200" dirty="0" err="1"/>
              <a:t>Aging</a:t>
            </a:r>
            <a:r>
              <a:rPr lang="pt-BR" sz="1200" dirty="0"/>
              <a:t> </a:t>
            </a:r>
            <a:r>
              <a:rPr lang="pt-BR" sz="1200" dirty="0" err="1"/>
              <a:t>Research</a:t>
            </a:r>
            <a:r>
              <a:rPr lang="pt-BR" sz="1200" dirty="0"/>
              <a:t> &amp; </a:t>
            </a:r>
            <a:r>
              <a:rPr lang="pt-BR" sz="1200" dirty="0" err="1" smtClean="0"/>
              <a:t>Clinical</a:t>
            </a:r>
            <a:r>
              <a:rPr lang="pt-BR" sz="1200" dirty="0" smtClean="0"/>
              <a:t> </a:t>
            </a:r>
            <a:r>
              <a:rPr lang="pt-BR" sz="1200" dirty="0" err="1" smtClean="0"/>
              <a:t>Practice</a:t>
            </a:r>
            <a:r>
              <a:rPr lang="pt-BR" sz="1200" dirty="0"/>
              <a:t>, v. 5, p. 24-30, 2016.</a:t>
            </a:r>
          </a:p>
          <a:p>
            <a:pPr algn="just"/>
            <a:r>
              <a:rPr lang="pt-BR" sz="1200" dirty="0"/>
              <a:t>MORAES, EDGAR NUNES DE ; CARMO, JULIANA ALVES DO ; MORAES, FLÁVIA LANNA DE </a:t>
            </a:r>
            <a:r>
              <a:rPr lang="pt-BR" sz="1200" dirty="0" smtClean="0"/>
              <a:t>; AZEVEDO</a:t>
            </a:r>
            <a:r>
              <a:rPr lang="pt-BR" sz="1200" dirty="0"/>
              <a:t>, RAQUEL SOUZA ; MACHADO, CARLA JORGE ; </a:t>
            </a:r>
            <a:r>
              <a:rPr lang="pt-BR" sz="1200" dirty="0" err="1"/>
              <a:t>Montilla</a:t>
            </a:r>
            <a:r>
              <a:rPr lang="pt-BR" sz="1200" dirty="0"/>
              <a:t>, </a:t>
            </a:r>
            <a:r>
              <a:rPr lang="pt-BR" sz="1200" dirty="0" err="1"/>
              <a:t>Dalia</a:t>
            </a:r>
            <a:r>
              <a:rPr lang="pt-BR" sz="1200" dirty="0"/>
              <a:t> Elena Romero </a:t>
            </a:r>
            <a:r>
              <a:rPr lang="pt-BR" sz="1200" dirty="0" smtClean="0"/>
              <a:t>. </a:t>
            </a:r>
            <a:r>
              <a:rPr lang="pt-BR" sz="1200" b="1" dirty="0" err="1" smtClean="0"/>
              <a:t>Clinical-Functional</a:t>
            </a:r>
            <a:r>
              <a:rPr lang="pt-BR" sz="1200" b="1" dirty="0" smtClean="0"/>
              <a:t> </a:t>
            </a:r>
            <a:r>
              <a:rPr lang="pt-BR" sz="1200" b="1" dirty="0" err="1"/>
              <a:t>Vulnerability</a:t>
            </a:r>
            <a:r>
              <a:rPr lang="pt-BR" sz="1200" b="1" dirty="0"/>
              <a:t> Index-20 (IVCF-20): </a:t>
            </a:r>
            <a:r>
              <a:rPr lang="pt-BR" sz="1200" b="1" dirty="0" err="1"/>
              <a:t>rapid</a:t>
            </a:r>
            <a:r>
              <a:rPr lang="pt-BR" sz="1200" b="1" dirty="0"/>
              <a:t> </a:t>
            </a:r>
            <a:r>
              <a:rPr lang="pt-BR" sz="1200" b="1" dirty="0" err="1"/>
              <a:t>recognition</a:t>
            </a:r>
            <a:r>
              <a:rPr lang="pt-BR" sz="1200" b="1" dirty="0"/>
              <a:t> </a:t>
            </a:r>
            <a:r>
              <a:rPr lang="pt-BR" sz="1200" b="1" dirty="0" err="1"/>
              <a:t>of</a:t>
            </a:r>
            <a:r>
              <a:rPr lang="pt-BR" sz="1200" b="1" dirty="0"/>
              <a:t> </a:t>
            </a:r>
            <a:r>
              <a:rPr lang="pt-BR" sz="1200" b="1" dirty="0" err="1"/>
              <a:t>frail</a:t>
            </a:r>
            <a:r>
              <a:rPr lang="pt-BR" sz="1200" b="1" dirty="0"/>
              <a:t> </a:t>
            </a:r>
            <a:r>
              <a:rPr lang="pt-BR" sz="1200" b="1" dirty="0" err="1"/>
              <a:t>older</a:t>
            </a:r>
            <a:r>
              <a:rPr lang="pt-BR" sz="1200" b="1" dirty="0"/>
              <a:t> </a:t>
            </a:r>
            <a:r>
              <a:rPr lang="pt-BR" sz="1200" b="1" dirty="0" err="1"/>
              <a:t>adults</a:t>
            </a:r>
            <a:r>
              <a:rPr lang="pt-BR" sz="1200" dirty="0"/>
              <a:t>. Revista </a:t>
            </a:r>
            <a:r>
              <a:rPr lang="pt-BR" sz="1200" dirty="0" smtClean="0"/>
              <a:t>de Saúde </a:t>
            </a:r>
            <a:r>
              <a:rPr lang="pt-BR" sz="1200" dirty="0"/>
              <a:t>Pública (Online) , v. 50, p. 81-91, 2016.</a:t>
            </a:r>
          </a:p>
          <a:p>
            <a:pPr algn="just"/>
            <a:r>
              <a:rPr lang="pt-BR" sz="1200" dirty="0"/>
              <a:t>SZWARCWALD, CÉLIA LANDMANN ; SOUZA JÚNIOR, PAULO ROBERTO BORGES DE </a:t>
            </a:r>
            <a:r>
              <a:rPr lang="pt-BR" sz="1200" dirty="0" smtClean="0"/>
              <a:t>; MARQUES</a:t>
            </a:r>
            <a:r>
              <a:rPr lang="pt-BR" sz="1200" dirty="0"/>
              <a:t>, ALINE PINTO ; ALMEIDA, WANESSA DA SILVA DE ; </a:t>
            </a:r>
            <a:r>
              <a:rPr lang="pt-BR" sz="1200" dirty="0" err="1"/>
              <a:t>Montilla</a:t>
            </a:r>
            <a:r>
              <a:rPr lang="pt-BR" sz="1200" dirty="0"/>
              <a:t>, </a:t>
            </a:r>
            <a:r>
              <a:rPr lang="pt-BR" sz="1200" dirty="0" err="1"/>
              <a:t>Dalia</a:t>
            </a:r>
            <a:r>
              <a:rPr lang="pt-BR" sz="1200" dirty="0"/>
              <a:t> Elena Romero </a:t>
            </a:r>
            <a:r>
              <a:rPr lang="pt-BR" sz="1200" dirty="0" smtClean="0"/>
              <a:t>. </a:t>
            </a:r>
            <a:r>
              <a:rPr lang="pt-BR" sz="1200" b="1" dirty="0" err="1" smtClean="0"/>
              <a:t>Inequalities</a:t>
            </a:r>
            <a:r>
              <a:rPr lang="pt-BR" sz="1200" b="1" dirty="0" smtClean="0"/>
              <a:t> </a:t>
            </a:r>
            <a:r>
              <a:rPr lang="pt-BR" sz="1200" b="1" dirty="0"/>
              <a:t>in </a:t>
            </a:r>
            <a:r>
              <a:rPr lang="pt-BR" sz="1200" b="1" dirty="0" err="1"/>
              <a:t>healthy</a:t>
            </a:r>
            <a:r>
              <a:rPr lang="pt-BR" sz="1200" b="1" dirty="0"/>
              <a:t> </a:t>
            </a:r>
            <a:r>
              <a:rPr lang="pt-BR" sz="1200" b="1" dirty="0" err="1"/>
              <a:t>life</a:t>
            </a:r>
            <a:r>
              <a:rPr lang="pt-BR" sz="1200" b="1" dirty="0"/>
              <a:t> </a:t>
            </a:r>
            <a:r>
              <a:rPr lang="pt-BR" sz="1200" b="1" dirty="0" err="1"/>
              <a:t>expectancy</a:t>
            </a:r>
            <a:r>
              <a:rPr lang="pt-BR" sz="1200" b="1" dirty="0"/>
              <a:t> </a:t>
            </a:r>
            <a:r>
              <a:rPr lang="pt-BR" sz="1200" b="1" dirty="0" err="1"/>
              <a:t>by</a:t>
            </a:r>
            <a:r>
              <a:rPr lang="pt-BR" sz="1200" b="1" dirty="0"/>
              <a:t> </a:t>
            </a:r>
            <a:r>
              <a:rPr lang="pt-BR" sz="1200" b="1" dirty="0" err="1"/>
              <a:t>Brazilian</a:t>
            </a:r>
            <a:r>
              <a:rPr lang="pt-BR" sz="1200" b="1" dirty="0"/>
              <a:t> </a:t>
            </a:r>
            <a:r>
              <a:rPr lang="pt-BR" sz="1200" b="1" dirty="0" err="1"/>
              <a:t>geographic</a:t>
            </a:r>
            <a:r>
              <a:rPr lang="pt-BR" sz="1200" b="1" dirty="0"/>
              <a:t> </a:t>
            </a:r>
            <a:r>
              <a:rPr lang="pt-BR" sz="1200" b="1" dirty="0" err="1"/>
              <a:t>regions</a:t>
            </a:r>
            <a:r>
              <a:rPr lang="pt-BR" sz="1200" b="1" dirty="0"/>
              <a:t>: </a:t>
            </a:r>
            <a:r>
              <a:rPr lang="pt-BR" sz="1200" b="1" dirty="0" err="1"/>
              <a:t>findings</a:t>
            </a:r>
            <a:r>
              <a:rPr lang="pt-BR" sz="1200" b="1" dirty="0"/>
              <a:t> </a:t>
            </a:r>
            <a:r>
              <a:rPr lang="pt-BR" sz="1200" b="1" dirty="0" err="1"/>
              <a:t>from</a:t>
            </a:r>
            <a:r>
              <a:rPr lang="pt-BR" sz="1200" b="1" dirty="0"/>
              <a:t> </a:t>
            </a:r>
            <a:r>
              <a:rPr lang="pt-BR" sz="1200" b="1" dirty="0" err="1"/>
              <a:t>the</a:t>
            </a:r>
            <a:r>
              <a:rPr lang="pt-BR" sz="1200" b="1" dirty="0"/>
              <a:t> </a:t>
            </a:r>
            <a:r>
              <a:rPr lang="pt-BR" sz="1200" b="1" dirty="0" err="1" smtClean="0"/>
              <a:t>National</a:t>
            </a:r>
            <a:r>
              <a:rPr lang="pt-BR" sz="1200" b="1" dirty="0" smtClean="0"/>
              <a:t> Health </a:t>
            </a:r>
            <a:r>
              <a:rPr lang="pt-BR" sz="1200" b="1" dirty="0" err="1"/>
              <a:t>Survey</a:t>
            </a:r>
            <a:r>
              <a:rPr lang="pt-BR" sz="1200" b="1" dirty="0"/>
              <a:t>, 2013. </a:t>
            </a:r>
            <a:r>
              <a:rPr lang="pt-BR" sz="1200" dirty="0" err="1"/>
              <a:t>International</a:t>
            </a:r>
            <a:r>
              <a:rPr lang="pt-BR" sz="1200" dirty="0"/>
              <a:t> </a:t>
            </a:r>
            <a:r>
              <a:rPr lang="pt-BR" sz="1200" dirty="0" err="1"/>
              <a:t>Journal</a:t>
            </a:r>
            <a:r>
              <a:rPr lang="pt-BR" sz="1200" dirty="0"/>
              <a:t> for </a:t>
            </a:r>
            <a:r>
              <a:rPr lang="pt-BR" sz="1200" dirty="0" err="1"/>
              <a:t>Equity</a:t>
            </a:r>
            <a:r>
              <a:rPr lang="pt-BR" sz="1200" dirty="0"/>
              <a:t> in Health (Online) , v. 15, p. 1-9, 2016</a:t>
            </a:r>
            <a:r>
              <a:rPr lang="pt-BR" sz="1200" dirty="0" smtClean="0"/>
              <a:t>.</a:t>
            </a:r>
          </a:p>
          <a:p>
            <a:pPr algn="just"/>
            <a:r>
              <a:rPr lang="pt-BR" sz="1200" dirty="0"/>
              <a:t>ROMERO M., </a:t>
            </a:r>
            <a:r>
              <a:rPr lang="pt-BR" sz="1200" dirty="0" err="1"/>
              <a:t>Dalia</a:t>
            </a:r>
            <a:r>
              <a:rPr lang="pt-BR" sz="1200" dirty="0"/>
              <a:t> E.; CASTANHEIRA, D. ; MARQUES, ALINE PINTO ; MUZY, J. ; SABBADINI, L. ; SILVA, R. S. </a:t>
            </a:r>
            <a:r>
              <a:rPr lang="pt-BR" sz="1200" b="1" dirty="0"/>
              <a:t>. METODOLOGIA INTEGRADA </a:t>
            </a:r>
            <a:r>
              <a:rPr lang="pt-BR" sz="1200" b="1" dirty="0" smtClean="0"/>
              <a:t>DE ACOMPANHAMENTO </a:t>
            </a:r>
            <a:r>
              <a:rPr lang="pt-BR" sz="1200" b="1" dirty="0"/>
              <a:t>DE POLÍTICAS PÚBLICAS E SITUAÇÃO DE SAÚDE: O SISAP-IDOSO</a:t>
            </a:r>
            <a:r>
              <a:rPr lang="pt-BR" sz="1200" dirty="0"/>
              <a:t>. Ciência e Saúde Coletiva (Impresso) , 2017.</a:t>
            </a:r>
          </a:p>
          <a:p>
            <a:pPr algn="just"/>
            <a:r>
              <a:rPr lang="pt-BR" sz="1200" dirty="0" smtClean="0"/>
              <a:t>MARQUES, </a:t>
            </a:r>
            <a:r>
              <a:rPr lang="pt-BR" sz="1200" dirty="0"/>
              <a:t>A. P. ; ROMERO M., </a:t>
            </a:r>
            <a:r>
              <a:rPr lang="pt-BR" sz="1200" dirty="0" err="1"/>
              <a:t>Dalia</a:t>
            </a:r>
            <a:r>
              <a:rPr lang="pt-BR" sz="1200" dirty="0"/>
              <a:t> E. . </a:t>
            </a:r>
            <a:r>
              <a:rPr lang="pt-BR" sz="1200" b="1" dirty="0" err="1"/>
              <a:t>Hospitalization</a:t>
            </a:r>
            <a:r>
              <a:rPr lang="pt-BR" sz="1200" b="1" dirty="0"/>
              <a:t> </a:t>
            </a:r>
            <a:r>
              <a:rPr lang="pt-BR" sz="1200" b="1" dirty="0" err="1"/>
              <a:t>of</a:t>
            </a:r>
            <a:r>
              <a:rPr lang="pt-BR" sz="1200" b="1" dirty="0"/>
              <a:t> </a:t>
            </a:r>
            <a:r>
              <a:rPr lang="pt-BR" sz="1200" b="1" dirty="0" err="1"/>
              <a:t>older</a:t>
            </a:r>
            <a:r>
              <a:rPr lang="pt-BR" sz="1200" b="1" dirty="0"/>
              <a:t> </a:t>
            </a:r>
            <a:r>
              <a:rPr lang="pt-BR" sz="1200" b="1" dirty="0" err="1"/>
              <a:t>adults</a:t>
            </a:r>
            <a:r>
              <a:rPr lang="pt-BR" sz="1200" b="1" dirty="0"/>
              <a:t> </a:t>
            </a:r>
            <a:r>
              <a:rPr lang="pt-BR" sz="1200" b="1" dirty="0" err="1"/>
              <a:t>due</a:t>
            </a:r>
            <a:r>
              <a:rPr lang="pt-BR" sz="1200" b="1" dirty="0"/>
              <a:t> </a:t>
            </a:r>
            <a:r>
              <a:rPr lang="pt-BR" sz="1200" b="1" dirty="0" err="1"/>
              <a:t>to</a:t>
            </a:r>
            <a:r>
              <a:rPr lang="pt-BR" sz="1200" b="1" dirty="0"/>
              <a:t> </a:t>
            </a:r>
            <a:r>
              <a:rPr lang="pt-BR" sz="1200" b="1" dirty="0" err="1"/>
              <a:t>ambulatory</a:t>
            </a:r>
            <a:r>
              <a:rPr lang="pt-BR" sz="1200" b="1" dirty="0"/>
              <a:t> </a:t>
            </a:r>
            <a:r>
              <a:rPr lang="pt-BR" sz="1200" b="1" dirty="0" err="1" smtClean="0"/>
              <a:t>care</a:t>
            </a:r>
            <a:r>
              <a:rPr lang="pt-BR" sz="1200" b="1" dirty="0" smtClean="0"/>
              <a:t> </a:t>
            </a:r>
            <a:r>
              <a:rPr lang="pt-BR" sz="1200" b="1" dirty="0" err="1" smtClean="0"/>
              <a:t>sensitive</a:t>
            </a:r>
            <a:r>
              <a:rPr lang="pt-BR" sz="1200" b="1" dirty="0" smtClean="0"/>
              <a:t> </a:t>
            </a:r>
            <a:r>
              <a:rPr lang="pt-BR" sz="1200" b="1" dirty="0" err="1"/>
              <a:t>conditions</a:t>
            </a:r>
            <a:r>
              <a:rPr lang="pt-BR" sz="1200" b="1" dirty="0"/>
              <a:t>. Revista de Saúde Pública (Impresso) </a:t>
            </a:r>
            <a:r>
              <a:rPr lang="pt-BR" sz="1200" dirty="0"/>
              <a:t>, v. 48, p. 817-826, 2014.</a:t>
            </a:r>
          </a:p>
          <a:p>
            <a:pPr algn="just"/>
            <a:r>
              <a:rPr lang="pt-BR" sz="1200" dirty="0" smtClean="0"/>
              <a:t>KANSO</a:t>
            </a:r>
            <a:r>
              <a:rPr lang="pt-BR" sz="1200" dirty="0"/>
              <a:t>, SOLANGE ; ROMERO M., </a:t>
            </a:r>
            <a:r>
              <a:rPr lang="pt-BR" sz="1200" dirty="0" err="1"/>
              <a:t>Dalia</a:t>
            </a:r>
            <a:r>
              <a:rPr lang="pt-BR" sz="1200" dirty="0"/>
              <a:t> E. ; LEITE, I. C. ; MARQUES, ALINE . </a:t>
            </a:r>
            <a:r>
              <a:rPr lang="pt-BR" sz="1200" b="1" dirty="0"/>
              <a:t>A </a:t>
            </a:r>
            <a:r>
              <a:rPr lang="pt-BR" sz="1200" b="1" dirty="0" err="1"/>
              <a:t>evitabilidade</a:t>
            </a:r>
            <a:r>
              <a:rPr lang="pt-BR" sz="1200" b="1" dirty="0"/>
              <a:t> </a:t>
            </a:r>
            <a:r>
              <a:rPr lang="pt-BR" sz="1200" b="1" dirty="0" smtClean="0"/>
              <a:t>de óbitos </a:t>
            </a:r>
            <a:r>
              <a:rPr lang="pt-BR" sz="1200" b="1" dirty="0"/>
              <a:t>entre idosos em São Paulo, Brasil: análise das principais causas de morte. </a:t>
            </a:r>
            <a:r>
              <a:rPr lang="pt-BR" sz="1200" dirty="0"/>
              <a:t>Cadernos </a:t>
            </a:r>
            <a:r>
              <a:rPr lang="pt-BR" sz="1200" dirty="0" smtClean="0"/>
              <a:t>de Saúde </a:t>
            </a:r>
            <a:r>
              <a:rPr lang="pt-BR" sz="1200" dirty="0"/>
              <a:t>Pública (ENSP. Impresso) , v. 29, p. 735-748, 2013</a:t>
            </a:r>
            <a:r>
              <a:rPr lang="pt-BR" sz="1200" dirty="0" smtClean="0"/>
              <a:t>.</a:t>
            </a:r>
            <a:endParaRPr lang="pt-BR" sz="1200" dirty="0"/>
          </a:p>
        </p:txBody>
      </p:sp>
      <p:pic>
        <p:nvPicPr>
          <p:cNvPr id="1029" name="Picture 5" descr="http://buscatextual.cnpq.br/buscatextual/images/curriculo/jc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438" y="-60325"/>
            <a:ext cx="17145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88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pt-BR" sz="32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Produtos para a gestão em saúde </a:t>
            </a:r>
            <a:r>
              <a:rPr lang="pt-BR" sz="32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da pessoa</a:t>
            </a:r>
            <a:endParaRPr lang="pt-BR" sz="3200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8476" y="1197264"/>
            <a:ext cx="8229600" cy="4525963"/>
          </a:xfrm>
        </p:spPr>
        <p:txBody>
          <a:bodyPr/>
          <a:lstStyle/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ea typeface="MS PGothic" panose="020B0600070205080204" pitchFamily="34" charset="-128"/>
              </a:rPr>
              <a:t>O LIS/ICICT/FIOCRUZ tem diversas iniciativas para o fortalecimento de uma rede que possibilite disponibilização de informações voltadas ao conhecimento e compreensão da realidade sanitária brasileira, bem como suas perspectivas no contexto local. No caso da saúde da pessoa idosa, algumas experiências podem ser destacadas</a:t>
            </a:r>
            <a:r>
              <a:rPr lang="pt-BR" sz="20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: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86868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91667" y="3376289"/>
            <a:ext cx="2662265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Curso de </a:t>
            </a:r>
            <a:r>
              <a:rPr lang="pt-BR" dirty="0"/>
              <a:t> </a:t>
            </a:r>
            <a:r>
              <a:rPr lang="pt-BR" dirty="0" smtClean="0"/>
              <a:t>uso de informação em saúde para gestores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Site de capacitação para uso de indicadores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339139" y="3376289"/>
            <a:ext cx="2448274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Caderneta de Saúde da Pessoa Idosa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App Atenção ao Idoso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947207" y="3376289"/>
            <a:ext cx="2661898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SISAP-Idoso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Experiências exitosas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Monitoramento da implementação da Caderneta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8674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4343" y="116632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pt-BR" sz="32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Brasil tem muitas políticas. Questão: como acompanhar a implementação e avaliar resultados?</a:t>
            </a:r>
          </a:p>
        </p:txBody>
      </p:sp>
      <p:graphicFrame>
        <p:nvGraphicFramePr>
          <p:cNvPr id="4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6748238"/>
              </p:ext>
            </p:extLst>
          </p:nvPr>
        </p:nvGraphicFramePr>
        <p:xfrm>
          <a:off x="145842" y="1259632"/>
          <a:ext cx="8846601" cy="4051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1540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SISAP-Idoso: ferramenta para análise de situação de saúde e monitoramento de políticas públicas</a:t>
            </a:r>
            <a:endParaRPr lang="pt-BR" sz="3200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Conteúdo 5"/>
          <p:cNvSpPr txBox="1">
            <a:spLocks noGrp="1"/>
          </p:cNvSpPr>
          <p:nvPr>
            <p:ph idx="1"/>
          </p:nvPr>
        </p:nvSpPr>
        <p:spPr>
          <a:xfrm>
            <a:off x="452557" y="141763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pt-BR" altLang="pt-BR" sz="1900" dirty="0">
                <a:latin typeface="Arial" panose="020B0604020202020204" pitchFamily="34" charset="0"/>
                <a:ea typeface="MS PGothic" panose="020B0600070205080204" pitchFamily="34" charset="-128"/>
              </a:rPr>
              <a:t>F</a:t>
            </a:r>
            <a:r>
              <a:rPr lang="pt-BR" altLang="pt-BR" sz="19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erramenta </a:t>
            </a:r>
            <a:r>
              <a:rPr lang="pt-BR" altLang="pt-BR" sz="1900" dirty="0">
                <a:latin typeface="Arial" panose="020B0604020202020204" pitchFamily="34" charset="0"/>
                <a:ea typeface="MS PGothic" panose="020B0600070205080204" pitchFamily="34" charset="-128"/>
              </a:rPr>
              <a:t>de gestão que integre informações sobre saúde dos idosos e as metas e </a:t>
            </a:r>
            <a:r>
              <a:rPr lang="pt-BR" altLang="pt-BR" sz="19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políticas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pt-BR" altLang="pt-BR" sz="19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Criado pelo GISE/LIS-ICICT/FIOCRUZ</a:t>
            </a:r>
            <a:r>
              <a:rPr lang="pt-BR" altLang="pt-BR" sz="1900" dirty="0">
                <a:latin typeface="Arial" panose="020B0604020202020204" pitchFamily="34" charset="0"/>
                <a:ea typeface="MS PGothic" panose="020B0600070205080204" pitchFamily="34" charset="-128"/>
              </a:rPr>
              <a:t>) </a:t>
            </a:r>
            <a:r>
              <a:rPr lang="pt-BR" altLang="pt-BR" sz="19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em colaboração com a COSAPI/SAS/MS em 2009 </a:t>
            </a:r>
            <a:endParaRPr lang="pt-BR" altLang="pt-BR" sz="1900" b="1" dirty="0">
              <a:solidFill>
                <a:srgbClr val="86868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pt-BR" altLang="pt-BR" sz="1900" b="1" dirty="0" smtClean="0">
                <a:solidFill>
                  <a:srgbClr val="868686"/>
                </a:solidFill>
                <a:latin typeface="Arial" panose="020B0604020202020204" pitchFamily="34" charset="0"/>
                <a:ea typeface="MS PGothic" panose="020B0600070205080204" pitchFamily="34" charset="-128"/>
                <a:hlinkClick r:id="rId2"/>
              </a:rPr>
              <a:t>https</a:t>
            </a:r>
            <a:r>
              <a:rPr lang="pt-BR" altLang="pt-BR" sz="1900" b="1" dirty="0">
                <a:solidFill>
                  <a:srgbClr val="868686"/>
                </a:solidFill>
                <a:latin typeface="Arial" panose="020B0604020202020204" pitchFamily="34" charset="0"/>
                <a:ea typeface="MS PGothic" panose="020B0600070205080204" pitchFamily="34" charset="-128"/>
                <a:hlinkClick r:id="rId2"/>
              </a:rPr>
              <a:t>://</a:t>
            </a:r>
            <a:r>
              <a:rPr lang="pt-BR" altLang="pt-BR" sz="1900" b="1" dirty="0" smtClean="0">
                <a:solidFill>
                  <a:srgbClr val="868686"/>
                </a:solidFill>
                <a:latin typeface="Arial" panose="020B0604020202020204" pitchFamily="34" charset="0"/>
                <a:ea typeface="MS PGothic" panose="020B0600070205080204" pitchFamily="34" charset="-128"/>
                <a:hlinkClick r:id="rId2"/>
              </a:rPr>
              <a:t>sisapidoso.icict.fiocruz.br</a:t>
            </a:r>
            <a:endParaRPr lang="pt-BR" altLang="pt-BR" sz="1900" b="1" dirty="0">
              <a:solidFill>
                <a:srgbClr val="86868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altLang="pt-BR" sz="2000" dirty="0" smtClean="0">
              <a:solidFill>
                <a:prstClr val="black"/>
              </a:solidFill>
            </a:endParaRPr>
          </a:p>
          <a:p>
            <a:r>
              <a:rPr lang="pt-BR" altLang="pt-BR" sz="1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Público- alvo:</a:t>
            </a:r>
          </a:p>
          <a:p>
            <a:pPr lvl="1"/>
            <a:r>
              <a:rPr lang="pt-BR" altLang="pt-BR" sz="1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Gestores municipais e estaduais (planejamento, monitoramento e avaliação)</a:t>
            </a:r>
          </a:p>
          <a:p>
            <a:pPr lvl="1"/>
            <a:r>
              <a:rPr lang="pt-BR" altLang="pt-BR" sz="1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Acadêmicos (pesquisas – mais de 70 artigos nos últimos 4 anos)</a:t>
            </a:r>
          </a:p>
          <a:p>
            <a:pPr lvl="1"/>
            <a:r>
              <a:rPr lang="pt-BR" altLang="pt-BR" sz="1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 (</a:t>
            </a:r>
            <a:r>
              <a:rPr lang="pt-BR" altLang="pt-BR" sz="19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Accountability</a:t>
            </a:r>
            <a:r>
              <a:rPr lang="pt-BR" altLang="pt-BR" sz="1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09985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-3111" y="6556702"/>
            <a:ext cx="9144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http://www.saudeidoso.icict.fiocruz.br/</a:t>
            </a: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6212" y="0"/>
            <a:ext cx="8745353" cy="655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378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1348</TotalTime>
  <Words>1465</Words>
  <Application>Microsoft Office PowerPoint</Application>
  <PresentationFormat>Apresentação na tela (4:3)</PresentationFormat>
  <Paragraphs>203</Paragraphs>
  <Slides>36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4" baseType="lpstr">
      <vt:lpstr>Microsoft YaHei</vt:lpstr>
      <vt:lpstr>MS PGothic</vt:lpstr>
      <vt:lpstr>Arial</vt:lpstr>
      <vt:lpstr>Calibri</vt:lpstr>
      <vt:lpstr>Times New Roman</vt:lpstr>
      <vt:lpstr>Trebuchet MS</vt:lpstr>
      <vt:lpstr>Wingdings</vt:lpstr>
      <vt:lpstr>Tema do Office</vt:lpstr>
      <vt:lpstr>Apresentação do PowerPoint</vt:lpstr>
      <vt:lpstr>O ICICT</vt:lpstr>
      <vt:lpstr>Pesquisas Acadêmicas</vt:lpstr>
      <vt:lpstr>Projetos de pesquisa</vt:lpstr>
      <vt:lpstr>Alguns artigos publicados</vt:lpstr>
      <vt:lpstr>Produtos para a gestão em saúde da pessoa</vt:lpstr>
      <vt:lpstr>Brasil tem muitas políticas. Questão: como acompanhar a implementação e avaliar resultados?</vt:lpstr>
      <vt:lpstr>SISAP-Idoso: ferramenta para análise de situação de saúde e monitoramento de políticas públicas</vt:lpstr>
      <vt:lpstr>Apresentação do PowerPoint</vt:lpstr>
      <vt:lpstr>Acompanhamento de políticas</vt:lpstr>
      <vt:lpstr>Exemplo de monitoramento e avaliação por política</vt:lpstr>
      <vt:lpstr>Consulta por Dimensão de Saúde</vt:lpstr>
      <vt:lpstr>Consulta por Dimensão de Saúde</vt:lpstr>
      <vt:lpstr>Exemplo de consulta por indicador: ICSAP – indicador de efetividade da APS</vt:lpstr>
      <vt:lpstr>Dispõe de ficha detalhada para indicadores</vt:lpstr>
      <vt:lpstr>Exemplo de Indicadores de efetividade da APS</vt:lpstr>
      <vt:lpstr>Acessos ao SISAP-Idoso por mês, janeiro de 2017/junho de 2018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Mapeamento de Experiências Exitosas no campo do Envelhecimento e Saúde da Pessoa Idosa</vt:lpstr>
      <vt:lpstr>Quais são os objetivos do Mapeamento?</vt:lpstr>
      <vt:lpstr>Outros objetivos:</vt:lpstr>
      <vt:lpstr>Participação social</vt:lpstr>
      <vt:lpstr>Apresentação do PowerPoint</vt:lpstr>
      <vt:lpstr>Apresentação do PowerPoint</vt:lpstr>
      <vt:lpstr>Resultados – Início</vt:lpstr>
      <vt:lpstr>Resultados – Avaliações (Exemplo)</vt:lpstr>
      <vt:lpstr>Resultados – Avaliações</vt:lpstr>
      <vt:lpstr>Resultados – Avaliações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Políticas públicas e vulnerabilidade em idosos</dc:title>
  <dc:creator>Castanheira</dc:creator>
  <cp:lastModifiedBy>Ivan Cerqueira Filho</cp:lastModifiedBy>
  <cp:revision>134</cp:revision>
  <cp:lastPrinted>2018-07-25T15:50:36Z</cp:lastPrinted>
  <dcterms:created xsi:type="dcterms:W3CDTF">2014-05-23T15:27:16Z</dcterms:created>
  <dcterms:modified xsi:type="dcterms:W3CDTF">2019-05-30T11:17:13Z</dcterms:modified>
</cp:coreProperties>
</file>